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36"/>
  </p:notesMasterIdLst>
  <p:sldIdLst>
    <p:sldId id="266" r:id="rId2"/>
    <p:sldId id="290" r:id="rId3"/>
    <p:sldId id="291" r:id="rId4"/>
    <p:sldId id="318" r:id="rId5"/>
    <p:sldId id="319" r:id="rId6"/>
    <p:sldId id="320" r:id="rId7"/>
    <p:sldId id="306" r:id="rId8"/>
    <p:sldId id="296" r:id="rId9"/>
    <p:sldId id="303" r:id="rId10"/>
    <p:sldId id="300" r:id="rId11"/>
    <p:sldId id="304" r:id="rId12"/>
    <p:sldId id="295" r:id="rId13"/>
    <p:sldId id="321" r:id="rId14"/>
    <p:sldId id="312" r:id="rId15"/>
    <p:sldId id="316" r:id="rId16"/>
    <p:sldId id="317" r:id="rId17"/>
    <p:sldId id="324" r:id="rId18"/>
    <p:sldId id="325" r:id="rId19"/>
    <p:sldId id="326" r:id="rId20"/>
    <p:sldId id="327" r:id="rId21"/>
    <p:sldId id="313" r:id="rId22"/>
    <p:sldId id="330" r:id="rId23"/>
    <p:sldId id="323" r:id="rId24"/>
    <p:sldId id="307" r:id="rId25"/>
    <p:sldId id="308" r:id="rId26"/>
    <p:sldId id="309" r:id="rId27"/>
    <p:sldId id="310" r:id="rId28"/>
    <p:sldId id="311" r:id="rId29"/>
    <p:sldId id="314" r:id="rId30"/>
    <p:sldId id="315" r:id="rId31"/>
    <p:sldId id="328" r:id="rId32"/>
    <p:sldId id="329" r:id="rId33"/>
    <p:sldId id="331" r:id="rId34"/>
    <p:sldId id="332"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5778"/>
    <a:srgbClr val="4D4D4D"/>
    <a:srgbClr val="FFCC00"/>
    <a:srgbClr val="006600"/>
    <a:srgbClr val="FFFFCC"/>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330" autoAdjust="0"/>
    <p:restoredTop sz="94629" autoAdjust="0"/>
  </p:normalViewPr>
  <p:slideViewPr>
    <p:cSldViewPr snapToGrid="0" snapToObjects="1">
      <p:cViewPr varScale="1">
        <p:scale>
          <a:sx n="91" d="100"/>
          <a:sy n="91" d="100"/>
        </p:scale>
        <p:origin x="-193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ancy\AppData\Local\Microsoft\Windows\Temporary%20Internet%20Files\Content.Outlook\IP6TQC14\ISTAS%20COSAM%20Y%20SAMU.xls" TargetMode="External"/><Relationship Id="rId1" Type="http://schemas.openxmlformats.org/officeDocument/2006/relationships/image" Target="../media/image34.jpeg"/></Relationships>
</file>

<file path=ppt/charts/_rels/chart2.xml.rels><?xml version="1.0" encoding="UTF-8" standalone="yes"?>
<Relationships xmlns="http://schemas.openxmlformats.org/package/2006/relationships"><Relationship Id="rId2" Type="http://schemas.openxmlformats.org/officeDocument/2006/relationships/oleObject" Target="file:///C:\Users\Nancy\AppData\Local\Microsoft\Windows\Temporary%20Internet%20Files\Content.Outlook\IP6TQC14\ISTAS%20SAMU%20(3).xls" TargetMode="External"/><Relationship Id="rId1" Type="http://schemas.openxmlformats.org/officeDocument/2006/relationships/image" Target="../media/image34.jpeg"/></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Office_Excel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Nancy\AppData\Local\Microsoft\Windows\Temporary%20Internet%20Files\Content.Outlook\IP6TQC14\CARGA%20MENTAL%20SAMU.xlsx" TargetMode="External"/><Relationship Id="rId1" Type="http://schemas.openxmlformats.org/officeDocument/2006/relationships/image" Target="../media/image34.jpeg"/></Relationships>
</file>

<file path=ppt/charts/_rels/chart5.xml.rels><?xml version="1.0" encoding="UTF-8" standalone="yes"?>
<Relationships xmlns="http://schemas.openxmlformats.org/package/2006/relationships"><Relationship Id="rId1" Type="http://schemas.openxmlformats.org/officeDocument/2006/relationships/oleObject" Target="file:///C:\Users\Nancy\AppData\Local\Microsoft\Windows\Temporary%20Internet%20Files\Content.Outlook\IP6TQC14\ENCUESTA%20ACTIVIDAD%20DE%20EXPERT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ancy\AppData\Local\Microsoft\Windows\Temporary%20Internet%20Files\Content.Outlook\IP6TQC14\ENCUESTA%20ACTIVIDAD%20DE%20EXPER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CL"/>
  <c:chart>
    <c:plotArea>
      <c:layout/>
      <c:barChart>
        <c:barDir val="col"/>
        <c:grouping val="clustered"/>
        <c:ser>
          <c:idx val="0"/>
          <c:order val="0"/>
          <c:tx>
            <c:strRef>
              <c:f>'[ISTAS COSAM Y SAMU.xls]Hoja1'!$B$8</c:f>
              <c:strCache>
                <c:ptCount val="1"/>
                <c:pt idx="0">
                  <c:v>CENTRO DE SALUD 1</c:v>
                </c:pt>
              </c:strCache>
            </c:strRef>
          </c:tx>
          <c:dLbls>
            <c:dLbl>
              <c:idx val="2"/>
              <c:layout>
                <c:manualLayout>
                  <c:x val="-1.7072129748186096E-3"/>
                  <c:y val="2.4955436720142603E-2"/>
                </c:manualLayout>
              </c:layout>
              <c:dLblPos val="outEnd"/>
              <c:showVal val="1"/>
            </c:dLbl>
            <c:dLbl>
              <c:idx val="4"/>
              <c:layout>
                <c:manualLayout>
                  <c:x val="0"/>
                  <c:y val="1.0695187165775402E-2"/>
                </c:manualLayout>
              </c:layout>
              <c:dLblPos val="outEnd"/>
              <c:showVal val="1"/>
            </c:dLbl>
            <c:txPr>
              <a:bodyPr/>
              <a:lstStyle/>
              <a:p>
                <a:pPr>
                  <a:defRPr sz="1200" b="1"/>
                </a:pPr>
                <a:endParaRPr lang="es-CL"/>
              </a:p>
            </c:txPr>
            <c:showVal val="1"/>
          </c:dLbls>
          <c:cat>
            <c:multiLvlStrRef>
              <c:f>'[ISTAS COSAM Y SAMU.xls]Hoja1'!$C$6:$L$7</c:f>
              <c:multiLvlStrCache>
                <c:ptCount val="10"/>
                <c:lvl>
                  <c:pt idx="0">
                    <c:v>ALTO </c:v>
                  </c:pt>
                  <c:pt idx="1">
                    <c:v>BAJO</c:v>
                  </c:pt>
                  <c:pt idx="2">
                    <c:v>ALTO</c:v>
                  </c:pt>
                  <c:pt idx="3">
                    <c:v>BAJO</c:v>
                  </c:pt>
                  <c:pt idx="4">
                    <c:v>ALTO</c:v>
                  </c:pt>
                  <c:pt idx="5">
                    <c:v>BAJO</c:v>
                  </c:pt>
                  <c:pt idx="6">
                    <c:v>ALTO</c:v>
                  </c:pt>
                  <c:pt idx="7">
                    <c:v>BAJO </c:v>
                  </c:pt>
                  <c:pt idx="8">
                    <c:v>ALTO</c:v>
                  </c:pt>
                  <c:pt idx="9">
                    <c:v>BAJO</c:v>
                  </c:pt>
                </c:lvl>
                <c:lvl>
                  <c:pt idx="0">
                    <c:v>Exigencias Psicologicas </c:v>
                  </c:pt>
                  <c:pt idx="2">
                    <c:v>Trabajo Activo </c:v>
                  </c:pt>
                  <c:pt idx="4">
                    <c:v>Apoyo Social </c:v>
                  </c:pt>
                  <c:pt idx="6">
                    <c:v>Compensaciones</c:v>
                  </c:pt>
                  <c:pt idx="8">
                    <c:v>Doble Presencia </c:v>
                  </c:pt>
                </c:lvl>
              </c:multiLvlStrCache>
            </c:multiLvlStrRef>
          </c:cat>
          <c:val>
            <c:numRef>
              <c:f>'[ISTAS COSAM Y SAMU.xls]Hoja1'!$C$8:$L$8</c:f>
              <c:numCache>
                <c:formatCode>0%</c:formatCode>
                <c:ptCount val="10"/>
                <c:pt idx="0">
                  <c:v>0.55000000000000004</c:v>
                </c:pt>
                <c:pt idx="1">
                  <c:v>0.18000000000000002</c:v>
                </c:pt>
                <c:pt idx="2">
                  <c:v>9.0000000000000024E-2</c:v>
                </c:pt>
                <c:pt idx="3">
                  <c:v>0.45</c:v>
                </c:pt>
                <c:pt idx="4">
                  <c:v>0.73000000000000009</c:v>
                </c:pt>
                <c:pt idx="5">
                  <c:v>0.18000000000000002</c:v>
                </c:pt>
                <c:pt idx="6">
                  <c:v>0.36000000000000004</c:v>
                </c:pt>
                <c:pt idx="7">
                  <c:v>9.0000000000000024E-2</c:v>
                </c:pt>
                <c:pt idx="8">
                  <c:v>0.64000000000000012</c:v>
                </c:pt>
                <c:pt idx="9">
                  <c:v>0.27</c:v>
                </c:pt>
              </c:numCache>
            </c:numRef>
          </c:val>
        </c:ser>
        <c:ser>
          <c:idx val="1"/>
          <c:order val="1"/>
          <c:tx>
            <c:strRef>
              <c:f>'[ISTAS COSAM Y SAMU.xls]Hoja1'!$B$9</c:f>
              <c:strCache>
                <c:ptCount val="1"/>
                <c:pt idx="0">
                  <c:v>CENTRO DE SALUD 2 </c:v>
                </c:pt>
              </c:strCache>
            </c:strRef>
          </c:tx>
          <c:dLbls>
            <c:dLbl>
              <c:idx val="3"/>
              <c:layout>
                <c:manualLayout>
                  <c:x val="1.1950490823730262E-2"/>
                  <c:y val="3.5650623885918006E-3"/>
                </c:manualLayout>
              </c:layout>
              <c:dLblPos val="outEnd"/>
              <c:showVal val="1"/>
            </c:dLbl>
            <c:dLbl>
              <c:idx val="4"/>
              <c:layout>
                <c:manualLayout>
                  <c:x val="5.3120849933598934E-3"/>
                  <c:y val="6.6334991708126064E-3"/>
                </c:manualLayout>
              </c:layout>
              <c:dLblPos val="outEnd"/>
              <c:showVal val="1"/>
            </c:dLbl>
            <c:dLbl>
              <c:idx val="5"/>
              <c:layout>
                <c:manualLayout>
                  <c:x val="5.1216389244558274E-3"/>
                  <c:y val="1.7825311942959041E-2"/>
                </c:manualLayout>
              </c:layout>
              <c:dLblPos val="outEnd"/>
              <c:showVal val="1"/>
            </c:dLbl>
            <c:dLbl>
              <c:idx val="6"/>
              <c:layout>
                <c:manualLayout>
                  <c:x val="8.5360648740930491E-3"/>
                  <c:y val="-1.0695187165775402E-2"/>
                </c:manualLayout>
              </c:layout>
              <c:dLblPos val="outEnd"/>
              <c:showVal val="1"/>
            </c:dLbl>
            <c:dLbl>
              <c:idx val="9"/>
              <c:layout>
                <c:manualLayout>
                  <c:x val="8.5360648740930491E-3"/>
                  <c:y val="1.4260249554367202E-2"/>
                </c:manualLayout>
              </c:layout>
              <c:dLblPos val="outEnd"/>
              <c:showVal val="1"/>
            </c:dLbl>
            <c:txPr>
              <a:bodyPr/>
              <a:lstStyle/>
              <a:p>
                <a:pPr>
                  <a:defRPr sz="1200" b="1"/>
                </a:pPr>
                <a:endParaRPr lang="es-CL"/>
              </a:p>
            </c:txPr>
            <c:showVal val="1"/>
          </c:dLbls>
          <c:cat>
            <c:multiLvlStrRef>
              <c:f>'[ISTAS COSAM Y SAMU.xls]Hoja1'!$C$6:$L$7</c:f>
              <c:multiLvlStrCache>
                <c:ptCount val="10"/>
                <c:lvl>
                  <c:pt idx="0">
                    <c:v>ALTO </c:v>
                  </c:pt>
                  <c:pt idx="1">
                    <c:v>BAJO</c:v>
                  </c:pt>
                  <c:pt idx="2">
                    <c:v>ALTO</c:v>
                  </c:pt>
                  <c:pt idx="3">
                    <c:v>BAJO</c:v>
                  </c:pt>
                  <c:pt idx="4">
                    <c:v>ALTO</c:v>
                  </c:pt>
                  <c:pt idx="5">
                    <c:v>BAJO</c:v>
                  </c:pt>
                  <c:pt idx="6">
                    <c:v>ALTO</c:v>
                  </c:pt>
                  <c:pt idx="7">
                    <c:v>BAJO </c:v>
                  </c:pt>
                  <c:pt idx="8">
                    <c:v>ALTO</c:v>
                  </c:pt>
                  <c:pt idx="9">
                    <c:v>BAJO</c:v>
                  </c:pt>
                </c:lvl>
                <c:lvl>
                  <c:pt idx="0">
                    <c:v>Exigencias Psicologicas </c:v>
                  </c:pt>
                  <c:pt idx="2">
                    <c:v>Trabajo Activo </c:v>
                  </c:pt>
                  <c:pt idx="4">
                    <c:v>Apoyo Social </c:v>
                  </c:pt>
                  <c:pt idx="6">
                    <c:v>Compensaciones</c:v>
                  </c:pt>
                  <c:pt idx="8">
                    <c:v>Doble Presencia </c:v>
                  </c:pt>
                </c:lvl>
              </c:multiLvlStrCache>
            </c:multiLvlStrRef>
          </c:cat>
          <c:val>
            <c:numRef>
              <c:f>'[ISTAS COSAM Y SAMU.xls]Hoja1'!$C$9:$L$9</c:f>
              <c:numCache>
                <c:formatCode>0%</c:formatCode>
                <c:ptCount val="10"/>
                <c:pt idx="0">
                  <c:v>0.69000000000000017</c:v>
                </c:pt>
                <c:pt idx="1">
                  <c:v>0.23</c:v>
                </c:pt>
                <c:pt idx="2">
                  <c:v>0.23</c:v>
                </c:pt>
                <c:pt idx="3">
                  <c:v>0.38000000000000006</c:v>
                </c:pt>
                <c:pt idx="4">
                  <c:v>8.0000000000000016E-2</c:v>
                </c:pt>
                <c:pt idx="5">
                  <c:v>0.62000000000000011</c:v>
                </c:pt>
                <c:pt idx="6">
                  <c:v>0.15000000000000002</c:v>
                </c:pt>
                <c:pt idx="7">
                  <c:v>0.54</c:v>
                </c:pt>
                <c:pt idx="8">
                  <c:v>0.92</c:v>
                </c:pt>
                <c:pt idx="9">
                  <c:v>8.0000000000000016E-2</c:v>
                </c:pt>
              </c:numCache>
            </c:numRef>
          </c:val>
        </c:ser>
        <c:dLbls/>
        <c:axId val="73155712"/>
        <c:axId val="73157248"/>
      </c:barChart>
      <c:catAx>
        <c:axId val="73155712"/>
        <c:scaling>
          <c:orientation val="minMax"/>
        </c:scaling>
        <c:axPos val="b"/>
        <c:numFmt formatCode="General" sourceLinked="1"/>
        <c:tickLblPos val="nextTo"/>
        <c:crossAx val="73157248"/>
        <c:crosses val="autoZero"/>
        <c:auto val="1"/>
        <c:lblAlgn val="ctr"/>
        <c:lblOffset val="100"/>
      </c:catAx>
      <c:valAx>
        <c:axId val="73157248"/>
        <c:scaling>
          <c:orientation val="minMax"/>
        </c:scaling>
        <c:axPos val="l"/>
        <c:majorGridlines/>
        <c:numFmt formatCode="0%" sourceLinked="1"/>
        <c:tickLblPos val="nextTo"/>
        <c:crossAx val="73155712"/>
        <c:crosses val="autoZero"/>
        <c:crossBetween val="between"/>
      </c:valAx>
      <c:spPr>
        <a:blipFill>
          <a:blip xmlns:r="http://schemas.openxmlformats.org/officeDocument/2006/relationships" r:embed="rId1"/>
          <a:tile tx="0" ty="0" sx="100000" sy="100000" flip="none" algn="tl"/>
        </a:blipFill>
      </c:spPr>
    </c:plotArea>
    <c:legend>
      <c:legendPos val="r"/>
      <c:layout/>
      <c:txPr>
        <a:bodyPr/>
        <a:lstStyle/>
        <a:p>
          <a:pPr>
            <a:defRPr sz="1100"/>
          </a:pPr>
          <a:endParaRPr lang="es-CL"/>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CL"/>
  <c:chart>
    <c:plotArea>
      <c:layout>
        <c:manualLayout>
          <c:layoutTarget val="inner"/>
          <c:xMode val="edge"/>
          <c:yMode val="edge"/>
          <c:x val="5.5193366315936181E-2"/>
          <c:y val="4.5680906907913113E-2"/>
          <c:w val="0.79601576351628611"/>
          <c:h val="0.82818651923828668"/>
        </c:manualLayout>
      </c:layout>
      <c:barChart>
        <c:barDir val="col"/>
        <c:grouping val="clustered"/>
        <c:ser>
          <c:idx val="0"/>
          <c:order val="0"/>
          <c:tx>
            <c:strRef>
              <c:f>'[ISTAS SAMU (3).xls]Hoja3'!$C$6</c:f>
              <c:strCache>
                <c:ptCount val="1"/>
                <c:pt idx="0">
                  <c:v>ALTO</c:v>
                </c:pt>
              </c:strCache>
            </c:strRef>
          </c:tx>
          <c:dLbls>
            <c:txPr>
              <a:bodyPr/>
              <a:lstStyle/>
              <a:p>
                <a:pPr>
                  <a:defRPr sz="1100" b="1"/>
                </a:pPr>
                <a:endParaRPr lang="es-CL"/>
              </a:p>
            </c:txPr>
            <c:showVal val="1"/>
          </c:dLbls>
          <c:cat>
            <c:strRef>
              <c:f>'[ISTAS SAMU (3).xls]Hoja3'!$B$7:$B$11</c:f>
              <c:strCache>
                <c:ptCount val="5"/>
                <c:pt idx="0">
                  <c:v>Exigencias Psicologicas </c:v>
                </c:pt>
                <c:pt idx="1">
                  <c:v>Trabajo activo y Posibilidad de Desarrollo</c:v>
                </c:pt>
                <c:pt idx="2">
                  <c:v>Apoyo Social en Empresa</c:v>
                </c:pt>
                <c:pt idx="3">
                  <c:v>Compensaciones</c:v>
                </c:pt>
                <c:pt idx="4">
                  <c:v>Doble Presencia </c:v>
                </c:pt>
              </c:strCache>
            </c:strRef>
          </c:cat>
          <c:val>
            <c:numRef>
              <c:f>'[ISTAS SAMU (3).xls]Hoja3'!$C$7:$C$11</c:f>
              <c:numCache>
                <c:formatCode>0%</c:formatCode>
                <c:ptCount val="5"/>
                <c:pt idx="0">
                  <c:v>0.65000000000000013</c:v>
                </c:pt>
                <c:pt idx="1">
                  <c:v>0.13</c:v>
                </c:pt>
                <c:pt idx="2">
                  <c:v>0.39000000000000007</c:v>
                </c:pt>
                <c:pt idx="3">
                  <c:v>0.43000000000000005</c:v>
                </c:pt>
                <c:pt idx="4">
                  <c:v>0.52</c:v>
                </c:pt>
              </c:numCache>
            </c:numRef>
          </c:val>
        </c:ser>
        <c:ser>
          <c:idx val="1"/>
          <c:order val="1"/>
          <c:tx>
            <c:strRef>
              <c:f>'[ISTAS SAMU (3).xls]Hoja3'!$D$6</c:f>
              <c:strCache>
                <c:ptCount val="1"/>
                <c:pt idx="0">
                  <c:v>MEDIO</c:v>
                </c:pt>
              </c:strCache>
            </c:strRef>
          </c:tx>
          <c:dLbls>
            <c:dLbl>
              <c:idx val="0"/>
              <c:layout>
                <c:manualLayout>
                  <c:x val="1.181683899556869E-2"/>
                  <c:y val="0"/>
                </c:manualLayout>
              </c:layout>
              <c:dLblPos val="outEnd"/>
              <c:showVal val="1"/>
            </c:dLbl>
            <c:dLbl>
              <c:idx val="3"/>
              <c:layout>
                <c:manualLayout>
                  <c:x val="0"/>
                  <c:y val="0"/>
                </c:manualLayout>
              </c:layout>
              <c:dLblPos val="outEnd"/>
              <c:showVal val="1"/>
            </c:dLbl>
            <c:dLbl>
              <c:idx val="4"/>
              <c:layout>
                <c:manualLayout>
                  <c:x val="2.3633677991137376E-2"/>
                  <c:y val="0"/>
                </c:manualLayout>
              </c:layout>
              <c:dLblPos val="outEnd"/>
              <c:showVal val="1"/>
            </c:dLbl>
            <c:txPr>
              <a:bodyPr/>
              <a:lstStyle/>
              <a:p>
                <a:pPr>
                  <a:defRPr sz="1100" b="1"/>
                </a:pPr>
                <a:endParaRPr lang="es-CL"/>
              </a:p>
            </c:txPr>
            <c:showVal val="1"/>
          </c:dLbls>
          <c:cat>
            <c:strRef>
              <c:f>'[ISTAS SAMU (3).xls]Hoja3'!$B$7:$B$11</c:f>
              <c:strCache>
                <c:ptCount val="5"/>
                <c:pt idx="0">
                  <c:v>Exigencias Psicologicas </c:v>
                </c:pt>
                <c:pt idx="1">
                  <c:v>Trabajo activo y Posibilidad de Desarrollo</c:v>
                </c:pt>
                <c:pt idx="2">
                  <c:v>Apoyo Social en Empresa</c:v>
                </c:pt>
                <c:pt idx="3">
                  <c:v>Compensaciones</c:v>
                </c:pt>
                <c:pt idx="4">
                  <c:v>Doble Presencia </c:v>
                </c:pt>
              </c:strCache>
            </c:strRef>
          </c:cat>
          <c:val>
            <c:numRef>
              <c:f>'[ISTAS SAMU (3).xls]Hoja3'!$D$7:$D$11</c:f>
              <c:numCache>
                <c:formatCode>0%</c:formatCode>
                <c:ptCount val="5"/>
                <c:pt idx="0">
                  <c:v>0.26</c:v>
                </c:pt>
                <c:pt idx="1">
                  <c:v>0.26</c:v>
                </c:pt>
                <c:pt idx="2">
                  <c:v>0.39000000000000007</c:v>
                </c:pt>
                <c:pt idx="3">
                  <c:v>0.17</c:v>
                </c:pt>
                <c:pt idx="4">
                  <c:v>0.26</c:v>
                </c:pt>
              </c:numCache>
            </c:numRef>
          </c:val>
        </c:ser>
        <c:ser>
          <c:idx val="2"/>
          <c:order val="2"/>
          <c:tx>
            <c:strRef>
              <c:f>'[ISTAS SAMU (3).xls]Hoja3'!$E$6</c:f>
              <c:strCache>
                <c:ptCount val="1"/>
                <c:pt idx="0">
                  <c:v>BAJO</c:v>
                </c:pt>
              </c:strCache>
            </c:strRef>
          </c:tx>
          <c:dLbls>
            <c:dLbl>
              <c:idx val="4"/>
              <c:layout>
                <c:manualLayout>
                  <c:x val="1.9694731659281147E-2"/>
                  <c:y val="2.8704697150753683E-3"/>
                </c:manualLayout>
              </c:layout>
              <c:dLblPos val="outEnd"/>
              <c:showVal val="1"/>
            </c:dLbl>
            <c:txPr>
              <a:bodyPr/>
              <a:lstStyle/>
              <a:p>
                <a:pPr>
                  <a:defRPr sz="1100" b="1"/>
                </a:pPr>
                <a:endParaRPr lang="es-CL"/>
              </a:p>
            </c:txPr>
            <c:showVal val="1"/>
          </c:dLbls>
          <c:cat>
            <c:strRef>
              <c:f>'[ISTAS SAMU (3).xls]Hoja3'!$B$7:$B$11</c:f>
              <c:strCache>
                <c:ptCount val="5"/>
                <c:pt idx="0">
                  <c:v>Exigencias Psicologicas </c:v>
                </c:pt>
                <c:pt idx="1">
                  <c:v>Trabajo activo y Posibilidad de Desarrollo</c:v>
                </c:pt>
                <c:pt idx="2">
                  <c:v>Apoyo Social en Empresa</c:v>
                </c:pt>
                <c:pt idx="3">
                  <c:v>Compensaciones</c:v>
                </c:pt>
                <c:pt idx="4">
                  <c:v>Doble Presencia </c:v>
                </c:pt>
              </c:strCache>
            </c:strRef>
          </c:cat>
          <c:val>
            <c:numRef>
              <c:f>'[ISTAS SAMU (3).xls]Hoja3'!$E$7:$E$11</c:f>
              <c:numCache>
                <c:formatCode>0%</c:formatCode>
                <c:ptCount val="5"/>
                <c:pt idx="0">
                  <c:v>9.0000000000000011E-2</c:v>
                </c:pt>
                <c:pt idx="1">
                  <c:v>0.6100000000000001</c:v>
                </c:pt>
                <c:pt idx="2">
                  <c:v>0.22</c:v>
                </c:pt>
                <c:pt idx="3">
                  <c:v>0.4</c:v>
                </c:pt>
                <c:pt idx="4">
                  <c:v>0.22</c:v>
                </c:pt>
              </c:numCache>
            </c:numRef>
          </c:val>
        </c:ser>
        <c:dLbls/>
        <c:axId val="72151424"/>
        <c:axId val="72152960"/>
      </c:barChart>
      <c:catAx>
        <c:axId val="72151424"/>
        <c:scaling>
          <c:orientation val="minMax"/>
        </c:scaling>
        <c:axPos val="b"/>
        <c:numFmt formatCode="General" sourceLinked="1"/>
        <c:tickLblPos val="nextTo"/>
        <c:crossAx val="72152960"/>
        <c:crosses val="autoZero"/>
        <c:auto val="1"/>
        <c:lblAlgn val="ctr"/>
        <c:lblOffset val="100"/>
      </c:catAx>
      <c:valAx>
        <c:axId val="72152960"/>
        <c:scaling>
          <c:orientation val="minMax"/>
        </c:scaling>
        <c:axPos val="l"/>
        <c:majorGridlines/>
        <c:numFmt formatCode="0%" sourceLinked="1"/>
        <c:tickLblPos val="nextTo"/>
        <c:crossAx val="72151424"/>
        <c:crosses val="autoZero"/>
        <c:crossBetween val="between"/>
      </c:valAx>
      <c:spPr>
        <a:blipFill>
          <a:blip xmlns:r="http://schemas.openxmlformats.org/officeDocument/2006/relationships" r:embed="rId1"/>
          <a:tile tx="0" ty="0" sx="100000" sy="100000" flip="none" algn="tl"/>
        </a:blipFill>
      </c:spPr>
    </c:plotArea>
    <c:legend>
      <c:legendPos val="r"/>
      <c:layout/>
      <c:txPr>
        <a:bodyPr/>
        <a:lstStyle/>
        <a:p>
          <a:pPr>
            <a:defRPr sz="1200"/>
          </a:pPr>
          <a:endParaRPr lang="es-CL"/>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CL"/>
  <c:clrMapOvr bg1="lt1" tx1="dk1" bg2="lt2" tx2="dk2" accent1="accent1" accent2="accent2" accent3="accent3" accent4="accent4" accent5="accent5" accent6="accent6" hlink="hlink" folHlink="folHlink"/>
  <c:chart>
    <c:plotArea>
      <c:layout/>
      <c:barChart>
        <c:barDir val="col"/>
        <c:grouping val="clustered"/>
        <c:ser>
          <c:idx val="0"/>
          <c:order val="0"/>
          <c:tx>
            <c:strRef>
              <c:f>'ANALISIS CARGA MENTAL'!$B$13</c:f>
              <c:strCache>
                <c:ptCount val="1"/>
                <c:pt idx="0">
                  <c:v>CENTRO Nº 1</c:v>
                </c:pt>
              </c:strCache>
            </c:strRef>
          </c:tx>
          <c:dLbls>
            <c:dLbl>
              <c:idx val="0"/>
              <c:layout>
                <c:manualLayout>
                  <c:x val="-2.7777777777777822E-3"/>
                  <c:y val="2.5518345580688051E-2"/>
                </c:manualLayout>
              </c:layout>
              <c:showVal val="1"/>
            </c:dLbl>
            <c:txPr>
              <a:bodyPr/>
              <a:lstStyle/>
              <a:p>
                <a:pPr>
                  <a:defRPr lang="es-CL" sz="1050" b="1"/>
                </a:pPr>
                <a:endParaRPr lang="es-CL"/>
              </a:p>
            </c:txPr>
            <c:showVal val="1"/>
          </c:dLbls>
          <c:cat>
            <c:strRef>
              <c:f>'ANALISIS CARGA MENTAL'!$C$12:$E$12</c:f>
              <c:strCache>
                <c:ptCount val="3"/>
                <c:pt idx="0">
                  <c:v>MEDIO-ALTO</c:v>
                </c:pt>
                <c:pt idx="1">
                  <c:v>ALTO</c:v>
                </c:pt>
                <c:pt idx="2">
                  <c:v>MEDIO-BAJO</c:v>
                </c:pt>
              </c:strCache>
            </c:strRef>
          </c:cat>
          <c:val>
            <c:numRef>
              <c:f>'ANALISIS CARGA MENTAL'!$C$13:$E$13</c:f>
              <c:numCache>
                <c:formatCode>0.0%</c:formatCode>
                <c:ptCount val="3"/>
                <c:pt idx="0" formatCode="0%">
                  <c:v>0.83000000000000029</c:v>
                </c:pt>
                <c:pt idx="1">
                  <c:v>8.5000000000000006E-2</c:v>
                </c:pt>
                <c:pt idx="2">
                  <c:v>8.5000000000000006E-2</c:v>
                </c:pt>
              </c:numCache>
            </c:numRef>
          </c:val>
        </c:ser>
        <c:ser>
          <c:idx val="1"/>
          <c:order val="1"/>
          <c:tx>
            <c:strRef>
              <c:f>'ANALISIS CARGA MENTAL'!$B$14</c:f>
              <c:strCache>
                <c:ptCount val="1"/>
                <c:pt idx="0">
                  <c:v>CENTRO Nº2</c:v>
                </c:pt>
              </c:strCache>
            </c:strRef>
          </c:tx>
          <c:dLbls>
            <c:txPr>
              <a:bodyPr/>
              <a:lstStyle/>
              <a:p>
                <a:pPr>
                  <a:defRPr lang="es-CL" sz="1050" b="1"/>
                </a:pPr>
                <a:endParaRPr lang="es-CL"/>
              </a:p>
            </c:txPr>
            <c:showVal val="1"/>
          </c:dLbls>
          <c:cat>
            <c:strRef>
              <c:f>'ANALISIS CARGA MENTAL'!$C$12:$E$12</c:f>
              <c:strCache>
                <c:ptCount val="3"/>
                <c:pt idx="0">
                  <c:v>MEDIO-ALTO</c:v>
                </c:pt>
                <c:pt idx="1">
                  <c:v>ALTO</c:v>
                </c:pt>
                <c:pt idx="2">
                  <c:v>MEDIO-BAJO</c:v>
                </c:pt>
              </c:strCache>
            </c:strRef>
          </c:cat>
          <c:val>
            <c:numRef>
              <c:f>'ANALISIS CARGA MENTAL'!$C$14:$E$14</c:f>
              <c:numCache>
                <c:formatCode>0%</c:formatCode>
                <c:ptCount val="3"/>
                <c:pt idx="0">
                  <c:v>0.67000000000000048</c:v>
                </c:pt>
                <c:pt idx="1">
                  <c:v>0.17</c:v>
                </c:pt>
                <c:pt idx="2">
                  <c:v>0.17</c:v>
                </c:pt>
              </c:numCache>
            </c:numRef>
          </c:val>
        </c:ser>
        <c:dLbls/>
        <c:axId val="89425792"/>
        <c:axId val="89427328"/>
      </c:barChart>
      <c:catAx>
        <c:axId val="89425792"/>
        <c:scaling>
          <c:orientation val="minMax"/>
        </c:scaling>
        <c:axPos val="b"/>
        <c:tickLblPos val="nextTo"/>
        <c:txPr>
          <a:bodyPr/>
          <a:lstStyle/>
          <a:p>
            <a:pPr>
              <a:defRPr lang="es-CL"/>
            </a:pPr>
            <a:endParaRPr lang="es-CL"/>
          </a:p>
        </c:txPr>
        <c:crossAx val="89427328"/>
        <c:crosses val="autoZero"/>
        <c:auto val="1"/>
        <c:lblAlgn val="ctr"/>
        <c:lblOffset val="100"/>
      </c:catAx>
      <c:valAx>
        <c:axId val="89427328"/>
        <c:scaling>
          <c:orientation val="minMax"/>
          <c:max val="1"/>
        </c:scaling>
        <c:axPos val="l"/>
        <c:majorGridlines/>
        <c:numFmt formatCode="0%" sourceLinked="1"/>
        <c:tickLblPos val="nextTo"/>
        <c:txPr>
          <a:bodyPr/>
          <a:lstStyle/>
          <a:p>
            <a:pPr>
              <a:defRPr lang="es-CL"/>
            </a:pPr>
            <a:endParaRPr lang="es-CL"/>
          </a:p>
        </c:txPr>
        <c:crossAx val="89425792"/>
        <c:crosses val="autoZero"/>
        <c:crossBetween val="between"/>
        <c:majorUnit val="0.1"/>
      </c:valAx>
    </c:plotArea>
    <c:legend>
      <c:legendPos val="r"/>
      <c:layout/>
      <c:txPr>
        <a:bodyPr/>
        <a:lstStyle/>
        <a:p>
          <a:pPr>
            <a:defRPr lang="es-CL"/>
          </a:pPr>
          <a:endParaRPr lang="es-CL"/>
        </a:p>
      </c:txPr>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s-CL"/>
  <c:chart>
    <c:title>
      <c:layout/>
    </c:title>
    <c:plotArea>
      <c:layout>
        <c:manualLayout>
          <c:layoutTarget val="inner"/>
          <c:xMode val="edge"/>
          <c:yMode val="edge"/>
          <c:x val="7.5920317831642881E-2"/>
          <c:y val="0.18027631515385731"/>
          <c:w val="0.89913637596436569"/>
          <c:h val="0.57568780896253002"/>
        </c:manualLayout>
      </c:layout>
      <c:barChart>
        <c:barDir val="col"/>
        <c:grouping val="stacked"/>
        <c:ser>
          <c:idx val="0"/>
          <c:order val="0"/>
          <c:tx>
            <c:strRef>
              <c:f>'[CARGA MENTAL SAMU.xlsx]CARGA MENTAL SAMU  '!$B$6</c:f>
              <c:strCache>
                <c:ptCount val="1"/>
                <c:pt idx="0">
                  <c:v>SAMU </c:v>
                </c:pt>
              </c:strCache>
            </c:strRef>
          </c:tx>
          <c:dLbls>
            <c:dLbl>
              <c:idx val="0"/>
              <c:layout>
                <c:manualLayout>
                  <c:x val="0"/>
                  <c:y val="-0.30674846625766883"/>
                </c:manualLayout>
              </c:layout>
              <c:showVal val="1"/>
            </c:dLbl>
            <c:dLbl>
              <c:idx val="1"/>
              <c:layout>
                <c:manualLayout>
                  <c:x val="3.8703434929850027E-3"/>
                  <c:y val="-0.29038854805725983"/>
                </c:manualLayout>
              </c:layout>
              <c:showVal val="1"/>
            </c:dLbl>
            <c:dLbl>
              <c:idx val="2"/>
              <c:layout>
                <c:manualLayout>
                  <c:x val="-9.9719660092549177E-4"/>
                  <c:y val="-0.23312883435582821"/>
                </c:manualLayout>
              </c:layout>
              <c:showVal val="1"/>
            </c:dLbl>
            <c:dLbl>
              <c:idx val="3"/>
              <c:layout>
                <c:manualLayout>
                  <c:x val="-5.8649801158819227E-3"/>
                  <c:y val="-0.22494887525562371"/>
                </c:manualLayout>
              </c:layout>
              <c:showVal val="1"/>
            </c:dLbl>
            <c:dLbl>
              <c:idx val="4"/>
              <c:layout>
                <c:manualLayout>
                  <c:x val="2.2675732912719329E-3"/>
                  <c:y val="-0.25766871165644184"/>
                </c:manualLayout>
              </c:layout>
              <c:showVal val="1"/>
            </c:dLbl>
            <c:txPr>
              <a:bodyPr/>
              <a:lstStyle/>
              <a:p>
                <a:pPr>
                  <a:defRPr sz="1200" b="1"/>
                </a:pPr>
                <a:endParaRPr lang="es-CL"/>
              </a:p>
            </c:txPr>
            <c:showVal val="1"/>
          </c:dLbls>
          <c:cat>
            <c:strRef>
              <c:f>'[CARGA MENTAL SAMU.xlsx]CARGA MENTAL SAMU  '!$C$5:$G$5</c:f>
              <c:strCache>
                <c:ptCount val="5"/>
                <c:pt idx="0">
                  <c:v>Demandas cognitivas y complejidad de la tarea</c:v>
                </c:pt>
                <c:pt idx="1">
                  <c:v>Caracteristicas de la tarea</c:v>
                </c:pt>
                <c:pt idx="2">
                  <c:v>Organización temporal del trabajo</c:v>
                </c:pt>
                <c:pt idx="3">
                  <c:v>Ritmo de trabajo</c:v>
                </c:pt>
                <c:pt idx="4">
                  <c:v>Consecuencias para la salud</c:v>
                </c:pt>
              </c:strCache>
            </c:strRef>
          </c:cat>
          <c:val>
            <c:numRef>
              <c:f>'[CARGA MENTAL SAMU.xlsx]CARGA MENTAL SAMU  '!$C$6:$G$6</c:f>
              <c:numCache>
                <c:formatCode>0.00</c:formatCode>
                <c:ptCount val="5"/>
                <c:pt idx="0">
                  <c:v>3.8517391304347806</c:v>
                </c:pt>
                <c:pt idx="1">
                  <c:v>3.72</c:v>
                </c:pt>
                <c:pt idx="2">
                  <c:v>2.72</c:v>
                </c:pt>
                <c:pt idx="3">
                  <c:v>2.8221739130434771</c:v>
                </c:pt>
                <c:pt idx="4">
                  <c:v>3.18</c:v>
                </c:pt>
              </c:numCache>
            </c:numRef>
          </c:val>
        </c:ser>
        <c:dLbls/>
        <c:overlap val="100"/>
        <c:axId val="73230592"/>
        <c:axId val="73248768"/>
      </c:barChart>
      <c:catAx>
        <c:axId val="73230592"/>
        <c:scaling>
          <c:orientation val="minMax"/>
        </c:scaling>
        <c:axPos val="b"/>
        <c:tickLblPos val="nextTo"/>
        <c:crossAx val="73248768"/>
        <c:crosses val="autoZero"/>
        <c:auto val="1"/>
        <c:lblAlgn val="ctr"/>
        <c:lblOffset val="100"/>
      </c:catAx>
      <c:valAx>
        <c:axId val="73248768"/>
        <c:scaling>
          <c:orientation val="minMax"/>
        </c:scaling>
        <c:axPos val="l"/>
        <c:majorGridlines/>
        <c:numFmt formatCode="0.00" sourceLinked="1"/>
        <c:tickLblPos val="nextTo"/>
        <c:crossAx val="73230592"/>
        <c:crosses val="autoZero"/>
        <c:crossBetween val="between"/>
      </c:valAx>
      <c:spPr>
        <a:blipFill>
          <a:blip xmlns:r="http://schemas.openxmlformats.org/officeDocument/2006/relationships" r:embed="rId1"/>
          <a:tile tx="0" ty="0" sx="100000" sy="100000" flip="none" algn="tl"/>
        </a:blipFill>
      </c:spPr>
    </c:plotArea>
    <c:plotVisOnly val="1"/>
    <c:dispBlanksAs val="gap"/>
  </c:chart>
  <c:spPr>
    <a:ln>
      <a:solidFill>
        <a:schemeClr val="accent1"/>
      </a:solid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CL"/>
            </a:pPr>
            <a:r>
              <a:rPr lang="es-CL"/>
              <a:t>Contribución por dimensión al trato adecuado s/ funcionarios</a:t>
            </a:r>
          </a:p>
        </c:rich>
      </c:tx>
      <c:layout/>
    </c:title>
    <c:plotArea>
      <c:layout/>
      <c:barChart>
        <c:barDir val="col"/>
        <c:grouping val="clustered"/>
        <c:ser>
          <c:idx val="0"/>
          <c:order val="0"/>
          <c:dLbls>
            <c:txPr>
              <a:bodyPr/>
              <a:lstStyle/>
              <a:p>
                <a:pPr>
                  <a:defRPr lang="es-CL"/>
                </a:pPr>
                <a:endParaRPr lang="es-CL"/>
              </a:p>
            </c:txPr>
            <c:showVal val="1"/>
          </c:dLbls>
          <c:cat>
            <c:strRef>
              <c:f>'[ENCUESTA ACTIVIDAD DE EXPERTOS.xlsx]Hoja5'!$B$6:$B$10</c:f>
              <c:strCache>
                <c:ptCount val="5"/>
                <c:pt idx="0">
                  <c:v>TRATO DIGNO</c:v>
                </c:pt>
                <c:pt idx="1">
                  <c:v>COMUNICACIÓN</c:v>
                </c:pt>
                <c:pt idx="2">
                  <c:v>TRABAJO COLABORATIVO</c:v>
                </c:pt>
                <c:pt idx="3">
                  <c:v>DISP. AUTONOMIA</c:v>
                </c:pt>
                <c:pt idx="4">
                  <c:v>CONFIDENCIALIDAD</c:v>
                </c:pt>
              </c:strCache>
            </c:strRef>
          </c:cat>
          <c:val>
            <c:numRef>
              <c:f>'[ENCUESTA ACTIVIDAD DE EXPERTOS.xlsx]Hoja5'!$C$6:$C$10</c:f>
              <c:numCache>
                <c:formatCode>General</c:formatCode>
                <c:ptCount val="5"/>
                <c:pt idx="0">
                  <c:v>7.5</c:v>
                </c:pt>
                <c:pt idx="1">
                  <c:v>7.6</c:v>
                </c:pt>
                <c:pt idx="2">
                  <c:v>7.1</c:v>
                </c:pt>
                <c:pt idx="3">
                  <c:v>7.7</c:v>
                </c:pt>
                <c:pt idx="4">
                  <c:v>7.7</c:v>
                </c:pt>
              </c:numCache>
            </c:numRef>
          </c:val>
        </c:ser>
        <c:dLbls/>
        <c:axId val="73351552"/>
        <c:axId val="73353088"/>
      </c:barChart>
      <c:catAx>
        <c:axId val="73351552"/>
        <c:scaling>
          <c:orientation val="minMax"/>
        </c:scaling>
        <c:axPos val="b"/>
        <c:tickLblPos val="nextTo"/>
        <c:txPr>
          <a:bodyPr/>
          <a:lstStyle/>
          <a:p>
            <a:pPr>
              <a:defRPr lang="es-CL"/>
            </a:pPr>
            <a:endParaRPr lang="es-CL"/>
          </a:p>
        </c:txPr>
        <c:crossAx val="73353088"/>
        <c:crosses val="autoZero"/>
        <c:auto val="1"/>
        <c:lblAlgn val="ctr"/>
        <c:lblOffset val="100"/>
      </c:catAx>
      <c:valAx>
        <c:axId val="73353088"/>
        <c:scaling>
          <c:orientation val="minMax"/>
        </c:scaling>
        <c:axPos val="l"/>
        <c:majorGridlines/>
        <c:numFmt formatCode="General" sourceLinked="1"/>
        <c:tickLblPos val="nextTo"/>
        <c:txPr>
          <a:bodyPr/>
          <a:lstStyle/>
          <a:p>
            <a:pPr>
              <a:defRPr lang="es-CL"/>
            </a:pPr>
            <a:endParaRPr lang="es-CL"/>
          </a:p>
        </c:txPr>
        <c:crossAx val="73351552"/>
        <c:crosses val="autoZero"/>
        <c:crossBetween val="between"/>
      </c:valAx>
    </c:plotArea>
    <c:legend>
      <c:legendPos val="t"/>
      <c:layout/>
      <c:txPr>
        <a:bodyPr/>
        <a:lstStyle/>
        <a:p>
          <a:pPr>
            <a:defRPr lang="es-CL"/>
          </a:pPr>
          <a:endParaRPr lang="es-CL"/>
        </a:p>
      </c:txPr>
    </c:legend>
    <c:plotVisOnly val="1"/>
    <c:dispBlanksAs val="gap"/>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CL"/>
  <c:chart>
    <c:plotArea>
      <c:layout/>
      <c:lineChart>
        <c:grouping val="stacked"/>
        <c:ser>
          <c:idx val="0"/>
          <c:order val="0"/>
          <c:cat>
            <c:strRef>
              <c:f>'[ENCUESTA ACTIVIDAD DE EXPERTOS.xlsx]Hoja1'!$B$5:$B$7</c:f>
              <c:strCache>
                <c:ptCount val="3"/>
                <c:pt idx="0">
                  <c:v>CONOCIMIENTO </c:v>
                </c:pt>
                <c:pt idx="1">
                  <c:v>HABILIDADES</c:v>
                </c:pt>
                <c:pt idx="2">
                  <c:v>ACTITUD </c:v>
                </c:pt>
              </c:strCache>
            </c:strRef>
          </c:cat>
          <c:val>
            <c:numRef>
              <c:f>'[ENCUESTA ACTIVIDAD DE EXPERTOS.xlsx]Hoja1'!$C$5:$C$7</c:f>
              <c:numCache>
                <c:formatCode>General</c:formatCode>
                <c:ptCount val="3"/>
                <c:pt idx="0">
                  <c:v>7.1</c:v>
                </c:pt>
                <c:pt idx="1">
                  <c:v>7.5</c:v>
                </c:pt>
                <c:pt idx="2">
                  <c:v>7.7</c:v>
                </c:pt>
              </c:numCache>
            </c:numRef>
          </c:val>
        </c:ser>
        <c:dLbls/>
        <c:marker val="1"/>
        <c:axId val="75106944"/>
        <c:axId val="75116928"/>
      </c:lineChart>
      <c:catAx>
        <c:axId val="75106944"/>
        <c:scaling>
          <c:orientation val="minMax"/>
        </c:scaling>
        <c:axPos val="b"/>
        <c:tickLblPos val="nextTo"/>
        <c:txPr>
          <a:bodyPr/>
          <a:lstStyle/>
          <a:p>
            <a:pPr>
              <a:defRPr lang="es-CL"/>
            </a:pPr>
            <a:endParaRPr lang="es-CL"/>
          </a:p>
        </c:txPr>
        <c:crossAx val="75116928"/>
        <c:crosses val="autoZero"/>
        <c:auto val="1"/>
        <c:lblAlgn val="ctr"/>
        <c:lblOffset val="100"/>
      </c:catAx>
      <c:valAx>
        <c:axId val="75116928"/>
        <c:scaling>
          <c:orientation val="minMax"/>
        </c:scaling>
        <c:axPos val="l"/>
        <c:majorGridlines/>
        <c:numFmt formatCode="General" sourceLinked="1"/>
        <c:tickLblPos val="nextTo"/>
        <c:txPr>
          <a:bodyPr/>
          <a:lstStyle/>
          <a:p>
            <a:pPr>
              <a:defRPr lang="es-CL"/>
            </a:pPr>
            <a:endParaRPr lang="es-CL"/>
          </a:p>
        </c:txPr>
        <c:crossAx val="75106944"/>
        <c:crosses val="autoZero"/>
        <c:crossBetween val="between"/>
      </c:valAx>
    </c:plotArea>
    <c:legend>
      <c:legendPos val="r"/>
      <c:layout/>
      <c:txPr>
        <a:bodyPr/>
        <a:lstStyle/>
        <a:p>
          <a:pPr>
            <a:defRPr lang="es-CL"/>
          </a:pPr>
          <a:endParaRPr lang="es-CL"/>
        </a:p>
      </c:txPr>
    </c:legend>
    <c:plotVisOnly val="1"/>
    <c:dispBlanksAs val="zero"/>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6DF8C-F0F8-4E19-ADDD-F5008BD0A89B}" type="doc">
      <dgm:prSet loTypeId="urn:microsoft.com/office/officeart/2005/8/layout/gear1" loCatId="relationship" qsTypeId="urn:microsoft.com/office/officeart/2005/8/quickstyle/simple2" qsCatId="simple" csTypeId="urn:microsoft.com/office/officeart/2005/8/colors/colorful3" csCatId="colorful" phldr="1"/>
      <dgm:spPr/>
    </dgm:pt>
    <dgm:pt modelId="{77534078-DA11-4E44-A7A9-73386EEFDC98}">
      <dgm:prSet phldrT="[Texto]"/>
      <dgm:spPr/>
      <dgm:t>
        <a:bodyPr/>
        <a:lstStyle/>
        <a:p>
          <a:r>
            <a:rPr lang="es-MX" b="1" dirty="0" smtClean="0"/>
            <a:t>Aspectos</a:t>
          </a:r>
          <a:r>
            <a:rPr lang="es-MX" dirty="0" smtClean="0"/>
            <a:t>  </a:t>
          </a:r>
          <a:r>
            <a:rPr lang="es-MX" b="1" dirty="0" smtClean="0"/>
            <a:t>Subjetivos</a:t>
          </a:r>
          <a:endParaRPr lang="es-MX" b="1" dirty="0"/>
        </a:p>
      </dgm:t>
    </dgm:pt>
    <dgm:pt modelId="{BA4271BE-B70D-41B4-A752-5E9727A31094}" type="parTrans" cxnId="{A41C18D0-F786-40DC-9366-8F42FFAF3387}">
      <dgm:prSet/>
      <dgm:spPr/>
      <dgm:t>
        <a:bodyPr/>
        <a:lstStyle/>
        <a:p>
          <a:endParaRPr lang="es-MX"/>
        </a:p>
      </dgm:t>
    </dgm:pt>
    <dgm:pt modelId="{8620D4F9-202E-4191-A079-C360A4BFC86E}" type="sibTrans" cxnId="{A41C18D0-F786-40DC-9366-8F42FFAF3387}">
      <dgm:prSet/>
      <dgm:spPr/>
      <dgm:t>
        <a:bodyPr/>
        <a:lstStyle/>
        <a:p>
          <a:endParaRPr lang="es-MX"/>
        </a:p>
      </dgm:t>
    </dgm:pt>
    <dgm:pt modelId="{49FB673A-C231-42BB-98D2-A3D1D9796CB0}">
      <dgm:prSet phldrT="[Texto]" custT="1"/>
      <dgm:spPr/>
      <dgm:t>
        <a:bodyPr/>
        <a:lstStyle/>
        <a:p>
          <a:r>
            <a:rPr lang="es-MX" sz="1600" b="1" dirty="0" smtClean="0">
              <a:effectLst>
                <a:outerShdw blurRad="38100" dist="38100" dir="2700000" algn="tl">
                  <a:srgbClr val="000000">
                    <a:alpha val="43137"/>
                  </a:srgbClr>
                </a:outerShdw>
              </a:effectLst>
            </a:rPr>
            <a:t>Aspectos</a:t>
          </a:r>
          <a:r>
            <a:rPr lang="es-MX" sz="1600" dirty="0" smtClean="0"/>
            <a:t>  </a:t>
          </a:r>
          <a:r>
            <a:rPr lang="es-MX" sz="1800" b="1" dirty="0" smtClean="0">
              <a:effectLst>
                <a:outerShdw blurRad="38100" dist="38100" dir="2700000" algn="tl">
                  <a:srgbClr val="000000">
                    <a:alpha val="43137"/>
                  </a:srgbClr>
                </a:outerShdw>
              </a:effectLst>
            </a:rPr>
            <a:t>objetivos</a:t>
          </a:r>
          <a:endParaRPr lang="es-MX" sz="1800" b="1" dirty="0">
            <a:effectLst>
              <a:outerShdw blurRad="38100" dist="38100" dir="2700000" algn="tl">
                <a:srgbClr val="000000">
                  <a:alpha val="43137"/>
                </a:srgbClr>
              </a:outerShdw>
            </a:effectLst>
          </a:endParaRPr>
        </a:p>
      </dgm:t>
    </dgm:pt>
    <dgm:pt modelId="{04376535-CCC2-4AA6-A783-1D18E0A23189}" type="parTrans" cxnId="{8006AEB6-303C-4D28-874F-A7975CD8E5F2}">
      <dgm:prSet/>
      <dgm:spPr/>
      <dgm:t>
        <a:bodyPr/>
        <a:lstStyle/>
        <a:p>
          <a:endParaRPr lang="es-MX"/>
        </a:p>
      </dgm:t>
    </dgm:pt>
    <dgm:pt modelId="{85999E8B-AF1E-4A5C-ACFD-9A8314A31F01}" type="sibTrans" cxnId="{8006AEB6-303C-4D28-874F-A7975CD8E5F2}">
      <dgm:prSet/>
      <dgm:spPr/>
      <dgm:t>
        <a:bodyPr/>
        <a:lstStyle/>
        <a:p>
          <a:endParaRPr lang="es-MX"/>
        </a:p>
      </dgm:t>
    </dgm:pt>
    <dgm:pt modelId="{8B529B91-35B2-4ECD-8837-A70ED6713687}">
      <dgm:prSet phldrT="[Texto]" custT="1"/>
      <dgm:spPr/>
      <dgm:t>
        <a:bodyPr/>
        <a:lstStyle/>
        <a:p>
          <a:r>
            <a:rPr lang="es-MX" sz="1600" b="1" dirty="0" smtClean="0"/>
            <a:t>Multicausal</a:t>
          </a:r>
          <a:endParaRPr lang="es-MX" sz="1600" b="1" dirty="0"/>
        </a:p>
      </dgm:t>
    </dgm:pt>
    <dgm:pt modelId="{169BDFF8-EEE4-4C48-BDEC-7E48C04CD0BB}" type="parTrans" cxnId="{88556CF5-B5D3-4B9D-91EF-5097885A0276}">
      <dgm:prSet/>
      <dgm:spPr/>
      <dgm:t>
        <a:bodyPr/>
        <a:lstStyle/>
        <a:p>
          <a:endParaRPr lang="es-MX"/>
        </a:p>
      </dgm:t>
    </dgm:pt>
    <dgm:pt modelId="{22CEC0A5-35E3-4745-8AE4-59797C087500}" type="sibTrans" cxnId="{88556CF5-B5D3-4B9D-91EF-5097885A0276}">
      <dgm:prSet/>
      <dgm:spPr/>
      <dgm:t>
        <a:bodyPr/>
        <a:lstStyle/>
        <a:p>
          <a:endParaRPr lang="es-MX"/>
        </a:p>
      </dgm:t>
    </dgm:pt>
    <dgm:pt modelId="{501C733D-1CA4-4A32-8BC2-F18BF3118E5F}" type="pres">
      <dgm:prSet presAssocID="{8BE6DF8C-F0F8-4E19-ADDD-F5008BD0A89B}" presName="composite" presStyleCnt="0">
        <dgm:presLayoutVars>
          <dgm:chMax val="3"/>
          <dgm:animLvl val="lvl"/>
          <dgm:resizeHandles val="exact"/>
        </dgm:presLayoutVars>
      </dgm:prSet>
      <dgm:spPr/>
    </dgm:pt>
    <dgm:pt modelId="{91FB03F8-3666-4977-ACCF-8411CB1B8F85}" type="pres">
      <dgm:prSet presAssocID="{77534078-DA11-4E44-A7A9-73386EEFDC98}" presName="gear1" presStyleLbl="node1" presStyleIdx="0" presStyleCnt="3">
        <dgm:presLayoutVars>
          <dgm:chMax val="1"/>
          <dgm:bulletEnabled val="1"/>
        </dgm:presLayoutVars>
      </dgm:prSet>
      <dgm:spPr/>
      <dgm:t>
        <a:bodyPr/>
        <a:lstStyle/>
        <a:p>
          <a:endParaRPr lang="es-MX"/>
        </a:p>
      </dgm:t>
    </dgm:pt>
    <dgm:pt modelId="{06EF5976-428C-4EF0-B7B4-1DE907544F0E}" type="pres">
      <dgm:prSet presAssocID="{77534078-DA11-4E44-A7A9-73386EEFDC98}" presName="gear1srcNode" presStyleLbl="node1" presStyleIdx="0" presStyleCnt="3"/>
      <dgm:spPr/>
      <dgm:t>
        <a:bodyPr/>
        <a:lstStyle/>
        <a:p>
          <a:endParaRPr lang="es-MX"/>
        </a:p>
      </dgm:t>
    </dgm:pt>
    <dgm:pt modelId="{9D6726B6-5B06-44DB-8EFF-08D5D764B69F}" type="pres">
      <dgm:prSet presAssocID="{77534078-DA11-4E44-A7A9-73386EEFDC98}" presName="gear1dstNode" presStyleLbl="node1" presStyleIdx="0" presStyleCnt="3"/>
      <dgm:spPr/>
      <dgm:t>
        <a:bodyPr/>
        <a:lstStyle/>
        <a:p>
          <a:endParaRPr lang="es-MX"/>
        </a:p>
      </dgm:t>
    </dgm:pt>
    <dgm:pt modelId="{02050340-B419-4A88-9BA6-86DFBD24D785}" type="pres">
      <dgm:prSet presAssocID="{49FB673A-C231-42BB-98D2-A3D1D9796CB0}" presName="gear2" presStyleLbl="node1" presStyleIdx="1" presStyleCnt="3">
        <dgm:presLayoutVars>
          <dgm:chMax val="1"/>
          <dgm:bulletEnabled val="1"/>
        </dgm:presLayoutVars>
      </dgm:prSet>
      <dgm:spPr/>
      <dgm:t>
        <a:bodyPr/>
        <a:lstStyle/>
        <a:p>
          <a:endParaRPr lang="es-MX"/>
        </a:p>
      </dgm:t>
    </dgm:pt>
    <dgm:pt modelId="{07BE7F19-86E5-4C96-B5CE-94431F109F10}" type="pres">
      <dgm:prSet presAssocID="{49FB673A-C231-42BB-98D2-A3D1D9796CB0}" presName="gear2srcNode" presStyleLbl="node1" presStyleIdx="1" presStyleCnt="3"/>
      <dgm:spPr/>
      <dgm:t>
        <a:bodyPr/>
        <a:lstStyle/>
        <a:p>
          <a:endParaRPr lang="es-MX"/>
        </a:p>
      </dgm:t>
    </dgm:pt>
    <dgm:pt modelId="{EE9AB9C3-6841-4981-BF96-174F01475122}" type="pres">
      <dgm:prSet presAssocID="{49FB673A-C231-42BB-98D2-A3D1D9796CB0}" presName="gear2dstNode" presStyleLbl="node1" presStyleIdx="1" presStyleCnt="3"/>
      <dgm:spPr/>
      <dgm:t>
        <a:bodyPr/>
        <a:lstStyle/>
        <a:p>
          <a:endParaRPr lang="es-MX"/>
        </a:p>
      </dgm:t>
    </dgm:pt>
    <dgm:pt modelId="{A80F9676-C745-4D75-AA78-719FC09AD272}" type="pres">
      <dgm:prSet presAssocID="{8B529B91-35B2-4ECD-8837-A70ED6713687}" presName="gear3" presStyleLbl="node1" presStyleIdx="2" presStyleCnt="3"/>
      <dgm:spPr/>
      <dgm:t>
        <a:bodyPr/>
        <a:lstStyle/>
        <a:p>
          <a:endParaRPr lang="es-MX"/>
        </a:p>
      </dgm:t>
    </dgm:pt>
    <dgm:pt modelId="{63995284-5705-439E-BEA6-E9EF962525CD}" type="pres">
      <dgm:prSet presAssocID="{8B529B91-35B2-4ECD-8837-A70ED6713687}" presName="gear3tx" presStyleLbl="node1" presStyleIdx="2" presStyleCnt="3">
        <dgm:presLayoutVars>
          <dgm:chMax val="1"/>
          <dgm:bulletEnabled val="1"/>
        </dgm:presLayoutVars>
      </dgm:prSet>
      <dgm:spPr/>
      <dgm:t>
        <a:bodyPr/>
        <a:lstStyle/>
        <a:p>
          <a:endParaRPr lang="es-MX"/>
        </a:p>
      </dgm:t>
    </dgm:pt>
    <dgm:pt modelId="{3E529AFA-65F7-4530-BA4B-7D9F80F25CB4}" type="pres">
      <dgm:prSet presAssocID="{8B529B91-35B2-4ECD-8837-A70ED6713687}" presName="gear3srcNode" presStyleLbl="node1" presStyleIdx="2" presStyleCnt="3"/>
      <dgm:spPr/>
      <dgm:t>
        <a:bodyPr/>
        <a:lstStyle/>
        <a:p>
          <a:endParaRPr lang="es-MX"/>
        </a:p>
      </dgm:t>
    </dgm:pt>
    <dgm:pt modelId="{8D6E9215-41EC-475A-8C76-14E1404EF65D}" type="pres">
      <dgm:prSet presAssocID="{8B529B91-35B2-4ECD-8837-A70ED6713687}" presName="gear3dstNode" presStyleLbl="node1" presStyleIdx="2" presStyleCnt="3"/>
      <dgm:spPr/>
      <dgm:t>
        <a:bodyPr/>
        <a:lstStyle/>
        <a:p>
          <a:endParaRPr lang="es-MX"/>
        </a:p>
      </dgm:t>
    </dgm:pt>
    <dgm:pt modelId="{C709135A-725D-477B-9A6C-53B74F179945}" type="pres">
      <dgm:prSet presAssocID="{8620D4F9-202E-4191-A079-C360A4BFC86E}" presName="connector1" presStyleLbl="sibTrans2D1" presStyleIdx="0" presStyleCnt="3"/>
      <dgm:spPr/>
      <dgm:t>
        <a:bodyPr/>
        <a:lstStyle/>
        <a:p>
          <a:endParaRPr lang="es-MX"/>
        </a:p>
      </dgm:t>
    </dgm:pt>
    <dgm:pt modelId="{7B2D701E-23EB-47BC-96B6-179C6D3029AB}" type="pres">
      <dgm:prSet presAssocID="{85999E8B-AF1E-4A5C-ACFD-9A8314A31F01}" presName="connector2" presStyleLbl="sibTrans2D1" presStyleIdx="1" presStyleCnt="3"/>
      <dgm:spPr/>
      <dgm:t>
        <a:bodyPr/>
        <a:lstStyle/>
        <a:p>
          <a:endParaRPr lang="es-MX"/>
        </a:p>
      </dgm:t>
    </dgm:pt>
    <dgm:pt modelId="{9257B41E-256B-400E-BBA2-654F64FB3FF2}" type="pres">
      <dgm:prSet presAssocID="{22CEC0A5-35E3-4745-8AE4-59797C087500}" presName="connector3" presStyleLbl="sibTrans2D1" presStyleIdx="2" presStyleCnt="3"/>
      <dgm:spPr/>
      <dgm:t>
        <a:bodyPr/>
        <a:lstStyle/>
        <a:p>
          <a:endParaRPr lang="es-MX"/>
        </a:p>
      </dgm:t>
    </dgm:pt>
  </dgm:ptLst>
  <dgm:cxnLst>
    <dgm:cxn modelId="{892317BC-EE86-4BE7-A068-A1ECC01C145C}" type="presOf" srcId="{22CEC0A5-35E3-4745-8AE4-59797C087500}" destId="{9257B41E-256B-400E-BBA2-654F64FB3FF2}" srcOrd="0" destOrd="0" presId="urn:microsoft.com/office/officeart/2005/8/layout/gear1"/>
    <dgm:cxn modelId="{852920DA-EB69-4162-B393-658E85FE97B2}" type="presOf" srcId="{8620D4F9-202E-4191-A079-C360A4BFC86E}" destId="{C709135A-725D-477B-9A6C-53B74F179945}" srcOrd="0" destOrd="0" presId="urn:microsoft.com/office/officeart/2005/8/layout/gear1"/>
    <dgm:cxn modelId="{3EB5BE2B-FD75-4CC9-8D54-E8CA747E228A}" type="presOf" srcId="{49FB673A-C231-42BB-98D2-A3D1D9796CB0}" destId="{07BE7F19-86E5-4C96-B5CE-94431F109F10}" srcOrd="1" destOrd="0" presId="urn:microsoft.com/office/officeart/2005/8/layout/gear1"/>
    <dgm:cxn modelId="{A8F1AAD7-54F9-4765-B23F-502C20932C47}" type="presOf" srcId="{8BE6DF8C-F0F8-4E19-ADDD-F5008BD0A89B}" destId="{501C733D-1CA4-4A32-8BC2-F18BF3118E5F}" srcOrd="0" destOrd="0" presId="urn:microsoft.com/office/officeart/2005/8/layout/gear1"/>
    <dgm:cxn modelId="{29FE3878-F6C3-4C58-93CA-ADCA42D4967A}" type="presOf" srcId="{77534078-DA11-4E44-A7A9-73386EEFDC98}" destId="{91FB03F8-3666-4977-ACCF-8411CB1B8F85}" srcOrd="0" destOrd="0" presId="urn:microsoft.com/office/officeart/2005/8/layout/gear1"/>
    <dgm:cxn modelId="{7E1A62E6-FC74-4495-8EE9-6FEE864D10F0}" type="presOf" srcId="{8B529B91-35B2-4ECD-8837-A70ED6713687}" destId="{63995284-5705-439E-BEA6-E9EF962525CD}" srcOrd="1" destOrd="0" presId="urn:microsoft.com/office/officeart/2005/8/layout/gear1"/>
    <dgm:cxn modelId="{8E5E0EF8-32F9-4347-A480-42FB41FCBDFF}" type="presOf" srcId="{77534078-DA11-4E44-A7A9-73386EEFDC98}" destId="{9D6726B6-5B06-44DB-8EFF-08D5D764B69F}" srcOrd="2" destOrd="0" presId="urn:microsoft.com/office/officeart/2005/8/layout/gear1"/>
    <dgm:cxn modelId="{A41C18D0-F786-40DC-9366-8F42FFAF3387}" srcId="{8BE6DF8C-F0F8-4E19-ADDD-F5008BD0A89B}" destId="{77534078-DA11-4E44-A7A9-73386EEFDC98}" srcOrd="0" destOrd="0" parTransId="{BA4271BE-B70D-41B4-A752-5E9727A31094}" sibTransId="{8620D4F9-202E-4191-A079-C360A4BFC86E}"/>
    <dgm:cxn modelId="{DBDB8F4B-2F88-41AF-AF6F-8740F90DEFBE}" type="presOf" srcId="{77534078-DA11-4E44-A7A9-73386EEFDC98}" destId="{06EF5976-428C-4EF0-B7B4-1DE907544F0E}" srcOrd="1" destOrd="0" presId="urn:microsoft.com/office/officeart/2005/8/layout/gear1"/>
    <dgm:cxn modelId="{8006AEB6-303C-4D28-874F-A7975CD8E5F2}" srcId="{8BE6DF8C-F0F8-4E19-ADDD-F5008BD0A89B}" destId="{49FB673A-C231-42BB-98D2-A3D1D9796CB0}" srcOrd="1" destOrd="0" parTransId="{04376535-CCC2-4AA6-A783-1D18E0A23189}" sibTransId="{85999E8B-AF1E-4A5C-ACFD-9A8314A31F01}"/>
    <dgm:cxn modelId="{B4DB2BBC-A084-4F79-A235-9A3AF84EFD5C}" type="presOf" srcId="{49FB673A-C231-42BB-98D2-A3D1D9796CB0}" destId="{EE9AB9C3-6841-4981-BF96-174F01475122}" srcOrd="2" destOrd="0" presId="urn:microsoft.com/office/officeart/2005/8/layout/gear1"/>
    <dgm:cxn modelId="{69567E01-7ADF-43F7-BA25-800C2D579150}" type="presOf" srcId="{8B529B91-35B2-4ECD-8837-A70ED6713687}" destId="{8D6E9215-41EC-475A-8C76-14E1404EF65D}" srcOrd="3" destOrd="0" presId="urn:microsoft.com/office/officeart/2005/8/layout/gear1"/>
    <dgm:cxn modelId="{896643A5-EB14-40AF-BB39-E015CAEBEB1C}" type="presOf" srcId="{8B529B91-35B2-4ECD-8837-A70ED6713687}" destId="{3E529AFA-65F7-4530-BA4B-7D9F80F25CB4}" srcOrd="2" destOrd="0" presId="urn:microsoft.com/office/officeart/2005/8/layout/gear1"/>
    <dgm:cxn modelId="{0F1BBF0E-CFA9-4DD8-A56A-2C4504E588C7}" type="presOf" srcId="{8B529B91-35B2-4ECD-8837-A70ED6713687}" destId="{A80F9676-C745-4D75-AA78-719FC09AD272}" srcOrd="0" destOrd="0" presId="urn:microsoft.com/office/officeart/2005/8/layout/gear1"/>
    <dgm:cxn modelId="{88556CF5-B5D3-4B9D-91EF-5097885A0276}" srcId="{8BE6DF8C-F0F8-4E19-ADDD-F5008BD0A89B}" destId="{8B529B91-35B2-4ECD-8837-A70ED6713687}" srcOrd="2" destOrd="0" parTransId="{169BDFF8-EEE4-4C48-BDEC-7E48C04CD0BB}" sibTransId="{22CEC0A5-35E3-4745-8AE4-59797C087500}"/>
    <dgm:cxn modelId="{083F1BB9-5CD0-47F9-96E1-3855459F4B02}" type="presOf" srcId="{85999E8B-AF1E-4A5C-ACFD-9A8314A31F01}" destId="{7B2D701E-23EB-47BC-96B6-179C6D3029AB}" srcOrd="0" destOrd="0" presId="urn:microsoft.com/office/officeart/2005/8/layout/gear1"/>
    <dgm:cxn modelId="{61C5A6FB-8D6F-4766-9965-DF29E06101D4}" type="presOf" srcId="{49FB673A-C231-42BB-98D2-A3D1D9796CB0}" destId="{02050340-B419-4A88-9BA6-86DFBD24D785}" srcOrd="0" destOrd="0" presId="urn:microsoft.com/office/officeart/2005/8/layout/gear1"/>
    <dgm:cxn modelId="{513C46F1-2228-4E07-9F41-7C06B1F71B25}" type="presParOf" srcId="{501C733D-1CA4-4A32-8BC2-F18BF3118E5F}" destId="{91FB03F8-3666-4977-ACCF-8411CB1B8F85}" srcOrd="0" destOrd="0" presId="urn:microsoft.com/office/officeart/2005/8/layout/gear1"/>
    <dgm:cxn modelId="{98DF78C7-ACDB-4BA1-97C9-5AC3B4B291B8}" type="presParOf" srcId="{501C733D-1CA4-4A32-8BC2-F18BF3118E5F}" destId="{06EF5976-428C-4EF0-B7B4-1DE907544F0E}" srcOrd="1" destOrd="0" presId="urn:microsoft.com/office/officeart/2005/8/layout/gear1"/>
    <dgm:cxn modelId="{975D6295-D635-4C7B-BF60-5E0BDBC209E8}" type="presParOf" srcId="{501C733D-1CA4-4A32-8BC2-F18BF3118E5F}" destId="{9D6726B6-5B06-44DB-8EFF-08D5D764B69F}" srcOrd="2" destOrd="0" presId="urn:microsoft.com/office/officeart/2005/8/layout/gear1"/>
    <dgm:cxn modelId="{927AE0D1-E531-40DC-8D54-FF3459013506}" type="presParOf" srcId="{501C733D-1CA4-4A32-8BC2-F18BF3118E5F}" destId="{02050340-B419-4A88-9BA6-86DFBD24D785}" srcOrd="3" destOrd="0" presId="urn:microsoft.com/office/officeart/2005/8/layout/gear1"/>
    <dgm:cxn modelId="{787DE7E3-9F9A-4C1D-8C63-870E7EFCE70A}" type="presParOf" srcId="{501C733D-1CA4-4A32-8BC2-F18BF3118E5F}" destId="{07BE7F19-86E5-4C96-B5CE-94431F109F10}" srcOrd="4" destOrd="0" presId="urn:microsoft.com/office/officeart/2005/8/layout/gear1"/>
    <dgm:cxn modelId="{F2D25D73-B9EA-4EAA-BD72-124C74C07F53}" type="presParOf" srcId="{501C733D-1CA4-4A32-8BC2-F18BF3118E5F}" destId="{EE9AB9C3-6841-4981-BF96-174F01475122}" srcOrd="5" destOrd="0" presId="urn:microsoft.com/office/officeart/2005/8/layout/gear1"/>
    <dgm:cxn modelId="{05CF7B74-2493-4553-AD39-5460FA5ED3DC}" type="presParOf" srcId="{501C733D-1CA4-4A32-8BC2-F18BF3118E5F}" destId="{A80F9676-C745-4D75-AA78-719FC09AD272}" srcOrd="6" destOrd="0" presId="urn:microsoft.com/office/officeart/2005/8/layout/gear1"/>
    <dgm:cxn modelId="{8882502B-5621-49D0-B843-9EB977B6BCE9}" type="presParOf" srcId="{501C733D-1CA4-4A32-8BC2-F18BF3118E5F}" destId="{63995284-5705-439E-BEA6-E9EF962525CD}" srcOrd="7" destOrd="0" presId="urn:microsoft.com/office/officeart/2005/8/layout/gear1"/>
    <dgm:cxn modelId="{CD33F016-2E00-4AB4-BB1C-6A6D92BBD24F}" type="presParOf" srcId="{501C733D-1CA4-4A32-8BC2-F18BF3118E5F}" destId="{3E529AFA-65F7-4530-BA4B-7D9F80F25CB4}" srcOrd="8" destOrd="0" presId="urn:microsoft.com/office/officeart/2005/8/layout/gear1"/>
    <dgm:cxn modelId="{B16B9C92-40EA-40FC-A77C-02DB74ACF37F}" type="presParOf" srcId="{501C733D-1CA4-4A32-8BC2-F18BF3118E5F}" destId="{8D6E9215-41EC-475A-8C76-14E1404EF65D}" srcOrd="9" destOrd="0" presId="urn:microsoft.com/office/officeart/2005/8/layout/gear1"/>
    <dgm:cxn modelId="{6EA5101D-BEE4-4F72-849B-B929D33ADF18}" type="presParOf" srcId="{501C733D-1CA4-4A32-8BC2-F18BF3118E5F}" destId="{C709135A-725D-477B-9A6C-53B74F179945}" srcOrd="10" destOrd="0" presId="urn:microsoft.com/office/officeart/2005/8/layout/gear1"/>
    <dgm:cxn modelId="{514A4552-6D0C-4064-B7F5-61C2963884B8}" type="presParOf" srcId="{501C733D-1CA4-4A32-8BC2-F18BF3118E5F}" destId="{7B2D701E-23EB-47BC-96B6-179C6D3029AB}" srcOrd="11" destOrd="0" presId="urn:microsoft.com/office/officeart/2005/8/layout/gear1"/>
    <dgm:cxn modelId="{6FB7925C-60A9-4F79-AC6E-DE2FBFC5FB04}" type="presParOf" srcId="{501C733D-1CA4-4A32-8BC2-F18BF3118E5F}" destId="{9257B41E-256B-400E-BBA2-654F64FB3FF2}"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FB03F8-3666-4977-ACCF-8411CB1B8F85}">
      <dsp:nvSpPr>
        <dsp:cNvPr id="0" name=""/>
        <dsp:cNvSpPr/>
      </dsp:nvSpPr>
      <dsp:spPr>
        <a:xfrm>
          <a:off x="4120896" y="2231136"/>
          <a:ext cx="2726944" cy="2726944"/>
        </a:xfrm>
        <a:prstGeom prst="gear9">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b="1" kern="1200" dirty="0" smtClean="0"/>
            <a:t>Aspectos</a:t>
          </a:r>
          <a:r>
            <a:rPr lang="es-MX" sz="2800" kern="1200" dirty="0" smtClean="0"/>
            <a:t>  </a:t>
          </a:r>
          <a:r>
            <a:rPr lang="es-MX" sz="2800" b="1" kern="1200" dirty="0" smtClean="0"/>
            <a:t>Subjetivos</a:t>
          </a:r>
          <a:endParaRPr lang="es-MX" sz="2800" b="1" kern="1200" dirty="0"/>
        </a:p>
      </dsp:txBody>
      <dsp:txXfrm>
        <a:off x="4120896" y="2231136"/>
        <a:ext cx="2726944" cy="2726944"/>
      </dsp:txXfrm>
    </dsp:sp>
    <dsp:sp modelId="{02050340-B419-4A88-9BA6-86DFBD24D785}">
      <dsp:nvSpPr>
        <dsp:cNvPr id="0" name=""/>
        <dsp:cNvSpPr/>
      </dsp:nvSpPr>
      <dsp:spPr>
        <a:xfrm>
          <a:off x="2534310" y="1586585"/>
          <a:ext cx="1983232" cy="1983232"/>
        </a:xfrm>
        <a:prstGeom prst="gear6">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rPr>
            <a:t>Aspectos</a:t>
          </a:r>
          <a:r>
            <a:rPr lang="es-MX" sz="1600" kern="1200" dirty="0" smtClean="0"/>
            <a:t>  </a:t>
          </a:r>
          <a:r>
            <a:rPr lang="es-MX" sz="1800" b="1" kern="1200" dirty="0" smtClean="0">
              <a:effectLst>
                <a:outerShdw blurRad="38100" dist="38100" dir="2700000" algn="tl">
                  <a:srgbClr val="000000">
                    <a:alpha val="43137"/>
                  </a:srgbClr>
                </a:outerShdw>
              </a:effectLst>
            </a:rPr>
            <a:t>objetivos</a:t>
          </a:r>
          <a:endParaRPr lang="es-MX" sz="1800" b="1" kern="1200" dirty="0">
            <a:effectLst>
              <a:outerShdw blurRad="38100" dist="38100" dir="2700000" algn="tl">
                <a:srgbClr val="000000">
                  <a:alpha val="43137"/>
                </a:srgbClr>
              </a:outerShdw>
            </a:effectLst>
          </a:endParaRPr>
        </a:p>
      </dsp:txBody>
      <dsp:txXfrm>
        <a:off x="2534310" y="1586585"/>
        <a:ext cx="1983232" cy="1983232"/>
      </dsp:txXfrm>
    </dsp:sp>
    <dsp:sp modelId="{A80F9676-C745-4D75-AA78-719FC09AD272}">
      <dsp:nvSpPr>
        <dsp:cNvPr id="0" name=""/>
        <dsp:cNvSpPr/>
      </dsp:nvSpPr>
      <dsp:spPr>
        <a:xfrm rot="20700000">
          <a:off x="3645122" y="218357"/>
          <a:ext cx="1943162" cy="1943162"/>
        </a:xfrm>
        <a:prstGeom prst="gear6">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Multicausal</a:t>
          </a:r>
          <a:endParaRPr lang="es-MX" sz="1600" b="1" kern="1200" dirty="0"/>
        </a:p>
      </dsp:txBody>
      <dsp:txXfrm>
        <a:off x="4071315" y="644550"/>
        <a:ext cx="1090777" cy="1090777"/>
      </dsp:txXfrm>
    </dsp:sp>
    <dsp:sp modelId="{C709135A-725D-477B-9A6C-53B74F179945}">
      <dsp:nvSpPr>
        <dsp:cNvPr id="0" name=""/>
        <dsp:cNvSpPr/>
      </dsp:nvSpPr>
      <dsp:spPr>
        <a:xfrm>
          <a:off x="3919687" y="1814808"/>
          <a:ext cx="3490488" cy="3490488"/>
        </a:xfrm>
        <a:prstGeom prst="circularArrow">
          <a:avLst>
            <a:gd name="adj1" fmla="val 4687"/>
            <a:gd name="adj2" fmla="val 299029"/>
            <a:gd name="adj3" fmla="val 2531812"/>
            <a:gd name="adj4" fmla="val 15827975"/>
            <a:gd name="adj5" fmla="val 5469"/>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B2D701E-23EB-47BC-96B6-179C6D3029AB}">
      <dsp:nvSpPr>
        <dsp:cNvPr id="0" name=""/>
        <dsp:cNvSpPr/>
      </dsp:nvSpPr>
      <dsp:spPr>
        <a:xfrm>
          <a:off x="2183083" y="1144493"/>
          <a:ext cx="2536057" cy="2536057"/>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257B41E-256B-400E-BBA2-654F64FB3FF2}">
      <dsp:nvSpPr>
        <dsp:cNvPr id="0" name=""/>
        <dsp:cNvSpPr/>
      </dsp:nvSpPr>
      <dsp:spPr>
        <a:xfrm>
          <a:off x="3195649" y="-210545"/>
          <a:ext cx="2734381" cy="2734381"/>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2A46D7-3894-A54B-B4A1-B0E4C2D1EC7E}" type="datetimeFigureOut">
              <a:rPr lang="en-US" smtClean="0"/>
              <a:pPr/>
              <a:t>11/14/2014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B208DF-24DF-1C46-8C17-8757FEFE8420}" type="slidenum">
              <a:rPr lang="en-US" smtClean="0"/>
              <a:pPr/>
              <a:t>‹Nº›</a:t>
            </a:fld>
            <a:endParaRPr lang="en-US"/>
          </a:p>
        </p:txBody>
      </p:sp>
    </p:spTree>
    <p:extLst>
      <p:ext uri="{BB962C8B-B14F-4D97-AF65-F5344CB8AC3E}">
        <p14:creationId xmlns:p14="http://schemas.microsoft.com/office/powerpoint/2010/main" xmlns="" val="95447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a:t>
            </a:fld>
            <a:endParaRPr lang="en-US"/>
          </a:p>
        </p:txBody>
      </p:sp>
    </p:spTree>
    <p:extLst>
      <p:ext uri="{BB962C8B-B14F-4D97-AF65-F5344CB8AC3E}">
        <p14:creationId xmlns:p14="http://schemas.microsoft.com/office/powerpoint/2010/main" xmlns="" val="240670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a:noFill/>
          <a:ln/>
        </p:spPr>
        <p:txBody>
          <a:bodyPr/>
          <a:lstStyle/>
          <a:p>
            <a:pPr>
              <a:spcBef>
                <a:spcPct val="0"/>
              </a:spcBef>
            </a:pPr>
            <a:endParaRPr lang="es-CL" smtClean="0"/>
          </a:p>
        </p:txBody>
      </p:sp>
      <p:sp>
        <p:nvSpPr>
          <p:cNvPr id="17411" name="3 Marcador de número de diapositiva"/>
          <p:cNvSpPr txBox="1">
            <a:spLocks noGrp="1"/>
          </p:cNvSpPr>
          <p:nvPr/>
        </p:nvSpPr>
        <p:spPr bwMode="auto">
          <a:xfrm>
            <a:off x="3970734" y="8830659"/>
            <a:ext cx="3038145" cy="464205"/>
          </a:xfrm>
          <a:prstGeom prst="rect">
            <a:avLst/>
          </a:prstGeom>
          <a:noFill/>
          <a:ln w="9525">
            <a:noFill/>
            <a:miter lim="800000"/>
            <a:headEnd/>
            <a:tailEnd/>
          </a:ln>
        </p:spPr>
        <p:txBody>
          <a:bodyPr lIns="93172" tIns="46586" rIns="93172" bIns="46586" anchor="b"/>
          <a:lstStyle/>
          <a:p>
            <a:pPr algn="r" defTabSz="931887"/>
            <a:fld id="{C9D687AF-755F-4E40-B1FA-6FDF645B8702}" type="slidenum">
              <a:rPr lang="es-CL" sz="1300">
                <a:latin typeface="Calibri" pitchFamily="34" charset="0"/>
              </a:rPr>
              <a:pPr algn="r" defTabSz="931887"/>
              <a:t>2</a:t>
            </a:fld>
            <a:endParaRPr lang="es-CL" sz="13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11</a:t>
            </a:fld>
            <a:endParaRPr lang="en-US"/>
          </a:p>
        </p:txBody>
      </p:sp>
    </p:spTree>
    <p:extLst>
      <p:ext uri="{BB962C8B-B14F-4D97-AF65-F5344CB8AC3E}">
        <p14:creationId xmlns:p14="http://schemas.microsoft.com/office/powerpoint/2010/main" xmlns="" val="420944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13</a:t>
            </a:fld>
            <a:endParaRPr lang="en-US"/>
          </a:p>
        </p:txBody>
      </p:sp>
    </p:spTree>
    <p:extLst>
      <p:ext uri="{BB962C8B-B14F-4D97-AF65-F5344CB8AC3E}">
        <p14:creationId xmlns:p14="http://schemas.microsoft.com/office/powerpoint/2010/main" xmlns="" val="321434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2" name="1 Imagen"/>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19099" y="0"/>
            <a:ext cx="2018890" cy="1828800"/>
          </a:xfrm>
          <a:prstGeom prst="rect">
            <a:avLst/>
          </a:prstGeom>
        </p:spPr>
      </p:pic>
    </p:spTree>
    <p:extLst>
      <p:ext uri="{BB962C8B-B14F-4D97-AF65-F5344CB8AC3E}">
        <p14:creationId xmlns:p14="http://schemas.microsoft.com/office/powerpoint/2010/main" xmlns="" val="12828250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9DBFC9D-F9B1-4A0E-B818-50FB2D33AE82}" type="slidenum">
              <a:rPr lang="es-ES"/>
              <a:pPr>
                <a:defRPr/>
              </a:pPr>
              <a:t>‹Nº›</a:t>
            </a:fld>
            <a:endParaRPr lang="es-ES"/>
          </a:p>
        </p:txBody>
      </p:sp>
    </p:spTree>
    <p:extLst>
      <p:ext uri="{BB962C8B-B14F-4D97-AF65-F5344CB8AC3E}">
        <p14:creationId xmlns:p14="http://schemas.microsoft.com/office/powerpoint/2010/main" xmlns="" val="18347057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logoPNG.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06400" y="0"/>
            <a:ext cx="2033269" cy="2033269"/>
          </a:xfrm>
          <a:prstGeom prst="rect">
            <a:avLst/>
          </a:prstGeom>
        </p:spPr>
      </p:pic>
      <p:sp>
        <p:nvSpPr>
          <p:cNvPr id="11"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2"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xmlns="" val="51338068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58234"/>
            <a:ext cx="2687558" cy="461665"/>
          </a:xfrm>
          <a:prstGeom prst="rect">
            <a:avLst/>
          </a:prstGeom>
        </p:spPr>
        <p:txBody>
          <a:bodyPr wrap="square">
            <a:spAutoFit/>
          </a:bodyPr>
          <a:lstStyle/>
          <a:p>
            <a:r>
              <a:rPr lang="es-ES" sz="2400" dirty="0" smtClean="0">
                <a:solidFill>
                  <a:schemeClr val="bg1">
                    <a:lumMod val="75000"/>
                  </a:schemeClr>
                </a:solidFill>
              </a:rPr>
              <a:t>Imagen Referencial</a:t>
            </a:r>
            <a:endParaRPr lang="es-ES" sz="2400" dirty="0">
              <a:solidFill>
                <a:schemeClr val="bg1">
                  <a:lumMod val="75000"/>
                </a:schemeClr>
              </a:solidFill>
            </a:endParaRPr>
          </a:p>
        </p:txBody>
      </p:sp>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xmlns="" val="27378628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58234"/>
            <a:ext cx="2687558" cy="461665"/>
          </a:xfrm>
          <a:prstGeom prst="rect">
            <a:avLst/>
          </a:prstGeom>
        </p:spPr>
        <p:txBody>
          <a:bodyPr wrap="square">
            <a:spAutoFit/>
          </a:bodyPr>
          <a:lstStyle/>
          <a:p>
            <a:r>
              <a:rPr lang="es-ES" sz="2400" dirty="0" smtClean="0">
                <a:solidFill>
                  <a:schemeClr val="bg1">
                    <a:lumMod val="75000"/>
                  </a:schemeClr>
                </a:solidFill>
              </a:rPr>
              <a:t>Imagen Referencial</a:t>
            </a:r>
            <a:endParaRPr lang="es-ES" sz="2400" dirty="0">
              <a:solidFill>
                <a:schemeClr val="bg1">
                  <a:lumMod val="75000"/>
                </a:schemeClr>
              </a:solidFill>
            </a:endParaRPr>
          </a:p>
        </p:txBody>
      </p:sp>
      <p:sp>
        <p:nvSpPr>
          <p:cNvPr id="6"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xmlns="" val="21130176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xmlns="" val="254601360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3479800" y="3035300"/>
            <a:ext cx="52577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dos columnas de texto. </a:t>
            </a:r>
            <a:r>
              <a:rPr lang="es-ES_tradnl" dirty="0" err="1" smtClean="0"/>
              <a:t>Verdana</a:t>
            </a:r>
            <a:r>
              <a:rPr lang="es-ES_tradnl" dirty="0" smtClean="0"/>
              <a:t> 15pt. </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a:t>
            </a:r>
          </a:p>
          <a:p>
            <a:pPr lvl="0"/>
            <a:r>
              <a:rPr lang="es-ES_tradnl" dirty="0" smtClean="0"/>
              <a:t> </a:t>
            </a:r>
          </a:p>
        </p:txBody>
      </p:sp>
      <p:sp>
        <p:nvSpPr>
          <p:cNvPr id="7" name="Marcador de contenido 12"/>
          <p:cNvSpPr>
            <a:spLocks noGrp="1"/>
          </p:cNvSpPr>
          <p:nvPr>
            <p:ph sz="quarter" idx="12" hasCustomPrompt="1"/>
          </p:nvPr>
        </p:nvSpPr>
        <p:spPr>
          <a:xfrm>
            <a:off x="3479800" y="1066801"/>
            <a:ext cx="52578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8" name="Marcador de contenido 12"/>
          <p:cNvSpPr>
            <a:spLocks noGrp="1"/>
          </p:cNvSpPr>
          <p:nvPr>
            <p:ph sz="quarter" idx="13" hasCustomPrompt="1"/>
          </p:nvPr>
        </p:nvSpPr>
        <p:spPr>
          <a:xfrm>
            <a:off x="3479800" y="21844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xmlns="" val="348843922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406400" y="2773679"/>
            <a:ext cx="8331200"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8" name="Marcador de contenido 12"/>
          <p:cNvSpPr>
            <a:spLocks noGrp="1"/>
          </p:cNvSpPr>
          <p:nvPr>
            <p:ph sz="quarter" idx="12" hasCustomPrompt="1"/>
          </p:nvPr>
        </p:nvSpPr>
        <p:spPr>
          <a:xfrm>
            <a:off x="406400" y="1066801"/>
            <a:ext cx="8331200"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9" name="Marcador de contenido 12"/>
          <p:cNvSpPr>
            <a:spLocks noGrp="1"/>
          </p:cNvSpPr>
          <p:nvPr>
            <p:ph sz="quarter" idx="13" hasCustomPrompt="1"/>
          </p:nvPr>
        </p:nvSpPr>
        <p:spPr>
          <a:xfrm>
            <a:off x="406400" y="1966784"/>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xmlns="" val="16517234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275D79C-62BE-4ADE-9808-CED30EF4AE2A}" type="slidenum">
              <a:rPr lang="es-ES"/>
              <a:pPr>
                <a:defRPr/>
              </a:pPr>
              <a:t>‹Nº›</a:t>
            </a:fld>
            <a:endParaRPr lang="es-E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C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F421CA8-9120-44B2-89E3-B410B35A1B8A}" type="slidenum">
              <a:rPr lang="es-CL"/>
              <a:pPr>
                <a:defRPr/>
              </a:pPr>
              <a:t>‹Nº›</a:t>
            </a:fld>
            <a:endParaRPr lang="es-CL"/>
          </a:p>
        </p:txBody>
      </p:sp>
    </p:spTree>
    <p:extLst>
      <p:ext uri="{BB962C8B-B14F-4D97-AF65-F5344CB8AC3E}">
        <p14:creationId xmlns:p14="http://schemas.microsoft.com/office/powerpoint/2010/main" xmlns="" val="280114256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406400" y="6692900"/>
            <a:ext cx="2032000" cy="177800"/>
          </a:xfrm>
          <a:prstGeom prst="rect">
            <a:avLst/>
          </a:prstGeom>
        </p:spPr>
      </p:pic>
    </p:spTree>
    <p:extLst>
      <p:ext uri="{BB962C8B-B14F-4D97-AF65-F5344CB8AC3E}">
        <p14:creationId xmlns:p14="http://schemas.microsoft.com/office/powerpoint/2010/main" xmlns="" val="178369707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7" r:id="rId6"/>
    <p:sldLayoutId id="2147483668" r:id="rId7"/>
    <p:sldLayoutId id="2147483670" r:id="rId8"/>
    <p:sldLayoutId id="2147483671" r:id="rId9"/>
    <p:sldLayoutId id="2147483672" r:id="rId10"/>
  </p:sldLayoutIdLst>
  <p:transition spd="slow">
    <p:push dir="u"/>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w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9.xml"/><Relationship Id="rId5" Type="http://schemas.openxmlformats.org/officeDocument/2006/relationships/image" Target="../media/image52.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4.gi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mailto:nmorales@ssdr.gob.cl" TargetMode="External"/><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ubtitle 2"/>
          <p:cNvSpPr txBox="1">
            <a:spLocks/>
          </p:cNvSpPr>
          <p:nvPr/>
        </p:nvSpPr>
        <p:spPr bwMode="auto">
          <a:xfrm>
            <a:off x="6386513" y="6386512"/>
            <a:ext cx="236855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r" eaLnBrk="1" hangingPunct="1">
              <a:spcBef>
                <a:spcPct val="20000"/>
              </a:spcBef>
              <a:buFont typeface="Arial" pitchFamily="34" charset="0"/>
              <a:buNone/>
            </a:pPr>
            <a:r>
              <a:rPr lang="en-US" altLang="es-CL" sz="1200" dirty="0" smtClean="0">
                <a:solidFill>
                  <a:schemeClr val="accent1"/>
                </a:solidFill>
                <a:latin typeface="Verdana" pitchFamily="34" charset="0"/>
              </a:rPr>
              <a:t>Noviembre </a:t>
            </a:r>
            <a:r>
              <a:rPr lang="en-US" altLang="es-CL" sz="1200" dirty="0">
                <a:solidFill>
                  <a:schemeClr val="accent1"/>
                </a:solidFill>
                <a:latin typeface="Verdana" pitchFamily="34" charset="0"/>
              </a:rPr>
              <a:t>2014</a:t>
            </a:r>
          </a:p>
        </p:txBody>
      </p:sp>
      <p:sp>
        <p:nvSpPr>
          <p:cNvPr id="4" name="3 Marcador de contenido"/>
          <p:cNvSpPr>
            <a:spLocks noGrp="1"/>
          </p:cNvSpPr>
          <p:nvPr>
            <p:ph sz="quarter" idx="11"/>
          </p:nvPr>
        </p:nvSpPr>
        <p:spPr>
          <a:xfrm>
            <a:off x="277586" y="2582489"/>
            <a:ext cx="8654143" cy="675062"/>
          </a:xfrm>
        </p:spPr>
        <p:txBody>
          <a:bodyPr/>
          <a:lstStyle/>
          <a:p>
            <a:r>
              <a:rPr lang="es-ES_tradnl" sz="3200" i="1" dirty="0" smtClean="0">
                <a:effectLst>
                  <a:outerShdw blurRad="38100" dist="38100" dir="2700000" algn="tl">
                    <a:srgbClr val="000000">
                      <a:alpha val="43137"/>
                    </a:srgbClr>
                  </a:outerShdw>
                </a:effectLst>
              </a:rPr>
              <a:t>Buen Trato y Calidad de Vida Laboral</a:t>
            </a:r>
            <a:endParaRPr lang="es-CL" sz="3200" i="1" dirty="0">
              <a:effectLst>
                <a:outerShdw blurRad="38100" dist="38100" dir="2700000" algn="tl">
                  <a:srgbClr val="000000">
                    <a:alpha val="43137"/>
                  </a:srgbClr>
                </a:outerShdw>
              </a:effectLst>
            </a:endParaRPr>
          </a:p>
        </p:txBody>
      </p:sp>
      <p:sp>
        <p:nvSpPr>
          <p:cNvPr id="5" name="4 Marcador de contenido"/>
          <p:cNvSpPr>
            <a:spLocks noGrp="1"/>
          </p:cNvSpPr>
          <p:nvPr>
            <p:ph sz="quarter" idx="12"/>
          </p:nvPr>
        </p:nvSpPr>
        <p:spPr>
          <a:xfrm>
            <a:off x="2326820" y="3405926"/>
            <a:ext cx="6817179" cy="651527"/>
          </a:xfrm>
        </p:spPr>
        <p:txBody>
          <a:bodyPr/>
          <a:lstStyle/>
          <a:p>
            <a:r>
              <a:rPr lang="es-ES_tradnl" sz="1600" b="1" i="1" dirty="0" smtClean="0">
                <a:effectLst>
                  <a:outerShdw blurRad="38100" dist="38100" dir="2700000" algn="tl">
                    <a:srgbClr val="000000">
                      <a:alpha val="43137"/>
                    </a:srgbClr>
                  </a:outerShdw>
                </a:effectLst>
              </a:rPr>
              <a:t>“La importancia de determinar y controlar el </a:t>
            </a:r>
            <a:r>
              <a:rPr lang="es-ES_tradnl" sz="1600" b="1" i="1" dirty="0" smtClean="0">
                <a:solidFill>
                  <a:srgbClr val="C00000"/>
                </a:solidFill>
                <a:effectLst>
                  <a:outerShdw blurRad="38100" dist="38100" dir="2700000" algn="tl">
                    <a:srgbClr val="000000">
                      <a:alpha val="43137"/>
                    </a:srgbClr>
                  </a:outerShdw>
                </a:effectLst>
              </a:rPr>
              <a:t>riesgo </a:t>
            </a:r>
            <a:r>
              <a:rPr lang="es-ES_tradnl" sz="1600" b="1" i="1" dirty="0" smtClean="0">
                <a:effectLst>
                  <a:outerShdw blurRad="38100" dist="38100" dir="2700000" algn="tl">
                    <a:srgbClr val="000000">
                      <a:alpha val="43137"/>
                    </a:srgbClr>
                  </a:outerShdw>
                </a:effectLst>
              </a:rPr>
              <a:t>asociado a la tarea”</a:t>
            </a:r>
            <a:endParaRPr lang="es-CL" sz="1600" b="1" i="1" dirty="0">
              <a:effectLst>
                <a:outerShdw blurRad="38100" dist="38100" dir="2700000" algn="tl">
                  <a:srgbClr val="000000">
                    <a:alpha val="43137"/>
                  </a:srgbClr>
                </a:outerShdw>
              </a:effectLst>
            </a:endParaRPr>
          </a:p>
        </p:txBody>
      </p:sp>
      <p:pic>
        <p:nvPicPr>
          <p:cNvPr id="12290" name="Picture 2" descr="http://www.semanadelbuentrato.org/images/image001.png"/>
          <p:cNvPicPr>
            <a:picLocks noChangeAspect="1" noChangeArrowheads="1"/>
          </p:cNvPicPr>
          <p:nvPr/>
        </p:nvPicPr>
        <p:blipFill>
          <a:blip r:embed="rId3"/>
          <a:srcRect l="18542" r="15463" b="33595"/>
          <a:stretch>
            <a:fillRect/>
          </a:stretch>
        </p:blipFill>
        <p:spPr bwMode="auto">
          <a:xfrm>
            <a:off x="7081620" y="4429536"/>
            <a:ext cx="1850109" cy="1812471"/>
          </a:xfrm>
          <a:prstGeom prst="rect">
            <a:avLst/>
          </a:prstGeom>
          <a:noFill/>
        </p:spPr>
      </p:pic>
      <p:sp>
        <p:nvSpPr>
          <p:cNvPr id="2" name="1 CuadroTexto"/>
          <p:cNvSpPr txBox="1"/>
          <p:nvPr/>
        </p:nvSpPr>
        <p:spPr>
          <a:xfrm>
            <a:off x="2465614" y="4364690"/>
            <a:ext cx="4718957" cy="1077218"/>
          </a:xfrm>
          <a:prstGeom prst="rect">
            <a:avLst/>
          </a:prstGeom>
          <a:noFill/>
        </p:spPr>
        <p:txBody>
          <a:bodyPr wrap="square" rtlCol="0">
            <a:spAutoFit/>
          </a:bodyPr>
          <a:lstStyle/>
          <a:p>
            <a:r>
              <a:rPr lang="es-CL" sz="1600" i="1" dirty="0" smtClean="0">
                <a:solidFill>
                  <a:schemeClr val="tx1">
                    <a:lumMod val="65000"/>
                    <a:lumOff val="35000"/>
                  </a:schemeClr>
                </a:solidFill>
                <a:effectLst>
                  <a:outerShdw blurRad="38100" dist="38100" dir="2700000" algn="tl">
                    <a:srgbClr val="000000">
                      <a:alpha val="43137"/>
                    </a:srgbClr>
                  </a:outerShdw>
                </a:effectLst>
              </a:rPr>
              <a:t>Relatora: Nancy Morales Salazar</a:t>
            </a:r>
          </a:p>
          <a:p>
            <a:r>
              <a:rPr lang="es-CL" sz="1600" i="1" dirty="0" smtClean="0">
                <a:solidFill>
                  <a:schemeClr val="tx1">
                    <a:lumMod val="65000"/>
                    <a:lumOff val="35000"/>
                  </a:schemeClr>
                </a:solidFill>
              </a:rPr>
              <a:t>Magíster en RRHH y Comportamiento Organizacional</a:t>
            </a:r>
          </a:p>
          <a:p>
            <a:r>
              <a:rPr lang="es-CL" sz="1600" i="1" dirty="0" smtClean="0">
                <a:solidFill>
                  <a:schemeClr val="tx1">
                    <a:lumMod val="65000"/>
                    <a:lumOff val="35000"/>
                  </a:schemeClr>
                </a:solidFill>
              </a:rPr>
              <a:t>Encargada de Buenas Prácticas Laborales</a:t>
            </a:r>
          </a:p>
          <a:p>
            <a:r>
              <a:rPr lang="es-CL" sz="1600" i="1" dirty="0" smtClean="0">
                <a:solidFill>
                  <a:schemeClr val="tx1">
                    <a:lumMod val="65000"/>
                    <a:lumOff val="35000"/>
                  </a:schemeClr>
                </a:solidFill>
              </a:rPr>
              <a:t>Servicio de Salud Del Reloncaví</a:t>
            </a:r>
            <a:endParaRPr lang="es-CL" sz="1600" i="1" dirty="0">
              <a:solidFill>
                <a:schemeClr val="tx1">
                  <a:lumMod val="65000"/>
                  <a:lumOff val="35000"/>
                </a:schemeClr>
              </a:solidFill>
            </a:endParaRPr>
          </a:p>
        </p:txBody>
      </p:sp>
    </p:spTree>
    <p:extLst>
      <p:ext uri="{BB962C8B-B14F-4D97-AF65-F5344CB8AC3E}">
        <p14:creationId xmlns:p14="http://schemas.microsoft.com/office/powerpoint/2010/main" xmlns="" val="300241569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142875"/>
            <a:ext cx="8915401" cy="1143000"/>
          </a:xfrm>
          <a:prstGeom prst="rect">
            <a:avLst/>
          </a:prstGeom>
        </p:spPr>
        <p:txBody>
          <a:bodyPr>
            <a:normAutofit/>
          </a:bodyPr>
          <a:lstStyle/>
          <a:p>
            <a:r>
              <a:rPr lang="es-ES" sz="3200" b="1" dirty="0">
                <a:solidFill>
                  <a:schemeClr val="tx2"/>
                </a:solidFill>
                <a:effectLst>
                  <a:outerShdw blurRad="38100" dist="38100" dir="2700000" algn="tl">
                    <a:srgbClr val="000000">
                      <a:alpha val="43137"/>
                    </a:srgbClr>
                  </a:outerShdw>
                </a:effectLst>
              </a:rPr>
              <a:t>F</a:t>
            </a:r>
            <a:r>
              <a:rPr lang="es-ES" sz="3200" b="1" dirty="0" smtClean="0">
                <a:solidFill>
                  <a:schemeClr val="tx2"/>
                </a:solidFill>
                <a:effectLst>
                  <a:outerShdw blurRad="38100" dist="38100" dir="2700000" algn="tl">
                    <a:srgbClr val="000000">
                      <a:alpha val="43137"/>
                    </a:srgbClr>
                  </a:outerShdw>
                </a:effectLst>
              </a:rPr>
              <a:t>actores psicosociales con efectos  demostrados sobre la salud</a:t>
            </a:r>
          </a:p>
        </p:txBody>
      </p:sp>
      <p:sp>
        <p:nvSpPr>
          <p:cNvPr id="13315" name="Rectangle 3"/>
          <p:cNvSpPr>
            <a:spLocks noChangeArrowheads="1"/>
          </p:cNvSpPr>
          <p:nvPr/>
        </p:nvSpPr>
        <p:spPr bwMode="auto">
          <a:xfrm>
            <a:off x="539750" y="1341438"/>
            <a:ext cx="4103688" cy="4608512"/>
          </a:xfrm>
          <a:prstGeom prst="rect">
            <a:avLst/>
          </a:prstGeom>
          <a:noFill/>
          <a:ln w="9525">
            <a:noFill/>
            <a:miter lim="800000"/>
            <a:headEnd/>
            <a:tailEnd/>
          </a:ln>
        </p:spPr>
        <p:txBody>
          <a:bodyPr/>
          <a:lstStyle/>
          <a:p>
            <a:pPr marL="533400" indent="-533400" eaLnBrk="0" hangingPunct="0">
              <a:spcBef>
                <a:spcPct val="20000"/>
              </a:spcBef>
              <a:buClr>
                <a:srgbClr val="FF0C00"/>
              </a:buClr>
            </a:pPr>
            <a:r>
              <a:rPr lang="es-ES" sz="1400" b="1" dirty="0">
                <a:solidFill>
                  <a:srgbClr val="FF0000"/>
                </a:solidFill>
                <a:latin typeface="Trebuchet MS" pitchFamily="34" charset="0"/>
              </a:rPr>
              <a:t>EXIGENCIAS PSICOL</a:t>
            </a:r>
            <a:r>
              <a:rPr lang="es-ES" sz="1400" b="1" dirty="0">
                <a:solidFill>
                  <a:srgbClr val="FF0000"/>
                </a:solidFill>
                <a:latin typeface="Arial" charset="0"/>
              </a:rPr>
              <a:t>Ó</a:t>
            </a:r>
            <a:r>
              <a:rPr lang="es-ES" sz="1400" b="1" dirty="0">
                <a:solidFill>
                  <a:srgbClr val="FF0000"/>
                </a:solidFill>
                <a:latin typeface="Trebuchet MS" pitchFamily="34" charset="0"/>
              </a:rPr>
              <a:t>GICAS EN EL TRABAJO</a:t>
            </a:r>
            <a:endParaRPr lang="es-ES" sz="2200" dirty="0">
              <a:solidFill>
                <a:srgbClr val="FF0000"/>
              </a:solidFill>
              <a:latin typeface="Trebuchet MS" pitchFamily="34" charset="0"/>
            </a:endParaRPr>
          </a:p>
          <a:p>
            <a:pPr marL="533400" indent="-533400" eaLnBrk="0" hangingPunct="0">
              <a:lnSpc>
                <a:spcPct val="90000"/>
              </a:lnSpc>
              <a:spcBef>
                <a:spcPct val="20000"/>
              </a:spcBef>
              <a:buClr>
                <a:srgbClr val="000099"/>
              </a:buClr>
              <a:buFont typeface="Monotype Sorts" pitchFamily="2" charset="2"/>
              <a:buBlip>
                <a:blip r:embed="rId2"/>
              </a:buBlip>
            </a:pPr>
            <a:r>
              <a:rPr lang="es-ES" sz="2200" dirty="0">
                <a:latin typeface="Trebuchet MS" pitchFamily="34" charset="0"/>
              </a:rPr>
              <a:t>Exigencias cognitivas</a:t>
            </a:r>
          </a:p>
          <a:p>
            <a:pPr marL="533400" indent="-533400" eaLnBrk="0" hangingPunct="0">
              <a:lnSpc>
                <a:spcPct val="90000"/>
              </a:lnSpc>
              <a:spcBef>
                <a:spcPct val="20000"/>
              </a:spcBef>
              <a:buClr>
                <a:srgbClr val="000099"/>
              </a:buClr>
              <a:buFont typeface="Monotype Sorts" pitchFamily="2" charset="2"/>
              <a:buBlip>
                <a:blip r:embed="rId2"/>
              </a:buBlip>
            </a:pPr>
            <a:r>
              <a:rPr lang="es-ES" sz="2200" dirty="0">
                <a:latin typeface="Trebuchet MS" pitchFamily="34" charset="0"/>
              </a:rPr>
              <a:t>Exigencias cuantitativas</a:t>
            </a:r>
          </a:p>
          <a:p>
            <a:pPr marL="533400" indent="-533400" eaLnBrk="0" hangingPunct="0">
              <a:lnSpc>
                <a:spcPct val="90000"/>
              </a:lnSpc>
              <a:spcBef>
                <a:spcPct val="20000"/>
              </a:spcBef>
              <a:buClr>
                <a:srgbClr val="000099"/>
              </a:buClr>
              <a:buFont typeface="Monotype Sorts" pitchFamily="2" charset="2"/>
              <a:buBlip>
                <a:blip r:embed="rId2"/>
              </a:buBlip>
            </a:pPr>
            <a:r>
              <a:rPr lang="es-ES" sz="2200" dirty="0">
                <a:latin typeface="Trebuchet MS" pitchFamily="34" charset="0"/>
              </a:rPr>
              <a:t>Exigencias emocionales</a:t>
            </a:r>
          </a:p>
          <a:p>
            <a:pPr marL="533400" indent="-533400" eaLnBrk="0" hangingPunct="0">
              <a:lnSpc>
                <a:spcPct val="90000"/>
              </a:lnSpc>
              <a:spcBef>
                <a:spcPct val="20000"/>
              </a:spcBef>
              <a:buClr>
                <a:srgbClr val="000099"/>
              </a:buClr>
              <a:buFont typeface="Monotype Sorts" pitchFamily="2" charset="2"/>
              <a:buBlip>
                <a:blip r:embed="rId2"/>
              </a:buBlip>
            </a:pPr>
            <a:r>
              <a:rPr lang="es-ES" sz="2200" dirty="0">
                <a:latin typeface="Trebuchet MS" pitchFamily="34" charset="0"/>
              </a:rPr>
              <a:t>Exigencias de esconder emociones	</a:t>
            </a:r>
          </a:p>
          <a:p>
            <a:pPr marL="533400" indent="-533400" eaLnBrk="0" hangingPunct="0">
              <a:spcBef>
                <a:spcPct val="20000"/>
              </a:spcBef>
              <a:buClr>
                <a:srgbClr val="FF0C00"/>
              </a:buClr>
            </a:pPr>
            <a:r>
              <a:rPr lang="es-ES" sz="1400" b="1" dirty="0">
                <a:solidFill>
                  <a:srgbClr val="FF0000"/>
                </a:solidFill>
                <a:latin typeface="Trebuchet MS" pitchFamily="34" charset="0"/>
              </a:rPr>
              <a:t>CONTROL SOBRE EL TRABAJO</a:t>
            </a:r>
            <a:endParaRPr lang="es-ES" sz="2200" dirty="0">
              <a:solidFill>
                <a:srgbClr val="FF0000"/>
              </a:solidFill>
              <a:latin typeface="Trebuchet MS" pitchFamily="34" charset="0"/>
            </a:endParaRPr>
          </a:p>
          <a:p>
            <a:pPr marL="533400" indent="-533400" eaLnBrk="0" hangingPunct="0">
              <a:lnSpc>
                <a:spcPct val="90000"/>
              </a:lnSpc>
              <a:spcBef>
                <a:spcPct val="20000"/>
              </a:spcBef>
              <a:buClr>
                <a:srgbClr val="000099"/>
              </a:buClr>
              <a:buFont typeface="Monotype Sorts" pitchFamily="2" charset="2"/>
              <a:buBlip>
                <a:blip r:embed="rId3"/>
              </a:buBlip>
            </a:pPr>
            <a:r>
              <a:rPr lang="es-ES" sz="2200" dirty="0">
                <a:latin typeface="Trebuchet MS" pitchFamily="34" charset="0"/>
              </a:rPr>
              <a:t>Influencia en el trabajo</a:t>
            </a:r>
          </a:p>
          <a:p>
            <a:pPr marL="533400" indent="-533400" eaLnBrk="0" hangingPunct="0">
              <a:lnSpc>
                <a:spcPct val="90000"/>
              </a:lnSpc>
              <a:spcBef>
                <a:spcPct val="20000"/>
              </a:spcBef>
              <a:buClr>
                <a:srgbClr val="000099"/>
              </a:buClr>
              <a:buFont typeface="Monotype Sorts" pitchFamily="2" charset="2"/>
              <a:buBlip>
                <a:blip r:embed="rId3"/>
              </a:buBlip>
            </a:pPr>
            <a:r>
              <a:rPr lang="es-ES" sz="2200" dirty="0">
                <a:latin typeface="Trebuchet MS" pitchFamily="34" charset="0"/>
              </a:rPr>
              <a:t>Posibilidades de desarrollo</a:t>
            </a:r>
          </a:p>
          <a:p>
            <a:pPr marL="533400" indent="-533400" eaLnBrk="0" hangingPunct="0">
              <a:lnSpc>
                <a:spcPct val="90000"/>
              </a:lnSpc>
              <a:spcBef>
                <a:spcPct val="20000"/>
              </a:spcBef>
              <a:buClr>
                <a:srgbClr val="000099"/>
              </a:buClr>
              <a:buFont typeface="Monotype Sorts" pitchFamily="2" charset="2"/>
              <a:buBlip>
                <a:blip r:embed="rId3"/>
              </a:buBlip>
            </a:pPr>
            <a:r>
              <a:rPr lang="es-ES" sz="2200" dirty="0">
                <a:latin typeface="Trebuchet MS" pitchFamily="34" charset="0"/>
              </a:rPr>
              <a:t>Control sobre el tiempo de trabajo	</a:t>
            </a:r>
          </a:p>
          <a:p>
            <a:pPr marL="533400" indent="-533400" eaLnBrk="0" hangingPunct="0">
              <a:lnSpc>
                <a:spcPct val="90000"/>
              </a:lnSpc>
              <a:spcBef>
                <a:spcPct val="20000"/>
              </a:spcBef>
              <a:buClr>
                <a:srgbClr val="000099"/>
              </a:buClr>
              <a:buFont typeface="Monotype Sorts" pitchFamily="2" charset="2"/>
              <a:buBlip>
                <a:blip r:embed="rId3"/>
              </a:buBlip>
            </a:pPr>
            <a:r>
              <a:rPr lang="es-ES" sz="2200" dirty="0">
                <a:latin typeface="Trebuchet MS" pitchFamily="34" charset="0"/>
              </a:rPr>
              <a:t>Significado del trabajo</a:t>
            </a:r>
          </a:p>
          <a:p>
            <a:pPr marL="533400" indent="-533400" eaLnBrk="0" hangingPunct="0">
              <a:lnSpc>
                <a:spcPct val="90000"/>
              </a:lnSpc>
              <a:spcBef>
                <a:spcPct val="20000"/>
              </a:spcBef>
              <a:buClr>
                <a:srgbClr val="000099"/>
              </a:buClr>
              <a:buFont typeface="Monotype Sorts" pitchFamily="2" charset="2"/>
              <a:buBlip>
                <a:blip r:embed="rId3"/>
              </a:buBlip>
            </a:pPr>
            <a:r>
              <a:rPr lang="es-ES" sz="2200" dirty="0">
                <a:latin typeface="Trebuchet MS" pitchFamily="34" charset="0"/>
              </a:rPr>
              <a:t>Integración en la empresa</a:t>
            </a:r>
          </a:p>
          <a:p>
            <a:pPr marL="533400" indent="-533400" eaLnBrk="0" hangingPunct="0">
              <a:lnSpc>
                <a:spcPct val="90000"/>
              </a:lnSpc>
              <a:spcBef>
                <a:spcPct val="20000"/>
              </a:spcBef>
              <a:buClr>
                <a:srgbClr val="FF0C00"/>
              </a:buClr>
              <a:buFont typeface="Times New Roman" pitchFamily="18" charset="0"/>
              <a:buChar char="•"/>
            </a:pPr>
            <a:endParaRPr lang="es-ES" sz="2200" dirty="0">
              <a:latin typeface="Trebuchet MS" pitchFamily="34" charset="0"/>
            </a:endParaRPr>
          </a:p>
        </p:txBody>
      </p:sp>
      <p:sp>
        <p:nvSpPr>
          <p:cNvPr id="13316" name="Rectangle 4"/>
          <p:cNvSpPr>
            <a:spLocks noChangeArrowheads="1"/>
          </p:cNvSpPr>
          <p:nvPr/>
        </p:nvSpPr>
        <p:spPr bwMode="auto">
          <a:xfrm>
            <a:off x="4800600" y="1341438"/>
            <a:ext cx="4343400" cy="4486794"/>
          </a:xfrm>
          <a:prstGeom prst="rect">
            <a:avLst/>
          </a:prstGeom>
          <a:noFill/>
          <a:ln w="9525">
            <a:noFill/>
            <a:miter lim="800000"/>
            <a:headEnd/>
            <a:tailEnd/>
          </a:ln>
        </p:spPr>
        <p:txBody>
          <a:bodyPr/>
          <a:lstStyle/>
          <a:p>
            <a:pPr marL="533400" indent="-533400" eaLnBrk="0" hangingPunct="0">
              <a:spcBef>
                <a:spcPct val="20000"/>
              </a:spcBef>
              <a:buClr>
                <a:srgbClr val="FF0C00"/>
              </a:buClr>
            </a:pPr>
            <a:r>
              <a:rPr lang="es-ES" sz="1400" b="1" dirty="0">
                <a:solidFill>
                  <a:srgbClr val="FF0000"/>
                </a:solidFill>
                <a:latin typeface="Trebuchet MS" pitchFamily="34" charset="0"/>
              </a:rPr>
              <a:t>APOYO SOCIAL Y CALIDAD DE LIDERAZGO</a:t>
            </a:r>
            <a:endParaRPr lang="es-ES" sz="2200" dirty="0">
              <a:solidFill>
                <a:srgbClr val="FF0000"/>
              </a:solidFill>
              <a:latin typeface="Trebuchet MS" pitchFamily="34" charset="0"/>
            </a:endParaRPr>
          </a:p>
          <a:p>
            <a:pPr marL="533400" indent="-533400" eaLnBrk="0" hangingPunct="0">
              <a:lnSpc>
                <a:spcPct val="90000"/>
              </a:lnSpc>
              <a:spcBef>
                <a:spcPct val="20000"/>
              </a:spcBef>
              <a:buClr>
                <a:srgbClr val="000099"/>
              </a:buClr>
              <a:buSzPct val="80000"/>
              <a:buFont typeface="Monotype Sorts" pitchFamily="2" charset="2"/>
              <a:buBlip>
                <a:blip r:embed="rId4"/>
              </a:buBlip>
            </a:pPr>
            <a:r>
              <a:rPr lang="es-ES" sz="2200" dirty="0">
                <a:latin typeface="Trebuchet MS" pitchFamily="34" charset="0"/>
              </a:rPr>
              <a:t>Previsibilidad	</a:t>
            </a:r>
          </a:p>
          <a:p>
            <a:pPr marL="533400" indent="-533400" eaLnBrk="0" hangingPunct="0">
              <a:lnSpc>
                <a:spcPct val="90000"/>
              </a:lnSpc>
              <a:spcBef>
                <a:spcPct val="20000"/>
              </a:spcBef>
              <a:buClr>
                <a:srgbClr val="000099"/>
              </a:buClr>
              <a:buSzPct val="80000"/>
              <a:buFont typeface="Monotype Sorts" pitchFamily="2" charset="2"/>
              <a:buBlip>
                <a:blip r:embed="rId4"/>
              </a:buBlip>
            </a:pPr>
            <a:r>
              <a:rPr lang="es-ES" sz="2200" dirty="0">
                <a:latin typeface="Trebuchet MS" pitchFamily="34" charset="0"/>
              </a:rPr>
              <a:t>Claridad de rol	</a:t>
            </a:r>
          </a:p>
          <a:p>
            <a:pPr marL="533400" indent="-533400" eaLnBrk="0" hangingPunct="0">
              <a:lnSpc>
                <a:spcPct val="90000"/>
              </a:lnSpc>
              <a:spcBef>
                <a:spcPct val="20000"/>
              </a:spcBef>
              <a:buClr>
                <a:srgbClr val="000099"/>
              </a:buClr>
              <a:buSzPct val="80000"/>
              <a:buFont typeface="Monotype Sorts" pitchFamily="2" charset="2"/>
              <a:buBlip>
                <a:blip r:embed="rId4"/>
              </a:buBlip>
            </a:pPr>
            <a:r>
              <a:rPr lang="es-ES" sz="2200" dirty="0">
                <a:latin typeface="Trebuchet MS" pitchFamily="34" charset="0"/>
              </a:rPr>
              <a:t>Conflicto de rol	</a:t>
            </a:r>
          </a:p>
          <a:p>
            <a:pPr marL="533400" indent="-533400" eaLnBrk="0" hangingPunct="0">
              <a:lnSpc>
                <a:spcPct val="90000"/>
              </a:lnSpc>
              <a:spcBef>
                <a:spcPct val="20000"/>
              </a:spcBef>
              <a:buClr>
                <a:srgbClr val="000099"/>
              </a:buClr>
              <a:buSzPct val="80000"/>
              <a:buFont typeface="Monotype Sorts" pitchFamily="2" charset="2"/>
              <a:buBlip>
                <a:blip r:embed="rId4"/>
              </a:buBlip>
            </a:pPr>
            <a:r>
              <a:rPr lang="es-ES" sz="2200" dirty="0">
                <a:latin typeface="Trebuchet MS" pitchFamily="34" charset="0"/>
              </a:rPr>
              <a:t>Calidad de liderazgo</a:t>
            </a:r>
          </a:p>
          <a:p>
            <a:pPr marL="533400" indent="-533400" eaLnBrk="0" hangingPunct="0">
              <a:lnSpc>
                <a:spcPct val="90000"/>
              </a:lnSpc>
              <a:spcBef>
                <a:spcPct val="20000"/>
              </a:spcBef>
              <a:buClr>
                <a:srgbClr val="000099"/>
              </a:buClr>
              <a:buSzPct val="80000"/>
              <a:buFont typeface="Monotype Sorts" pitchFamily="2" charset="2"/>
              <a:buBlip>
                <a:blip r:embed="rId4"/>
              </a:buBlip>
            </a:pPr>
            <a:r>
              <a:rPr lang="es-ES" sz="2200" dirty="0">
                <a:latin typeface="Trebuchet MS" pitchFamily="34" charset="0"/>
              </a:rPr>
              <a:t>Apoyo social compañeros/as</a:t>
            </a:r>
          </a:p>
          <a:p>
            <a:pPr marL="533400" indent="-533400" eaLnBrk="0" hangingPunct="0">
              <a:lnSpc>
                <a:spcPct val="90000"/>
              </a:lnSpc>
              <a:spcBef>
                <a:spcPct val="20000"/>
              </a:spcBef>
              <a:buClr>
                <a:srgbClr val="000099"/>
              </a:buClr>
              <a:buSzPct val="80000"/>
              <a:buFont typeface="Monotype Sorts" pitchFamily="2" charset="2"/>
              <a:buBlip>
                <a:blip r:embed="rId4"/>
              </a:buBlip>
            </a:pPr>
            <a:r>
              <a:rPr lang="es-ES" sz="2200" dirty="0">
                <a:latin typeface="Trebuchet MS" pitchFamily="34" charset="0"/>
              </a:rPr>
              <a:t>Apoyo social superiores</a:t>
            </a:r>
          </a:p>
          <a:p>
            <a:pPr marL="533400" indent="-533400" eaLnBrk="0" hangingPunct="0">
              <a:lnSpc>
                <a:spcPct val="90000"/>
              </a:lnSpc>
              <a:spcBef>
                <a:spcPct val="20000"/>
              </a:spcBef>
              <a:buClr>
                <a:srgbClr val="000099"/>
              </a:buClr>
              <a:buSzPct val="80000"/>
              <a:buFont typeface="Monotype Sorts" pitchFamily="2" charset="2"/>
              <a:buBlip>
                <a:blip r:embed="rId4"/>
              </a:buBlip>
            </a:pPr>
            <a:r>
              <a:rPr lang="es-ES" sz="2200" dirty="0">
                <a:latin typeface="Trebuchet MS" pitchFamily="34" charset="0"/>
              </a:rPr>
              <a:t>Sentimiento de grupo</a:t>
            </a:r>
          </a:p>
          <a:p>
            <a:pPr marL="533400" indent="-533400" eaLnBrk="0" hangingPunct="0">
              <a:spcBef>
                <a:spcPct val="20000"/>
              </a:spcBef>
              <a:buClr>
                <a:srgbClr val="FF0C00"/>
              </a:buClr>
            </a:pPr>
            <a:r>
              <a:rPr lang="es-ES" sz="1400" b="1" dirty="0">
                <a:solidFill>
                  <a:srgbClr val="FF0000"/>
                </a:solidFill>
                <a:latin typeface="Trebuchet MS" pitchFamily="34" charset="0"/>
              </a:rPr>
              <a:t>COMPENSACIONES EN EL TRABAJO</a:t>
            </a:r>
            <a:endParaRPr lang="es-ES" sz="2200" dirty="0">
              <a:solidFill>
                <a:srgbClr val="FF0000"/>
              </a:solidFill>
              <a:latin typeface="Trebuchet MS" pitchFamily="34" charset="0"/>
            </a:endParaRPr>
          </a:p>
          <a:p>
            <a:pPr marL="533400" indent="-533400" eaLnBrk="0" hangingPunct="0">
              <a:lnSpc>
                <a:spcPct val="90000"/>
              </a:lnSpc>
              <a:spcBef>
                <a:spcPct val="20000"/>
              </a:spcBef>
              <a:buClr>
                <a:srgbClr val="000099"/>
              </a:buClr>
              <a:buSzPct val="80000"/>
              <a:buFont typeface="Monotype Sorts" pitchFamily="2" charset="2"/>
              <a:buBlip>
                <a:blip r:embed="rId5"/>
              </a:buBlip>
            </a:pPr>
            <a:r>
              <a:rPr lang="es-ES" sz="2200" dirty="0">
                <a:latin typeface="Trebuchet MS" pitchFamily="34" charset="0"/>
              </a:rPr>
              <a:t>Inseguridad	</a:t>
            </a:r>
          </a:p>
          <a:p>
            <a:pPr marL="533400" indent="-533400" eaLnBrk="0" hangingPunct="0">
              <a:lnSpc>
                <a:spcPct val="90000"/>
              </a:lnSpc>
              <a:spcBef>
                <a:spcPct val="20000"/>
              </a:spcBef>
              <a:buClr>
                <a:srgbClr val="000099"/>
              </a:buClr>
              <a:buSzPct val="80000"/>
              <a:buFont typeface="Monotype Sorts" pitchFamily="2" charset="2"/>
              <a:buBlip>
                <a:blip r:embed="rId5"/>
              </a:buBlip>
            </a:pPr>
            <a:r>
              <a:rPr lang="es-ES" sz="2200" dirty="0">
                <a:latin typeface="Trebuchet MS" pitchFamily="34" charset="0"/>
              </a:rPr>
              <a:t>Estima</a:t>
            </a:r>
          </a:p>
          <a:p>
            <a:pPr marL="533400" indent="-533400" eaLnBrk="0" hangingPunct="0">
              <a:lnSpc>
                <a:spcPct val="90000"/>
              </a:lnSpc>
              <a:spcBef>
                <a:spcPct val="20000"/>
              </a:spcBef>
              <a:buClr>
                <a:srgbClr val="FF0C00"/>
              </a:buClr>
              <a:buFont typeface="Times New Roman" pitchFamily="18" charset="0"/>
              <a:buNone/>
            </a:pPr>
            <a:r>
              <a:rPr lang="es-ES" sz="1400" b="1" dirty="0">
                <a:solidFill>
                  <a:srgbClr val="FF0000"/>
                </a:solidFill>
                <a:latin typeface="Trebuchet MS" pitchFamily="34" charset="0"/>
              </a:rPr>
              <a:t>DOBLE PRESENCIA</a:t>
            </a:r>
            <a:endParaRPr lang="es-ES" sz="2200" dirty="0">
              <a:latin typeface="Trebuchet MS" pitchFamily="34" charset="0"/>
            </a:endParaRPr>
          </a:p>
          <a:p>
            <a:pPr marL="533400" indent="-533400" eaLnBrk="0" hangingPunct="0">
              <a:lnSpc>
                <a:spcPct val="90000"/>
              </a:lnSpc>
              <a:spcBef>
                <a:spcPct val="20000"/>
              </a:spcBef>
              <a:buClr>
                <a:srgbClr val="000099"/>
              </a:buClr>
              <a:buSzPct val="80000"/>
              <a:buFont typeface="Monotype Sorts" pitchFamily="2" charset="2"/>
              <a:buBlip>
                <a:blip r:embed="rId6"/>
              </a:buBlip>
            </a:pPr>
            <a:r>
              <a:rPr lang="es-ES" sz="2200" dirty="0">
                <a:latin typeface="Trebuchet MS" pitchFamily="34" charset="0"/>
              </a:rPr>
              <a:t>Doble presencia</a:t>
            </a:r>
          </a:p>
        </p:txBody>
      </p:sp>
      <p:sp>
        <p:nvSpPr>
          <p:cNvPr id="2" name="1 Arco de bloque"/>
          <p:cNvSpPr/>
          <p:nvPr/>
        </p:nvSpPr>
        <p:spPr>
          <a:xfrm>
            <a:off x="290557" y="1538243"/>
            <a:ext cx="4352881" cy="1384419"/>
          </a:xfrm>
          <a:prstGeom prst="blockArc">
            <a:avLst>
              <a:gd name="adj1" fmla="val 189509"/>
              <a:gd name="adj2" fmla="val 21518383"/>
              <a:gd name="adj3" fmla="val 973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xmlns="" val="692215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_tlEElUiE-0c/S68xVw3zICI/AAAAAAAAA9I/HFIluMJ-ybM/s400/LMC+advertencia+ATENCION.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3535" y="427290"/>
            <a:ext cx="1996626" cy="1996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Marcador de contenido"/>
          <p:cNvSpPr>
            <a:spLocks noGrp="1"/>
          </p:cNvSpPr>
          <p:nvPr>
            <p:ph idx="18"/>
          </p:nvPr>
        </p:nvSpPr>
        <p:spPr>
          <a:xfrm>
            <a:off x="3479799" y="3915517"/>
            <a:ext cx="5257799" cy="1929807"/>
          </a:xfrm>
        </p:spPr>
        <p:txBody>
          <a:bodyPr>
            <a:normAutofit lnSpcReduction="10000"/>
          </a:bodyPr>
          <a:lstStyle/>
          <a:p>
            <a:r>
              <a:rPr lang="es-CL" dirty="0" smtClean="0">
                <a:solidFill>
                  <a:schemeClr val="tx1">
                    <a:lumMod val="50000"/>
                    <a:lumOff val="50000"/>
                  </a:schemeClr>
                </a:solidFill>
              </a:rPr>
              <a:t>Algunas variables que inciden en la CM, entre otras son:</a:t>
            </a:r>
          </a:p>
          <a:p>
            <a:pPr marL="285750" indent="-285750">
              <a:buFont typeface="Arial" panose="020B0604020202020204" pitchFamily="34" charset="0"/>
              <a:buChar char="•"/>
            </a:pPr>
            <a:r>
              <a:rPr lang="es-CL" dirty="0" smtClean="0">
                <a:solidFill>
                  <a:schemeClr val="tx1">
                    <a:lumMod val="50000"/>
                    <a:lumOff val="50000"/>
                  </a:schemeClr>
                </a:solidFill>
              </a:rPr>
              <a:t>Reducción del tiempo de atención.</a:t>
            </a:r>
          </a:p>
          <a:p>
            <a:pPr marL="285750" indent="-285750">
              <a:buFont typeface="Arial" panose="020B0604020202020204" pitchFamily="34" charset="0"/>
              <a:buChar char="•"/>
            </a:pPr>
            <a:r>
              <a:rPr lang="es-CL" dirty="0" smtClean="0">
                <a:solidFill>
                  <a:schemeClr val="tx1">
                    <a:lumMod val="50000"/>
                    <a:lumOff val="50000"/>
                  </a:schemeClr>
                </a:solidFill>
              </a:rPr>
              <a:t>La dinámica y variabilidad de la interacción que reduce la predictibilidad. </a:t>
            </a:r>
          </a:p>
          <a:p>
            <a:pPr marL="285750" indent="-285750">
              <a:buFont typeface="Arial" panose="020B0604020202020204" pitchFamily="34" charset="0"/>
              <a:buChar char="•"/>
            </a:pPr>
            <a:r>
              <a:rPr lang="es-CL" b="1" dirty="0">
                <a:solidFill>
                  <a:schemeClr val="tx1">
                    <a:lumMod val="50000"/>
                    <a:lumOff val="50000"/>
                  </a:schemeClr>
                </a:solidFill>
                <a:effectLst>
                  <a:outerShdw blurRad="38100" dist="38100" dir="2700000" algn="tl">
                    <a:srgbClr val="000000">
                      <a:alpha val="43137"/>
                    </a:srgbClr>
                  </a:outerShdw>
                </a:effectLst>
              </a:rPr>
              <a:t>Ambigüedad:</a:t>
            </a:r>
            <a:r>
              <a:rPr lang="es-CL" dirty="0">
                <a:solidFill>
                  <a:schemeClr val="tx1">
                    <a:lumMod val="50000"/>
                    <a:lumOff val="50000"/>
                  </a:schemeClr>
                </a:solidFill>
              </a:rPr>
              <a:t> cuando la información es ambigua y es necesario tomar decisiones y dar respuestas que impliquen responsabilidad</a:t>
            </a:r>
          </a:p>
          <a:p>
            <a:endParaRPr lang="es-CL" dirty="0"/>
          </a:p>
        </p:txBody>
      </p:sp>
      <p:sp>
        <p:nvSpPr>
          <p:cNvPr id="5" name="4 Marcador de contenido"/>
          <p:cNvSpPr>
            <a:spLocks noGrp="1"/>
          </p:cNvSpPr>
          <p:nvPr>
            <p:ph sz="quarter" idx="12"/>
          </p:nvPr>
        </p:nvSpPr>
        <p:spPr>
          <a:xfrm>
            <a:off x="3479799" y="1142880"/>
            <a:ext cx="5257800" cy="565446"/>
          </a:xfrm>
        </p:spPr>
        <p:txBody>
          <a:bodyPr/>
          <a:lstStyle/>
          <a:p>
            <a:r>
              <a:rPr lang="es-CL" dirty="0" smtClean="0"/>
              <a:t>BUEN TRATO EN SALUD PUBLICA </a:t>
            </a:r>
            <a:endParaRPr lang="es-CL" dirty="0"/>
          </a:p>
        </p:txBody>
      </p:sp>
      <p:sp>
        <p:nvSpPr>
          <p:cNvPr id="6" name="5 Marcador de contenido"/>
          <p:cNvSpPr>
            <a:spLocks noGrp="1"/>
          </p:cNvSpPr>
          <p:nvPr>
            <p:ph sz="quarter" idx="13"/>
          </p:nvPr>
        </p:nvSpPr>
        <p:spPr>
          <a:xfrm>
            <a:off x="3332860" y="1871529"/>
            <a:ext cx="5404740" cy="1163771"/>
          </a:xfrm>
        </p:spPr>
        <p:txBody>
          <a:bodyPr/>
          <a:lstStyle/>
          <a:p>
            <a:r>
              <a:rPr lang="es-CL" dirty="0" smtClean="0"/>
              <a:t>Implica la exposición a factores de riesgo psicosocial, especialmente la necesidad de movilizar recursos cognitivos para realizar dicha labor:  </a:t>
            </a:r>
            <a:r>
              <a:rPr lang="es-CL" b="1" dirty="0" smtClean="0">
                <a:solidFill>
                  <a:schemeClr val="tx1">
                    <a:lumMod val="50000"/>
                    <a:lumOff val="50000"/>
                  </a:schemeClr>
                </a:solidFill>
                <a:effectLst>
                  <a:outerShdw blurRad="38100" dist="38100" dir="2700000" algn="tl">
                    <a:srgbClr val="000000">
                      <a:alpha val="43137"/>
                    </a:srgbClr>
                  </a:outerShdw>
                </a:effectLst>
              </a:rPr>
              <a:t>Exigencia psicológica/</a:t>
            </a:r>
            <a:r>
              <a:rPr lang="es-CL" b="1" dirty="0" smtClean="0">
                <a:solidFill>
                  <a:schemeClr val="bg1">
                    <a:lumMod val="50000"/>
                  </a:schemeClr>
                </a:solidFill>
                <a:effectLst>
                  <a:outerShdw blurRad="38100" dist="38100" dir="2700000" algn="tl">
                    <a:srgbClr val="000000">
                      <a:alpha val="43137"/>
                    </a:srgbClr>
                  </a:outerShdw>
                </a:effectLst>
              </a:rPr>
              <a:t>Carga Mental</a:t>
            </a:r>
            <a:endParaRPr lang="es-CL" b="1" dirty="0">
              <a:solidFill>
                <a:schemeClr val="bg1">
                  <a:lumMod val="50000"/>
                </a:schemeClr>
              </a:solidFill>
              <a:effectLst>
                <a:outerShdw blurRad="38100" dist="38100" dir="2700000" algn="tl">
                  <a:srgbClr val="000000">
                    <a:alpha val="43137"/>
                  </a:srgbClr>
                </a:outerShdw>
              </a:effectLst>
            </a:endParaRPr>
          </a:p>
        </p:txBody>
      </p:sp>
      <p:pic>
        <p:nvPicPr>
          <p:cNvPr id="4098" name="Picture 2" descr="http://1.bp.blogspot.com/-hGYq9okMvCc/UI67hmrtBjI/AAAAAAAAALk/kuD8w9cmQ84/s400/Perspectiva.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384" y="4494326"/>
            <a:ext cx="2638928" cy="1982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1829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98"/>
                                        </p:tgtEl>
                                        <p:attrNameLst>
                                          <p:attrName>style.visibility</p:attrName>
                                        </p:attrNameLst>
                                      </p:cBhvr>
                                      <p:to>
                                        <p:strVal val="visible"/>
                                      </p:to>
                                    </p:set>
                                    <p:animEffect transition="in" filter="fade">
                                      <p:cBhvr>
                                        <p:cTn id="43" dur="7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30"/>
          <p:cNvSpPr>
            <a:spLocks noChangeArrowheads="1"/>
          </p:cNvSpPr>
          <p:nvPr/>
        </p:nvSpPr>
        <p:spPr bwMode="auto">
          <a:xfrm>
            <a:off x="539750" y="1268413"/>
            <a:ext cx="4319588" cy="792162"/>
          </a:xfrm>
          <a:prstGeom prst="roundRect">
            <a:avLst>
              <a:gd name="adj" fmla="val 16667"/>
            </a:avLst>
          </a:prstGeom>
          <a:solidFill>
            <a:srgbClr val="006CB7"/>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s-CL"/>
          </a:p>
        </p:txBody>
      </p:sp>
      <p:sp>
        <p:nvSpPr>
          <p:cNvPr id="16389" name="Text Box 31"/>
          <p:cNvSpPr txBox="1">
            <a:spLocks noChangeArrowheads="1"/>
          </p:cNvSpPr>
          <p:nvPr/>
        </p:nvSpPr>
        <p:spPr bwMode="auto">
          <a:xfrm>
            <a:off x="832758" y="1341438"/>
            <a:ext cx="3641272" cy="707886"/>
          </a:xfrm>
          <a:prstGeom prst="rect">
            <a:avLst/>
          </a:prstGeom>
          <a:noFill/>
          <a:ln w="9525">
            <a:noFill/>
            <a:miter lim="800000"/>
            <a:headEnd/>
            <a:tailEnd/>
          </a:ln>
        </p:spPr>
        <p:txBody>
          <a:bodyPr wrap="square">
            <a:spAutoFit/>
          </a:bodyPr>
          <a:lstStyle/>
          <a:p>
            <a:pPr algn="ctr">
              <a:spcBef>
                <a:spcPct val="50000"/>
              </a:spcBef>
            </a:pPr>
            <a:r>
              <a:rPr lang="es-CL" sz="1600" b="1" dirty="0">
                <a:solidFill>
                  <a:schemeClr val="bg1"/>
                </a:solidFill>
                <a:latin typeface="Verdana" pitchFamily="34" charset="0"/>
              </a:rPr>
              <a:t>Información insuficiente</a:t>
            </a:r>
          </a:p>
          <a:p>
            <a:pPr algn="ctr">
              <a:spcBef>
                <a:spcPct val="50000"/>
              </a:spcBef>
            </a:pPr>
            <a:r>
              <a:rPr lang="es-CL" sz="1600" b="1" i="1" dirty="0">
                <a:solidFill>
                  <a:srgbClr val="FFFF99"/>
                </a:solidFill>
                <a:latin typeface="Verdana" pitchFamily="34" charset="0"/>
              </a:rPr>
              <a:t>¿ Qué </a:t>
            </a:r>
            <a:r>
              <a:rPr lang="es-CL" sz="1600" b="1" i="1" dirty="0" smtClean="0">
                <a:solidFill>
                  <a:srgbClr val="FFFF99"/>
                </a:solidFill>
                <a:latin typeface="Verdana" pitchFamily="34" charset="0"/>
              </a:rPr>
              <a:t>significa Buen Trato?</a:t>
            </a:r>
            <a:endParaRPr lang="es-ES" sz="1600" b="1" i="1" dirty="0">
              <a:solidFill>
                <a:srgbClr val="FFFF99"/>
              </a:solidFill>
              <a:latin typeface="Verdana" pitchFamily="34" charset="0"/>
            </a:endParaRPr>
          </a:p>
        </p:txBody>
      </p:sp>
      <p:sp>
        <p:nvSpPr>
          <p:cNvPr id="16390" name="Line 61"/>
          <p:cNvSpPr>
            <a:spLocks noChangeShapeType="1"/>
          </p:cNvSpPr>
          <p:nvPr/>
        </p:nvSpPr>
        <p:spPr bwMode="auto">
          <a:xfrm flipH="1">
            <a:off x="2843213" y="2060575"/>
            <a:ext cx="0" cy="288925"/>
          </a:xfrm>
          <a:prstGeom prst="line">
            <a:avLst/>
          </a:prstGeom>
          <a:noFill/>
          <a:ln w="8255">
            <a:solidFill>
              <a:srgbClr val="006CB7"/>
            </a:solidFill>
            <a:round/>
            <a:headEnd/>
            <a:tailEnd/>
          </a:ln>
        </p:spPr>
        <p:txBody>
          <a:bodyPr/>
          <a:lstStyle/>
          <a:p>
            <a:endParaRPr lang="es-CL"/>
          </a:p>
        </p:txBody>
      </p:sp>
      <p:sp>
        <p:nvSpPr>
          <p:cNvPr id="16391" name="Text Box 43"/>
          <p:cNvSpPr txBox="1">
            <a:spLocks noChangeArrowheads="1"/>
          </p:cNvSpPr>
          <p:nvPr/>
        </p:nvSpPr>
        <p:spPr bwMode="auto">
          <a:xfrm>
            <a:off x="1763713" y="2349500"/>
            <a:ext cx="2160587" cy="3397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0" hangingPunct="0">
              <a:lnSpc>
                <a:spcPct val="80000"/>
              </a:lnSpc>
              <a:spcBef>
                <a:spcPct val="25000"/>
              </a:spcBef>
            </a:pPr>
            <a:r>
              <a:rPr lang="es-CL" b="1">
                <a:solidFill>
                  <a:srgbClr val="FF0000"/>
                </a:solidFill>
                <a:latin typeface="Calibri" pitchFamily="34" charset="0"/>
              </a:rPr>
              <a:t>Factor de Riesgo</a:t>
            </a:r>
          </a:p>
        </p:txBody>
      </p:sp>
      <p:sp>
        <p:nvSpPr>
          <p:cNvPr id="16392" name="Line 62"/>
          <p:cNvSpPr>
            <a:spLocks noChangeShapeType="1"/>
          </p:cNvSpPr>
          <p:nvPr/>
        </p:nvSpPr>
        <p:spPr bwMode="auto">
          <a:xfrm>
            <a:off x="2843213" y="2708275"/>
            <a:ext cx="0" cy="360363"/>
          </a:xfrm>
          <a:prstGeom prst="line">
            <a:avLst/>
          </a:prstGeom>
          <a:noFill/>
          <a:ln w="8255">
            <a:solidFill>
              <a:srgbClr val="006CB7"/>
            </a:solidFill>
            <a:round/>
            <a:headEnd/>
            <a:tailEnd/>
          </a:ln>
        </p:spPr>
        <p:txBody>
          <a:bodyPr/>
          <a:lstStyle/>
          <a:p>
            <a:endParaRPr lang="es-CL"/>
          </a:p>
        </p:txBody>
      </p:sp>
      <p:sp>
        <p:nvSpPr>
          <p:cNvPr id="16393" name="Line 62"/>
          <p:cNvSpPr>
            <a:spLocks noChangeShapeType="1"/>
          </p:cNvSpPr>
          <p:nvPr/>
        </p:nvSpPr>
        <p:spPr bwMode="auto">
          <a:xfrm flipH="1" flipV="1">
            <a:off x="1979613" y="3068638"/>
            <a:ext cx="1584325" cy="0"/>
          </a:xfrm>
          <a:prstGeom prst="line">
            <a:avLst/>
          </a:prstGeom>
          <a:noFill/>
          <a:ln w="8255">
            <a:solidFill>
              <a:srgbClr val="006CB7"/>
            </a:solidFill>
            <a:round/>
            <a:headEnd/>
            <a:tailEnd/>
          </a:ln>
        </p:spPr>
        <p:txBody>
          <a:bodyPr/>
          <a:lstStyle/>
          <a:p>
            <a:endParaRPr lang="es-CL"/>
          </a:p>
        </p:txBody>
      </p:sp>
      <p:sp>
        <p:nvSpPr>
          <p:cNvPr id="16394" name="Line 62"/>
          <p:cNvSpPr>
            <a:spLocks noChangeShapeType="1"/>
          </p:cNvSpPr>
          <p:nvPr/>
        </p:nvSpPr>
        <p:spPr bwMode="auto">
          <a:xfrm>
            <a:off x="1979613" y="3068638"/>
            <a:ext cx="1587" cy="323850"/>
          </a:xfrm>
          <a:prstGeom prst="line">
            <a:avLst/>
          </a:prstGeom>
          <a:noFill/>
          <a:ln w="8255">
            <a:solidFill>
              <a:srgbClr val="006CB7"/>
            </a:solidFill>
            <a:round/>
            <a:headEnd/>
            <a:tailEnd/>
          </a:ln>
        </p:spPr>
        <p:txBody>
          <a:bodyPr/>
          <a:lstStyle/>
          <a:p>
            <a:endParaRPr lang="es-CL"/>
          </a:p>
        </p:txBody>
      </p:sp>
      <p:sp>
        <p:nvSpPr>
          <p:cNvPr id="16395" name="Line 62"/>
          <p:cNvSpPr>
            <a:spLocks noChangeShapeType="1"/>
          </p:cNvSpPr>
          <p:nvPr/>
        </p:nvSpPr>
        <p:spPr bwMode="auto">
          <a:xfrm>
            <a:off x="3563938" y="3068638"/>
            <a:ext cx="1587" cy="323850"/>
          </a:xfrm>
          <a:prstGeom prst="line">
            <a:avLst/>
          </a:prstGeom>
          <a:noFill/>
          <a:ln w="8255">
            <a:solidFill>
              <a:srgbClr val="006CB7"/>
            </a:solidFill>
            <a:round/>
            <a:headEnd/>
            <a:tailEnd/>
          </a:ln>
        </p:spPr>
        <p:txBody>
          <a:bodyPr/>
          <a:lstStyle/>
          <a:p>
            <a:endParaRPr lang="es-CL"/>
          </a:p>
        </p:txBody>
      </p:sp>
      <p:sp>
        <p:nvSpPr>
          <p:cNvPr id="16396" name="Text Box 52"/>
          <p:cNvSpPr txBox="1">
            <a:spLocks noChangeArrowheads="1"/>
          </p:cNvSpPr>
          <p:nvPr/>
        </p:nvSpPr>
        <p:spPr bwMode="auto">
          <a:xfrm>
            <a:off x="3059113" y="3429000"/>
            <a:ext cx="1871662" cy="930275"/>
          </a:xfrm>
          <a:prstGeom prst="rect">
            <a:avLst/>
          </a:prstGeom>
          <a:solidFill>
            <a:srgbClr val="FFFFCC"/>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0" hangingPunct="0">
              <a:lnSpc>
                <a:spcPct val="80000"/>
              </a:lnSpc>
              <a:spcBef>
                <a:spcPct val="25000"/>
              </a:spcBef>
            </a:pPr>
            <a:endParaRPr lang="es-CL" sz="200" dirty="0"/>
          </a:p>
          <a:p>
            <a:pPr algn="ctr" eaLnBrk="0" hangingPunct="0">
              <a:lnSpc>
                <a:spcPct val="80000"/>
              </a:lnSpc>
              <a:spcBef>
                <a:spcPct val="25000"/>
              </a:spcBef>
            </a:pPr>
            <a:endParaRPr lang="es-CL" sz="400" dirty="0"/>
          </a:p>
          <a:p>
            <a:pPr algn="ctr" eaLnBrk="0" hangingPunct="0">
              <a:lnSpc>
                <a:spcPct val="80000"/>
              </a:lnSpc>
              <a:spcBef>
                <a:spcPct val="25000"/>
              </a:spcBef>
            </a:pPr>
            <a:r>
              <a:rPr lang="es-ES" sz="1200" dirty="0"/>
              <a:t>Cumplimiento de tarea ambigua</a:t>
            </a:r>
          </a:p>
          <a:p>
            <a:pPr algn="ctr" eaLnBrk="0" hangingPunct="0">
              <a:lnSpc>
                <a:spcPct val="80000"/>
              </a:lnSpc>
              <a:spcBef>
                <a:spcPct val="25000"/>
              </a:spcBef>
            </a:pPr>
            <a:r>
              <a:rPr lang="es-ES" sz="1200" dirty="0"/>
              <a:t>=</a:t>
            </a:r>
          </a:p>
          <a:p>
            <a:pPr algn="ctr" eaLnBrk="0" hangingPunct="0">
              <a:lnSpc>
                <a:spcPct val="80000"/>
              </a:lnSpc>
              <a:spcBef>
                <a:spcPct val="25000"/>
              </a:spcBef>
            </a:pPr>
            <a:r>
              <a:rPr lang="es-ES" sz="1200" dirty="0" smtClean="0"/>
              <a:t>Inseguridad, </a:t>
            </a:r>
            <a:r>
              <a:rPr lang="es-ES" sz="1200" dirty="0"/>
              <a:t>estrés</a:t>
            </a:r>
          </a:p>
        </p:txBody>
      </p:sp>
      <p:sp>
        <p:nvSpPr>
          <p:cNvPr id="16397" name="Text Box 52"/>
          <p:cNvSpPr txBox="1">
            <a:spLocks noChangeArrowheads="1"/>
          </p:cNvSpPr>
          <p:nvPr/>
        </p:nvSpPr>
        <p:spPr bwMode="auto">
          <a:xfrm>
            <a:off x="900113" y="3429000"/>
            <a:ext cx="1871662" cy="985838"/>
          </a:xfrm>
          <a:prstGeom prst="rect">
            <a:avLst/>
          </a:prstGeom>
          <a:solidFill>
            <a:schemeClr val="accent1">
              <a:lumMod val="20000"/>
              <a:lumOff val="8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0" hangingPunct="0">
              <a:lnSpc>
                <a:spcPct val="80000"/>
              </a:lnSpc>
              <a:spcBef>
                <a:spcPct val="25000"/>
              </a:spcBef>
            </a:pPr>
            <a:endParaRPr lang="es-CL" sz="200"/>
          </a:p>
          <a:p>
            <a:pPr algn="ctr" eaLnBrk="0" hangingPunct="0">
              <a:lnSpc>
                <a:spcPct val="80000"/>
              </a:lnSpc>
              <a:spcBef>
                <a:spcPct val="25000"/>
              </a:spcBef>
            </a:pPr>
            <a:r>
              <a:rPr lang="es-CL" sz="1400"/>
              <a:t>No satisfacer las expectativas </a:t>
            </a:r>
          </a:p>
          <a:p>
            <a:pPr algn="ctr" eaLnBrk="0" hangingPunct="0">
              <a:lnSpc>
                <a:spcPct val="80000"/>
              </a:lnSpc>
              <a:spcBef>
                <a:spcPct val="25000"/>
              </a:spcBef>
            </a:pPr>
            <a:r>
              <a:rPr lang="es-CL" sz="1400"/>
              <a:t>=</a:t>
            </a:r>
          </a:p>
          <a:p>
            <a:pPr algn="ctr" eaLnBrk="0" hangingPunct="0">
              <a:lnSpc>
                <a:spcPct val="80000"/>
              </a:lnSpc>
              <a:spcBef>
                <a:spcPct val="25000"/>
              </a:spcBef>
            </a:pPr>
            <a:r>
              <a:rPr lang="es-CL" sz="1400"/>
              <a:t>Usuario molesto</a:t>
            </a:r>
          </a:p>
        </p:txBody>
      </p:sp>
      <p:pic>
        <p:nvPicPr>
          <p:cNvPr id="18441" name="Picture 9" descr="j0132979"/>
          <p:cNvPicPr>
            <a:picLocks noChangeAspect="1" noChangeArrowheads="1"/>
          </p:cNvPicPr>
          <p:nvPr/>
        </p:nvPicPr>
        <p:blipFill>
          <a:blip r:embed="rId2"/>
          <a:srcRect/>
          <a:stretch>
            <a:fillRect/>
          </a:stretch>
        </p:blipFill>
        <p:spPr bwMode="auto">
          <a:xfrm rot="769317">
            <a:off x="971550" y="4508500"/>
            <a:ext cx="1733317" cy="1884136"/>
          </a:xfrm>
          <a:prstGeom prst="rect">
            <a:avLst/>
          </a:prstGeom>
          <a:noFill/>
          <a:ln w="9525">
            <a:noFill/>
            <a:miter lim="800000"/>
            <a:headEnd/>
            <a:tailEnd/>
          </a:ln>
        </p:spPr>
      </p:pic>
      <p:pic>
        <p:nvPicPr>
          <p:cNvPr id="292866" name="Picture 2" descr="conflicto007.gif (26238 bytes)"/>
          <p:cNvPicPr>
            <a:picLocks noChangeAspect="1" noChangeArrowheads="1"/>
          </p:cNvPicPr>
          <p:nvPr/>
        </p:nvPicPr>
        <p:blipFill>
          <a:blip r:embed="rId3"/>
          <a:srcRect/>
          <a:stretch>
            <a:fillRect/>
          </a:stretch>
        </p:blipFill>
        <p:spPr bwMode="auto">
          <a:xfrm>
            <a:off x="3635375" y="4437063"/>
            <a:ext cx="903968" cy="2046272"/>
          </a:xfrm>
          <a:prstGeom prst="rect">
            <a:avLst/>
          </a:prstGeom>
          <a:noFill/>
          <a:ln w="9525">
            <a:noFill/>
            <a:miter lim="800000"/>
            <a:headEnd/>
            <a:tailEnd/>
          </a:ln>
        </p:spPr>
      </p:pic>
      <p:pic>
        <p:nvPicPr>
          <p:cNvPr id="2050" name="Picture 2" descr="http://4.bp.blogspot.com/_tlEElUiE-0c/S68xVw3zICI/AAAAAAAAA9I/HFIluMJ-ybM/s400/LMC+advertencia+ATENCION.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15341" y="106530"/>
            <a:ext cx="1983051" cy="1983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1 Llamada ovalada"/>
          <p:cNvSpPr/>
          <p:nvPr/>
        </p:nvSpPr>
        <p:spPr>
          <a:xfrm>
            <a:off x="4859339" y="4339659"/>
            <a:ext cx="1387637" cy="707663"/>
          </a:xfrm>
          <a:prstGeom prst="wedgeEllipseCallout">
            <a:avLst>
              <a:gd name="adj1" fmla="val -60367"/>
              <a:gd name="adj2" fmla="val 1669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400" b="1" dirty="0" smtClean="0">
              <a:effectLst>
                <a:outerShdw blurRad="38100" dist="38100" dir="2700000" algn="tl">
                  <a:srgbClr val="000000">
                    <a:alpha val="43137"/>
                  </a:srgbClr>
                </a:outerShdw>
              </a:effectLst>
            </a:endParaRPr>
          </a:p>
          <a:p>
            <a:pPr algn="ctr"/>
            <a:r>
              <a:rPr lang="es-CL" sz="1400" b="1" dirty="0" smtClean="0">
                <a:effectLst>
                  <a:outerShdw blurRad="38100" dist="38100" dir="2700000" algn="tl">
                    <a:srgbClr val="000000">
                      <a:alpha val="43137"/>
                    </a:srgbClr>
                  </a:outerShdw>
                </a:effectLst>
              </a:rPr>
              <a:t>¿Cómo lo debo hacer?...</a:t>
            </a:r>
          </a:p>
          <a:p>
            <a:pPr algn="ctr"/>
            <a:endParaRPr lang="es-CL" dirty="0"/>
          </a:p>
        </p:txBody>
      </p:sp>
      <p:sp>
        <p:nvSpPr>
          <p:cNvPr id="16" name="15 CuadroTexto"/>
          <p:cNvSpPr txBox="1"/>
          <p:nvPr/>
        </p:nvSpPr>
        <p:spPr>
          <a:xfrm>
            <a:off x="4930775" y="2089581"/>
            <a:ext cx="4213225" cy="1015663"/>
          </a:xfrm>
          <a:prstGeom prst="rect">
            <a:avLst/>
          </a:prstGeom>
          <a:noFill/>
        </p:spPr>
        <p:txBody>
          <a:bodyPr wrap="square" rtlCol="0">
            <a:spAutoFit/>
          </a:bodyPr>
          <a:lstStyle/>
          <a:p>
            <a:pPr algn="ctr"/>
            <a:r>
              <a:rPr lang="es-MX" sz="2000" b="1" dirty="0" smtClean="0">
                <a:solidFill>
                  <a:schemeClr val="tx2"/>
                </a:solidFill>
                <a:effectLst>
                  <a:outerShdw blurRad="38100" dist="38100" dir="2700000" algn="tl">
                    <a:srgbClr val="000000">
                      <a:alpha val="43137"/>
                    </a:srgbClr>
                  </a:outerShdw>
                </a:effectLst>
              </a:rPr>
              <a:t>Un  riesgo  importante para la salud es el Psicolaboral:</a:t>
            </a:r>
          </a:p>
          <a:p>
            <a:pPr algn="ctr"/>
            <a:r>
              <a:rPr lang="es-MX" sz="2000" b="1" dirty="0" smtClean="0">
                <a:solidFill>
                  <a:srgbClr val="FF0000"/>
                </a:solidFill>
                <a:effectLst>
                  <a:outerShdw blurRad="38100" dist="38100" dir="2700000" algn="tl">
                    <a:srgbClr val="000000">
                      <a:alpha val="43137"/>
                    </a:srgbClr>
                  </a:outerShdw>
                </a:effectLst>
              </a:rPr>
              <a:t>Carga Mental /exigencia cognitiva</a:t>
            </a:r>
            <a:endParaRPr lang="es-MX"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79101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fade">
                                      <p:cBhvr>
                                        <p:cTn id="11" dur="1000"/>
                                        <p:tgtEl>
                                          <p:spTgt spid="16389"/>
                                        </p:tgtEl>
                                      </p:cBhvr>
                                    </p:animEffect>
                                    <p:anim calcmode="lin" valueType="num">
                                      <p:cBhvr>
                                        <p:cTn id="12" dur="1000" fill="hold"/>
                                        <p:tgtEl>
                                          <p:spTgt spid="16389"/>
                                        </p:tgtEl>
                                        <p:attrNameLst>
                                          <p:attrName>ppt_x</p:attrName>
                                        </p:attrNameLst>
                                      </p:cBhvr>
                                      <p:tavLst>
                                        <p:tav tm="0">
                                          <p:val>
                                            <p:strVal val="#ppt_x"/>
                                          </p:val>
                                        </p:tav>
                                        <p:tav tm="100000">
                                          <p:val>
                                            <p:strVal val="#ppt_x"/>
                                          </p:val>
                                        </p:tav>
                                      </p:tavLst>
                                    </p:anim>
                                    <p:anim calcmode="lin" valueType="num">
                                      <p:cBhvr>
                                        <p:cTn id="13"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39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39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39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39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39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39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39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39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8441"/>
                                        </p:tgtEl>
                                        <p:attrNameLst>
                                          <p:attrName>style.visibility</p:attrName>
                                        </p:attrNameLst>
                                      </p:cBhvr>
                                      <p:to>
                                        <p:strVal val="visible"/>
                                      </p:to>
                                    </p:set>
                                    <p:anim calcmode="lin" valueType="num">
                                      <p:cBhvr additive="base">
                                        <p:cTn id="50" dur="500" fill="hold"/>
                                        <p:tgtEl>
                                          <p:spTgt spid="18441"/>
                                        </p:tgtEl>
                                        <p:attrNameLst>
                                          <p:attrName>ppt_x</p:attrName>
                                        </p:attrNameLst>
                                      </p:cBhvr>
                                      <p:tavLst>
                                        <p:tav tm="0">
                                          <p:val>
                                            <p:strVal val="#ppt_x"/>
                                          </p:val>
                                        </p:tav>
                                        <p:tav tm="100000">
                                          <p:val>
                                            <p:strVal val="#ppt_x"/>
                                          </p:val>
                                        </p:tav>
                                      </p:tavLst>
                                    </p:anim>
                                    <p:anim calcmode="lin" valueType="num">
                                      <p:cBhvr additive="base">
                                        <p:cTn id="51" dur="500" fill="hold"/>
                                        <p:tgtEl>
                                          <p:spTgt spid="1844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92866"/>
                                        </p:tgtEl>
                                        <p:attrNameLst>
                                          <p:attrName>style.visibility</p:attrName>
                                        </p:attrNameLst>
                                      </p:cBhvr>
                                      <p:to>
                                        <p:strVal val="visible"/>
                                      </p:to>
                                    </p:set>
                                    <p:animEffect transition="in" filter="fade">
                                      <p:cBhvr>
                                        <p:cTn id="56" dur="1000"/>
                                        <p:tgtEl>
                                          <p:spTgt spid="292866"/>
                                        </p:tgtEl>
                                      </p:cBhvr>
                                    </p:animEffect>
                                    <p:anim calcmode="lin" valueType="num">
                                      <p:cBhvr>
                                        <p:cTn id="57" dur="1000" fill="hold"/>
                                        <p:tgtEl>
                                          <p:spTgt spid="292866"/>
                                        </p:tgtEl>
                                        <p:attrNameLst>
                                          <p:attrName>ppt_x</p:attrName>
                                        </p:attrNameLst>
                                      </p:cBhvr>
                                      <p:tavLst>
                                        <p:tav tm="0">
                                          <p:val>
                                            <p:strVal val="#ppt_x"/>
                                          </p:val>
                                        </p:tav>
                                        <p:tav tm="100000">
                                          <p:val>
                                            <p:strVal val="#ppt_x"/>
                                          </p:val>
                                        </p:tav>
                                      </p:tavLst>
                                    </p:anim>
                                    <p:anim calcmode="lin" valueType="num">
                                      <p:cBhvr>
                                        <p:cTn id="58" dur="1000" fill="hold"/>
                                        <p:tgtEl>
                                          <p:spTgt spid="29286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p:bldP spid="16390" grpId="0" animBg="1"/>
      <p:bldP spid="16391" grpId="0" animBg="1"/>
      <p:bldP spid="16392" grpId="0" animBg="1"/>
      <p:bldP spid="16393" grpId="0" animBg="1"/>
      <p:bldP spid="16394" grpId="0" animBg="1"/>
      <p:bldP spid="16395" grpId="0" animBg="1"/>
      <p:bldP spid="16396" grpId="0" animBg="1"/>
      <p:bldP spid="1639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1"/>
          </p:nvPr>
        </p:nvSpPr>
        <p:spPr>
          <a:xfrm>
            <a:off x="2888598" y="2582488"/>
            <a:ext cx="5956300" cy="1027545"/>
          </a:xfrm>
        </p:spPr>
        <p:txBody>
          <a:bodyPr/>
          <a:lstStyle/>
          <a:p>
            <a:pPr algn="just"/>
            <a:r>
              <a:rPr lang="es-CL" sz="2400" i="1" dirty="0" smtClean="0">
                <a:effectLst>
                  <a:outerShdw blurRad="38100" dist="38100" dir="2700000" algn="tl">
                    <a:srgbClr val="000000">
                      <a:alpha val="43137"/>
                    </a:srgbClr>
                  </a:outerShdw>
                </a:effectLst>
              </a:rPr>
              <a:t>Dos experiencias sobre calidad de vida laboral y buen trato </a:t>
            </a:r>
            <a:endParaRPr lang="es-CL" sz="2400" i="1" dirty="0">
              <a:effectLst>
                <a:outerShdw blurRad="38100" dist="38100" dir="2700000" algn="tl">
                  <a:srgbClr val="000000">
                    <a:alpha val="43137"/>
                  </a:srgbClr>
                </a:outerShdw>
              </a:effectLst>
            </a:endParaRPr>
          </a:p>
        </p:txBody>
      </p:sp>
      <p:sp>
        <p:nvSpPr>
          <p:cNvPr id="4" name="3 Marcador de contenido"/>
          <p:cNvSpPr>
            <a:spLocks noGrp="1"/>
          </p:cNvSpPr>
          <p:nvPr>
            <p:ph sz="quarter" idx="12"/>
          </p:nvPr>
        </p:nvSpPr>
        <p:spPr/>
        <p:txBody>
          <a:bodyPr/>
          <a:lstStyle/>
          <a:p>
            <a:r>
              <a:rPr lang="es-CL" dirty="0" smtClean="0"/>
              <a:t>Identificar y entregar información sobre la presencia de factores de riesgo psicosocial</a:t>
            </a:r>
            <a:endParaRPr lang="es-CL"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9282" y="1068224"/>
            <a:ext cx="2469735" cy="39999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8089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ágenes prediseñadas"/>
          <p:cNvSpPr>
            <a:spLocks noGrp="1"/>
          </p:cNvSpPr>
          <p:nvPr>
            <p:ph type="clipArt" sz="quarter" idx="10"/>
          </p:nvPr>
        </p:nvSpPr>
        <p:spPr/>
      </p:sp>
      <p:sp>
        <p:nvSpPr>
          <p:cNvPr id="3" name="2 Marcador de contenido"/>
          <p:cNvSpPr>
            <a:spLocks noGrp="1"/>
          </p:cNvSpPr>
          <p:nvPr>
            <p:ph sz="quarter" idx="11"/>
          </p:nvPr>
        </p:nvSpPr>
        <p:spPr/>
        <p:txBody>
          <a:bodyPr/>
          <a:lstStyle/>
          <a:p>
            <a:pPr algn="ctr"/>
            <a:r>
              <a:rPr lang="es-CL" sz="2400" dirty="0" smtClean="0">
                <a:effectLst>
                  <a:outerShdw blurRad="38100" dist="38100" dir="2700000" algn="tl">
                    <a:srgbClr val="000000">
                      <a:alpha val="43137"/>
                    </a:srgbClr>
                  </a:outerShdw>
                </a:effectLst>
              </a:rPr>
              <a:t>Evaluación de Riesgos </a:t>
            </a:r>
            <a:r>
              <a:rPr lang="es-CL" sz="2400" dirty="0">
                <a:effectLst>
                  <a:outerShdw blurRad="38100" dist="38100" dir="2700000" algn="tl">
                    <a:srgbClr val="000000">
                      <a:alpha val="43137"/>
                    </a:srgbClr>
                  </a:outerShdw>
                </a:effectLst>
              </a:rPr>
              <a:t>P</a:t>
            </a:r>
            <a:r>
              <a:rPr lang="es-CL" sz="2400" dirty="0" smtClean="0">
                <a:effectLst>
                  <a:outerShdw blurRad="38100" dist="38100" dir="2700000" algn="tl">
                    <a:srgbClr val="000000">
                      <a:alpha val="43137"/>
                    </a:srgbClr>
                  </a:outerShdw>
                </a:effectLst>
              </a:rPr>
              <a:t>sicosociales</a:t>
            </a:r>
            <a:endParaRPr lang="es-CL" sz="2400" dirty="0">
              <a:effectLst>
                <a:outerShdw blurRad="38100" dist="38100" dir="2700000" algn="tl">
                  <a:srgbClr val="000000">
                    <a:alpha val="43137"/>
                  </a:srgbClr>
                </a:outerShdw>
              </a:effectLst>
            </a:endParaRPr>
          </a:p>
        </p:txBody>
      </p:sp>
      <p:sp>
        <p:nvSpPr>
          <p:cNvPr id="4" name="3 Marcador de contenido"/>
          <p:cNvSpPr>
            <a:spLocks noGrp="1"/>
          </p:cNvSpPr>
          <p:nvPr>
            <p:ph sz="quarter" idx="12"/>
          </p:nvPr>
        </p:nvSpPr>
        <p:spPr>
          <a:xfrm>
            <a:off x="3896882" y="3709178"/>
            <a:ext cx="4760007" cy="760273"/>
          </a:xfrm>
        </p:spPr>
        <p:txBody>
          <a:bodyPr/>
          <a:lstStyle/>
          <a:p>
            <a:pPr algn="ctr"/>
            <a:r>
              <a:rPr lang="es-CL" dirty="0" smtClean="0"/>
              <a:t>Utilización del Cuestionario ISTAS21 en versiones anteriores y preliminares </a:t>
            </a:r>
            <a:r>
              <a:rPr lang="es-CL" sz="1400" dirty="0" smtClean="0"/>
              <a:t>2010-2014</a:t>
            </a:r>
            <a:endParaRPr lang="es-CL" sz="1400" dirty="0"/>
          </a:p>
        </p:txBody>
      </p:sp>
      <p:pic>
        <p:nvPicPr>
          <p:cNvPr id="6147" name="Picture 3" descr="C:\Users\Nancy\Downloads\54383-VAA MUPI 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375" t="4486" r="6921" b="20249"/>
          <a:stretch/>
        </p:blipFill>
        <p:spPr bwMode="auto">
          <a:xfrm>
            <a:off x="1" y="1658"/>
            <a:ext cx="2888478" cy="6638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5295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061567" y="1035214"/>
            <a:ext cx="6832363" cy="973048"/>
          </a:xfrm>
        </p:spPr>
        <p:txBody>
          <a:bodyPr/>
          <a:lstStyle/>
          <a:p>
            <a:r>
              <a:rPr lang="es-CL" sz="2800" b="1" dirty="0" smtClean="0">
                <a:solidFill>
                  <a:schemeClr val="accent1"/>
                </a:solidFill>
                <a:effectLst>
                  <a:outerShdw blurRad="38100" dist="38100" dir="2700000" algn="tl">
                    <a:srgbClr val="000000">
                      <a:alpha val="43137"/>
                    </a:srgbClr>
                  </a:outerShdw>
                </a:effectLst>
              </a:rPr>
              <a:t>Algunos resultados obtenidos en estudios preliminares y recientes</a:t>
            </a:r>
            <a:endParaRPr lang="es-CL" sz="2800" b="1" dirty="0">
              <a:solidFill>
                <a:schemeClr val="accent1"/>
              </a:solidFill>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60663" t="61318"/>
          <a:stretch/>
        </p:blipFill>
        <p:spPr bwMode="auto">
          <a:xfrm>
            <a:off x="1640793" y="2511792"/>
            <a:ext cx="3836956" cy="28794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8 Rectángulo redondeado"/>
          <p:cNvSpPr/>
          <p:nvPr/>
        </p:nvSpPr>
        <p:spPr>
          <a:xfrm>
            <a:off x="5477749" y="2777383"/>
            <a:ext cx="2461294" cy="5896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CL" b="1" dirty="0" smtClean="0">
                <a:effectLst>
                  <a:outerShdw blurRad="38100" dist="38100" dir="2700000" algn="tl">
                    <a:srgbClr val="000000">
                      <a:alpha val="43137"/>
                    </a:srgbClr>
                  </a:outerShdw>
                </a:effectLst>
              </a:rPr>
              <a:t>Exigencias psicológicas</a:t>
            </a:r>
          </a:p>
          <a:p>
            <a:pPr algn="ctr"/>
            <a:r>
              <a:rPr lang="es-CL" b="1" dirty="0" smtClean="0">
                <a:effectLst>
                  <a:outerShdw blurRad="38100" dist="38100" dir="2700000" algn="tl">
                    <a:srgbClr val="000000">
                      <a:alpha val="43137"/>
                    </a:srgbClr>
                  </a:outerShdw>
                </a:effectLst>
              </a:rPr>
              <a:t>Doble presencia</a:t>
            </a:r>
            <a:endParaRPr lang="es-CL" b="1" dirty="0">
              <a:effectLst>
                <a:outerShdw blurRad="38100" dist="38100" dir="2700000" algn="tl">
                  <a:srgbClr val="000000">
                    <a:alpha val="43137"/>
                  </a:srgbClr>
                </a:outerShdw>
              </a:effectLst>
            </a:endParaRPr>
          </a:p>
        </p:txBody>
      </p:sp>
      <p:sp>
        <p:nvSpPr>
          <p:cNvPr id="11" name="10 Rectángulo redondeado"/>
          <p:cNvSpPr/>
          <p:nvPr/>
        </p:nvSpPr>
        <p:spPr>
          <a:xfrm>
            <a:off x="5477749" y="3519443"/>
            <a:ext cx="2461294" cy="589660"/>
          </a:xfrm>
          <a:prstGeom prst="roundRect">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b="1" dirty="0" smtClean="0">
                <a:effectLst>
                  <a:outerShdw blurRad="38100" dist="38100" dir="2700000" algn="tl">
                    <a:srgbClr val="000000">
                      <a:alpha val="43137"/>
                    </a:srgbClr>
                  </a:outerShdw>
                </a:effectLst>
              </a:rPr>
              <a:t>Estima </a:t>
            </a:r>
          </a:p>
          <a:p>
            <a:pPr algn="ctr"/>
            <a:r>
              <a:rPr lang="es-CL" b="1" dirty="0" smtClean="0">
                <a:effectLst>
                  <a:outerShdw blurRad="38100" dist="38100" dir="2700000" algn="tl">
                    <a:srgbClr val="000000">
                      <a:alpha val="43137"/>
                    </a:srgbClr>
                  </a:outerShdw>
                </a:effectLst>
              </a:rPr>
              <a:t>Apoyo Social</a:t>
            </a:r>
            <a:endParaRPr lang="es-CL" b="1" dirty="0">
              <a:effectLst>
                <a:outerShdw blurRad="38100" dist="38100" dir="2700000" algn="tl">
                  <a:srgbClr val="000000">
                    <a:alpha val="43137"/>
                  </a:srgbClr>
                </a:outerShdw>
              </a:effectLst>
            </a:endParaRPr>
          </a:p>
        </p:txBody>
      </p:sp>
      <p:sp>
        <p:nvSpPr>
          <p:cNvPr id="12" name="11 Rectángulo redondeado"/>
          <p:cNvSpPr/>
          <p:nvPr/>
        </p:nvSpPr>
        <p:spPr>
          <a:xfrm>
            <a:off x="5477749" y="4355506"/>
            <a:ext cx="2461294" cy="589660"/>
          </a:xfrm>
          <a:prstGeom prst="roundRect">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b="1" dirty="0" smtClean="0">
                <a:effectLst>
                  <a:outerShdw blurRad="38100" dist="38100" dir="2700000" algn="tl">
                    <a:srgbClr val="000000">
                      <a:alpha val="43137"/>
                    </a:srgbClr>
                  </a:outerShdw>
                </a:effectLst>
              </a:rPr>
              <a:t>Integración</a:t>
            </a:r>
            <a:endParaRPr lang="es-CL" b="1" dirty="0">
              <a:effectLst>
                <a:outerShdw blurRad="38100" dist="38100" dir="2700000" algn="tl">
                  <a:srgbClr val="000000">
                    <a:alpha val="43137"/>
                  </a:srgbClr>
                </a:outerShdw>
              </a:effectLst>
            </a:endParaRPr>
          </a:p>
        </p:txBody>
      </p:sp>
      <p:sp>
        <p:nvSpPr>
          <p:cNvPr id="10" name="9 Arco de bloque"/>
          <p:cNvSpPr/>
          <p:nvPr/>
        </p:nvSpPr>
        <p:spPr>
          <a:xfrm>
            <a:off x="5794049" y="3683237"/>
            <a:ext cx="1760433" cy="579690"/>
          </a:xfrm>
          <a:prstGeom prst="blockArc">
            <a:avLst>
              <a:gd name="adj1" fmla="val 305800"/>
              <a:gd name="adj2" fmla="val 21271999"/>
              <a:gd name="adj3" fmla="val 125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3" name="2 CuadroTexto"/>
          <p:cNvSpPr txBox="1"/>
          <p:nvPr/>
        </p:nvSpPr>
        <p:spPr>
          <a:xfrm>
            <a:off x="2999522" y="5315484"/>
            <a:ext cx="3708874" cy="369332"/>
          </a:xfrm>
          <a:prstGeom prst="rect">
            <a:avLst/>
          </a:prstGeom>
          <a:noFill/>
        </p:spPr>
        <p:txBody>
          <a:bodyPr wrap="square" rtlCol="0">
            <a:spAutoFit/>
          </a:bodyPr>
          <a:lstStyle/>
          <a:p>
            <a:r>
              <a:rPr lang="es-CL" b="1" dirty="0" smtClean="0">
                <a:solidFill>
                  <a:schemeClr val="tx1">
                    <a:lumMod val="50000"/>
                    <a:lumOff val="50000"/>
                  </a:schemeClr>
                </a:solidFill>
              </a:rPr>
              <a:t>Cuestionario ISTAS21 versión breve</a:t>
            </a:r>
            <a:endParaRPr lang="es-CL" b="1" dirty="0">
              <a:solidFill>
                <a:schemeClr val="tx1">
                  <a:lumMod val="50000"/>
                  <a:lumOff val="50000"/>
                </a:schemeClr>
              </a:solidFill>
            </a:endParaRPr>
          </a:p>
        </p:txBody>
      </p:sp>
      <p:sp>
        <p:nvSpPr>
          <p:cNvPr id="4" name="3 CuadroTexto"/>
          <p:cNvSpPr txBox="1"/>
          <p:nvPr/>
        </p:nvSpPr>
        <p:spPr>
          <a:xfrm>
            <a:off x="666572" y="316194"/>
            <a:ext cx="3854153" cy="400110"/>
          </a:xfrm>
          <a:prstGeom prst="rect">
            <a:avLst/>
          </a:prstGeom>
          <a:noFill/>
        </p:spPr>
        <p:txBody>
          <a:bodyPr wrap="square" rtlCol="0">
            <a:spAutoFit/>
          </a:bodyPr>
          <a:lstStyle/>
          <a:p>
            <a:r>
              <a:rPr lang="es-CL" sz="2000" b="1" dirty="0" smtClean="0">
                <a:solidFill>
                  <a:schemeClr val="accent1"/>
                </a:solidFill>
                <a:effectLst>
                  <a:outerShdw blurRad="38100" dist="38100" dir="2700000" algn="tl">
                    <a:srgbClr val="000000">
                      <a:alpha val="43137"/>
                    </a:srgbClr>
                  </a:outerShdw>
                </a:effectLst>
              </a:rPr>
              <a:t>Servicio de Salud Del Reloncaví</a:t>
            </a:r>
            <a:endParaRPr lang="es-CL" sz="20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15921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0"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80074" y="274638"/>
            <a:ext cx="6806725" cy="1143000"/>
          </a:xfrm>
        </p:spPr>
        <p:txBody>
          <a:bodyPr/>
          <a:lstStyle/>
          <a:p>
            <a:r>
              <a:rPr lang="es-CL" sz="1800" b="1" dirty="0" smtClean="0">
                <a:solidFill>
                  <a:schemeClr val="accent1"/>
                </a:solidFill>
                <a:effectLst>
                  <a:outerShdw blurRad="38100" dist="38100" dir="2700000" algn="tl">
                    <a:srgbClr val="000000">
                      <a:alpha val="43137"/>
                    </a:srgbClr>
                  </a:outerShdw>
                </a:effectLst>
              </a:rPr>
              <a:t>Aplicación Cuestionario ISTAS en dos Centros de Salud Mental, provincia de Llanquihue, 2014.</a:t>
            </a:r>
            <a:endParaRPr lang="es-CL" sz="1800" b="1" dirty="0">
              <a:solidFill>
                <a:schemeClr val="accent1"/>
              </a:solidFill>
              <a:effectLst>
                <a:outerShdw blurRad="38100" dist="38100" dir="2700000" algn="tl">
                  <a:srgbClr val="000000">
                    <a:alpha val="43137"/>
                  </a:srgbClr>
                </a:outerShdw>
              </a:effectLst>
            </a:endParaRPr>
          </a:p>
        </p:txBody>
      </p:sp>
      <p:pic>
        <p:nvPicPr>
          <p:cNvPr id="5" name="4 Imagen"/>
          <p:cNvPicPr/>
          <p:nvPr/>
        </p:nvPicPr>
        <p:blipFill>
          <a:blip r:embed="rId2"/>
          <a:srcRect/>
          <a:stretch>
            <a:fillRect/>
          </a:stretch>
        </p:blipFill>
        <p:spPr bwMode="auto">
          <a:xfrm>
            <a:off x="552432" y="947426"/>
            <a:ext cx="5848368" cy="1953869"/>
          </a:xfrm>
          <a:prstGeom prst="rect">
            <a:avLst/>
          </a:prstGeom>
          <a:noFill/>
          <a:ln w="9525">
            <a:noFill/>
            <a:miter lim="800000"/>
            <a:headEnd/>
            <a:tailEnd/>
          </a:ln>
        </p:spPr>
      </p:pic>
      <p:cxnSp>
        <p:nvCxnSpPr>
          <p:cNvPr id="7" name="6 Conector recto de flecha"/>
          <p:cNvCxnSpPr/>
          <p:nvPr/>
        </p:nvCxnSpPr>
        <p:spPr>
          <a:xfrm>
            <a:off x="5042015" y="2106536"/>
            <a:ext cx="811852" cy="32474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9" name="8 Conector recto de flecha"/>
          <p:cNvCxnSpPr/>
          <p:nvPr/>
        </p:nvCxnSpPr>
        <p:spPr>
          <a:xfrm flipV="1">
            <a:off x="5063380" y="2597917"/>
            <a:ext cx="871671" cy="16237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12" name="11 Anillo"/>
          <p:cNvSpPr/>
          <p:nvPr/>
        </p:nvSpPr>
        <p:spPr>
          <a:xfrm>
            <a:off x="2905569" y="2320182"/>
            <a:ext cx="324741" cy="290557"/>
          </a:xfrm>
          <a:prstGeom prst="donut">
            <a:avLst>
              <a:gd name="adj" fmla="val 131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13" name="12 Anillo"/>
          <p:cNvSpPr/>
          <p:nvPr/>
        </p:nvSpPr>
        <p:spPr>
          <a:xfrm>
            <a:off x="5913688" y="2298815"/>
            <a:ext cx="324741" cy="290557"/>
          </a:xfrm>
          <a:prstGeom prst="donut">
            <a:avLst>
              <a:gd name="adj" fmla="val 13156"/>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14" name="13 CuadroTexto"/>
          <p:cNvSpPr txBox="1"/>
          <p:nvPr/>
        </p:nvSpPr>
        <p:spPr>
          <a:xfrm>
            <a:off x="2768838" y="2980555"/>
            <a:ext cx="3691783" cy="523220"/>
          </a:xfrm>
          <a:prstGeom prst="rect">
            <a:avLst/>
          </a:prstGeom>
          <a:noFill/>
        </p:spPr>
        <p:txBody>
          <a:bodyPr wrap="square" rtlCol="0">
            <a:spAutoFit/>
          </a:bodyPr>
          <a:lstStyle/>
          <a:p>
            <a:r>
              <a:rPr lang="es-CL" sz="1400" b="1" dirty="0" smtClean="0">
                <a:solidFill>
                  <a:schemeClr val="accent1"/>
                </a:solidFill>
                <a:effectLst>
                  <a:outerShdw blurRad="38100" dist="38100" dir="2700000" algn="tl">
                    <a:srgbClr val="000000">
                      <a:alpha val="43137"/>
                    </a:srgbClr>
                  </a:outerShdw>
                </a:effectLst>
              </a:rPr>
              <a:t>Factores de riesgo        v/s   Factores protectores</a:t>
            </a:r>
          </a:p>
          <a:p>
            <a:r>
              <a:rPr lang="es-CL" sz="1400" b="1" dirty="0" smtClean="0">
                <a:solidFill>
                  <a:schemeClr val="accent1"/>
                </a:solidFill>
                <a:effectLst>
                  <a:outerShdw blurRad="38100" dist="38100" dir="2700000" algn="tl">
                    <a:srgbClr val="000000">
                      <a:alpha val="43137"/>
                    </a:srgbClr>
                  </a:outerShdw>
                </a:effectLst>
              </a:rPr>
              <a:t>Mayor rotación                      Menor rotación</a:t>
            </a:r>
            <a:endParaRPr lang="es-CL" sz="1400" b="1" dirty="0">
              <a:solidFill>
                <a:schemeClr val="accent1"/>
              </a:solidFill>
              <a:effectLst>
                <a:outerShdw blurRad="38100" dist="38100" dir="2700000" algn="tl">
                  <a:srgbClr val="000000">
                    <a:alpha val="43137"/>
                  </a:srgbClr>
                </a:outerShdw>
              </a:effectLst>
            </a:endParaRPr>
          </a:p>
        </p:txBody>
      </p:sp>
      <p:sp>
        <p:nvSpPr>
          <p:cNvPr id="3" name="2 CuadroTexto"/>
          <p:cNvSpPr txBox="1"/>
          <p:nvPr/>
        </p:nvSpPr>
        <p:spPr>
          <a:xfrm>
            <a:off x="552432" y="2954855"/>
            <a:ext cx="2566782" cy="338554"/>
          </a:xfrm>
          <a:prstGeom prst="rect">
            <a:avLst/>
          </a:prstGeom>
          <a:noFill/>
        </p:spPr>
        <p:txBody>
          <a:bodyPr wrap="square" rtlCol="0">
            <a:spAutoFit/>
          </a:bodyPr>
          <a:lstStyle/>
          <a:p>
            <a:r>
              <a:rPr lang="es-CL" sz="800" dirty="0" smtClean="0"/>
              <a:t>Cuestionario ISTAS21 Versión breve,  2014</a:t>
            </a:r>
          </a:p>
          <a:p>
            <a:r>
              <a:rPr lang="es-CL" sz="800" dirty="0"/>
              <a:t>n</a:t>
            </a:r>
            <a:r>
              <a:rPr lang="es-CL" sz="800" dirty="0" smtClean="0"/>
              <a:t> = 24</a:t>
            </a:r>
            <a:endParaRPr lang="es-CL" sz="800" dirty="0"/>
          </a:p>
        </p:txBody>
      </p:sp>
      <p:graphicFrame>
        <p:nvGraphicFramePr>
          <p:cNvPr id="15" name="3 Gráfico"/>
          <p:cNvGraphicFramePr>
            <a:graphicFrameLocks/>
          </p:cNvGraphicFramePr>
          <p:nvPr>
            <p:extLst>
              <p:ext uri="{D42A27DB-BD31-4B8C-83A1-F6EECF244321}">
                <p14:modId xmlns:p14="http://schemas.microsoft.com/office/powerpoint/2010/main" xmlns="" val="3858788938"/>
              </p:ext>
            </p:extLst>
          </p:nvPr>
        </p:nvGraphicFramePr>
        <p:xfrm>
          <a:off x="2555193" y="3649055"/>
          <a:ext cx="6511896" cy="3119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97807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3" grpId="0"/>
      <p:bldGraphic spid="1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Gráfico"/>
          <p:cNvGraphicFramePr>
            <a:graphicFrameLocks/>
          </p:cNvGraphicFramePr>
          <p:nvPr>
            <p:extLst>
              <p:ext uri="{D42A27DB-BD31-4B8C-83A1-F6EECF244321}">
                <p14:modId xmlns:p14="http://schemas.microsoft.com/office/powerpoint/2010/main" xmlns="" val="4147781536"/>
              </p:ext>
            </p:extLst>
          </p:nvPr>
        </p:nvGraphicFramePr>
        <p:xfrm>
          <a:off x="2821849" y="1256231"/>
          <a:ext cx="6079226" cy="4068776"/>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txBox="1">
            <a:spLocks/>
          </p:cNvSpPr>
          <p:nvPr/>
        </p:nvSpPr>
        <p:spPr>
          <a:xfrm>
            <a:off x="2094350" y="496829"/>
            <a:ext cx="6806725" cy="66539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1800" b="1" dirty="0" smtClean="0">
                <a:solidFill>
                  <a:schemeClr val="accent1"/>
                </a:solidFill>
                <a:effectLst>
                  <a:outerShdw blurRad="38100" dist="38100" dir="2700000" algn="tl">
                    <a:srgbClr val="000000">
                      <a:alpha val="43137"/>
                    </a:srgbClr>
                  </a:outerShdw>
                </a:effectLst>
              </a:rPr>
              <a:t>Aplicación Cuestionario ISTAS </a:t>
            </a:r>
            <a:r>
              <a:rPr lang="es-CL" sz="1800" b="1" dirty="0">
                <a:solidFill>
                  <a:schemeClr val="accent1"/>
                </a:solidFill>
                <a:effectLst>
                  <a:outerShdw blurRad="38100" dist="38100" dir="2700000" algn="tl">
                    <a:srgbClr val="000000">
                      <a:alpha val="43137"/>
                    </a:srgbClr>
                  </a:outerShdw>
                </a:effectLst>
              </a:rPr>
              <a:t>en Sistema de Atención Médica Móvil de </a:t>
            </a:r>
            <a:r>
              <a:rPr lang="es-CL" sz="1800" b="1" dirty="0" smtClean="0">
                <a:solidFill>
                  <a:schemeClr val="accent1"/>
                </a:solidFill>
                <a:effectLst>
                  <a:outerShdw blurRad="38100" dist="38100" dir="2700000" algn="tl">
                    <a:srgbClr val="000000">
                      <a:alpha val="43137"/>
                    </a:srgbClr>
                  </a:outerShdw>
                </a:effectLst>
              </a:rPr>
              <a:t>Urgencia (SAMU), Puerto Montt, </a:t>
            </a:r>
            <a:r>
              <a:rPr lang="es-CL" sz="1800" b="1" dirty="0">
                <a:solidFill>
                  <a:schemeClr val="accent1"/>
                </a:solidFill>
                <a:effectLst>
                  <a:outerShdw blurRad="38100" dist="38100" dir="2700000" algn="tl">
                    <a:srgbClr val="000000">
                      <a:alpha val="43137"/>
                    </a:srgbClr>
                  </a:outerShdw>
                </a:effectLst>
              </a:rPr>
              <a:t>2014.</a:t>
            </a:r>
          </a:p>
        </p:txBody>
      </p:sp>
      <p:pic>
        <p:nvPicPr>
          <p:cNvPr id="3075" name="Picture 3" descr="http://www.notisur.cl/wp-content/uploads/2013/09/atropello-Avda-Presidente-Iba%C3%B1ez-Puerto-Montt.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4886" r="23465" b="17484"/>
          <a:stretch/>
        </p:blipFill>
        <p:spPr bwMode="auto">
          <a:xfrm>
            <a:off x="97309" y="5102817"/>
            <a:ext cx="2611707" cy="15073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9274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6789" y="1082779"/>
            <a:ext cx="5651500" cy="300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1 Título"/>
          <p:cNvSpPr txBox="1">
            <a:spLocks/>
          </p:cNvSpPr>
          <p:nvPr/>
        </p:nvSpPr>
        <p:spPr>
          <a:xfrm>
            <a:off x="1880074" y="274638"/>
            <a:ext cx="6806725"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1800" b="1" dirty="0" smtClean="0">
                <a:solidFill>
                  <a:schemeClr val="accent1"/>
                </a:solidFill>
                <a:effectLst>
                  <a:outerShdw blurRad="38100" dist="38100" dir="2700000" algn="tl">
                    <a:srgbClr val="000000">
                      <a:alpha val="43137"/>
                    </a:srgbClr>
                  </a:outerShdw>
                </a:effectLst>
              </a:rPr>
              <a:t>Aplicación Escala Subjetiva de Carga Mental en dos Centros de Salud Mental, provincia de Llanquihue, 2014.</a:t>
            </a:r>
            <a:endParaRPr lang="es-CL" sz="1800" b="1" dirty="0">
              <a:solidFill>
                <a:schemeClr val="accent1"/>
              </a:solidFill>
              <a:effectLst>
                <a:outerShdw blurRad="38100" dist="38100" dir="2700000" algn="tl">
                  <a:srgbClr val="000000">
                    <a:alpha val="43137"/>
                  </a:srgbClr>
                </a:outerShdw>
              </a:effectLst>
            </a:endParaRPr>
          </a:p>
        </p:txBody>
      </p:sp>
      <p:sp>
        <p:nvSpPr>
          <p:cNvPr id="2" name="1 CuadroTexto"/>
          <p:cNvSpPr txBox="1"/>
          <p:nvPr/>
        </p:nvSpPr>
        <p:spPr>
          <a:xfrm>
            <a:off x="1566789" y="4105008"/>
            <a:ext cx="4269989" cy="369332"/>
          </a:xfrm>
          <a:prstGeom prst="rect">
            <a:avLst/>
          </a:prstGeom>
          <a:noFill/>
        </p:spPr>
        <p:txBody>
          <a:bodyPr wrap="square" rtlCol="0">
            <a:spAutoFit/>
          </a:bodyPr>
          <a:lstStyle/>
          <a:p>
            <a:r>
              <a:rPr lang="es-CL" sz="900" dirty="0" smtClean="0"/>
              <a:t>Escala Subjetiva de Carga Mental (ESCAM) Rolo G., Díaz </a:t>
            </a:r>
            <a:r>
              <a:rPr lang="es-CL" sz="900" dirty="0"/>
              <a:t>D</a:t>
            </a:r>
            <a:r>
              <a:rPr lang="es-CL" sz="900" dirty="0" smtClean="0"/>
              <a:t>., y Hernández E. (2009)</a:t>
            </a:r>
          </a:p>
          <a:p>
            <a:r>
              <a:rPr lang="es-CL" sz="900" dirty="0"/>
              <a:t>n</a:t>
            </a:r>
            <a:r>
              <a:rPr lang="es-CL" sz="900" dirty="0" smtClean="0"/>
              <a:t>=24 </a:t>
            </a:r>
            <a:endParaRPr lang="es-CL" sz="900" dirty="0"/>
          </a:p>
        </p:txBody>
      </p:sp>
      <p:graphicFrame>
        <p:nvGraphicFramePr>
          <p:cNvPr id="6" name="5 Gráfico"/>
          <p:cNvGraphicFramePr/>
          <p:nvPr>
            <p:extLst>
              <p:ext uri="{D42A27DB-BD31-4B8C-83A1-F6EECF244321}">
                <p14:modId xmlns:p14="http://schemas.microsoft.com/office/powerpoint/2010/main" xmlns="" val="3464840522"/>
              </p:ext>
            </p:extLst>
          </p:nvPr>
        </p:nvGraphicFramePr>
        <p:xfrm>
          <a:off x="5836778" y="4474340"/>
          <a:ext cx="3307222" cy="2383660"/>
        </p:xfrm>
        <a:graphic>
          <a:graphicData uri="http://schemas.openxmlformats.org/drawingml/2006/chart">
            <c:chart xmlns:c="http://schemas.openxmlformats.org/drawingml/2006/chart" xmlns:r="http://schemas.openxmlformats.org/officeDocument/2006/relationships" r:id="rId3"/>
          </a:graphicData>
        </a:graphic>
      </p:graphicFrame>
      <p:pic>
        <p:nvPicPr>
          <p:cNvPr id="4101" name="Picture 5" descr="http://www.psicosaludtenerife.com/wp-content/uploads/Estr%C3%A9s-laboral-263x30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5953" y="4580562"/>
            <a:ext cx="1827050" cy="20840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6126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 Gráfico"/>
          <p:cNvGraphicFramePr>
            <a:graphicFrameLocks/>
          </p:cNvGraphicFramePr>
          <p:nvPr>
            <p:extLst>
              <p:ext uri="{D42A27DB-BD31-4B8C-83A1-F6EECF244321}">
                <p14:modId xmlns:p14="http://schemas.microsoft.com/office/powerpoint/2010/main" xmlns="" val="2006521985"/>
              </p:ext>
            </p:extLst>
          </p:nvPr>
        </p:nvGraphicFramePr>
        <p:xfrm>
          <a:off x="2831327" y="1474772"/>
          <a:ext cx="5600701" cy="310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1 Título"/>
          <p:cNvSpPr txBox="1">
            <a:spLocks/>
          </p:cNvSpPr>
          <p:nvPr/>
        </p:nvSpPr>
        <p:spPr>
          <a:xfrm>
            <a:off x="2094350" y="496829"/>
            <a:ext cx="6806725" cy="66539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1800" b="1" dirty="0" smtClean="0">
                <a:solidFill>
                  <a:schemeClr val="accent1"/>
                </a:solidFill>
                <a:effectLst>
                  <a:outerShdw blurRad="38100" dist="38100" dir="2700000" algn="tl">
                    <a:srgbClr val="000000">
                      <a:alpha val="43137"/>
                    </a:srgbClr>
                  </a:outerShdw>
                </a:effectLst>
              </a:rPr>
              <a:t>Aplicación Escala Subjetiva de carga Mental </a:t>
            </a:r>
            <a:r>
              <a:rPr lang="es-CL" sz="1800" b="1" dirty="0">
                <a:solidFill>
                  <a:schemeClr val="accent1"/>
                </a:solidFill>
                <a:effectLst>
                  <a:outerShdw blurRad="38100" dist="38100" dir="2700000" algn="tl">
                    <a:srgbClr val="000000">
                      <a:alpha val="43137"/>
                    </a:srgbClr>
                  </a:outerShdw>
                </a:effectLst>
              </a:rPr>
              <a:t>en Sistema de Atención Médica Móvil de </a:t>
            </a:r>
            <a:r>
              <a:rPr lang="es-CL" sz="1800" b="1" dirty="0" smtClean="0">
                <a:solidFill>
                  <a:schemeClr val="accent1"/>
                </a:solidFill>
                <a:effectLst>
                  <a:outerShdw blurRad="38100" dist="38100" dir="2700000" algn="tl">
                    <a:srgbClr val="000000">
                      <a:alpha val="43137"/>
                    </a:srgbClr>
                  </a:outerShdw>
                </a:effectLst>
              </a:rPr>
              <a:t>Urgencia (SAMU), Puerto Montt, </a:t>
            </a:r>
            <a:r>
              <a:rPr lang="es-CL" sz="1800" b="1" dirty="0">
                <a:solidFill>
                  <a:schemeClr val="accent1"/>
                </a:solidFill>
                <a:effectLst>
                  <a:outerShdw blurRad="38100" dist="38100" dir="2700000" algn="tl">
                    <a:srgbClr val="000000">
                      <a:alpha val="43137"/>
                    </a:srgbClr>
                  </a:outerShdw>
                </a:effectLst>
              </a:rPr>
              <a:t>2014.</a:t>
            </a:r>
          </a:p>
        </p:txBody>
      </p:sp>
      <p:sp>
        <p:nvSpPr>
          <p:cNvPr id="4" name="3 CuadroTexto"/>
          <p:cNvSpPr txBox="1"/>
          <p:nvPr/>
        </p:nvSpPr>
        <p:spPr>
          <a:xfrm>
            <a:off x="2831327" y="4600040"/>
            <a:ext cx="4269989" cy="369332"/>
          </a:xfrm>
          <a:prstGeom prst="rect">
            <a:avLst/>
          </a:prstGeom>
          <a:noFill/>
        </p:spPr>
        <p:txBody>
          <a:bodyPr wrap="square" rtlCol="0">
            <a:spAutoFit/>
          </a:bodyPr>
          <a:lstStyle/>
          <a:p>
            <a:r>
              <a:rPr lang="es-CL" sz="900" dirty="0" smtClean="0"/>
              <a:t>Escala Subjetiva de Carga Mental (ESCAM) Rolo G., Díaz </a:t>
            </a:r>
            <a:r>
              <a:rPr lang="es-CL" sz="900" dirty="0"/>
              <a:t>D</a:t>
            </a:r>
            <a:r>
              <a:rPr lang="es-CL" sz="900" dirty="0" smtClean="0"/>
              <a:t>., y Hernández E. (2009)</a:t>
            </a:r>
          </a:p>
          <a:p>
            <a:r>
              <a:rPr lang="es-CL" sz="900" dirty="0" smtClean="0"/>
              <a:t>n=23</a:t>
            </a:r>
            <a:endParaRPr lang="es-CL" sz="900" dirty="0"/>
          </a:p>
        </p:txBody>
      </p:sp>
      <p:pic>
        <p:nvPicPr>
          <p:cNvPr id="5" name="Picture 5" descr="http://www.psicosaludtenerife.com/wp-content/uploads/Estr%C3%A9s-laboral-263x3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5953" y="4580562"/>
            <a:ext cx="1827050" cy="20840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8348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mapadelared"/>
          <p:cNvPicPr>
            <a:picLocks noChangeAspect="1" noChangeArrowheads="1"/>
          </p:cNvPicPr>
          <p:nvPr/>
        </p:nvPicPr>
        <p:blipFill>
          <a:blip r:embed="rId3"/>
          <a:srcRect/>
          <a:stretch>
            <a:fillRect/>
          </a:stretch>
        </p:blipFill>
        <p:spPr bwMode="auto">
          <a:xfrm>
            <a:off x="1619250" y="0"/>
            <a:ext cx="3986213" cy="6858000"/>
          </a:xfrm>
          <a:prstGeom prst="rect">
            <a:avLst/>
          </a:prstGeom>
          <a:noFill/>
          <a:ln w="9525">
            <a:noFill/>
            <a:miter lim="800000"/>
            <a:headEnd/>
            <a:tailEnd/>
          </a:ln>
        </p:spPr>
      </p:pic>
      <p:pic>
        <p:nvPicPr>
          <p:cNvPr id="3"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1547813" y="801214"/>
            <a:ext cx="3744912" cy="1993259"/>
          </a:xfrm>
          <a:prstGeom prst="rect">
            <a:avLst/>
          </a:prstGeom>
          <a:noFill/>
          <a:ln w="9525">
            <a:noFill/>
            <a:miter lim="800000"/>
            <a:headEnd/>
            <a:tailEnd/>
          </a:ln>
        </p:spPr>
      </p:pic>
      <p:sp>
        <p:nvSpPr>
          <p:cNvPr id="5" name="4 Elipse"/>
          <p:cNvSpPr/>
          <p:nvPr/>
        </p:nvSpPr>
        <p:spPr>
          <a:xfrm>
            <a:off x="3563888" y="1484784"/>
            <a:ext cx="216024" cy="216024"/>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s-CL"/>
          </a:p>
        </p:txBody>
      </p:sp>
      <p:grpSp>
        <p:nvGrpSpPr>
          <p:cNvPr id="2" name="5 Grupo"/>
          <p:cNvGrpSpPr>
            <a:grpSpLocks/>
          </p:cNvGrpSpPr>
          <p:nvPr/>
        </p:nvGrpSpPr>
        <p:grpSpPr bwMode="auto">
          <a:xfrm>
            <a:off x="0" y="66452"/>
            <a:ext cx="2700338" cy="1989138"/>
            <a:chOff x="0" y="0"/>
            <a:chExt cx="2982912" cy="2237383"/>
          </a:xfrm>
        </p:grpSpPr>
        <p:pic>
          <p:nvPicPr>
            <p:cNvPr id="16438" name="Picture 4" descr="E:\Nueva carpeta\hospital fresia2.JPG"/>
            <p:cNvPicPr>
              <a:picLocks noChangeAspect="1" noChangeArrowheads="1"/>
            </p:cNvPicPr>
            <p:nvPr/>
          </p:nvPicPr>
          <p:blipFill>
            <a:blip r:embed="rId5" cstate="print"/>
            <a:srcRect/>
            <a:stretch>
              <a:fillRect/>
            </a:stretch>
          </p:blipFill>
          <p:spPr bwMode="auto">
            <a:xfrm>
              <a:off x="0" y="0"/>
              <a:ext cx="2982912" cy="2237383"/>
            </a:xfrm>
            <a:prstGeom prst="rect">
              <a:avLst/>
            </a:prstGeom>
            <a:noFill/>
            <a:ln w="9525">
              <a:noFill/>
              <a:miter lim="800000"/>
              <a:headEnd/>
              <a:tailEnd/>
            </a:ln>
          </p:spPr>
        </p:pic>
        <p:sp>
          <p:nvSpPr>
            <p:cNvPr id="16439" name="7 CuadroTexto"/>
            <p:cNvSpPr txBox="1">
              <a:spLocks noChangeArrowheads="1"/>
            </p:cNvSpPr>
            <p:nvPr/>
          </p:nvSpPr>
          <p:spPr bwMode="auto">
            <a:xfrm>
              <a:off x="0" y="1844824"/>
              <a:ext cx="2187319" cy="380863"/>
            </a:xfrm>
            <a:prstGeom prst="rect">
              <a:avLst/>
            </a:prstGeom>
            <a:noFill/>
            <a:ln w="9525">
              <a:noFill/>
              <a:miter lim="800000"/>
              <a:headEnd/>
              <a:tailEnd/>
            </a:ln>
          </p:spPr>
          <p:txBody>
            <a:bodyPr>
              <a:spAutoFit/>
            </a:bodyPr>
            <a:lstStyle/>
            <a:p>
              <a:r>
                <a:rPr lang="es-ES_tradnl" sz="1600" b="1">
                  <a:latin typeface="Calibri" pitchFamily="34" charset="0"/>
                </a:rPr>
                <a:t>Hospital de Fresia</a:t>
              </a:r>
              <a:endParaRPr lang="es-CL" sz="1600" b="1">
                <a:latin typeface="Calibri" pitchFamily="34" charset="0"/>
              </a:endParaRPr>
            </a:p>
          </p:txBody>
        </p:sp>
      </p:grpSp>
      <p:grpSp>
        <p:nvGrpSpPr>
          <p:cNvPr id="4" name="8 Grupo"/>
          <p:cNvGrpSpPr>
            <a:grpSpLocks/>
          </p:cNvGrpSpPr>
          <p:nvPr/>
        </p:nvGrpSpPr>
        <p:grpSpPr bwMode="auto">
          <a:xfrm>
            <a:off x="71438" y="2179184"/>
            <a:ext cx="2628900" cy="1963738"/>
            <a:chOff x="-179311" y="2179579"/>
            <a:chExt cx="2627784" cy="1963792"/>
          </a:xfrm>
        </p:grpSpPr>
        <p:pic>
          <p:nvPicPr>
            <p:cNvPr id="16436" name="Picture 6" descr="E:\Nueva carpeta\hospital Maullin.JPG"/>
            <p:cNvPicPr>
              <a:picLocks noChangeAspect="1" noChangeArrowheads="1"/>
            </p:cNvPicPr>
            <p:nvPr/>
          </p:nvPicPr>
          <p:blipFill>
            <a:blip r:embed="rId6"/>
            <a:srcRect/>
            <a:stretch>
              <a:fillRect/>
            </a:stretch>
          </p:blipFill>
          <p:spPr bwMode="auto">
            <a:xfrm>
              <a:off x="-179311" y="2179579"/>
              <a:ext cx="2627784" cy="1963792"/>
            </a:xfrm>
            <a:prstGeom prst="rect">
              <a:avLst/>
            </a:prstGeom>
            <a:noFill/>
            <a:ln w="9525">
              <a:noFill/>
              <a:miter lim="800000"/>
              <a:headEnd/>
              <a:tailEnd/>
            </a:ln>
          </p:spPr>
        </p:pic>
        <p:sp>
          <p:nvSpPr>
            <p:cNvPr id="16437" name="10 CuadroTexto"/>
            <p:cNvSpPr txBox="1">
              <a:spLocks noChangeArrowheads="1"/>
            </p:cNvSpPr>
            <p:nvPr/>
          </p:nvSpPr>
          <p:spPr bwMode="auto">
            <a:xfrm>
              <a:off x="0" y="2420888"/>
              <a:ext cx="1979712" cy="338554"/>
            </a:xfrm>
            <a:prstGeom prst="rect">
              <a:avLst/>
            </a:prstGeom>
            <a:noFill/>
            <a:ln w="9525">
              <a:noFill/>
              <a:miter lim="800000"/>
              <a:headEnd/>
              <a:tailEnd/>
            </a:ln>
          </p:spPr>
          <p:txBody>
            <a:bodyPr>
              <a:spAutoFit/>
            </a:bodyPr>
            <a:lstStyle/>
            <a:p>
              <a:r>
                <a:rPr lang="es-ES_tradnl" sz="1600" b="1" dirty="0">
                  <a:latin typeface="Calibri" pitchFamily="34" charset="0"/>
                </a:rPr>
                <a:t>Hospital de Maullín</a:t>
              </a:r>
              <a:endParaRPr lang="es-CL" sz="1600" b="1" dirty="0">
                <a:latin typeface="Calibri" pitchFamily="34" charset="0"/>
              </a:endParaRPr>
            </a:p>
          </p:txBody>
        </p:sp>
      </p:grpSp>
      <p:grpSp>
        <p:nvGrpSpPr>
          <p:cNvPr id="6" name="11 Grupo"/>
          <p:cNvGrpSpPr>
            <a:grpSpLocks/>
          </p:cNvGrpSpPr>
          <p:nvPr/>
        </p:nvGrpSpPr>
        <p:grpSpPr bwMode="auto">
          <a:xfrm>
            <a:off x="0" y="4149725"/>
            <a:ext cx="2808288" cy="2106613"/>
            <a:chOff x="539552" y="4293095"/>
            <a:chExt cx="2808312" cy="2106235"/>
          </a:xfrm>
        </p:grpSpPr>
        <p:pic>
          <p:nvPicPr>
            <p:cNvPr id="16434" name="Picture 7" descr="E:\Nueva carpeta\hosCalbuco.jpg"/>
            <p:cNvPicPr>
              <a:picLocks noChangeAspect="1" noChangeArrowheads="1"/>
            </p:cNvPicPr>
            <p:nvPr/>
          </p:nvPicPr>
          <p:blipFill>
            <a:blip r:embed="rId7" cstate="print"/>
            <a:srcRect/>
            <a:stretch>
              <a:fillRect/>
            </a:stretch>
          </p:blipFill>
          <p:spPr bwMode="auto">
            <a:xfrm>
              <a:off x="539552" y="4293095"/>
              <a:ext cx="2808312" cy="2106235"/>
            </a:xfrm>
            <a:prstGeom prst="rect">
              <a:avLst/>
            </a:prstGeom>
            <a:noFill/>
            <a:ln w="9525">
              <a:noFill/>
              <a:miter lim="800000"/>
              <a:headEnd/>
              <a:tailEnd/>
            </a:ln>
          </p:spPr>
        </p:pic>
        <p:sp>
          <p:nvSpPr>
            <p:cNvPr id="16435" name="13 CuadroTexto"/>
            <p:cNvSpPr txBox="1">
              <a:spLocks noChangeArrowheads="1"/>
            </p:cNvSpPr>
            <p:nvPr/>
          </p:nvSpPr>
          <p:spPr bwMode="auto">
            <a:xfrm>
              <a:off x="539552" y="6021288"/>
              <a:ext cx="1979712" cy="338554"/>
            </a:xfrm>
            <a:prstGeom prst="rect">
              <a:avLst/>
            </a:prstGeom>
            <a:noFill/>
            <a:ln w="9525">
              <a:noFill/>
              <a:miter lim="800000"/>
              <a:headEnd/>
              <a:tailEnd/>
            </a:ln>
          </p:spPr>
          <p:txBody>
            <a:bodyPr>
              <a:spAutoFit/>
            </a:bodyPr>
            <a:lstStyle/>
            <a:p>
              <a:r>
                <a:rPr lang="es-ES_tradnl" sz="1600" b="1">
                  <a:latin typeface="Calibri" pitchFamily="34" charset="0"/>
                </a:rPr>
                <a:t>Hospital de Calbuco</a:t>
              </a:r>
              <a:endParaRPr lang="es-CL" sz="1600" b="1">
                <a:latin typeface="Calibri" pitchFamily="34" charset="0"/>
              </a:endParaRPr>
            </a:p>
          </p:txBody>
        </p:sp>
      </p:grpSp>
      <p:grpSp>
        <p:nvGrpSpPr>
          <p:cNvPr id="7" name="14 Grupo"/>
          <p:cNvGrpSpPr>
            <a:grpSpLocks/>
          </p:cNvGrpSpPr>
          <p:nvPr/>
        </p:nvGrpSpPr>
        <p:grpSpPr bwMode="auto">
          <a:xfrm>
            <a:off x="3059113" y="2205038"/>
            <a:ext cx="2784475" cy="2087562"/>
            <a:chOff x="3203848" y="4293096"/>
            <a:chExt cx="2784309" cy="2088232"/>
          </a:xfrm>
        </p:grpSpPr>
        <p:pic>
          <p:nvPicPr>
            <p:cNvPr id="16432" name="Picture 9" descr="E:\Nueva carpeta\hospital Llanquihue.JPG"/>
            <p:cNvPicPr>
              <a:picLocks noChangeAspect="1" noChangeArrowheads="1"/>
            </p:cNvPicPr>
            <p:nvPr/>
          </p:nvPicPr>
          <p:blipFill>
            <a:blip r:embed="rId8"/>
            <a:srcRect/>
            <a:stretch>
              <a:fillRect/>
            </a:stretch>
          </p:blipFill>
          <p:spPr bwMode="auto">
            <a:xfrm>
              <a:off x="3203848" y="4293096"/>
              <a:ext cx="2784309" cy="2088232"/>
            </a:xfrm>
            <a:prstGeom prst="rect">
              <a:avLst/>
            </a:prstGeom>
            <a:noFill/>
            <a:ln w="9525">
              <a:noFill/>
              <a:miter lim="800000"/>
              <a:headEnd/>
              <a:tailEnd/>
            </a:ln>
          </p:spPr>
        </p:pic>
        <p:sp>
          <p:nvSpPr>
            <p:cNvPr id="16433" name="16 CuadroTexto"/>
            <p:cNvSpPr txBox="1">
              <a:spLocks noChangeArrowheads="1"/>
            </p:cNvSpPr>
            <p:nvPr/>
          </p:nvSpPr>
          <p:spPr bwMode="auto">
            <a:xfrm>
              <a:off x="3203848" y="4293096"/>
              <a:ext cx="2448272" cy="338554"/>
            </a:xfrm>
            <a:prstGeom prst="rect">
              <a:avLst/>
            </a:prstGeom>
            <a:noFill/>
            <a:ln w="9525">
              <a:noFill/>
              <a:miter lim="800000"/>
              <a:headEnd/>
              <a:tailEnd/>
            </a:ln>
          </p:spPr>
          <p:txBody>
            <a:bodyPr>
              <a:spAutoFit/>
            </a:bodyPr>
            <a:lstStyle/>
            <a:p>
              <a:r>
                <a:rPr lang="es-ES_tradnl" sz="1600" b="1">
                  <a:latin typeface="Calibri" pitchFamily="34" charset="0"/>
                </a:rPr>
                <a:t>Hospital de Llanquihue</a:t>
              </a:r>
              <a:endParaRPr lang="es-CL" sz="1600" b="1">
                <a:latin typeface="Calibri" pitchFamily="34" charset="0"/>
              </a:endParaRPr>
            </a:p>
          </p:txBody>
        </p:sp>
      </p:grpSp>
      <p:grpSp>
        <p:nvGrpSpPr>
          <p:cNvPr id="8" name="20 Grupo"/>
          <p:cNvGrpSpPr>
            <a:grpSpLocks/>
          </p:cNvGrpSpPr>
          <p:nvPr/>
        </p:nvGrpSpPr>
        <p:grpSpPr bwMode="auto">
          <a:xfrm>
            <a:off x="2843213" y="4868863"/>
            <a:ext cx="2736850" cy="1824037"/>
            <a:chOff x="2843808" y="4869160"/>
            <a:chExt cx="2736304" cy="1824203"/>
          </a:xfrm>
        </p:grpSpPr>
        <p:pic>
          <p:nvPicPr>
            <p:cNvPr id="16430" name="Picture 10" descr="E:\Nueva carpeta\hospital Palena.JPG"/>
            <p:cNvPicPr>
              <a:picLocks noChangeAspect="1" noChangeArrowheads="1"/>
            </p:cNvPicPr>
            <p:nvPr/>
          </p:nvPicPr>
          <p:blipFill>
            <a:blip r:embed="rId9"/>
            <a:srcRect/>
            <a:stretch>
              <a:fillRect/>
            </a:stretch>
          </p:blipFill>
          <p:spPr bwMode="auto">
            <a:xfrm>
              <a:off x="2843808" y="4869160"/>
              <a:ext cx="2736304" cy="1824203"/>
            </a:xfrm>
            <a:prstGeom prst="rect">
              <a:avLst/>
            </a:prstGeom>
            <a:noFill/>
            <a:ln w="9525">
              <a:noFill/>
              <a:miter lim="800000"/>
              <a:headEnd/>
              <a:tailEnd/>
            </a:ln>
          </p:spPr>
        </p:pic>
        <p:sp>
          <p:nvSpPr>
            <p:cNvPr id="16431" name="22 CuadroTexto"/>
            <p:cNvSpPr txBox="1">
              <a:spLocks noChangeArrowheads="1"/>
            </p:cNvSpPr>
            <p:nvPr/>
          </p:nvSpPr>
          <p:spPr bwMode="auto">
            <a:xfrm>
              <a:off x="2843808" y="4869160"/>
              <a:ext cx="2448272" cy="338554"/>
            </a:xfrm>
            <a:prstGeom prst="rect">
              <a:avLst/>
            </a:prstGeom>
            <a:noFill/>
            <a:ln w="9525">
              <a:noFill/>
              <a:miter lim="800000"/>
              <a:headEnd/>
              <a:tailEnd/>
            </a:ln>
          </p:spPr>
          <p:txBody>
            <a:bodyPr>
              <a:spAutoFit/>
            </a:bodyPr>
            <a:lstStyle/>
            <a:p>
              <a:r>
                <a:rPr lang="es-ES_tradnl" sz="1600" b="1">
                  <a:latin typeface="Calibri" pitchFamily="34" charset="0"/>
                </a:rPr>
                <a:t>Hospital </a:t>
              </a:r>
              <a:r>
                <a:rPr lang="es-ES_tradnl" sz="1600" b="1">
                  <a:solidFill>
                    <a:schemeClr val="bg1"/>
                  </a:solidFill>
                  <a:latin typeface="Calibri" pitchFamily="34" charset="0"/>
                </a:rPr>
                <a:t>de Palena</a:t>
              </a:r>
              <a:endParaRPr lang="es-CL" sz="1600" b="1">
                <a:solidFill>
                  <a:schemeClr val="bg1"/>
                </a:solidFill>
                <a:latin typeface="Calibri" pitchFamily="34" charset="0"/>
              </a:endParaRPr>
            </a:p>
          </p:txBody>
        </p:sp>
      </p:grpSp>
      <p:grpSp>
        <p:nvGrpSpPr>
          <p:cNvPr id="9" name="23 Grupo"/>
          <p:cNvGrpSpPr>
            <a:grpSpLocks/>
          </p:cNvGrpSpPr>
          <p:nvPr/>
        </p:nvGrpSpPr>
        <p:grpSpPr bwMode="auto">
          <a:xfrm>
            <a:off x="2771775" y="0"/>
            <a:ext cx="2736850" cy="2003425"/>
            <a:chOff x="2771800" y="188640"/>
            <a:chExt cx="2736304" cy="2002777"/>
          </a:xfrm>
        </p:grpSpPr>
        <p:pic>
          <p:nvPicPr>
            <p:cNvPr id="16428" name="Picture 8" descr="E:\Nueva carpeta\hospital Frutillar.gif"/>
            <p:cNvPicPr>
              <a:picLocks noChangeAspect="1" noChangeArrowheads="1"/>
            </p:cNvPicPr>
            <p:nvPr/>
          </p:nvPicPr>
          <p:blipFill>
            <a:blip r:embed="rId10"/>
            <a:srcRect/>
            <a:stretch>
              <a:fillRect/>
            </a:stretch>
          </p:blipFill>
          <p:spPr bwMode="auto">
            <a:xfrm>
              <a:off x="2771800" y="188640"/>
              <a:ext cx="2736304" cy="2002777"/>
            </a:xfrm>
            <a:prstGeom prst="rect">
              <a:avLst/>
            </a:prstGeom>
            <a:noFill/>
            <a:ln w="9525">
              <a:noFill/>
              <a:miter lim="800000"/>
              <a:headEnd/>
              <a:tailEnd/>
            </a:ln>
          </p:spPr>
        </p:pic>
        <p:sp>
          <p:nvSpPr>
            <p:cNvPr id="16429" name="25 CuadroTexto"/>
            <p:cNvSpPr txBox="1">
              <a:spLocks noChangeArrowheads="1"/>
            </p:cNvSpPr>
            <p:nvPr/>
          </p:nvSpPr>
          <p:spPr bwMode="auto">
            <a:xfrm>
              <a:off x="2771800" y="188640"/>
              <a:ext cx="2448272" cy="338554"/>
            </a:xfrm>
            <a:prstGeom prst="rect">
              <a:avLst/>
            </a:prstGeom>
            <a:noFill/>
            <a:ln w="9525">
              <a:noFill/>
              <a:miter lim="800000"/>
              <a:headEnd/>
              <a:tailEnd/>
            </a:ln>
          </p:spPr>
          <p:txBody>
            <a:bodyPr>
              <a:spAutoFit/>
            </a:bodyPr>
            <a:lstStyle/>
            <a:p>
              <a:r>
                <a:rPr lang="es-ES_tradnl" sz="1600" b="1">
                  <a:latin typeface="Calibri" pitchFamily="34" charset="0"/>
                </a:rPr>
                <a:t>Hospital de Frutillar</a:t>
              </a:r>
              <a:endParaRPr lang="es-CL" sz="1600" b="1">
                <a:latin typeface="Calibri" pitchFamily="34" charset="0"/>
              </a:endParaRPr>
            </a:p>
          </p:txBody>
        </p:sp>
      </p:grpSp>
      <p:grpSp>
        <p:nvGrpSpPr>
          <p:cNvPr id="10" name="26 Grupo"/>
          <p:cNvGrpSpPr>
            <a:grpSpLocks/>
          </p:cNvGrpSpPr>
          <p:nvPr/>
        </p:nvGrpSpPr>
        <p:grpSpPr bwMode="auto">
          <a:xfrm>
            <a:off x="2195513" y="765175"/>
            <a:ext cx="2808287" cy="5472113"/>
            <a:chOff x="2195736" y="764704"/>
            <a:chExt cx="2808312" cy="5472608"/>
          </a:xfrm>
        </p:grpSpPr>
        <p:sp>
          <p:nvSpPr>
            <p:cNvPr id="28" name="27 Elipse"/>
            <p:cNvSpPr/>
            <p:nvPr/>
          </p:nvSpPr>
          <p:spPr>
            <a:xfrm>
              <a:off x="2843808" y="1052736"/>
              <a:ext cx="216024" cy="216024"/>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CL"/>
            </a:p>
          </p:txBody>
        </p:sp>
        <p:grpSp>
          <p:nvGrpSpPr>
            <p:cNvPr id="11" name="35 Grupo"/>
            <p:cNvGrpSpPr>
              <a:grpSpLocks/>
            </p:cNvGrpSpPr>
            <p:nvPr/>
          </p:nvGrpSpPr>
          <p:grpSpPr bwMode="auto">
            <a:xfrm>
              <a:off x="2195736" y="764704"/>
              <a:ext cx="2808312" cy="5472608"/>
              <a:chOff x="2195736" y="764704"/>
              <a:chExt cx="2808312" cy="5472608"/>
            </a:xfrm>
          </p:grpSpPr>
          <p:sp>
            <p:nvSpPr>
              <p:cNvPr id="30" name="28 Elipse"/>
              <p:cNvSpPr/>
              <p:nvPr/>
            </p:nvSpPr>
            <p:spPr>
              <a:xfrm>
                <a:off x="2195736" y="908720"/>
                <a:ext cx="216024" cy="216024"/>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CL"/>
              </a:p>
            </p:txBody>
          </p:sp>
          <p:sp>
            <p:nvSpPr>
              <p:cNvPr id="31" name="30 Elipse"/>
              <p:cNvSpPr/>
              <p:nvPr/>
            </p:nvSpPr>
            <p:spPr>
              <a:xfrm>
                <a:off x="2843808" y="764704"/>
                <a:ext cx="216024" cy="216024"/>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CL"/>
              </a:p>
            </p:txBody>
          </p:sp>
          <p:sp>
            <p:nvSpPr>
              <p:cNvPr id="32" name="31 Elipse"/>
              <p:cNvSpPr/>
              <p:nvPr/>
            </p:nvSpPr>
            <p:spPr>
              <a:xfrm>
                <a:off x="4716016" y="5013176"/>
                <a:ext cx="216024" cy="216024"/>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CL"/>
              </a:p>
            </p:txBody>
          </p:sp>
          <p:sp>
            <p:nvSpPr>
              <p:cNvPr id="33" name="32 Elipse"/>
              <p:cNvSpPr/>
              <p:nvPr/>
            </p:nvSpPr>
            <p:spPr>
              <a:xfrm>
                <a:off x="2339752" y="1916832"/>
                <a:ext cx="216024" cy="216024"/>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CL"/>
              </a:p>
            </p:txBody>
          </p:sp>
          <p:sp>
            <p:nvSpPr>
              <p:cNvPr id="34" name="33 Elipse"/>
              <p:cNvSpPr/>
              <p:nvPr/>
            </p:nvSpPr>
            <p:spPr>
              <a:xfrm>
                <a:off x="2771800" y="1916832"/>
                <a:ext cx="216024" cy="216024"/>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CL"/>
              </a:p>
            </p:txBody>
          </p:sp>
          <p:sp>
            <p:nvSpPr>
              <p:cNvPr id="35" name="34 Elipse"/>
              <p:cNvSpPr/>
              <p:nvPr/>
            </p:nvSpPr>
            <p:spPr>
              <a:xfrm>
                <a:off x="4788024" y="6021288"/>
                <a:ext cx="216024" cy="216024"/>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CL"/>
              </a:p>
            </p:txBody>
          </p:sp>
        </p:grpSp>
      </p:grpSp>
      <p:sp>
        <p:nvSpPr>
          <p:cNvPr id="16397" name="Rectangle 25"/>
          <p:cNvSpPr>
            <a:spLocks noChangeArrowheads="1"/>
          </p:cNvSpPr>
          <p:nvPr/>
        </p:nvSpPr>
        <p:spPr bwMode="auto">
          <a:xfrm>
            <a:off x="6804025" y="26988"/>
            <a:ext cx="1871663" cy="6858000"/>
          </a:xfrm>
          <a:prstGeom prst="rect">
            <a:avLst/>
          </a:prstGeom>
          <a:solidFill>
            <a:srgbClr val="DDDDDD"/>
          </a:solidFill>
          <a:ln w="9525">
            <a:noFill/>
            <a:miter lim="800000"/>
            <a:headEnd/>
            <a:tailEnd/>
          </a:ln>
        </p:spPr>
        <p:txBody>
          <a:bodyPr wrap="none" anchor="ctr"/>
          <a:lstStyle/>
          <a:p>
            <a:endParaRPr lang="es-CL"/>
          </a:p>
        </p:txBody>
      </p:sp>
      <p:grpSp>
        <p:nvGrpSpPr>
          <p:cNvPr id="12" name="17 Grupo"/>
          <p:cNvGrpSpPr>
            <a:grpSpLocks/>
          </p:cNvGrpSpPr>
          <p:nvPr/>
        </p:nvGrpSpPr>
        <p:grpSpPr bwMode="auto">
          <a:xfrm>
            <a:off x="5076825" y="3644900"/>
            <a:ext cx="2808288" cy="1871663"/>
            <a:chOff x="4716016" y="3501008"/>
            <a:chExt cx="3536958" cy="2357972"/>
          </a:xfrm>
        </p:grpSpPr>
        <p:pic>
          <p:nvPicPr>
            <p:cNvPr id="16404" name="Picture 5" descr="E:\Nueva carpeta\hospital Futaleufu.JPG"/>
            <p:cNvPicPr>
              <a:picLocks noChangeAspect="1" noChangeArrowheads="1"/>
            </p:cNvPicPr>
            <p:nvPr/>
          </p:nvPicPr>
          <p:blipFill>
            <a:blip r:embed="rId11"/>
            <a:srcRect/>
            <a:stretch>
              <a:fillRect/>
            </a:stretch>
          </p:blipFill>
          <p:spPr bwMode="auto">
            <a:xfrm>
              <a:off x="4716016" y="3501008"/>
              <a:ext cx="3536958" cy="2357972"/>
            </a:xfrm>
            <a:prstGeom prst="rect">
              <a:avLst/>
            </a:prstGeom>
            <a:noFill/>
            <a:ln w="9525">
              <a:noFill/>
              <a:miter lim="800000"/>
              <a:headEnd/>
              <a:tailEnd/>
            </a:ln>
          </p:spPr>
        </p:pic>
        <p:sp>
          <p:nvSpPr>
            <p:cNvPr id="16405" name="19 CuadroTexto"/>
            <p:cNvSpPr txBox="1">
              <a:spLocks noChangeArrowheads="1"/>
            </p:cNvSpPr>
            <p:nvPr/>
          </p:nvSpPr>
          <p:spPr bwMode="auto">
            <a:xfrm>
              <a:off x="4716016" y="3501008"/>
              <a:ext cx="3083502" cy="426395"/>
            </a:xfrm>
            <a:prstGeom prst="rect">
              <a:avLst/>
            </a:prstGeom>
            <a:noFill/>
            <a:ln w="9525">
              <a:noFill/>
              <a:miter lim="800000"/>
              <a:headEnd/>
              <a:tailEnd/>
            </a:ln>
          </p:spPr>
          <p:txBody>
            <a:bodyPr>
              <a:spAutoFit/>
            </a:bodyPr>
            <a:lstStyle/>
            <a:p>
              <a:r>
                <a:rPr lang="es-ES_tradnl" sz="1600" b="1">
                  <a:latin typeface="Calibri" pitchFamily="34" charset="0"/>
                </a:rPr>
                <a:t>Hospital de Futaleufú</a:t>
              </a:r>
              <a:endParaRPr lang="es-CL" sz="1600" b="1">
                <a:latin typeface="Calibri" pitchFamily="34" charset="0"/>
              </a:endParaRPr>
            </a:p>
          </p:txBody>
        </p:sp>
      </p:grpSp>
      <p:pic>
        <p:nvPicPr>
          <p:cNvPr id="36" name="Picture 2" descr="Presentacion_Red[1]"/>
          <p:cNvPicPr>
            <a:picLocks noChangeAspect="1" noChangeArrowheads="1"/>
          </p:cNvPicPr>
          <p:nvPr/>
        </p:nvPicPr>
        <p:blipFill>
          <a:blip r:embed="rId12">
            <a:lum bright="-10000"/>
          </a:blip>
          <a:srcRect l="47112" t="2797"/>
          <a:stretch>
            <a:fillRect/>
          </a:stretch>
        </p:blipFill>
        <p:spPr bwMode="auto">
          <a:xfrm>
            <a:off x="1547813" y="0"/>
            <a:ext cx="3638550" cy="6858000"/>
          </a:xfrm>
          <a:prstGeom prst="rect">
            <a:avLst/>
          </a:prstGeom>
          <a:noFill/>
          <a:ln w="9525">
            <a:noFill/>
            <a:miter lim="800000"/>
            <a:headEnd/>
            <a:tailEnd/>
          </a:ln>
        </p:spPr>
      </p:pic>
      <p:sp>
        <p:nvSpPr>
          <p:cNvPr id="16400" name="Rectangle 5"/>
          <p:cNvSpPr>
            <a:spLocks noChangeArrowheads="1"/>
          </p:cNvSpPr>
          <p:nvPr/>
        </p:nvSpPr>
        <p:spPr bwMode="auto">
          <a:xfrm>
            <a:off x="6804025" y="981075"/>
            <a:ext cx="1944688" cy="396875"/>
          </a:xfrm>
          <a:prstGeom prst="rect">
            <a:avLst/>
          </a:prstGeom>
          <a:noFill/>
          <a:ln w="9525">
            <a:noFill/>
            <a:miter lim="800000"/>
            <a:headEnd/>
            <a:tailEnd/>
          </a:ln>
        </p:spPr>
        <p:txBody>
          <a:bodyPr>
            <a:spAutoFit/>
          </a:bodyPr>
          <a:lstStyle/>
          <a:p>
            <a:pPr eaLnBrk="0" hangingPunct="0"/>
            <a:r>
              <a:rPr lang="es-ES" sz="2000" b="1">
                <a:ea typeface="ＭＳ Ｐゴシック"/>
                <a:cs typeface="ＭＳ Ｐゴシック"/>
              </a:rPr>
              <a:t>Presentación</a:t>
            </a:r>
          </a:p>
        </p:txBody>
      </p:sp>
      <p:pic>
        <p:nvPicPr>
          <p:cNvPr id="16401" name="Picture 41" descr="loslagos"/>
          <p:cNvPicPr>
            <a:picLocks noChangeAspect="1" noChangeArrowheads="1"/>
          </p:cNvPicPr>
          <p:nvPr/>
        </p:nvPicPr>
        <p:blipFill>
          <a:blip r:embed="rId13"/>
          <a:srcRect/>
          <a:stretch>
            <a:fillRect/>
          </a:stretch>
        </p:blipFill>
        <p:spPr bwMode="auto">
          <a:xfrm>
            <a:off x="7235825" y="1557338"/>
            <a:ext cx="1095375" cy="1944687"/>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53"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par>
                                <p:cTn id="44" presetID="53"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53"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0" fill="hold" nodeType="clickEffect">
                                  <p:stCondLst>
                                    <p:cond delay="0"/>
                                  </p:stCondLst>
                                  <p:childTnLst>
                                    <p:anim calcmode="lin" valueType="num">
                                      <p:cBhvr>
                                        <p:cTn id="57" dur="500"/>
                                        <p:tgtEl>
                                          <p:spTgt spid="2"/>
                                        </p:tgtEl>
                                        <p:attrNameLst>
                                          <p:attrName>ppt_w</p:attrName>
                                        </p:attrNameLst>
                                      </p:cBhvr>
                                      <p:tavLst>
                                        <p:tav tm="0">
                                          <p:val>
                                            <p:strVal val="ppt_w"/>
                                          </p:val>
                                        </p:tav>
                                        <p:tav tm="100000">
                                          <p:val>
                                            <p:fltVal val="0"/>
                                          </p:val>
                                        </p:tav>
                                      </p:tavLst>
                                    </p:anim>
                                    <p:anim calcmode="lin" valueType="num">
                                      <p:cBhvr>
                                        <p:cTn id="58" dur="500"/>
                                        <p:tgtEl>
                                          <p:spTgt spid="2"/>
                                        </p:tgtEl>
                                        <p:attrNameLst>
                                          <p:attrName>ppt_h</p:attrName>
                                        </p:attrNameLst>
                                      </p:cBhvr>
                                      <p:tavLst>
                                        <p:tav tm="0">
                                          <p:val>
                                            <p:strVal val="ppt_h"/>
                                          </p:val>
                                        </p:tav>
                                        <p:tav tm="100000">
                                          <p:val>
                                            <p:fltVal val="0"/>
                                          </p:val>
                                        </p:tav>
                                      </p:tavLst>
                                    </p:anim>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par>
                                <p:cTn id="61" presetID="53" presetClass="exit" presetSubtype="0" fill="hold" nodeType="withEffect">
                                  <p:stCondLst>
                                    <p:cond delay="0"/>
                                  </p:stCondLst>
                                  <p:childTnLst>
                                    <p:anim calcmode="lin" valueType="num">
                                      <p:cBhvr>
                                        <p:cTn id="62" dur="500"/>
                                        <p:tgtEl>
                                          <p:spTgt spid="9"/>
                                        </p:tgtEl>
                                        <p:attrNameLst>
                                          <p:attrName>ppt_w</p:attrName>
                                        </p:attrNameLst>
                                      </p:cBhvr>
                                      <p:tavLst>
                                        <p:tav tm="0">
                                          <p:val>
                                            <p:strVal val="ppt_w"/>
                                          </p:val>
                                        </p:tav>
                                        <p:tav tm="100000">
                                          <p:val>
                                            <p:fltVal val="0"/>
                                          </p:val>
                                        </p:tav>
                                      </p:tavLst>
                                    </p:anim>
                                    <p:anim calcmode="lin" valueType="num">
                                      <p:cBhvr>
                                        <p:cTn id="63" dur="500"/>
                                        <p:tgtEl>
                                          <p:spTgt spid="9"/>
                                        </p:tgtEl>
                                        <p:attrNameLst>
                                          <p:attrName>ppt_h</p:attrName>
                                        </p:attrNameLst>
                                      </p:cBhvr>
                                      <p:tavLst>
                                        <p:tav tm="0">
                                          <p:val>
                                            <p:strVal val="ppt_h"/>
                                          </p:val>
                                        </p:tav>
                                        <p:tav tm="100000">
                                          <p:val>
                                            <p:fltVal val="0"/>
                                          </p:val>
                                        </p:tav>
                                      </p:tavLst>
                                    </p:anim>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53" presetClass="exit" presetSubtype="0" fill="hold" nodeType="withEffect">
                                  <p:stCondLst>
                                    <p:cond delay="0"/>
                                  </p:stCondLst>
                                  <p:childTnLst>
                                    <p:anim calcmode="lin" valueType="num">
                                      <p:cBhvr>
                                        <p:cTn id="67" dur="500"/>
                                        <p:tgtEl>
                                          <p:spTgt spid="7"/>
                                        </p:tgtEl>
                                        <p:attrNameLst>
                                          <p:attrName>ppt_w</p:attrName>
                                        </p:attrNameLst>
                                      </p:cBhvr>
                                      <p:tavLst>
                                        <p:tav tm="0">
                                          <p:val>
                                            <p:strVal val="ppt_w"/>
                                          </p:val>
                                        </p:tav>
                                        <p:tav tm="100000">
                                          <p:val>
                                            <p:fltVal val="0"/>
                                          </p:val>
                                        </p:tav>
                                      </p:tavLst>
                                    </p:anim>
                                    <p:anim calcmode="lin" valueType="num">
                                      <p:cBhvr>
                                        <p:cTn id="68" dur="500"/>
                                        <p:tgtEl>
                                          <p:spTgt spid="7"/>
                                        </p:tgtEl>
                                        <p:attrNameLst>
                                          <p:attrName>ppt_h</p:attrName>
                                        </p:attrNameLst>
                                      </p:cBhvr>
                                      <p:tavLst>
                                        <p:tav tm="0">
                                          <p:val>
                                            <p:strVal val="ppt_h"/>
                                          </p:val>
                                        </p:tav>
                                        <p:tav tm="100000">
                                          <p:val>
                                            <p:fltVal val="0"/>
                                          </p:val>
                                        </p:tav>
                                      </p:tavLst>
                                    </p:anim>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53" presetClass="exit" presetSubtype="0" fill="hold" nodeType="withEffect">
                                  <p:stCondLst>
                                    <p:cond delay="0"/>
                                  </p:stCondLst>
                                  <p:childTnLst>
                                    <p:anim calcmode="lin" valueType="num">
                                      <p:cBhvr>
                                        <p:cTn id="72" dur="500"/>
                                        <p:tgtEl>
                                          <p:spTgt spid="4"/>
                                        </p:tgtEl>
                                        <p:attrNameLst>
                                          <p:attrName>ppt_w</p:attrName>
                                        </p:attrNameLst>
                                      </p:cBhvr>
                                      <p:tavLst>
                                        <p:tav tm="0">
                                          <p:val>
                                            <p:strVal val="ppt_w"/>
                                          </p:val>
                                        </p:tav>
                                        <p:tav tm="100000">
                                          <p:val>
                                            <p:fltVal val="0"/>
                                          </p:val>
                                        </p:tav>
                                      </p:tavLst>
                                    </p:anim>
                                    <p:anim calcmode="lin" valueType="num">
                                      <p:cBhvr>
                                        <p:cTn id="73" dur="500"/>
                                        <p:tgtEl>
                                          <p:spTgt spid="4"/>
                                        </p:tgtEl>
                                        <p:attrNameLst>
                                          <p:attrName>ppt_h</p:attrName>
                                        </p:attrNameLst>
                                      </p:cBhvr>
                                      <p:tavLst>
                                        <p:tav tm="0">
                                          <p:val>
                                            <p:strVal val="ppt_h"/>
                                          </p:val>
                                        </p:tav>
                                        <p:tav tm="100000">
                                          <p:val>
                                            <p:fltVal val="0"/>
                                          </p:val>
                                        </p:tav>
                                      </p:tavLst>
                                    </p:anim>
                                    <p:animEffect transition="out" filter="fade">
                                      <p:cBhvr>
                                        <p:cTn id="74" dur="500"/>
                                        <p:tgtEl>
                                          <p:spTgt spid="4"/>
                                        </p:tgtEl>
                                      </p:cBhvr>
                                    </p:animEffect>
                                    <p:set>
                                      <p:cBhvr>
                                        <p:cTn id="75" dur="1" fill="hold">
                                          <p:stCondLst>
                                            <p:cond delay="499"/>
                                          </p:stCondLst>
                                        </p:cTn>
                                        <p:tgtEl>
                                          <p:spTgt spid="4"/>
                                        </p:tgtEl>
                                        <p:attrNameLst>
                                          <p:attrName>style.visibility</p:attrName>
                                        </p:attrNameLst>
                                      </p:cBhvr>
                                      <p:to>
                                        <p:strVal val="hidden"/>
                                      </p:to>
                                    </p:set>
                                  </p:childTnLst>
                                </p:cTn>
                              </p:par>
                              <p:par>
                                <p:cTn id="76" presetID="53" presetClass="exit" presetSubtype="0" fill="hold" nodeType="withEffect">
                                  <p:stCondLst>
                                    <p:cond delay="0"/>
                                  </p:stCondLst>
                                  <p:childTnLst>
                                    <p:anim calcmode="lin" valueType="num">
                                      <p:cBhvr>
                                        <p:cTn id="77" dur="500"/>
                                        <p:tgtEl>
                                          <p:spTgt spid="6"/>
                                        </p:tgtEl>
                                        <p:attrNameLst>
                                          <p:attrName>ppt_w</p:attrName>
                                        </p:attrNameLst>
                                      </p:cBhvr>
                                      <p:tavLst>
                                        <p:tav tm="0">
                                          <p:val>
                                            <p:strVal val="ppt_w"/>
                                          </p:val>
                                        </p:tav>
                                        <p:tav tm="100000">
                                          <p:val>
                                            <p:fltVal val="0"/>
                                          </p:val>
                                        </p:tav>
                                      </p:tavLst>
                                    </p:anim>
                                    <p:anim calcmode="lin" valueType="num">
                                      <p:cBhvr>
                                        <p:cTn id="78" dur="500"/>
                                        <p:tgtEl>
                                          <p:spTgt spid="6"/>
                                        </p:tgtEl>
                                        <p:attrNameLst>
                                          <p:attrName>ppt_h</p:attrName>
                                        </p:attrNameLst>
                                      </p:cBhvr>
                                      <p:tavLst>
                                        <p:tav tm="0">
                                          <p:val>
                                            <p:strVal val="ppt_h"/>
                                          </p:val>
                                        </p:tav>
                                        <p:tav tm="100000">
                                          <p:val>
                                            <p:fltVal val="0"/>
                                          </p:val>
                                        </p:tav>
                                      </p:tavLst>
                                    </p:anim>
                                    <p:animEffect transition="out" filter="fade">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53" presetClass="exit" presetSubtype="0" fill="hold" nodeType="withEffect">
                                  <p:stCondLst>
                                    <p:cond delay="0"/>
                                  </p:stCondLst>
                                  <p:childTnLst>
                                    <p:anim calcmode="lin" valueType="num">
                                      <p:cBhvr>
                                        <p:cTn id="82" dur="500"/>
                                        <p:tgtEl>
                                          <p:spTgt spid="8"/>
                                        </p:tgtEl>
                                        <p:attrNameLst>
                                          <p:attrName>ppt_w</p:attrName>
                                        </p:attrNameLst>
                                      </p:cBhvr>
                                      <p:tavLst>
                                        <p:tav tm="0">
                                          <p:val>
                                            <p:strVal val="ppt_w"/>
                                          </p:val>
                                        </p:tav>
                                        <p:tav tm="100000">
                                          <p:val>
                                            <p:fltVal val="0"/>
                                          </p:val>
                                        </p:tav>
                                      </p:tavLst>
                                    </p:anim>
                                    <p:anim calcmode="lin" valueType="num">
                                      <p:cBhvr>
                                        <p:cTn id="83" dur="500"/>
                                        <p:tgtEl>
                                          <p:spTgt spid="8"/>
                                        </p:tgtEl>
                                        <p:attrNameLst>
                                          <p:attrName>ppt_h</p:attrName>
                                        </p:attrNameLst>
                                      </p:cBhvr>
                                      <p:tavLst>
                                        <p:tav tm="0">
                                          <p:val>
                                            <p:strVal val="ppt_h"/>
                                          </p:val>
                                        </p:tav>
                                        <p:tav tm="100000">
                                          <p:val>
                                            <p:fltVal val="0"/>
                                          </p:val>
                                        </p:tav>
                                      </p:tavLst>
                                    </p:anim>
                                    <p:animEffect transition="out" filter="fade">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53" presetClass="entr" presetSubtype="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0"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ppt_w</p:attrName>
                                        </p:attrNameLst>
                                      </p:cBhvr>
                                      <p:tavLst>
                                        <p:tav tm="0">
                                          <p:val>
                                            <p:fltVal val="0"/>
                                          </p:val>
                                        </p:tav>
                                        <p:tav tm="100000">
                                          <p:val>
                                            <p:strVal val="#ppt_w"/>
                                          </p:val>
                                        </p:tav>
                                      </p:tavLst>
                                    </p:anim>
                                    <p:anim calcmode="lin" valueType="num">
                                      <p:cBhvr>
                                        <p:cTn id="94" dur="500" fill="hold"/>
                                        <p:tgtEl>
                                          <p:spTgt spid="12"/>
                                        </p:tgtEl>
                                        <p:attrNameLst>
                                          <p:attrName>ppt_h</p:attrName>
                                        </p:attrNameLst>
                                      </p:cBhvr>
                                      <p:tavLst>
                                        <p:tav tm="0">
                                          <p:val>
                                            <p:fltVal val="0"/>
                                          </p:val>
                                        </p:tav>
                                        <p:tav tm="100000">
                                          <p:val>
                                            <p:strVal val="#ppt_h"/>
                                          </p:val>
                                        </p:tav>
                                      </p:tavLst>
                                    </p:anim>
                                    <p:animEffect transition="in" filter="fade">
                                      <p:cBhvr>
                                        <p:cTn id="95" dur="500"/>
                                        <p:tgtEl>
                                          <p:spTgt spid="12"/>
                                        </p:tgtEl>
                                      </p:cBhvr>
                                    </p:animEffect>
                                  </p:childTnLst>
                                </p:cTn>
                              </p:par>
                              <p:par>
                                <p:cTn id="96" presetID="53" presetClass="exit" presetSubtype="0" fill="hold" nodeType="withEffect">
                                  <p:stCondLst>
                                    <p:cond delay="0"/>
                                  </p:stCondLst>
                                  <p:childTnLst>
                                    <p:anim calcmode="lin" valueType="num">
                                      <p:cBhvr>
                                        <p:cTn id="97" dur="500"/>
                                        <p:tgtEl>
                                          <p:spTgt spid="12"/>
                                        </p:tgtEl>
                                        <p:attrNameLst>
                                          <p:attrName>ppt_w</p:attrName>
                                        </p:attrNameLst>
                                      </p:cBhvr>
                                      <p:tavLst>
                                        <p:tav tm="0">
                                          <p:val>
                                            <p:strVal val="ppt_w"/>
                                          </p:val>
                                        </p:tav>
                                        <p:tav tm="100000">
                                          <p:val>
                                            <p:fltVal val="0"/>
                                          </p:val>
                                        </p:tav>
                                      </p:tavLst>
                                    </p:anim>
                                    <p:anim calcmode="lin" valueType="num">
                                      <p:cBhvr>
                                        <p:cTn id="98" dur="500"/>
                                        <p:tgtEl>
                                          <p:spTgt spid="12"/>
                                        </p:tgtEl>
                                        <p:attrNameLst>
                                          <p:attrName>ppt_h</p:attrName>
                                        </p:attrNameLst>
                                      </p:cBhvr>
                                      <p:tavLst>
                                        <p:tav tm="0">
                                          <p:val>
                                            <p:strVal val="ppt_h"/>
                                          </p:val>
                                        </p:tav>
                                        <p:tav tm="100000">
                                          <p:val>
                                            <p:fltVal val="0"/>
                                          </p:val>
                                        </p:tav>
                                      </p:tavLst>
                                    </p:anim>
                                    <p:animEffect transition="out" filter="fade">
                                      <p:cBhvr>
                                        <p:cTn id="99" dur="500"/>
                                        <p:tgtEl>
                                          <p:spTgt spid="12"/>
                                        </p:tgtEl>
                                      </p:cBhvr>
                                    </p:animEffect>
                                    <p:set>
                                      <p:cBhvr>
                                        <p:cTn id="100" dur="1" fill="hold">
                                          <p:stCondLst>
                                            <p:cond delay="499"/>
                                          </p:stCondLst>
                                        </p:cTn>
                                        <p:tgtEl>
                                          <p:spTgt spid="1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ppt_w</p:attrName>
                                        </p:attrNameLst>
                                      </p:cBhvr>
                                      <p:tavLst>
                                        <p:tav tm="0">
                                          <p:val>
                                            <p:fltVal val="0"/>
                                          </p:val>
                                        </p:tav>
                                        <p:tav tm="100000">
                                          <p:val>
                                            <p:strVal val="#ppt_w"/>
                                          </p:val>
                                        </p:tav>
                                      </p:tavLst>
                                    </p:anim>
                                    <p:anim calcmode="lin" valueType="num">
                                      <p:cBhvr>
                                        <p:cTn id="106" dur="500" fill="hold"/>
                                        <p:tgtEl>
                                          <p:spTgt spid="36"/>
                                        </p:tgtEl>
                                        <p:attrNameLst>
                                          <p:attrName>ppt_h</p:attrName>
                                        </p:attrNameLst>
                                      </p:cBhvr>
                                      <p:tavLst>
                                        <p:tav tm="0">
                                          <p:val>
                                            <p:fltVal val="0"/>
                                          </p:val>
                                        </p:tav>
                                        <p:tav tm="100000">
                                          <p:val>
                                            <p:strVal val="#ppt_h"/>
                                          </p:val>
                                        </p:tav>
                                      </p:tavLst>
                                    </p:anim>
                                    <p:animEffect transition="in" filter="fade">
                                      <p:cBhvr>
                                        <p:cTn id="10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978" y="2033898"/>
            <a:ext cx="6584735" cy="3652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1 Título"/>
          <p:cNvSpPr txBox="1">
            <a:spLocks/>
          </p:cNvSpPr>
          <p:nvPr/>
        </p:nvSpPr>
        <p:spPr>
          <a:xfrm>
            <a:off x="2094350" y="496829"/>
            <a:ext cx="6806725" cy="66539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1800" b="1" dirty="0" smtClean="0">
                <a:solidFill>
                  <a:schemeClr val="accent1"/>
                </a:solidFill>
                <a:effectLst>
                  <a:outerShdw blurRad="38100" dist="38100" dir="2700000" algn="tl">
                    <a:srgbClr val="000000">
                      <a:alpha val="43137"/>
                    </a:srgbClr>
                  </a:outerShdw>
                </a:effectLst>
              </a:rPr>
              <a:t>Aplicación Escala Subjetiva de carga Mental </a:t>
            </a:r>
            <a:r>
              <a:rPr lang="es-CL" sz="1800" b="1" dirty="0">
                <a:solidFill>
                  <a:schemeClr val="accent1"/>
                </a:solidFill>
                <a:effectLst>
                  <a:outerShdw blurRad="38100" dist="38100" dir="2700000" algn="tl">
                    <a:srgbClr val="000000">
                      <a:alpha val="43137"/>
                    </a:srgbClr>
                  </a:outerShdw>
                </a:effectLst>
              </a:rPr>
              <a:t>en Sistema de Atención Médica Móvil de </a:t>
            </a:r>
            <a:r>
              <a:rPr lang="es-CL" sz="1800" b="1" dirty="0" smtClean="0">
                <a:solidFill>
                  <a:schemeClr val="accent1"/>
                </a:solidFill>
                <a:effectLst>
                  <a:outerShdw blurRad="38100" dist="38100" dir="2700000" algn="tl">
                    <a:srgbClr val="000000">
                      <a:alpha val="43137"/>
                    </a:srgbClr>
                  </a:outerShdw>
                </a:effectLst>
              </a:rPr>
              <a:t>Urgencia (SAMU), Puerto Montt, </a:t>
            </a:r>
            <a:r>
              <a:rPr lang="es-CL" sz="1800" b="1" dirty="0">
                <a:solidFill>
                  <a:schemeClr val="accent1"/>
                </a:solidFill>
                <a:effectLst>
                  <a:outerShdw blurRad="38100" dist="38100" dir="2700000" algn="tl">
                    <a:srgbClr val="000000">
                      <a:alpha val="43137"/>
                    </a:srgbClr>
                  </a:outerShdw>
                </a:effectLst>
              </a:rPr>
              <a:t>2014.</a:t>
            </a:r>
          </a:p>
        </p:txBody>
      </p:sp>
      <p:sp>
        <p:nvSpPr>
          <p:cNvPr id="6" name="5 CuadroTexto"/>
          <p:cNvSpPr txBox="1"/>
          <p:nvPr/>
        </p:nvSpPr>
        <p:spPr>
          <a:xfrm>
            <a:off x="2362978" y="1591381"/>
            <a:ext cx="1444239" cy="369332"/>
          </a:xfrm>
          <a:prstGeom prst="rect">
            <a:avLst/>
          </a:prstGeom>
          <a:noFill/>
        </p:spPr>
        <p:txBody>
          <a:bodyPr wrap="square" rtlCol="0">
            <a:spAutoFit/>
          </a:bodyPr>
          <a:lstStyle/>
          <a:p>
            <a:r>
              <a:rPr lang="es-CL" b="1" dirty="0" smtClean="0">
                <a:solidFill>
                  <a:schemeClr val="accent1"/>
                </a:solidFill>
                <a:effectLst>
                  <a:outerShdw blurRad="38100" dist="38100" dir="2700000" algn="tl">
                    <a:srgbClr val="000000">
                      <a:alpha val="43137"/>
                    </a:srgbClr>
                  </a:outerShdw>
                </a:effectLst>
              </a:rPr>
              <a:t>POR GENERO</a:t>
            </a:r>
            <a:endParaRPr lang="es-CL" b="1" dirty="0">
              <a:solidFill>
                <a:schemeClr val="accent1"/>
              </a:solidFill>
              <a:effectLst>
                <a:outerShdw blurRad="38100" dist="38100" dir="2700000" algn="tl">
                  <a:srgbClr val="000000">
                    <a:alpha val="43137"/>
                  </a:srgbClr>
                </a:outerShdw>
              </a:effectLst>
            </a:endParaRPr>
          </a:p>
        </p:txBody>
      </p:sp>
      <p:sp>
        <p:nvSpPr>
          <p:cNvPr id="9" name="8 CuadroTexto"/>
          <p:cNvSpPr txBox="1"/>
          <p:nvPr/>
        </p:nvSpPr>
        <p:spPr>
          <a:xfrm>
            <a:off x="2472404" y="5686499"/>
            <a:ext cx="4269989" cy="369332"/>
          </a:xfrm>
          <a:prstGeom prst="rect">
            <a:avLst/>
          </a:prstGeom>
          <a:noFill/>
        </p:spPr>
        <p:txBody>
          <a:bodyPr wrap="square" rtlCol="0">
            <a:spAutoFit/>
          </a:bodyPr>
          <a:lstStyle/>
          <a:p>
            <a:r>
              <a:rPr lang="es-CL" sz="900" dirty="0" smtClean="0"/>
              <a:t>Escala Subjetiva de Carga Mental (ESCAM) Rolo G., Díaz </a:t>
            </a:r>
            <a:r>
              <a:rPr lang="es-CL" sz="900" dirty="0"/>
              <a:t>D</a:t>
            </a:r>
            <a:r>
              <a:rPr lang="es-CL" sz="900" dirty="0" smtClean="0"/>
              <a:t>., y Hernández E. (2009)</a:t>
            </a:r>
          </a:p>
          <a:p>
            <a:r>
              <a:rPr lang="es-CL" sz="900" dirty="0" smtClean="0"/>
              <a:t>n=23</a:t>
            </a:r>
            <a:endParaRPr lang="es-CL" sz="900" dirty="0"/>
          </a:p>
        </p:txBody>
      </p:sp>
      <p:pic>
        <p:nvPicPr>
          <p:cNvPr id="10" name="Picture 5" descr="http://www.psicosaludtenerife.com/wp-content/uploads/Estr%C3%A9s-laboral-263x3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5953" y="4580562"/>
            <a:ext cx="1827050" cy="20840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393536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jejej"/>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8913"/>
            <a:ext cx="9144000" cy="648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Rectangle 10"/>
          <p:cNvSpPr>
            <a:spLocks noChangeArrowheads="1"/>
          </p:cNvSpPr>
          <p:nvPr/>
        </p:nvSpPr>
        <p:spPr bwMode="auto">
          <a:xfrm>
            <a:off x="6804025" y="836613"/>
            <a:ext cx="1512888" cy="79216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s-ES_tradnl" altLang="es-CL" sz="1600" b="1"/>
              <a:t>YO SOY EL ENFERMERO</a:t>
            </a:r>
            <a:endParaRPr lang="es-AR" altLang="es-CL" sz="1600" b="1"/>
          </a:p>
        </p:txBody>
      </p:sp>
      <p:sp>
        <p:nvSpPr>
          <p:cNvPr id="27652" name="Rectangle 9"/>
          <p:cNvSpPr>
            <a:spLocks noChangeArrowheads="1"/>
          </p:cNvSpPr>
          <p:nvPr/>
        </p:nvSpPr>
        <p:spPr bwMode="auto">
          <a:xfrm>
            <a:off x="611188" y="692150"/>
            <a:ext cx="2160587" cy="153193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s-ES_tradnl" altLang="es-CL" sz="1600" b="1"/>
              <a:t>TU NO TE VES MUY BIEN… NECESITAS QUE QUE LLAME AL ENFERMERO?</a:t>
            </a:r>
            <a:endParaRPr lang="es-AR" altLang="es-CL" sz="1600" b="1"/>
          </a:p>
        </p:txBody>
      </p:sp>
    </p:spTree>
    <p:extLst>
      <p:ext uri="{BB962C8B-B14F-4D97-AF65-F5344CB8AC3E}">
        <p14:creationId xmlns:p14="http://schemas.microsoft.com/office/powerpoint/2010/main" xmlns="" val="177807195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apacitacionccyd.com.ar/wp-content/uploads/2011/09/it-mngmt04.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68" t="23020" r="6395"/>
          <a:stretch/>
        </p:blipFill>
        <p:spPr bwMode="auto">
          <a:xfrm>
            <a:off x="7084464" y="4979285"/>
            <a:ext cx="2072937" cy="18787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Título"/>
          <p:cNvSpPr>
            <a:spLocks noGrp="1"/>
          </p:cNvSpPr>
          <p:nvPr>
            <p:ph type="title"/>
          </p:nvPr>
        </p:nvSpPr>
        <p:spPr>
          <a:xfrm>
            <a:off x="457200" y="274638"/>
            <a:ext cx="8229600" cy="673945"/>
          </a:xfrm>
        </p:spPr>
        <p:txBody>
          <a:bodyPr/>
          <a:lstStyle/>
          <a:p>
            <a:r>
              <a:rPr lang="es-CL" sz="2800" b="1" dirty="0" smtClean="0">
                <a:solidFill>
                  <a:schemeClr val="accent1"/>
                </a:solidFill>
                <a:effectLst>
                  <a:outerShdw blurRad="38100" dist="38100" dir="2700000" algn="tl">
                    <a:srgbClr val="000000">
                      <a:alpha val="43137"/>
                    </a:srgbClr>
                  </a:outerShdw>
                </a:effectLst>
              </a:rPr>
              <a:t>Algunas Consideraciones</a:t>
            </a:r>
            <a:endParaRPr lang="es-CL" sz="2800" b="1" dirty="0">
              <a:solidFill>
                <a:schemeClr val="accent1"/>
              </a:solidFill>
              <a:effectLst>
                <a:outerShdw blurRad="38100" dist="38100" dir="2700000" algn="tl">
                  <a:srgbClr val="000000">
                    <a:alpha val="43137"/>
                  </a:srgbClr>
                </a:outerShdw>
              </a:effectLst>
            </a:endParaRPr>
          </a:p>
        </p:txBody>
      </p:sp>
      <p:sp>
        <p:nvSpPr>
          <p:cNvPr id="4" name="3 Marcador de contenido"/>
          <p:cNvSpPr>
            <a:spLocks noGrp="1"/>
          </p:cNvSpPr>
          <p:nvPr>
            <p:ph idx="1"/>
          </p:nvPr>
        </p:nvSpPr>
        <p:spPr>
          <a:xfrm>
            <a:off x="457200" y="1600200"/>
            <a:ext cx="8229600" cy="3253811"/>
          </a:xfrm>
        </p:spPr>
        <p:txBody>
          <a:bodyPr/>
          <a:lstStyle/>
          <a:p>
            <a:pPr algn="just"/>
            <a:r>
              <a:rPr lang="es-CL" sz="1800" dirty="0" smtClean="0">
                <a:solidFill>
                  <a:srgbClr val="2F5778"/>
                </a:solidFill>
              </a:rPr>
              <a:t>El </a:t>
            </a:r>
            <a:r>
              <a:rPr lang="es-CL" sz="1800" dirty="0">
                <a:solidFill>
                  <a:srgbClr val="2F5778"/>
                </a:solidFill>
              </a:rPr>
              <a:t>análisis de las condiciones de trabajo en los </a:t>
            </a:r>
            <a:r>
              <a:rPr lang="es-CL" sz="1800" dirty="0" smtClean="0">
                <a:solidFill>
                  <a:srgbClr val="2F5778"/>
                </a:solidFill>
              </a:rPr>
              <a:t>Servicios </a:t>
            </a:r>
            <a:r>
              <a:rPr lang="es-CL" sz="1800" dirty="0">
                <a:solidFill>
                  <a:srgbClr val="2F5778"/>
                </a:solidFill>
              </a:rPr>
              <a:t>de </a:t>
            </a:r>
            <a:r>
              <a:rPr lang="es-CL" sz="1800" dirty="0" smtClean="0">
                <a:solidFill>
                  <a:srgbClr val="2F5778"/>
                </a:solidFill>
              </a:rPr>
              <a:t>Salud </a:t>
            </a:r>
            <a:r>
              <a:rPr lang="es-CL" sz="1800" dirty="0">
                <a:solidFill>
                  <a:srgbClr val="2F5778"/>
                </a:solidFill>
              </a:rPr>
              <a:t>es técnicamente complejo y en general poco considerado en las políticas de gestión de los servicios. </a:t>
            </a:r>
          </a:p>
          <a:p>
            <a:pPr algn="just"/>
            <a:r>
              <a:rPr lang="es-CL" sz="1800" dirty="0" smtClean="0">
                <a:solidFill>
                  <a:srgbClr val="2F5778"/>
                </a:solidFill>
              </a:rPr>
              <a:t>La evaluación de </a:t>
            </a:r>
            <a:r>
              <a:rPr lang="es-CL" sz="1800" dirty="0">
                <a:solidFill>
                  <a:srgbClr val="2F5778"/>
                </a:solidFill>
              </a:rPr>
              <a:t>los riesgos </a:t>
            </a:r>
            <a:r>
              <a:rPr lang="es-CL" sz="1800" dirty="0" smtClean="0">
                <a:solidFill>
                  <a:srgbClr val="2F5778"/>
                </a:solidFill>
              </a:rPr>
              <a:t>psicosociales debe determinarse sobre </a:t>
            </a:r>
            <a:r>
              <a:rPr lang="es-CL" sz="1800" dirty="0">
                <a:solidFill>
                  <a:srgbClr val="2F5778"/>
                </a:solidFill>
              </a:rPr>
              <a:t>la </a:t>
            </a:r>
            <a:r>
              <a:rPr lang="es-CL" sz="1800" b="1" i="1" dirty="0">
                <a:solidFill>
                  <a:srgbClr val="2F5778"/>
                </a:solidFill>
                <a:effectLst>
                  <a:outerShdw blurRad="38100" dist="38100" dir="2700000" algn="tl">
                    <a:srgbClr val="000000">
                      <a:alpha val="43137"/>
                    </a:srgbClr>
                  </a:outerShdw>
                </a:effectLst>
              </a:rPr>
              <a:t>exposición a riesgos psicosociales </a:t>
            </a:r>
            <a:r>
              <a:rPr lang="es-CL" sz="1800" dirty="0">
                <a:solidFill>
                  <a:srgbClr val="2F5778"/>
                </a:solidFill>
              </a:rPr>
              <a:t>y no en sus posibles efectos, ya que si se realiza sobre el estado de </a:t>
            </a:r>
            <a:r>
              <a:rPr lang="es-CL" sz="1800" dirty="0" smtClean="0">
                <a:solidFill>
                  <a:srgbClr val="2F5778"/>
                </a:solidFill>
              </a:rPr>
              <a:t>salud </a:t>
            </a:r>
            <a:r>
              <a:rPr lang="es-CL" sz="1800" dirty="0">
                <a:solidFill>
                  <a:srgbClr val="2F5778"/>
                </a:solidFill>
              </a:rPr>
              <a:t>podría llevar a </a:t>
            </a:r>
            <a:r>
              <a:rPr lang="es-CL" sz="1800" dirty="0" smtClean="0">
                <a:solidFill>
                  <a:srgbClr val="2F5778"/>
                </a:solidFill>
              </a:rPr>
              <a:t>errores.</a:t>
            </a:r>
          </a:p>
          <a:p>
            <a:pPr algn="just"/>
            <a:r>
              <a:rPr lang="es-CL" sz="1800" dirty="0" smtClean="0">
                <a:solidFill>
                  <a:srgbClr val="2F5778"/>
                </a:solidFill>
              </a:rPr>
              <a:t>El análisis preliminar del estudio realizado demuestra que las  demandas cognitivas como las características y complejidad de la tarea tienen mayor probabilidad de afectar la salud y bienestar de los funcionarios/as.</a:t>
            </a:r>
          </a:p>
          <a:p>
            <a:pPr algn="just"/>
            <a:r>
              <a:rPr lang="es-CL" sz="1800" dirty="0" smtClean="0">
                <a:solidFill>
                  <a:srgbClr val="2F5778"/>
                </a:solidFill>
              </a:rPr>
              <a:t>Un factor importante a considerar en las estrategias de intervención es la presencia de </a:t>
            </a:r>
            <a:r>
              <a:rPr lang="es-CL" sz="1800" b="1" i="1" u="sng" dirty="0" smtClean="0">
                <a:solidFill>
                  <a:srgbClr val="2F5778"/>
                </a:solidFill>
                <a:effectLst>
                  <a:outerShdw blurRad="38100" dist="38100" dir="2700000" algn="tl">
                    <a:srgbClr val="000000">
                      <a:alpha val="43137"/>
                    </a:srgbClr>
                  </a:outerShdw>
                </a:effectLst>
              </a:rPr>
              <a:t>información insuficiente que oriente el desempeño.</a:t>
            </a:r>
          </a:p>
          <a:p>
            <a:pPr algn="just"/>
            <a:endParaRPr lang="es-CL" sz="1800" dirty="0" smtClean="0">
              <a:solidFill>
                <a:srgbClr val="2F5778"/>
              </a:solidFill>
            </a:endParaRPr>
          </a:p>
        </p:txBody>
      </p:sp>
    </p:spTree>
    <p:extLst>
      <p:ext uri="{BB962C8B-B14F-4D97-AF65-F5344CB8AC3E}">
        <p14:creationId xmlns:p14="http://schemas.microsoft.com/office/powerpoint/2010/main" xmlns="" val="3299486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3479800" y="2229029"/>
            <a:ext cx="5257800" cy="990600"/>
          </a:xfrm>
        </p:spPr>
        <p:txBody>
          <a:bodyPr/>
          <a:lstStyle/>
          <a:p>
            <a:r>
              <a:rPr lang="es-CL" dirty="0" smtClean="0"/>
              <a:t>Segunda Experiencia:</a:t>
            </a:r>
          </a:p>
          <a:p>
            <a:r>
              <a:rPr lang="es-CL" dirty="0" smtClean="0"/>
              <a:t>Formulación participativa de una definición de Buen Trato</a:t>
            </a:r>
            <a:endParaRPr lang="es-CL" dirty="0"/>
          </a:p>
        </p:txBody>
      </p:sp>
      <p:sp>
        <p:nvSpPr>
          <p:cNvPr id="4" name="3 Marcador de contenido"/>
          <p:cNvSpPr>
            <a:spLocks noGrp="1"/>
          </p:cNvSpPr>
          <p:nvPr>
            <p:ph sz="quarter" idx="13"/>
          </p:nvPr>
        </p:nvSpPr>
        <p:spPr>
          <a:xfrm>
            <a:off x="3153398" y="3379493"/>
            <a:ext cx="5930781" cy="723900"/>
          </a:xfrm>
        </p:spPr>
        <p:txBody>
          <a:bodyPr/>
          <a:lstStyle/>
          <a:p>
            <a:r>
              <a:rPr lang="es-CL" dirty="0" smtClean="0"/>
              <a:t>Utilización del Modelo de Competencias Laborales</a:t>
            </a:r>
            <a:endParaRPr lang="es-CL" dirty="0"/>
          </a:p>
        </p:txBody>
      </p:sp>
      <p:pic>
        <p:nvPicPr>
          <p:cNvPr id="1026" name="Picture 2" descr="http://www.smcugt.org/archivos/elementos/2014/03062014_participacion_ciudadana_ugt_junio201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31761" y="4794191"/>
            <a:ext cx="2728189" cy="151566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D:\DCIM\100MSDCF\DSC0033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93" y="110563"/>
            <a:ext cx="2761504" cy="247026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7" descr="DSC0574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794" y="2580831"/>
            <a:ext cx="2783003" cy="2317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D:\DCIM\100MSDCF\DSC0003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293" y="4905456"/>
            <a:ext cx="2761504" cy="1952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0388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8"/>
          <p:cNvSpPr txBox="1">
            <a:spLocks noChangeArrowheads="1"/>
          </p:cNvSpPr>
          <p:nvPr/>
        </p:nvSpPr>
        <p:spPr bwMode="auto">
          <a:xfrm>
            <a:off x="2466457" y="2678113"/>
            <a:ext cx="21050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a:spcBef>
                <a:spcPct val="50000"/>
              </a:spcBef>
            </a:pPr>
            <a:r>
              <a:rPr lang="es-CL" altLang="es-CL" sz="2000" b="1" dirty="0" smtClean="0">
                <a:solidFill>
                  <a:srgbClr val="0070C0"/>
                </a:solidFill>
                <a:effectLst>
                  <a:outerShdw blurRad="38100" dist="38100" dir="2700000" algn="tl">
                    <a:srgbClr val="000000">
                      <a:alpha val="43137"/>
                    </a:srgbClr>
                  </a:outerShdw>
                </a:effectLst>
              </a:rPr>
              <a:t>Trato Adecuado</a:t>
            </a:r>
            <a:endParaRPr lang="es-ES" altLang="es-CL" sz="2000" b="1" dirty="0">
              <a:solidFill>
                <a:srgbClr val="0070C0"/>
              </a:solidFill>
              <a:effectLst>
                <a:outerShdw blurRad="38100" dist="38100" dir="2700000" algn="tl">
                  <a:srgbClr val="000000">
                    <a:alpha val="43137"/>
                  </a:srgbClr>
                </a:outerShdw>
              </a:effectLst>
            </a:endParaRPr>
          </a:p>
        </p:txBody>
      </p:sp>
      <p:sp>
        <p:nvSpPr>
          <p:cNvPr id="8204" name="AutoShape 11"/>
          <p:cNvSpPr>
            <a:spLocks noChangeArrowheads="1"/>
          </p:cNvSpPr>
          <p:nvPr/>
        </p:nvSpPr>
        <p:spPr bwMode="auto">
          <a:xfrm>
            <a:off x="2288380" y="3366628"/>
            <a:ext cx="6156325" cy="2622550"/>
          </a:xfrm>
          <a:prstGeom prst="roundRect">
            <a:avLst>
              <a:gd name="adj" fmla="val 16667"/>
            </a:avLst>
          </a:prstGeom>
          <a:solidFill>
            <a:schemeClr val="tx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155000"/>
              </a:lnSpc>
              <a:spcBef>
                <a:spcPct val="15000"/>
              </a:spcBef>
              <a:defRPr/>
            </a:pPr>
            <a:r>
              <a:rPr lang="es-MX" sz="1400">
                <a:latin typeface="Arial" charset="0"/>
                <a:cs typeface="+mn-cs"/>
              </a:rPr>
              <a:t> </a:t>
            </a:r>
          </a:p>
          <a:p>
            <a:pPr algn="ctr">
              <a:lnSpc>
                <a:spcPct val="155000"/>
              </a:lnSpc>
              <a:spcBef>
                <a:spcPct val="15000"/>
              </a:spcBef>
              <a:defRPr/>
            </a:pPr>
            <a:endParaRPr lang="es-ES" sz="1400">
              <a:latin typeface="Arial" charset="0"/>
              <a:cs typeface="+mn-cs"/>
            </a:endParaRPr>
          </a:p>
        </p:txBody>
      </p:sp>
      <p:sp>
        <p:nvSpPr>
          <p:cNvPr id="10245" name="Rectangle 2"/>
          <p:cNvSpPr>
            <a:spLocks noChangeArrowheads="1"/>
          </p:cNvSpPr>
          <p:nvPr/>
        </p:nvSpPr>
        <p:spPr bwMode="auto">
          <a:xfrm>
            <a:off x="2327275" y="3218656"/>
            <a:ext cx="6078537" cy="285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r>
              <a:rPr lang="es-ES_tradnl" altLang="es-CL" sz="2000" b="1" dirty="0">
                <a:latin typeface="Calibri" pitchFamily="34" charset="0"/>
              </a:rPr>
              <a:t>La situación que se logra cuando la relación que se establece entre los usuarios y el equipo de salud, considera y satisface las legítimas expectativas de los usuarios en los aspectos tanto médicos como </a:t>
            </a:r>
            <a:br>
              <a:rPr lang="es-ES_tradnl" altLang="es-CL" sz="2000" b="1" dirty="0">
                <a:latin typeface="Calibri" pitchFamily="34" charset="0"/>
              </a:rPr>
            </a:br>
            <a:r>
              <a:rPr lang="es-ES_tradnl" altLang="es-CL" sz="2000" b="1" dirty="0">
                <a:latin typeface="Calibri" pitchFamily="34" charset="0"/>
              </a:rPr>
              <a:t>no médicos involucrados en esta interacción</a:t>
            </a:r>
            <a:endParaRPr lang="es-CL" altLang="es-CL" sz="2000" b="1" dirty="0">
              <a:latin typeface="Calibri" pitchFamily="34" charset="0"/>
            </a:endParaRPr>
          </a:p>
        </p:txBody>
      </p:sp>
      <p:sp>
        <p:nvSpPr>
          <p:cNvPr id="12" name="Oval 16"/>
          <p:cNvSpPr>
            <a:spLocks noChangeArrowheads="1"/>
          </p:cNvSpPr>
          <p:nvPr/>
        </p:nvSpPr>
        <p:spPr bwMode="auto">
          <a:xfrm>
            <a:off x="6157497" y="3879790"/>
            <a:ext cx="1258888" cy="356579"/>
          </a:xfrm>
          <a:prstGeom prst="ellipse">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eaLnBrk="1" hangingPunct="1"/>
            <a:endParaRPr lang="es-CL" altLang="es-CL"/>
          </a:p>
        </p:txBody>
      </p:sp>
      <p:sp>
        <p:nvSpPr>
          <p:cNvPr id="13" name="Oval 16"/>
          <p:cNvSpPr>
            <a:spLocks noChangeArrowheads="1"/>
          </p:cNvSpPr>
          <p:nvPr/>
        </p:nvSpPr>
        <p:spPr bwMode="auto">
          <a:xfrm>
            <a:off x="6080139" y="4466765"/>
            <a:ext cx="1636713" cy="422275"/>
          </a:xfrm>
          <a:prstGeom prst="ellipse">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eaLnBrk="1" hangingPunct="1"/>
            <a:endParaRPr lang="es-CL" altLang="es-CL"/>
          </a:p>
        </p:txBody>
      </p:sp>
      <p:sp>
        <p:nvSpPr>
          <p:cNvPr id="15" name="Oval 16"/>
          <p:cNvSpPr>
            <a:spLocks noChangeArrowheads="1"/>
          </p:cNvSpPr>
          <p:nvPr/>
        </p:nvSpPr>
        <p:spPr bwMode="auto">
          <a:xfrm>
            <a:off x="2915444" y="5072745"/>
            <a:ext cx="1439862" cy="423862"/>
          </a:xfrm>
          <a:prstGeom prst="ellipse">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eaLnBrk="1" hangingPunct="1"/>
            <a:endParaRPr lang="es-CL" altLang="es-CL"/>
          </a:p>
        </p:txBody>
      </p:sp>
      <p:sp>
        <p:nvSpPr>
          <p:cNvPr id="2" name="1 Título"/>
          <p:cNvSpPr>
            <a:spLocks noGrp="1"/>
          </p:cNvSpPr>
          <p:nvPr>
            <p:ph type="title"/>
          </p:nvPr>
        </p:nvSpPr>
        <p:spPr>
          <a:xfrm>
            <a:off x="0" y="761748"/>
            <a:ext cx="8229600" cy="1143000"/>
          </a:xfrm>
        </p:spPr>
        <p:txBody>
          <a:bodyPr/>
          <a:lstStyle/>
          <a:p>
            <a:r>
              <a:rPr lang="es-CL" sz="2400" b="1" dirty="0" smtClean="0">
                <a:solidFill>
                  <a:srgbClr val="0070C0"/>
                </a:solidFill>
                <a:effectLst>
                  <a:outerShdw blurRad="38100" dist="38100" dir="2700000" algn="tl">
                    <a:srgbClr val="000000">
                      <a:alpha val="43137"/>
                    </a:srgbClr>
                  </a:outerShdw>
                </a:effectLst>
              </a:rPr>
              <a:t>Diálogos con los funcionarios y funcionarias de 8 establecimientos de nuestra Red asistencial</a:t>
            </a:r>
            <a:endParaRPr lang="es-CL" sz="2400" b="1" dirty="0">
              <a:solidFill>
                <a:srgbClr val="0070C0"/>
              </a:solidFill>
              <a:effectLst>
                <a:outerShdw blurRad="38100" dist="38100" dir="2700000" algn="tl">
                  <a:srgbClr val="000000">
                    <a:alpha val="43137"/>
                  </a:srgbClr>
                </a:outerShdw>
              </a:effectLst>
            </a:endParaRPr>
          </a:p>
        </p:txBody>
      </p:sp>
      <p:sp>
        <p:nvSpPr>
          <p:cNvPr id="4" name="3 Rectángulo"/>
          <p:cNvSpPr/>
          <p:nvPr/>
        </p:nvSpPr>
        <p:spPr>
          <a:xfrm>
            <a:off x="720225" y="155768"/>
            <a:ext cx="1655838" cy="523220"/>
          </a:xfrm>
          <a:prstGeom prst="rect">
            <a:avLst/>
          </a:prstGeom>
          <a:noFill/>
        </p:spPr>
        <p:txBody>
          <a:bodyPr wrap="none" lIns="91440" tIns="45720" rIns="91440" bIns="45720">
            <a:spAutoFit/>
          </a:bodyPr>
          <a:lstStyle/>
          <a:p>
            <a:pPr algn="ctr"/>
            <a:r>
              <a:rPr lang="es-E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Estrategia</a:t>
            </a:r>
            <a:endParaRPr lang="es-E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xmlns="" val="1197430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3995738" y="476250"/>
            <a:ext cx="184150" cy="396875"/>
          </a:xfrm>
          <a:prstGeom prst="rect">
            <a:avLst/>
          </a:prstGeom>
          <a:noFill/>
          <a:ln w="9525">
            <a:noFill/>
            <a:miter lim="800000"/>
            <a:headEnd/>
            <a:tailEnd/>
          </a:ln>
        </p:spPr>
        <p:txBody>
          <a:bodyPr wrap="none">
            <a:spAutoFit/>
          </a:bodyPr>
          <a:lstStyle/>
          <a:p>
            <a:pPr eaLnBrk="0" hangingPunct="0"/>
            <a:endParaRPr lang="es-CL" sz="2000" b="1" u="sng">
              <a:ea typeface="ＭＳ Ｐゴシック"/>
              <a:cs typeface="ＭＳ Ｐゴシック"/>
            </a:endParaRPr>
          </a:p>
        </p:txBody>
      </p:sp>
      <p:sp>
        <p:nvSpPr>
          <p:cNvPr id="25605" name="Text Box 31"/>
          <p:cNvSpPr txBox="1">
            <a:spLocks noChangeArrowheads="1"/>
          </p:cNvSpPr>
          <p:nvPr/>
        </p:nvSpPr>
        <p:spPr bwMode="auto">
          <a:xfrm>
            <a:off x="539750" y="1484313"/>
            <a:ext cx="4537075" cy="304800"/>
          </a:xfrm>
          <a:prstGeom prst="rect">
            <a:avLst/>
          </a:prstGeom>
          <a:noFill/>
          <a:ln w="9525">
            <a:noFill/>
            <a:miter lim="800000"/>
            <a:headEnd/>
            <a:tailEnd/>
          </a:ln>
        </p:spPr>
        <p:txBody>
          <a:bodyPr>
            <a:spAutoFit/>
          </a:bodyPr>
          <a:lstStyle/>
          <a:p>
            <a:pPr>
              <a:spcBef>
                <a:spcPct val="50000"/>
              </a:spcBef>
            </a:pPr>
            <a:r>
              <a:rPr lang="es-CL" sz="1400" b="1">
                <a:solidFill>
                  <a:schemeClr val="bg1"/>
                </a:solidFill>
                <a:latin typeface="Verdana" pitchFamily="34" charset="0"/>
              </a:rPr>
              <a:t>Por que estudiar la Rotación de personal</a:t>
            </a:r>
            <a:endParaRPr lang="es-ES" sz="1400" b="1">
              <a:solidFill>
                <a:schemeClr val="bg1"/>
              </a:solidFill>
              <a:latin typeface="Verdana" pitchFamily="34" charset="0"/>
            </a:endParaRPr>
          </a:p>
        </p:txBody>
      </p:sp>
      <p:sp>
        <p:nvSpPr>
          <p:cNvPr id="25606" name="Freeform 83"/>
          <p:cNvSpPr>
            <a:spLocks/>
          </p:cNvSpPr>
          <p:nvPr/>
        </p:nvSpPr>
        <p:spPr bwMode="auto">
          <a:xfrm>
            <a:off x="2555875" y="3068638"/>
            <a:ext cx="1490663" cy="1219200"/>
          </a:xfrm>
          <a:custGeom>
            <a:avLst/>
            <a:gdLst>
              <a:gd name="T0" fmla="*/ 2147483647 w 1056"/>
              <a:gd name="T1" fmla="*/ 2147483647 h 768"/>
              <a:gd name="T2" fmla="*/ 2147483647 w 1056"/>
              <a:gd name="T3" fmla="*/ 2147483647 h 768"/>
              <a:gd name="T4" fmla="*/ 2147483647 w 1056"/>
              <a:gd name="T5" fmla="*/ 2147483647 h 768"/>
              <a:gd name="T6" fmla="*/ 2147483647 w 1056"/>
              <a:gd name="T7" fmla="*/ 2147483647 h 768"/>
              <a:gd name="T8" fmla="*/ 2147483647 w 1056"/>
              <a:gd name="T9" fmla="*/ 2147483647 h 768"/>
              <a:gd name="T10" fmla="*/ 2147483647 w 1056"/>
              <a:gd name="T11" fmla="*/ 2147483647 h 768"/>
              <a:gd name="T12" fmla="*/ 0 w 1056"/>
              <a:gd name="T13" fmla="*/ 2147483647 h 768"/>
              <a:gd name="T14" fmla="*/ 2147483647 w 1056"/>
              <a:gd name="T15" fmla="*/ 0 h 768"/>
              <a:gd name="T16" fmla="*/ 2147483647 w 1056"/>
              <a:gd name="T17" fmla="*/ 2147483647 h 768"/>
              <a:gd name="T18" fmla="*/ 2147483647 w 1056"/>
              <a:gd name="T19" fmla="*/ 2147483647 h 768"/>
              <a:gd name="T20" fmla="*/ 2147483647 w 1056"/>
              <a:gd name="T21" fmla="*/ 0 h 768"/>
              <a:gd name="T22" fmla="*/ 2147483647 w 1056"/>
              <a:gd name="T23" fmla="*/ 2147483647 h 768"/>
              <a:gd name="T24" fmla="*/ 2147483647 w 1056"/>
              <a:gd name="T25" fmla="*/ 2147483647 h 768"/>
              <a:gd name="T26" fmla="*/ 2147483647 w 1056"/>
              <a:gd name="T27" fmla="*/ 2147483647 h 768"/>
              <a:gd name="T28" fmla="*/ 2147483647 w 1056"/>
              <a:gd name="T29" fmla="*/ 2147483647 h 768"/>
              <a:gd name="T30" fmla="*/ 2147483647 w 1056"/>
              <a:gd name="T31" fmla="*/ 2147483647 h 768"/>
              <a:gd name="T32" fmla="*/ 2147483647 w 1056"/>
              <a:gd name="T33" fmla="*/ 2147483647 h 768"/>
              <a:gd name="T34" fmla="*/ 2147483647 w 1056"/>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768"/>
              <a:gd name="T56" fmla="*/ 1056 w 1056"/>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768">
                <a:moveTo>
                  <a:pt x="528" y="768"/>
                </a:moveTo>
                <a:lnTo>
                  <a:pt x="312" y="606"/>
                </a:lnTo>
                <a:lnTo>
                  <a:pt x="456" y="606"/>
                </a:lnTo>
                <a:lnTo>
                  <a:pt x="456" y="288"/>
                </a:lnTo>
                <a:lnTo>
                  <a:pt x="150" y="288"/>
                </a:lnTo>
                <a:lnTo>
                  <a:pt x="150" y="438"/>
                </a:lnTo>
                <a:lnTo>
                  <a:pt x="0" y="216"/>
                </a:lnTo>
                <a:lnTo>
                  <a:pt x="150" y="0"/>
                </a:lnTo>
                <a:lnTo>
                  <a:pt x="150" y="144"/>
                </a:lnTo>
                <a:lnTo>
                  <a:pt x="900" y="144"/>
                </a:lnTo>
                <a:lnTo>
                  <a:pt x="900" y="0"/>
                </a:lnTo>
                <a:lnTo>
                  <a:pt x="1056" y="216"/>
                </a:lnTo>
                <a:lnTo>
                  <a:pt x="900" y="438"/>
                </a:lnTo>
                <a:lnTo>
                  <a:pt x="900" y="288"/>
                </a:lnTo>
                <a:lnTo>
                  <a:pt x="594" y="288"/>
                </a:lnTo>
                <a:lnTo>
                  <a:pt x="594" y="606"/>
                </a:lnTo>
                <a:lnTo>
                  <a:pt x="738" y="606"/>
                </a:lnTo>
                <a:lnTo>
                  <a:pt x="528" y="768"/>
                </a:lnTo>
                <a:close/>
              </a:path>
            </a:pathLst>
          </a:custGeom>
          <a:solidFill>
            <a:srgbClr val="808080"/>
          </a:solidFill>
          <a:ln w="9525">
            <a:noFill/>
            <a:round/>
            <a:headEnd/>
            <a:tailEnd/>
          </a:ln>
        </p:spPr>
        <p:txBody>
          <a:bodyPr/>
          <a:lstStyle/>
          <a:p>
            <a:endParaRPr lang="es-CL"/>
          </a:p>
        </p:txBody>
      </p:sp>
      <p:sp>
        <p:nvSpPr>
          <p:cNvPr id="25607" name="Freeform 84"/>
          <p:cNvSpPr>
            <a:spLocks/>
          </p:cNvSpPr>
          <p:nvPr/>
        </p:nvSpPr>
        <p:spPr bwMode="auto">
          <a:xfrm>
            <a:off x="2555875" y="3068638"/>
            <a:ext cx="1490663" cy="1562100"/>
          </a:xfrm>
          <a:custGeom>
            <a:avLst/>
            <a:gdLst>
              <a:gd name="T0" fmla="*/ 2147483647 w 1056"/>
              <a:gd name="T1" fmla="*/ 2147483647 h 768"/>
              <a:gd name="T2" fmla="*/ 2147483647 w 1056"/>
              <a:gd name="T3" fmla="*/ 2147483647 h 768"/>
              <a:gd name="T4" fmla="*/ 2147483647 w 1056"/>
              <a:gd name="T5" fmla="*/ 2147483647 h 768"/>
              <a:gd name="T6" fmla="*/ 2147483647 w 1056"/>
              <a:gd name="T7" fmla="*/ 2147483647 h 768"/>
              <a:gd name="T8" fmla="*/ 2147483647 w 1056"/>
              <a:gd name="T9" fmla="*/ 2147483647 h 768"/>
              <a:gd name="T10" fmla="*/ 2147483647 w 1056"/>
              <a:gd name="T11" fmla="*/ 2147483647 h 768"/>
              <a:gd name="T12" fmla="*/ 0 w 1056"/>
              <a:gd name="T13" fmla="*/ 2147483647 h 768"/>
              <a:gd name="T14" fmla="*/ 2147483647 w 1056"/>
              <a:gd name="T15" fmla="*/ 0 h 768"/>
              <a:gd name="T16" fmla="*/ 2147483647 w 1056"/>
              <a:gd name="T17" fmla="*/ 2147483647 h 768"/>
              <a:gd name="T18" fmla="*/ 2147483647 w 1056"/>
              <a:gd name="T19" fmla="*/ 2147483647 h 768"/>
              <a:gd name="T20" fmla="*/ 2147483647 w 1056"/>
              <a:gd name="T21" fmla="*/ 0 h 768"/>
              <a:gd name="T22" fmla="*/ 2147483647 w 1056"/>
              <a:gd name="T23" fmla="*/ 2147483647 h 768"/>
              <a:gd name="T24" fmla="*/ 2147483647 w 1056"/>
              <a:gd name="T25" fmla="*/ 2147483647 h 768"/>
              <a:gd name="T26" fmla="*/ 2147483647 w 1056"/>
              <a:gd name="T27" fmla="*/ 2147483647 h 768"/>
              <a:gd name="T28" fmla="*/ 2147483647 w 1056"/>
              <a:gd name="T29" fmla="*/ 2147483647 h 768"/>
              <a:gd name="T30" fmla="*/ 2147483647 w 1056"/>
              <a:gd name="T31" fmla="*/ 2147483647 h 768"/>
              <a:gd name="T32" fmla="*/ 2147483647 w 1056"/>
              <a:gd name="T33" fmla="*/ 2147483647 h 768"/>
              <a:gd name="T34" fmla="*/ 2147483647 w 1056"/>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768"/>
              <a:gd name="T56" fmla="*/ 1056 w 1056"/>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768">
                <a:moveTo>
                  <a:pt x="528" y="768"/>
                </a:moveTo>
                <a:lnTo>
                  <a:pt x="318" y="612"/>
                </a:lnTo>
                <a:lnTo>
                  <a:pt x="456" y="612"/>
                </a:lnTo>
                <a:lnTo>
                  <a:pt x="456" y="294"/>
                </a:lnTo>
                <a:lnTo>
                  <a:pt x="150" y="294"/>
                </a:lnTo>
                <a:lnTo>
                  <a:pt x="150" y="438"/>
                </a:lnTo>
                <a:lnTo>
                  <a:pt x="0" y="216"/>
                </a:lnTo>
                <a:lnTo>
                  <a:pt x="150" y="0"/>
                </a:lnTo>
                <a:lnTo>
                  <a:pt x="150" y="144"/>
                </a:lnTo>
                <a:lnTo>
                  <a:pt x="906" y="144"/>
                </a:lnTo>
                <a:lnTo>
                  <a:pt x="906" y="0"/>
                </a:lnTo>
                <a:lnTo>
                  <a:pt x="1056" y="216"/>
                </a:lnTo>
                <a:lnTo>
                  <a:pt x="906" y="438"/>
                </a:lnTo>
                <a:lnTo>
                  <a:pt x="906" y="294"/>
                </a:lnTo>
                <a:lnTo>
                  <a:pt x="600" y="294"/>
                </a:lnTo>
                <a:lnTo>
                  <a:pt x="600" y="612"/>
                </a:lnTo>
                <a:lnTo>
                  <a:pt x="738" y="612"/>
                </a:lnTo>
                <a:lnTo>
                  <a:pt x="528" y="768"/>
                </a:lnTo>
                <a:close/>
              </a:path>
            </a:pathLst>
          </a:custGeom>
          <a:solidFill>
            <a:srgbClr val="000099"/>
          </a:solidFill>
          <a:ln w="9525">
            <a:noFill/>
            <a:round/>
            <a:headEnd/>
            <a:tailEnd/>
          </a:ln>
        </p:spPr>
        <p:txBody>
          <a:bodyPr/>
          <a:lstStyle/>
          <a:p>
            <a:endParaRPr lang="es-CL"/>
          </a:p>
        </p:txBody>
      </p:sp>
      <p:sp>
        <p:nvSpPr>
          <p:cNvPr id="25608" name="Rectangle 92"/>
          <p:cNvSpPr>
            <a:spLocks noChangeArrowheads="1"/>
          </p:cNvSpPr>
          <p:nvPr/>
        </p:nvSpPr>
        <p:spPr bwMode="auto">
          <a:xfrm>
            <a:off x="611188" y="3068638"/>
            <a:ext cx="1655762" cy="1493837"/>
          </a:xfrm>
          <a:prstGeom prst="rect">
            <a:avLst/>
          </a:prstGeom>
          <a:solidFill>
            <a:srgbClr val="808080"/>
          </a:solidFill>
          <a:ln w="9525">
            <a:noFill/>
            <a:miter lim="800000"/>
            <a:headEnd/>
            <a:tailEnd/>
          </a:ln>
        </p:spPr>
        <p:txBody>
          <a:bodyPr/>
          <a:lstStyle/>
          <a:p>
            <a:endParaRPr lang="es-CL"/>
          </a:p>
        </p:txBody>
      </p:sp>
      <p:sp>
        <p:nvSpPr>
          <p:cNvPr id="25609" name="Rectangle 94"/>
          <p:cNvSpPr>
            <a:spLocks noChangeArrowheads="1"/>
          </p:cNvSpPr>
          <p:nvPr/>
        </p:nvSpPr>
        <p:spPr bwMode="auto">
          <a:xfrm>
            <a:off x="755650" y="3141663"/>
            <a:ext cx="1655763" cy="1439862"/>
          </a:xfrm>
          <a:prstGeom prst="rect">
            <a:avLst/>
          </a:prstGeom>
          <a:solidFill>
            <a:srgbClr val="FFFFCC"/>
          </a:solidFill>
          <a:ln w="9525">
            <a:noFill/>
            <a:miter lim="800000"/>
            <a:headEnd/>
            <a:tailEnd/>
          </a:ln>
        </p:spPr>
        <p:txBody>
          <a:bodyPr/>
          <a:lstStyle/>
          <a:p>
            <a:endParaRPr lang="es-CL"/>
          </a:p>
        </p:txBody>
      </p:sp>
      <p:sp>
        <p:nvSpPr>
          <p:cNvPr id="25610" name="Rectangle 62"/>
          <p:cNvSpPr>
            <a:spLocks noChangeArrowheads="1"/>
          </p:cNvSpPr>
          <p:nvPr/>
        </p:nvSpPr>
        <p:spPr bwMode="auto">
          <a:xfrm>
            <a:off x="4356100" y="3141663"/>
            <a:ext cx="1665288" cy="1646237"/>
          </a:xfrm>
          <a:prstGeom prst="rect">
            <a:avLst/>
          </a:prstGeom>
          <a:solidFill>
            <a:srgbClr val="808080"/>
          </a:solidFill>
          <a:ln w="9525">
            <a:noFill/>
            <a:miter lim="800000"/>
            <a:headEnd/>
            <a:tailEnd/>
          </a:ln>
        </p:spPr>
        <p:txBody>
          <a:bodyPr/>
          <a:lstStyle/>
          <a:p>
            <a:endParaRPr lang="es-CL"/>
          </a:p>
        </p:txBody>
      </p:sp>
      <p:sp>
        <p:nvSpPr>
          <p:cNvPr id="25611" name="Rectangle 64"/>
          <p:cNvSpPr>
            <a:spLocks noChangeArrowheads="1"/>
          </p:cNvSpPr>
          <p:nvPr/>
        </p:nvSpPr>
        <p:spPr bwMode="auto">
          <a:xfrm>
            <a:off x="4356100" y="3141663"/>
            <a:ext cx="1547813" cy="1558925"/>
          </a:xfrm>
          <a:prstGeom prst="rect">
            <a:avLst/>
          </a:prstGeom>
          <a:solidFill>
            <a:srgbClr val="FFFFCC"/>
          </a:solidFill>
          <a:ln w="9525">
            <a:noFill/>
            <a:miter lim="800000"/>
            <a:headEnd/>
            <a:tailEnd/>
          </a:ln>
        </p:spPr>
        <p:txBody>
          <a:bodyPr/>
          <a:lstStyle/>
          <a:p>
            <a:endParaRPr lang="es-CL"/>
          </a:p>
        </p:txBody>
      </p:sp>
      <p:sp>
        <p:nvSpPr>
          <p:cNvPr id="25612" name="AutoShape 17"/>
          <p:cNvSpPr>
            <a:spLocks noChangeArrowheads="1"/>
          </p:cNvSpPr>
          <p:nvPr/>
        </p:nvSpPr>
        <p:spPr bwMode="auto">
          <a:xfrm>
            <a:off x="2051050" y="1268413"/>
            <a:ext cx="2520950" cy="865187"/>
          </a:xfrm>
          <a:prstGeom prst="roundRect">
            <a:avLst>
              <a:gd name="adj" fmla="val 16667"/>
            </a:avLst>
          </a:prstGeom>
          <a:solidFill>
            <a:srgbClr val="006CB7"/>
          </a:solidFill>
          <a:ln w="9525">
            <a:solidFill>
              <a:srgbClr val="C0C0C0"/>
            </a:solidFill>
            <a:round/>
            <a:headEnd/>
            <a:tailEnd/>
          </a:ln>
        </p:spPr>
        <p:txBody>
          <a:bodyPr wrap="none" anchor="ctr"/>
          <a:lstStyle/>
          <a:p>
            <a:pPr algn="ctr"/>
            <a:r>
              <a:rPr lang="es-ES" sz="1400" b="1">
                <a:solidFill>
                  <a:schemeClr val="bg1"/>
                </a:solidFill>
              </a:rPr>
              <a:t>Inclusión de</a:t>
            </a:r>
          </a:p>
          <a:p>
            <a:pPr algn="ctr"/>
            <a:r>
              <a:rPr lang="es-ES" sz="1400" b="1">
                <a:solidFill>
                  <a:schemeClr val="bg1"/>
                </a:solidFill>
              </a:rPr>
              <a:t> todos los funcionarios</a:t>
            </a:r>
          </a:p>
        </p:txBody>
      </p:sp>
      <p:sp>
        <p:nvSpPr>
          <p:cNvPr id="25613" name="AutoShape 37"/>
          <p:cNvSpPr>
            <a:spLocks noChangeArrowheads="1"/>
          </p:cNvSpPr>
          <p:nvPr/>
        </p:nvSpPr>
        <p:spPr bwMode="auto">
          <a:xfrm rot="10800000">
            <a:off x="2484438" y="2349500"/>
            <a:ext cx="1582737" cy="360363"/>
          </a:xfrm>
          <a:prstGeom prst="triangle">
            <a:avLst>
              <a:gd name="adj" fmla="val 50000"/>
            </a:avLst>
          </a:prstGeom>
          <a:solidFill>
            <a:srgbClr val="DDDDDD"/>
          </a:solidFill>
          <a:ln w="9525">
            <a:noFill/>
            <a:miter lim="800000"/>
            <a:headEnd/>
            <a:tailEnd/>
          </a:ln>
        </p:spPr>
        <p:txBody>
          <a:bodyPr wrap="none" anchor="ctr"/>
          <a:lstStyle/>
          <a:p>
            <a:endParaRPr lang="es-CL"/>
          </a:p>
        </p:txBody>
      </p:sp>
      <p:sp>
        <p:nvSpPr>
          <p:cNvPr id="20494" name="Rectangle 107"/>
          <p:cNvSpPr>
            <a:spLocks noChangeArrowheads="1"/>
          </p:cNvSpPr>
          <p:nvPr/>
        </p:nvSpPr>
        <p:spPr bwMode="auto">
          <a:xfrm>
            <a:off x="1691680" y="4869160"/>
            <a:ext cx="3528391" cy="984885"/>
          </a:xfrm>
          <a:prstGeom prst="rect">
            <a:avLst/>
          </a:prstGeom>
          <a:noFill/>
          <a:ln w="12700">
            <a:noFill/>
            <a:prstDash val="dash"/>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spAutoFit/>
          </a:bodyPr>
          <a:lstStyle/>
          <a:p>
            <a:pPr algn="ctr">
              <a:defRPr/>
            </a:pPr>
            <a:endParaRPr lang="es-ES" sz="2000" b="1" dirty="0">
              <a:solidFill>
                <a:srgbClr val="000099"/>
              </a:solidFill>
              <a:latin typeface="Tahoma" pitchFamily="34" charset="0"/>
            </a:endParaRPr>
          </a:p>
          <a:p>
            <a:pPr algn="ctr">
              <a:defRPr/>
            </a:pPr>
            <a:r>
              <a:rPr lang="es-ES" sz="2000" b="1" dirty="0">
                <a:solidFill>
                  <a:srgbClr val="000099"/>
                </a:solidFill>
                <a:latin typeface="Tahoma" pitchFamily="34" charset="0"/>
              </a:rPr>
              <a:t>PLAN DE DESARROLLO</a:t>
            </a:r>
          </a:p>
          <a:p>
            <a:pPr>
              <a:defRPr/>
            </a:pPr>
            <a:endParaRPr lang="es-ES" sz="2400" dirty="0">
              <a:latin typeface="Times New Roman" pitchFamily="18" charset="0"/>
            </a:endParaRPr>
          </a:p>
        </p:txBody>
      </p:sp>
      <p:sp>
        <p:nvSpPr>
          <p:cNvPr id="25617" name="32 CuadroTexto"/>
          <p:cNvSpPr txBox="1">
            <a:spLocks noChangeArrowheads="1"/>
          </p:cNvSpPr>
          <p:nvPr/>
        </p:nvSpPr>
        <p:spPr bwMode="auto">
          <a:xfrm>
            <a:off x="755650" y="3284538"/>
            <a:ext cx="1655763" cy="461962"/>
          </a:xfrm>
          <a:prstGeom prst="rect">
            <a:avLst/>
          </a:prstGeom>
          <a:noFill/>
          <a:ln w="9525">
            <a:noFill/>
            <a:miter lim="800000"/>
            <a:headEnd/>
            <a:tailEnd/>
          </a:ln>
        </p:spPr>
        <p:txBody>
          <a:bodyPr>
            <a:spAutoFit/>
          </a:bodyPr>
          <a:lstStyle/>
          <a:p>
            <a:r>
              <a:rPr lang="es-ES" sz="1200" b="1">
                <a:solidFill>
                  <a:srgbClr val="C00000"/>
                </a:solidFill>
              </a:rPr>
              <a:t>Situación Deseable</a:t>
            </a:r>
          </a:p>
          <a:p>
            <a:r>
              <a:rPr lang="es-ES" sz="1200" b="1">
                <a:solidFill>
                  <a:srgbClr val="C00000"/>
                </a:solidFill>
              </a:rPr>
              <a:t>  Trato al Usuario</a:t>
            </a:r>
          </a:p>
        </p:txBody>
      </p:sp>
      <p:sp>
        <p:nvSpPr>
          <p:cNvPr id="25618" name="33 CuadroTexto"/>
          <p:cNvSpPr txBox="1">
            <a:spLocks noChangeArrowheads="1"/>
          </p:cNvSpPr>
          <p:nvPr/>
        </p:nvSpPr>
        <p:spPr bwMode="auto">
          <a:xfrm>
            <a:off x="4356100" y="3357563"/>
            <a:ext cx="1511300" cy="460375"/>
          </a:xfrm>
          <a:prstGeom prst="rect">
            <a:avLst/>
          </a:prstGeom>
          <a:noFill/>
          <a:ln w="9525">
            <a:noFill/>
            <a:miter lim="800000"/>
            <a:headEnd/>
            <a:tailEnd/>
          </a:ln>
        </p:spPr>
        <p:txBody>
          <a:bodyPr>
            <a:spAutoFit/>
          </a:bodyPr>
          <a:lstStyle/>
          <a:p>
            <a:pPr algn="ctr"/>
            <a:r>
              <a:rPr lang="es-ES" sz="1200" b="1">
                <a:solidFill>
                  <a:srgbClr val="C00000"/>
                </a:solidFill>
              </a:rPr>
              <a:t>Situación  Real</a:t>
            </a:r>
          </a:p>
          <a:p>
            <a:pPr algn="ctr"/>
            <a:r>
              <a:rPr lang="es-ES" sz="1200" b="1">
                <a:solidFill>
                  <a:srgbClr val="C00000"/>
                </a:solidFill>
              </a:rPr>
              <a:t>  Trato al Usuario</a:t>
            </a:r>
          </a:p>
        </p:txBody>
      </p:sp>
      <p:sp>
        <p:nvSpPr>
          <p:cNvPr id="25619" name="34 CuadroTexto"/>
          <p:cNvSpPr txBox="1">
            <a:spLocks noChangeArrowheads="1"/>
          </p:cNvSpPr>
          <p:nvPr/>
        </p:nvSpPr>
        <p:spPr bwMode="auto">
          <a:xfrm>
            <a:off x="900113" y="3933825"/>
            <a:ext cx="1368425" cy="460375"/>
          </a:xfrm>
          <a:prstGeom prst="rect">
            <a:avLst/>
          </a:prstGeom>
          <a:noFill/>
          <a:ln w="9525">
            <a:noFill/>
            <a:miter lim="800000"/>
            <a:headEnd/>
            <a:tailEnd/>
          </a:ln>
        </p:spPr>
        <p:txBody>
          <a:bodyPr>
            <a:spAutoFit/>
          </a:bodyPr>
          <a:lstStyle/>
          <a:p>
            <a:pPr algn="ctr"/>
            <a:r>
              <a:rPr lang="es-ES" sz="1200" b="1">
                <a:solidFill>
                  <a:srgbClr val="C00000"/>
                </a:solidFill>
              </a:rPr>
              <a:t>Competencias</a:t>
            </a:r>
          </a:p>
          <a:p>
            <a:pPr algn="ctr"/>
            <a:r>
              <a:rPr lang="es-ES" sz="1200" b="1">
                <a:solidFill>
                  <a:srgbClr val="C00000"/>
                </a:solidFill>
              </a:rPr>
              <a:t>requeridas</a:t>
            </a:r>
          </a:p>
        </p:txBody>
      </p:sp>
      <p:sp>
        <p:nvSpPr>
          <p:cNvPr id="25620" name="35 CuadroTexto"/>
          <p:cNvSpPr txBox="1">
            <a:spLocks noChangeArrowheads="1"/>
          </p:cNvSpPr>
          <p:nvPr/>
        </p:nvSpPr>
        <p:spPr bwMode="auto">
          <a:xfrm>
            <a:off x="4500563" y="4005263"/>
            <a:ext cx="1366837" cy="461962"/>
          </a:xfrm>
          <a:prstGeom prst="rect">
            <a:avLst/>
          </a:prstGeom>
          <a:noFill/>
          <a:ln w="9525">
            <a:noFill/>
            <a:miter lim="800000"/>
            <a:headEnd/>
            <a:tailEnd/>
          </a:ln>
        </p:spPr>
        <p:txBody>
          <a:bodyPr>
            <a:spAutoFit/>
          </a:bodyPr>
          <a:lstStyle/>
          <a:p>
            <a:pPr algn="ctr"/>
            <a:r>
              <a:rPr lang="es-ES" sz="1200" b="1">
                <a:solidFill>
                  <a:srgbClr val="C00000"/>
                </a:solidFill>
              </a:rPr>
              <a:t>Competencias</a:t>
            </a:r>
          </a:p>
          <a:p>
            <a:pPr algn="ctr"/>
            <a:r>
              <a:rPr lang="es-ES" sz="1200" b="1">
                <a:solidFill>
                  <a:srgbClr val="C00000"/>
                </a:solidFill>
              </a:rPr>
              <a:t>actuales</a:t>
            </a:r>
          </a:p>
        </p:txBody>
      </p:sp>
      <p:pic>
        <p:nvPicPr>
          <p:cNvPr id="25621" name="Picture 41" descr="H:\TRATO AL USUARIO\asertivo1.jpg"/>
          <p:cNvPicPr>
            <a:picLocks noChangeAspect="1" noChangeArrowheads="1"/>
          </p:cNvPicPr>
          <p:nvPr/>
        </p:nvPicPr>
        <p:blipFill>
          <a:blip r:embed="rId2"/>
          <a:srcRect/>
          <a:stretch>
            <a:fillRect/>
          </a:stretch>
        </p:blipFill>
        <p:spPr bwMode="auto">
          <a:xfrm>
            <a:off x="6732588" y="1844675"/>
            <a:ext cx="2054225" cy="1571625"/>
          </a:xfrm>
          <a:prstGeom prst="rect">
            <a:avLst/>
          </a:prstGeom>
          <a:noFill/>
          <a:ln w="9525">
            <a:noFill/>
            <a:miter lim="800000"/>
            <a:headEnd/>
            <a:tailEnd/>
          </a:ln>
        </p:spPr>
      </p:pic>
      <p:sp>
        <p:nvSpPr>
          <p:cNvPr id="25622" name="20 CuadroTexto"/>
          <p:cNvSpPr txBox="1">
            <a:spLocks noChangeArrowheads="1"/>
          </p:cNvSpPr>
          <p:nvPr/>
        </p:nvSpPr>
        <p:spPr bwMode="auto">
          <a:xfrm>
            <a:off x="2843213" y="3357563"/>
            <a:ext cx="1008062" cy="338137"/>
          </a:xfrm>
          <a:prstGeom prst="rect">
            <a:avLst/>
          </a:prstGeom>
          <a:noFill/>
          <a:ln w="9525">
            <a:noFill/>
            <a:miter lim="800000"/>
            <a:headEnd/>
            <a:tailEnd/>
          </a:ln>
        </p:spPr>
        <p:txBody>
          <a:bodyPr>
            <a:spAutoFit/>
          </a:bodyPr>
          <a:lstStyle/>
          <a:p>
            <a:r>
              <a:rPr lang="es-ES" sz="1600" b="1">
                <a:solidFill>
                  <a:schemeClr val="bg1"/>
                </a:solidFill>
              </a:rPr>
              <a:t>Brecha</a:t>
            </a:r>
          </a:p>
        </p:txBody>
      </p:sp>
    </p:spTree>
    <p:extLst>
      <p:ext uri="{BB962C8B-B14F-4D97-AF65-F5344CB8AC3E}">
        <p14:creationId xmlns:p14="http://schemas.microsoft.com/office/powerpoint/2010/main" xmlns="" val="385690159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ChangeArrowheads="1"/>
          </p:cNvSpPr>
          <p:nvPr/>
        </p:nvSpPr>
        <p:spPr bwMode="auto">
          <a:xfrm>
            <a:off x="3537068" y="1268413"/>
            <a:ext cx="4174925" cy="369332"/>
          </a:xfrm>
          <a:prstGeom prst="rect">
            <a:avLst/>
          </a:prstGeom>
          <a:noFill/>
          <a:ln w="9525">
            <a:noFill/>
            <a:miter lim="800000"/>
            <a:headEnd/>
            <a:tailEnd/>
          </a:ln>
        </p:spPr>
        <p:txBody>
          <a:bodyPr wrap="none">
            <a:spAutoFit/>
          </a:bodyPr>
          <a:lstStyle/>
          <a:p>
            <a:pPr eaLnBrk="0" hangingPunct="0"/>
            <a:r>
              <a:rPr lang="es-CL" b="1" dirty="0" smtClean="0">
                <a:ea typeface="ＭＳ Ｐゴシック"/>
                <a:cs typeface="ＭＳ Ｐゴシック"/>
              </a:rPr>
              <a:t>Resultados </a:t>
            </a:r>
            <a:r>
              <a:rPr lang="es-CL" b="1" dirty="0">
                <a:ea typeface="ＭＳ Ｐゴシック"/>
                <a:cs typeface="ＭＳ Ｐゴシック"/>
              </a:rPr>
              <a:t>de autoevaluación funcionaria</a:t>
            </a:r>
            <a:endParaRPr lang="es-ES" b="1" u="sng" dirty="0">
              <a:ea typeface="ＭＳ Ｐゴシック"/>
              <a:cs typeface="ＭＳ Ｐゴシック"/>
            </a:endParaRPr>
          </a:p>
        </p:txBody>
      </p:sp>
      <p:pic>
        <p:nvPicPr>
          <p:cNvPr id="26629" name="Picture 389" descr="kchart"/>
          <p:cNvPicPr>
            <a:picLocks noChangeAspect="1" noChangeArrowheads="1"/>
          </p:cNvPicPr>
          <p:nvPr/>
        </p:nvPicPr>
        <p:blipFill>
          <a:blip r:embed="rId2"/>
          <a:srcRect/>
          <a:stretch>
            <a:fillRect/>
          </a:stretch>
        </p:blipFill>
        <p:spPr bwMode="auto">
          <a:xfrm>
            <a:off x="462229" y="2351251"/>
            <a:ext cx="1506537" cy="1506537"/>
          </a:xfrm>
          <a:prstGeom prst="rect">
            <a:avLst/>
          </a:prstGeom>
          <a:noFill/>
          <a:ln w="9525">
            <a:noFill/>
            <a:miter lim="800000"/>
            <a:headEnd/>
            <a:tailEnd/>
          </a:ln>
        </p:spPr>
      </p:pic>
      <p:pic>
        <p:nvPicPr>
          <p:cNvPr id="26630" name="Picture 596"/>
          <p:cNvPicPr>
            <a:picLocks noChangeAspect="1" noChangeArrowheads="1"/>
          </p:cNvPicPr>
          <p:nvPr/>
        </p:nvPicPr>
        <p:blipFill>
          <a:blip r:embed="rId3"/>
          <a:srcRect/>
          <a:stretch>
            <a:fillRect/>
          </a:stretch>
        </p:blipFill>
        <p:spPr bwMode="auto">
          <a:xfrm>
            <a:off x="2362217" y="1637745"/>
            <a:ext cx="6524625" cy="3548062"/>
          </a:xfrm>
          <a:prstGeom prst="rect">
            <a:avLst/>
          </a:prstGeom>
          <a:noFill/>
          <a:ln w="9525">
            <a:noFill/>
            <a:miter lim="800000"/>
            <a:headEnd/>
            <a:tailEnd/>
          </a:ln>
        </p:spPr>
      </p:pic>
      <p:sp>
        <p:nvSpPr>
          <p:cNvPr id="26634" name="11 CuadroTexto"/>
          <p:cNvSpPr txBox="1">
            <a:spLocks noChangeArrowheads="1"/>
          </p:cNvSpPr>
          <p:nvPr/>
        </p:nvSpPr>
        <p:spPr bwMode="auto">
          <a:xfrm>
            <a:off x="2478281" y="5115059"/>
            <a:ext cx="3811424" cy="457200"/>
          </a:xfrm>
          <a:prstGeom prst="rect">
            <a:avLst/>
          </a:prstGeom>
          <a:noFill/>
          <a:ln w="9525">
            <a:noFill/>
            <a:miter lim="800000"/>
            <a:headEnd/>
            <a:tailEnd/>
          </a:ln>
        </p:spPr>
        <p:txBody>
          <a:bodyPr wrap="square">
            <a:spAutoFit/>
          </a:bodyPr>
          <a:lstStyle/>
          <a:p>
            <a:r>
              <a:rPr lang="es-ES" sz="1200" dirty="0">
                <a:solidFill>
                  <a:srgbClr val="006CB7"/>
                </a:solidFill>
              </a:rPr>
              <a:t>Fuente: Cuestionario de autoevaluación </a:t>
            </a:r>
            <a:r>
              <a:rPr lang="es-ES" sz="1200" b="1" i="1" dirty="0">
                <a:solidFill>
                  <a:srgbClr val="006CB7"/>
                </a:solidFill>
              </a:rPr>
              <a:t>Trato al </a:t>
            </a:r>
            <a:r>
              <a:rPr lang="es-ES" sz="1200" b="1" i="1" dirty="0" smtClean="0">
                <a:solidFill>
                  <a:srgbClr val="006CB7"/>
                </a:solidFill>
              </a:rPr>
              <a:t>usuario</a:t>
            </a:r>
            <a:r>
              <a:rPr lang="es-ES" sz="1200" b="1" i="1" dirty="0">
                <a:solidFill>
                  <a:srgbClr val="006CB7"/>
                </a:solidFill>
              </a:rPr>
              <a:t>.</a:t>
            </a:r>
          </a:p>
          <a:p>
            <a:r>
              <a:rPr lang="es-ES" sz="1200" b="1" i="1" dirty="0">
                <a:solidFill>
                  <a:srgbClr val="006CB7"/>
                </a:solidFill>
              </a:rPr>
              <a:t>              </a:t>
            </a:r>
            <a:r>
              <a:rPr lang="es-ES" sz="1200" dirty="0">
                <a:solidFill>
                  <a:srgbClr val="006CB7"/>
                </a:solidFill>
              </a:rPr>
              <a:t>Elaboración propia</a:t>
            </a:r>
          </a:p>
        </p:txBody>
      </p:sp>
      <p:graphicFrame>
        <p:nvGraphicFramePr>
          <p:cNvPr id="26650" name="Group 26"/>
          <p:cNvGraphicFramePr>
            <a:graphicFrameLocks noGrp="1"/>
          </p:cNvGraphicFramePr>
          <p:nvPr>
            <p:extLst>
              <p:ext uri="{D42A27DB-BD31-4B8C-83A1-F6EECF244321}">
                <p14:modId xmlns:p14="http://schemas.microsoft.com/office/powerpoint/2010/main" xmlns="" val="4221336683"/>
              </p:ext>
            </p:extLst>
          </p:nvPr>
        </p:nvGraphicFramePr>
        <p:xfrm>
          <a:off x="7086617" y="5190259"/>
          <a:ext cx="1800225" cy="1112520"/>
        </p:xfrm>
        <a:graphic>
          <a:graphicData uri="http://schemas.openxmlformats.org/drawingml/2006/table">
            <a:tbl>
              <a:tblPr/>
              <a:tblGrid>
                <a:gridCol w="1081088"/>
                <a:gridCol w="719137"/>
              </a:tblGrid>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FFFFFF"/>
                          </a:solidFill>
                          <a:effectLst/>
                          <a:latin typeface="Arial" charset="0"/>
                          <a:cs typeface="Arial" charset="0"/>
                        </a:rPr>
                        <a:t>Total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FFFFFF"/>
                          </a:solidFill>
                          <a:effectLst/>
                          <a:latin typeface="Arial" charset="0"/>
                          <a:cs typeface="Arial" charset="0"/>
                        </a:rPr>
                        <a:t>Funcionarios</a:t>
                      </a:r>
                      <a:endParaRPr kumimoji="0" lang="es-ES" sz="11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6C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FFFFFF"/>
                          </a:solidFill>
                          <a:effectLst/>
                          <a:latin typeface="Arial" charset="0"/>
                          <a:cs typeface="Arial" charset="0"/>
                        </a:rPr>
                        <a:t>555</a:t>
                      </a:r>
                      <a:endParaRPr kumimoji="0" lang="es-E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6CB7"/>
                    </a:solid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6CB7"/>
                          </a:solidFill>
                          <a:effectLst/>
                          <a:latin typeface="Arial" charset="0"/>
                          <a:cs typeface="Arial" charset="0"/>
                        </a:rPr>
                        <a:t>Encuestados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6CB7"/>
                          </a:solidFill>
                          <a:effectLst/>
                          <a:latin typeface="Arial" charset="0"/>
                          <a:cs typeface="Arial" charset="0"/>
                        </a:rPr>
                        <a:t>237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006CB7"/>
                          </a:solidFill>
                          <a:effectLst/>
                          <a:latin typeface="Arial" charset="0"/>
                          <a:cs typeface="Arial" charset="0"/>
                        </a:rPr>
                        <a:t>% aprox.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6CB7"/>
                          </a:solidFill>
                          <a:effectLst/>
                          <a:latin typeface="Arial" charset="0"/>
                          <a:cs typeface="Arial"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bl>
          </a:graphicData>
        </a:graphic>
      </p:graphicFrame>
    </p:spTree>
    <p:extLst>
      <p:ext uri="{BB962C8B-B14F-4D97-AF65-F5344CB8AC3E}">
        <p14:creationId xmlns:p14="http://schemas.microsoft.com/office/powerpoint/2010/main" xmlns="" val="206279791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AutoShape 11"/>
          <p:cNvSpPr>
            <a:spLocks noChangeArrowheads="1"/>
          </p:cNvSpPr>
          <p:nvPr/>
        </p:nvSpPr>
        <p:spPr bwMode="auto">
          <a:xfrm>
            <a:off x="3042303" y="3110668"/>
            <a:ext cx="6101697" cy="2459305"/>
          </a:xfrm>
          <a:prstGeom prst="roundRect">
            <a:avLst>
              <a:gd name="adj" fmla="val 16667"/>
            </a:avLst>
          </a:prstGeom>
          <a:solidFill>
            <a:srgbClr val="CCCCFF"/>
          </a:solidFill>
          <a:ln w="9525">
            <a:noFill/>
            <a:round/>
            <a:headEnd/>
            <a:tailEnd/>
          </a:ln>
        </p:spPr>
        <p:txBody>
          <a:bodyPr wrap="none" anchor="ctr"/>
          <a:lstStyle/>
          <a:p>
            <a:pPr algn="ctr">
              <a:lnSpc>
                <a:spcPct val="155000"/>
              </a:lnSpc>
              <a:spcBef>
                <a:spcPct val="15000"/>
              </a:spcBef>
            </a:pPr>
            <a:r>
              <a:rPr lang="es-CL" sz="2000" b="1" i="1" dirty="0"/>
              <a:t>Percibir las necesidades y demandas del </a:t>
            </a:r>
            <a:r>
              <a:rPr lang="es-CL" sz="2000" b="1" i="1" dirty="0" smtClean="0"/>
              <a:t>usuario  </a:t>
            </a:r>
            <a:endParaRPr lang="es-CL" sz="2000" b="1" i="1" dirty="0"/>
          </a:p>
          <a:p>
            <a:pPr algn="ctr">
              <a:lnSpc>
                <a:spcPct val="155000"/>
              </a:lnSpc>
              <a:spcBef>
                <a:spcPct val="15000"/>
              </a:spcBef>
            </a:pPr>
            <a:r>
              <a:rPr lang="es-CL" sz="2000" b="1" i="1" dirty="0"/>
              <a:t>frente a la organización y ser capaz de darle satisfacción </a:t>
            </a:r>
          </a:p>
          <a:p>
            <a:pPr algn="ctr">
              <a:lnSpc>
                <a:spcPct val="155000"/>
              </a:lnSpc>
              <a:spcBef>
                <a:spcPct val="15000"/>
              </a:spcBef>
            </a:pPr>
            <a:r>
              <a:rPr lang="es-CL" sz="2000" b="1" i="1" dirty="0"/>
              <a:t>razonable con los recursos disponibles  en forma oportuna</a:t>
            </a:r>
          </a:p>
        </p:txBody>
      </p:sp>
      <p:pic>
        <p:nvPicPr>
          <p:cNvPr id="22" name="Picture 8" descr="30"/>
          <p:cNvPicPr>
            <a:picLocks noChangeAspect="1" noChangeArrowheads="1"/>
          </p:cNvPicPr>
          <p:nvPr/>
        </p:nvPicPr>
        <p:blipFill>
          <a:blip r:embed="rId2"/>
          <a:srcRect/>
          <a:stretch>
            <a:fillRect/>
          </a:stretch>
        </p:blipFill>
        <p:spPr bwMode="auto">
          <a:xfrm>
            <a:off x="202392" y="731384"/>
            <a:ext cx="2703318" cy="1996267"/>
          </a:xfrm>
          <a:prstGeom prst="rect">
            <a:avLst/>
          </a:prstGeom>
          <a:noFill/>
          <a:ln w="9525">
            <a:noFill/>
            <a:miter lim="800000"/>
            <a:headEnd/>
            <a:tailEnd/>
          </a:ln>
        </p:spPr>
      </p:pic>
      <p:sp>
        <p:nvSpPr>
          <p:cNvPr id="2" name="1 Marcador de contenido"/>
          <p:cNvSpPr>
            <a:spLocks noGrp="1"/>
          </p:cNvSpPr>
          <p:nvPr>
            <p:ph sz="quarter" idx="12"/>
          </p:nvPr>
        </p:nvSpPr>
        <p:spPr>
          <a:xfrm>
            <a:off x="3479800" y="1234217"/>
            <a:ext cx="5257800" cy="990600"/>
          </a:xfrm>
        </p:spPr>
        <p:txBody>
          <a:bodyPr/>
          <a:lstStyle/>
          <a:p>
            <a:pPr algn="ctr"/>
            <a:r>
              <a:rPr lang="es-CL" dirty="0" smtClean="0"/>
              <a:t>Utilización Modelo de Competencias </a:t>
            </a:r>
            <a:r>
              <a:rPr lang="es-CL" dirty="0"/>
              <a:t>L</a:t>
            </a:r>
            <a:r>
              <a:rPr lang="es-CL" dirty="0" smtClean="0"/>
              <a:t>aborales</a:t>
            </a:r>
            <a:endParaRPr lang="es-CL" dirty="0"/>
          </a:p>
        </p:txBody>
      </p:sp>
      <p:sp>
        <p:nvSpPr>
          <p:cNvPr id="3" name="2 Marcador de contenido"/>
          <p:cNvSpPr>
            <a:spLocks noGrp="1"/>
          </p:cNvSpPr>
          <p:nvPr>
            <p:ph sz="quarter" idx="13"/>
          </p:nvPr>
        </p:nvSpPr>
        <p:spPr>
          <a:xfrm>
            <a:off x="3365143" y="2261311"/>
            <a:ext cx="5456015" cy="849357"/>
          </a:xfrm>
        </p:spPr>
        <p:txBody>
          <a:bodyPr/>
          <a:lstStyle/>
          <a:p>
            <a:r>
              <a:rPr lang="es-CL" dirty="0"/>
              <a:t>Formulación participativa y clara de una definición de competencia “Trato al Usuario”:</a:t>
            </a:r>
          </a:p>
          <a:p>
            <a:endParaRPr lang="es-CL" dirty="0"/>
          </a:p>
        </p:txBody>
      </p:sp>
    </p:spTree>
    <p:extLst>
      <p:ext uri="{BB962C8B-B14F-4D97-AF65-F5344CB8AC3E}">
        <p14:creationId xmlns:p14="http://schemas.microsoft.com/office/powerpoint/2010/main" xmlns="" val="2404267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250825" y="908050"/>
            <a:ext cx="4235450" cy="366713"/>
          </a:xfrm>
          <a:prstGeom prst="rect">
            <a:avLst/>
          </a:prstGeom>
          <a:noFill/>
          <a:ln w="9525">
            <a:noFill/>
            <a:miter lim="800000"/>
            <a:headEnd/>
            <a:tailEnd/>
          </a:ln>
        </p:spPr>
        <p:txBody>
          <a:bodyPr wrap="none">
            <a:spAutoFit/>
          </a:bodyPr>
          <a:lstStyle/>
          <a:p>
            <a:pPr eaLnBrk="0" hangingPunct="0"/>
            <a:r>
              <a:rPr lang="es-CL" b="1">
                <a:ea typeface="ＭＳ Ｐゴシック"/>
                <a:cs typeface="ＭＳ Ｐゴシック"/>
              </a:rPr>
              <a:t>Competencia laboral Trato Adecuado</a:t>
            </a:r>
            <a:endParaRPr lang="es-ES" b="1" u="sng">
              <a:ea typeface="ＭＳ Ｐゴシック"/>
              <a:cs typeface="ＭＳ Ｐゴシック"/>
            </a:endParaRPr>
          </a:p>
        </p:txBody>
      </p:sp>
      <p:sp>
        <p:nvSpPr>
          <p:cNvPr id="29700" name="Text Box 7"/>
          <p:cNvSpPr txBox="1">
            <a:spLocks noChangeArrowheads="1"/>
          </p:cNvSpPr>
          <p:nvPr/>
        </p:nvSpPr>
        <p:spPr bwMode="auto">
          <a:xfrm>
            <a:off x="2484438" y="2205038"/>
            <a:ext cx="4032250" cy="304800"/>
          </a:xfrm>
          <a:prstGeom prst="rect">
            <a:avLst/>
          </a:prstGeom>
          <a:noFill/>
          <a:ln w="9525">
            <a:noFill/>
            <a:miter lim="800000"/>
            <a:headEnd/>
            <a:tailEnd/>
          </a:ln>
        </p:spPr>
        <p:txBody>
          <a:bodyPr>
            <a:spAutoFit/>
          </a:bodyPr>
          <a:lstStyle/>
          <a:p>
            <a:pPr algn="ctr" eaLnBrk="0" hangingPunct="0">
              <a:spcBef>
                <a:spcPct val="50000"/>
              </a:spcBef>
            </a:pPr>
            <a:r>
              <a:rPr lang="es-CL" sz="1400">
                <a:solidFill>
                  <a:schemeClr val="bg1"/>
                </a:solidFill>
              </a:rPr>
              <a:t>Contrato Psicológico</a:t>
            </a:r>
            <a:endParaRPr lang="es-ES" sz="1400">
              <a:solidFill>
                <a:schemeClr val="bg1"/>
              </a:solidFill>
            </a:endParaRPr>
          </a:p>
        </p:txBody>
      </p:sp>
      <p:sp>
        <p:nvSpPr>
          <p:cNvPr id="29701" name="AutoShape 10"/>
          <p:cNvSpPr>
            <a:spLocks noChangeArrowheads="1"/>
          </p:cNvSpPr>
          <p:nvPr/>
        </p:nvSpPr>
        <p:spPr bwMode="auto">
          <a:xfrm>
            <a:off x="755650" y="2492375"/>
            <a:ext cx="2016125" cy="865188"/>
          </a:xfrm>
          <a:prstGeom prst="roundRect">
            <a:avLst>
              <a:gd name="adj" fmla="val 16667"/>
            </a:avLst>
          </a:prstGeom>
          <a:gradFill rotWithShape="1">
            <a:gsLst>
              <a:gs pos="0">
                <a:srgbClr val="7AA3CC"/>
              </a:gs>
              <a:gs pos="50000">
                <a:srgbClr val="99CCFF"/>
              </a:gs>
              <a:gs pos="100000">
                <a:srgbClr val="7AA3CC"/>
              </a:gs>
            </a:gsLst>
            <a:lin ang="5400000" scaled="1"/>
          </a:gradFill>
          <a:ln w="22225">
            <a:noFill/>
            <a:round/>
            <a:headEnd/>
            <a:tailEnd/>
          </a:ln>
        </p:spPr>
        <p:txBody>
          <a:bodyPr wrap="none" anchor="ctr"/>
          <a:lstStyle/>
          <a:p>
            <a:endParaRPr lang="es-CL"/>
          </a:p>
        </p:txBody>
      </p:sp>
      <p:sp>
        <p:nvSpPr>
          <p:cNvPr id="29702" name="Text Box 11"/>
          <p:cNvSpPr txBox="1">
            <a:spLocks noChangeArrowheads="1"/>
          </p:cNvSpPr>
          <p:nvPr/>
        </p:nvSpPr>
        <p:spPr bwMode="auto">
          <a:xfrm>
            <a:off x="755650" y="2560638"/>
            <a:ext cx="2016125" cy="584200"/>
          </a:xfrm>
          <a:prstGeom prst="rect">
            <a:avLst/>
          </a:prstGeom>
          <a:noFill/>
          <a:ln w="9525">
            <a:noFill/>
            <a:miter lim="800000"/>
            <a:headEnd/>
            <a:tailEnd/>
          </a:ln>
        </p:spPr>
        <p:txBody>
          <a:bodyPr>
            <a:spAutoFit/>
          </a:bodyPr>
          <a:lstStyle/>
          <a:p>
            <a:pPr algn="ctr">
              <a:spcBef>
                <a:spcPct val="50000"/>
              </a:spcBef>
            </a:pPr>
            <a:r>
              <a:rPr lang="es-CL" sz="1600" b="1">
                <a:solidFill>
                  <a:schemeClr val="bg1"/>
                </a:solidFill>
              </a:rPr>
              <a:t>5 dimensiones principales</a:t>
            </a:r>
            <a:endParaRPr lang="es-ES" sz="1600" b="1">
              <a:solidFill>
                <a:schemeClr val="bg1"/>
              </a:solidFill>
            </a:endParaRPr>
          </a:p>
        </p:txBody>
      </p:sp>
      <p:sp>
        <p:nvSpPr>
          <p:cNvPr id="29703" name="AutoShape 13"/>
          <p:cNvSpPr>
            <a:spLocks/>
          </p:cNvSpPr>
          <p:nvPr/>
        </p:nvSpPr>
        <p:spPr bwMode="auto">
          <a:xfrm>
            <a:off x="3132138" y="1628775"/>
            <a:ext cx="792162" cy="2520950"/>
          </a:xfrm>
          <a:prstGeom prst="leftBrace">
            <a:avLst>
              <a:gd name="adj1" fmla="val 26520"/>
              <a:gd name="adj2" fmla="val 50000"/>
            </a:avLst>
          </a:prstGeom>
          <a:noFill/>
          <a:ln w="25400">
            <a:solidFill>
              <a:srgbClr val="99CCFF"/>
            </a:solidFill>
            <a:round/>
            <a:headEnd/>
            <a:tailEnd/>
          </a:ln>
        </p:spPr>
        <p:txBody>
          <a:bodyPr wrap="none" anchor="ctr"/>
          <a:lstStyle/>
          <a:p>
            <a:endParaRPr lang="es-CL"/>
          </a:p>
        </p:txBody>
      </p:sp>
      <p:sp>
        <p:nvSpPr>
          <p:cNvPr id="24590" name="Text Box 14"/>
          <p:cNvSpPr txBox="1">
            <a:spLocks noChangeArrowheads="1"/>
          </p:cNvSpPr>
          <p:nvPr/>
        </p:nvSpPr>
        <p:spPr bwMode="auto">
          <a:xfrm>
            <a:off x="3995738" y="1484313"/>
            <a:ext cx="4824412" cy="2986087"/>
          </a:xfrm>
          <a:prstGeom prst="rect">
            <a:avLst/>
          </a:prstGeom>
          <a:noFill/>
          <a:ln w="9525">
            <a:noFill/>
            <a:miter lim="800000"/>
            <a:headEnd/>
            <a:tailEnd/>
          </a:ln>
          <a:effectLst/>
        </p:spPr>
        <p:txBody>
          <a:bodyPr>
            <a:spAutoFit/>
          </a:bodyPr>
          <a:lstStyle/>
          <a:p>
            <a:pPr>
              <a:lnSpc>
                <a:spcPct val="140000"/>
              </a:lnSpc>
              <a:spcBef>
                <a:spcPct val="75000"/>
              </a:spcBef>
              <a:defRPr/>
            </a:pPr>
            <a:r>
              <a:rPr lang="es-CL" sz="1600" dirty="0"/>
              <a:t>1. Trato Digno</a:t>
            </a:r>
          </a:p>
          <a:p>
            <a:pPr>
              <a:lnSpc>
                <a:spcPct val="140000"/>
              </a:lnSpc>
              <a:spcBef>
                <a:spcPct val="75000"/>
              </a:spcBef>
              <a:defRPr/>
            </a:pPr>
            <a:r>
              <a:rPr lang="es-CL" sz="1600" dirty="0"/>
              <a:t>2.  Comunicación</a:t>
            </a:r>
          </a:p>
          <a:p>
            <a:pPr>
              <a:lnSpc>
                <a:spcPct val="140000"/>
              </a:lnSpc>
              <a:spcBef>
                <a:spcPct val="75000"/>
              </a:spcBef>
              <a:defRPr/>
            </a:pPr>
            <a:r>
              <a:rPr lang="es-CL" sz="1600" dirty="0"/>
              <a:t>3.  </a:t>
            </a:r>
            <a:r>
              <a:rPr lang="es-CL" sz="1600" dirty="0" smtClean="0"/>
              <a:t>Confidencialidad</a:t>
            </a:r>
            <a:endParaRPr lang="es-CL" sz="1600" dirty="0"/>
          </a:p>
          <a:p>
            <a:pPr marL="342900" indent="-342900">
              <a:lnSpc>
                <a:spcPct val="140000"/>
              </a:lnSpc>
              <a:spcBef>
                <a:spcPct val="75000"/>
              </a:spcBef>
              <a:buFontTx/>
              <a:buAutoNum type="arabicPeriod" startAt="4"/>
              <a:defRPr/>
            </a:pPr>
            <a:r>
              <a:rPr lang="es-CL" sz="1600" dirty="0"/>
              <a:t>Disposición a la autonomía usuaria.</a:t>
            </a:r>
          </a:p>
          <a:p>
            <a:pPr marL="342900" indent="-342900">
              <a:lnSpc>
                <a:spcPct val="140000"/>
              </a:lnSpc>
              <a:spcBef>
                <a:spcPct val="75000"/>
              </a:spcBef>
              <a:buFontTx/>
              <a:buAutoNum type="arabicPeriod" startAt="4"/>
              <a:defRPr/>
            </a:pPr>
            <a:r>
              <a:rPr lang="es-CL" sz="1600" dirty="0" smtClean="0"/>
              <a:t>Trabajo Colaborativo</a:t>
            </a:r>
            <a:endParaRPr lang="es-CL" sz="1600" dirty="0"/>
          </a:p>
          <a:p>
            <a:pPr>
              <a:spcBef>
                <a:spcPct val="75000"/>
              </a:spcBef>
              <a:defRPr/>
            </a:pPr>
            <a:endParaRPr lang="es-ES" sz="1600" dirty="0"/>
          </a:p>
        </p:txBody>
      </p:sp>
      <p:sp>
        <p:nvSpPr>
          <p:cNvPr id="29705" name="Rectangle 15"/>
          <p:cNvSpPr>
            <a:spLocks noChangeArrowheads="1"/>
          </p:cNvSpPr>
          <p:nvPr/>
        </p:nvSpPr>
        <p:spPr bwMode="auto">
          <a:xfrm>
            <a:off x="539750" y="1557338"/>
            <a:ext cx="2592388" cy="647700"/>
          </a:xfrm>
          <a:prstGeom prst="rect">
            <a:avLst/>
          </a:prstGeom>
          <a:solidFill>
            <a:srgbClr val="006CB7"/>
          </a:solidFill>
          <a:ln w="9525">
            <a:noFill/>
            <a:miter lim="800000"/>
            <a:headEnd/>
            <a:tailEnd/>
          </a:ln>
        </p:spPr>
        <p:txBody>
          <a:bodyPr wrap="none" anchor="ctr"/>
          <a:lstStyle/>
          <a:p>
            <a:pPr algn="ctr"/>
            <a:r>
              <a:rPr lang="es-CL" sz="1600" b="1">
                <a:solidFill>
                  <a:schemeClr val="bg1"/>
                </a:solidFill>
              </a:rPr>
              <a:t>Modelo por competencias</a:t>
            </a:r>
            <a:endParaRPr lang="es-ES" sz="1600" b="1">
              <a:solidFill>
                <a:schemeClr val="bg1"/>
              </a:solidFill>
            </a:endParaRPr>
          </a:p>
        </p:txBody>
      </p:sp>
      <p:pic>
        <p:nvPicPr>
          <p:cNvPr id="29708" name="Picture 18" descr="curso protocolos de atencion"/>
          <p:cNvPicPr>
            <a:picLocks noChangeAspect="1" noChangeArrowheads="1"/>
          </p:cNvPicPr>
          <p:nvPr/>
        </p:nvPicPr>
        <p:blipFill>
          <a:blip r:embed="rId2"/>
          <a:srcRect/>
          <a:stretch>
            <a:fillRect/>
          </a:stretch>
        </p:blipFill>
        <p:spPr bwMode="auto">
          <a:xfrm>
            <a:off x="4211638" y="4365625"/>
            <a:ext cx="1944687" cy="1568450"/>
          </a:xfrm>
          <a:prstGeom prst="rect">
            <a:avLst/>
          </a:prstGeom>
          <a:noFill/>
          <a:ln w="9525">
            <a:noFill/>
            <a:miter lim="800000"/>
            <a:headEnd/>
            <a:tailEnd/>
          </a:ln>
        </p:spPr>
      </p:pic>
      <p:pic>
        <p:nvPicPr>
          <p:cNvPr id="29709" name="Picture 3" descr="C:\Documents and Settings\Marcelo\Escritorio\Parto Isaura\IMG_0018.JPG"/>
          <p:cNvPicPr>
            <a:picLocks noChangeAspect="1" noChangeArrowheads="1"/>
          </p:cNvPicPr>
          <p:nvPr/>
        </p:nvPicPr>
        <p:blipFill>
          <a:blip r:embed="rId3"/>
          <a:srcRect/>
          <a:stretch>
            <a:fillRect/>
          </a:stretch>
        </p:blipFill>
        <p:spPr bwMode="auto">
          <a:xfrm>
            <a:off x="6156325" y="4365625"/>
            <a:ext cx="2016125" cy="1592263"/>
          </a:xfrm>
          <a:prstGeom prst="rect">
            <a:avLst/>
          </a:prstGeom>
          <a:noFill/>
          <a:ln w="9525">
            <a:noFill/>
            <a:miter lim="800000"/>
            <a:headEnd/>
            <a:tailEnd/>
          </a:ln>
        </p:spPr>
      </p:pic>
      <p:pic>
        <p:nvPicPr>
          <p:cNvPr id="29710" name="Picture 20" descr="pocha"/>
          <p:cNvPicPr>
            <a:picLocks noChangeAspect="1" noChangeArrowheads="1"/>
          </p:cNvPicPr>
          <p:nvPr/>
        </p:nvPicPr>
        <p:blipFill>
          <a:blip r:embed="rId4"/>
          <a:srcRect/>
          <a:stretch>
            <a:fillRect/>
          </a:stretch>
        </p:blipFill>
        <p:spPr bwMode="auto">
          <a:xfrm>
            <a:off x="468313" y="4365625"/>
            <a:ext cx="1943100" cy="1563688"/>
          </a:xfrm>
          <a:prstGeom prst="rect">
            <a:avLst/>
          </a:prstGeom>
          <a:noFill/>
          <a:ln w="9525">
            <a:noFill/>
            <a:miter lim="800000"/>
            <a:headEnd/>
            <a:tailEnd/>
          </a:ln>
        </p:spPr>
      </p:pic>
      <p:pic>
        <p:nvPicPr>
          <p:cNvPr id="29711" name="Picture 14" descr="DSC03047"/>
          <p:cNvPicPr>
            <a:picLocks noChangeAspect="1" noChangeArrowheads="1"/>
          </p:cNvPicPr>
          <p:nvPr/>
        </p:nvPicPr>
        <p:blipFill>
          <a:blip r:embed="rId5">
            <a:lum bright="-6000" contrast="18000"/>
          </a:blip>
          <a:srcRect/>
          <a:stretch>
            <a:fillRect/>
          </a:stretch>
        </p:blipFill>
        <p:spPr bwMode="auto">
          <a:xfrm>
            <a:off x="2411413" y="4365625"/>
            <a:ext cx="1835150" cy="1584325"/>
          </a:xfrm>
          <a:prstGeom prst="rect">
            <a:avLst/>
          </a:prstGeom>
          <a:noFill/>
          <a:ln w="9525">
            <a:noFill/>
            <a:miter lim="800000"/>
            <a:headEnd/>
            <a:tailEnd/>
          </a:ln>
        </p:spPr>
      </p:pic>
    </p:spTree>
    <p:extLst>
      <p:ext uri="{BB962C8B-B14F-4D97-AF65-F5344CB8AC3E}">
        <p14:creationId xmlns:p14="http://schemas.microsoft.com/office/powerpoint/2010/main" xmlns="" val="334783802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Gráfico"/>
          <p:cNvGraphicFramePr>
            <a:graphicFrameLocks/>
          </p:cNvGraphicFramePr>
          <p:nvPr>
            <p:extLst>
              <p:ext uri="{D42A27DB-BD31-4B8C-83A1-F6EECF244321}">
                <p14:modId xmlns:p14="http://schemas.microsoft.com/office/powerpoint/2010/main" xmlns="" val="319550423"/>
              </p:ext>
            </p:extLst>
          </p:nvPr>
        </p:nvGraphicFramePr>
        <p:xfrm>
          <a:off x="3084604" y="1931348"/>
          <a:ext cx="5394327" cy="3144251"/>
        </p:xfrm>
        <a:graphic>
          <a:graphicData uri="http://schemas.openxmlformats.org/drawingml/2006/chart">
            <c:chart xmlns:c="http://schemas.openxmlformats.org/drawingml/2006/chart" xmlns:r="http://schemas.openxmlformats.org/officeDocument/2006/relationships" r:id="rId2"/>
          </a:graphicData>
        </a:graphic>
      </p:graphicFrame>
      <p:sp>
        <p:nvSpPr>
          <p:cNvPr id="19" name="18 CuadroTexto"/>
          <p:cNvSpPr txBox="1"/>
          <p:nvPr/>
        </p:nvSpPr>
        <p:spPr>
          <a:xfrm>
            <a:off x="3084604" y="5105093"/>
            <a:ext cx="2591357" cy="646331"/>
          </a:xfrm>
          <a:prstGeom prst="rect">
            <a:avLst/>
          </a:prstGeom>
          <a:noFill/>
        </p:spPr>
        <p:txBody>
          <a:bodyPr wrap="square" rtlCol="0">
            <a:spAutoFit/>
          </a:bodyPr>
          <a:lstStyle/>
          <a:p>
            <a:r>
              <a:rPr lang="es-ES_tradnl" sz="1200" dirty="0" smtClean="0"/>
              <a:t>Encuesta Panel de Expertos 2013.  </a:t>
            </a:r>
          </a:p>
          <a:p>
            <a:r>
              <a:rPr lang="es-ES_tradnl" sz="1200" dirty="0" smtClean="0"/>
              <a:t>Elaboración propia.</a:t>
            </a:r>
          </a:p>
          <a:p>
            <a:r>
              <a:rPr lang="es-ES_tradnl" sz="1200" b="1" dirty="0" smtClean="0"/>
              <a:t>Encuestados 286.</a:t>
            </a:r>
            <a:endParaRPr lang="es-CL" sz="1200" b="1" dirty="0"/>
          </a:p>
        </p:txBody>
      </p:sp>
      <p:sp>
        <p:nvSpPr>
          <p:cNvPr id="2" name="1 Rectángulo"/>
          <p:cNvSpPr/>
          <p:nvPr/>
        </p:nvSpPr>
        <p:spPr>
          <a:xfrm>
            <a:off x="2418032" y="816213"/>
            <a:ext cx="6252417" cy="523220"/>
          </a:xfrm>
          <a:prstGeom prst="rect">
            <a:avLst/>
          </a:prstGeom>
        </p:spPr>
        <p:txBody>
          <a:bodyPr wrap="none">
            <a:spAutoFit/>
          </a:bodyPr>
          <a:lstStyle/>
          <a:p>
            <a:r>
              <a:rPr lang="es-CL" sz="2800" b="1" dirty="0"/>
              <a:t>Competencia laboral Atención al Usuario</a:t>
            </a:r>
          </a:p>
        </p:txBody>
      </p:sp>
      <p:pic>
        <p:nvPicPr>
          <p:cNvPr id="6" name="Picture 4" descr="http://biteandome.files.wordpress.com/2012/07/ganar-clientes.jpeg"/>
          <p:cNvPicPr>
            <a:picLocks noChangeAspect="1" noChangeArrowheads="1"/>
          </p:cNvPicPr>
          <p:nvPr/>
        </p:nvPicPr>
        <p:blipFill>
          <a:blip r:embed="rId3"/>
          <a:srcRect/>
          <a:stretch>
            <a:fillRect/>
          </a:stretch>
        </p:blipFill>
        <p:spPr bwMode="auto">
          <a:xfrm>
            <a:off x="7734458" y="5512037"/>
            <a:ext cx="1259385" cy="1255187"/>
          </a:xfrm>
          <a:prstGeom prst="rect">
            <a:avLst/>
          </a:prstGeom>
          <a:noFill/>
        </p:spPr>
      </p:pic>
    </p:spTree>
    <p:extLst>
      <p:ext uri="{BB962C8B-B14F-4D97-AF65-F5344CB8AC3E}">
        <p14:creationId xmlns:p14="http://schemas.microsoft.com/office/powerpoint/2010/main" xmlns="" val="378517248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330190282_1fc3a3ab80[1].jpg"/>
          <p:cNvPicPr>
            <a:picLocks noChangeAspect="1"/>
          </p:cNvPicPr>
          <p:nvPr/>
        </p:nvPicPr>
        <p:blipFill>
          <a:blip r:embed="rId2"/>
          <a:srcRect l="19725" r="16741"/>
          <a:stretch>
            <a:fillRect/>
          </a:stretch>
        </p:blipFill>
        <p:spPr>
          <a:xfrm>
            <a:off x="0" y="0"/>
            <a:ext cx="2914650" cy="6743700"/>
          </a:xfrm>
          <a:prstGeom prst="rect">
            <a:avLst/>
          </a:prstGeom>
        </p:spPr>
      </p:pic>
      <p:sp>
        <p:nvSpPr>
          <p:cNvPr id="8" name="7 Rectángulo"/>
          <p:cNvSpPr/>
          <p:nvPr/>
        </p:nvSpPr>
        <p:spPr>
          <a:xfrm>
            <a:off x="4057650" y="5314950"/>
            <a:ext cx="4476750" cy="723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SATISFACCIÓN USUARIA</a:t>
            </a:r>
            <a:endParaRPr lang="es-MX" dirty="0"/>
          </a:p>
        </p:txBody>
      </p:sp>
      <p:sp>
        <p:nvSpPr>
          <p:cNvPr id="9" name="8 Rectángulo"/>
          <p:cNvSpPr/>
          <p:nvPr/>
        </p:nvSpPr>
        <p:spPr>
          <a:xfrm>
            <a:off x="4057650" y="4305300"/>
            <a:ext cx="4476750" cy="723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BUEN TRATO</a:t>
            </a:r>
            <a:endParaRPr lang="es-MX" dirty="0"/>
          </a:p>
        </p:txBody>
      </p:sp>
      <p:sp>
        <p:nvSpPr>
          <p:cNvPr id="10" name="9 Rectángulo"/>
          <p:cNvSpPr/>
          <p:nvPr/>
        </p:nvSpPr>
        <p:spPr>
          <a:xfrm>
            <a:off x="4057650" y="3340100"/>
            <a:ext cx="4476750" cy="723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FACTORES  DE RIESGOS</a:t>
            </a:r>
            <a:endParaRPr lang="es-MX" dirty="0"/>
          </a:p>
        </p:txBody>
      </p:sp>
      <p:sp>
        <p:nvSpPr>
          <p:cNvPr id="11" name="10 Rectángulo"/>
          <p:cNvSpPr/>
          <p:nvPr/>
        </p:nvSpPr>
        <p:spPr>
          <a:xfrm>
            <a:off x="4057650" y="2324100"/>
            <a:ext cx="4476750" cy="723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EXIGENCIA PSICOLÓGICA/CARGA MENTAL</a:t>
            </a:r>
            <a:endParaRPr lang="es-MX" dirty="0"/>
          </a:p>
        </p:txBody>
      </p:sp>
      <p:sp>
        <p:nvSpPr>
          <p:cNvPr id="12" name="11 Rectángulo"/>
          <p:cNvSpPr/>
          <p:nvPr/>
        </p:nvSpPr>
        <p:spPr>
          <a:xfrm>
            <a:off x="4057650" y="1276350"/>
            <a:ext cx="4476750" cy="723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SALUD /CALIDAD DE VIDA</a:t>
            </a:r>
            <a:endParaRPr lang="es-MX"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gestiopolis.com/canales/derrhh/articulos/64/clvalor.gif"/>
          <p:cNvPicPr>
            <a:picLocks noChangeAspect="1" noChangeArrowheads="1"/>
          </p:cNvPicPr>
          <p:nvPr/>
        </p:nvPicPr>
        <p:blipFill>
          <a:blip r:embed="rId2"/>
          <a:srcRect/>
          <a:stretch>
            <a:fillRect/>
          </a:stretch>
        </p:blipFill>
        <p:spPr bwMode="auto">
          <a:xfrm>
            <a:off x="972623" y="675118"/>
            <a:ext cx="2665401" cy="1415624"/>
          </a:xfrm>
          <a:prstGeom prst="rect">
            <a:avLst/>
          </a:prstGeom>
          <a:noFill/>
        </p:spPr>
      </p:pic>
      <p:graphicFrame>
        <p:nvGraphicFramePr>
          <p:cNvPr id="3" name="2 Gráfico"/>
          <p:cNvGraphicFramePr>
            <a:graphicFrameLocks/>
          </p:cNvGraphicFramePr>
          <p:nvPr>
            <p:extLst>
              <p:ext uri="{D42A27DB-BD31-4B8C-83A1-F6EECF244321}">
                <p14:modId xmlns:p14="http://schemas.microsoft.com/office/powerpoint/2010/main" xmlns="" val="2671019576"/>
              </p:ext>
            </p:extLst>
          </p:nvPr>
        </p:nvGraphicFramePr>
        <p:xfrm>
          <a:off x="3341406" y="2612035"/>
          <a:ext cx="5230027" cy="2726108"/>
        </p:xfrm>
        <a:graphic>
          <a:graphicData uri="http://schemas.openxmlformats.org/drawingml/2006/chart">
            <c:chart xmlns:c="http://schemas.openxmlformats.org/drawingml/2006/chart" xmlns:r="http://schemas.openxmlformats.org/officeDocument/2006/relationships" r:id="rId3"/>
          </a:graphicData>
        </a:graphic>
      </p:graphicFrame>
      <p:sp>
        <p:nvSpPr>
          <p:cNvPr id="4" name="3 Título"/>
          <p:cNvSpPr txBox="1">
            <a:spLocks/>
          </p:cNvSpPr>
          <p:nvPr/>
        </p:nvSpPr>
        <p:spPr>
          <a:xfrm>
            <a:off x="3358418" y="5379405"/>
            <a:ext cx="4004633" cy="32064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1100" b="0" i="0" u="none" strike="noStrike" kern="1200" cap="none" spc="0" normalizeH="0" baseline="0" noProof="0" dirty="0" smtClean="0">
                <a:ln>
                  <a:noFill/>
                </a:ln>
                <a:solidFill>
                  <a:schemeClr val="tx1"/>
                </a:solidFill>
                <a:effectLst/>
                <a:uLnTx/>
                <a:uFillTx/>
                <a:latin typeface="+mj-lt"/>
                <a:ea typeface="+mj-ea"/>
                <a:cs typeface="+mj-cs"/>
              </a:rPr>
              <a:t>Encuesta </a:t>
            </a:r>
            <a:r>
              <a:rPr kumimoji="0" lang="es-ES_tradnl" sz="11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Panel de expertos </a:t>
            </a:r>
            <a:r>
              <a:rPr kumimoji="0" lang="es-ES_tradnl" sz="1100" b="0" i="0" u="none" strike="noStrike" kern="1200" cap="none" spc="0" normalizeH="0" baseline="0" noProof="0" dirty="0" smtClean="0">
                <a:ln>
                  <a:noFill/>
                </a:ln>
                <a:solidFill>
                  <a:schemeClr val="tx1"/>
                </a:solidFill>
                <a:effectLst/>
                <a:uLnTx/>
                <a:uFillTx/>
                <a:latin typeface="+mj-lt"/>
                <a:ea typeface="+mj-ea"/>
                <a:cs typeface="+mj-cs"/>
              </a:rPr>
              <a:t>2013 por elemento de competencia</a:t>
            </a:r>
            <a:r>
              <a:rPr kumimoji="0" lang="es-ES_tradnl" sz="11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endParaRPr kumimoji="0" lang="es-CL" sz="11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4 CuadroTexto"/>
          <p:cNvSpPr txBox="1"/>
          <p:nvPr/>
        </p:nvSpPr>
        <p:spPr>
          <a:xfrm>
            <a:off x="3443875" y="5623133"/>
            <a:ext cx="3144933" cy="430887"/>
          </a:xfrm>
          <a:prstGeom prst="rect">
            <a:avLst/>
          </a:prstGeom>
          <a:noFill/>
        </p:spPr>
        <p:txBody>
          <a:bodyPr wrap="square" rtlCol="0">
            <a:spAutoFit/>
          </a:bodyPr>
          <a:lstStyle/>
          <a:p>
            <a:r>
              <a:rPr lang="es-ES_tradnl" sz="1100" dirty="0" smtClean="0"/>
              <a:t>Fuente propia</a:t>
            </a:r>
          </a:p>
          <a:p>
            <a:r>
              <a:rPr lang="es-ES_tradnl" sz="1100" dirty="0" smtClean="0"/>
              <a:t>n= 286</a:t>
            </a:r>
            <a:endParaRPr lang="es-CL" sz="1100" dirty="0"/>
          </a:p>
        </p:txBody>
      </p:sp>
      <p:sp>
        <p:nvSpPr>
          <p:cNvPr id="7" name="Rectangle 5"/>
          <p:cNvSpPr>
            <a:spLocks noChangeArrowheads="1"/>
          </p:cNvSpPr>
          <p:nvPr/>
        </p:nvSpPr>
        <p:spPr bwMode="auto">
          <a:xfrm>
            <a:off x="448846" y="205099"/>
            <a:ext cx="3712956" cy="369332"/>
          </a:xfrm>
          <a:prstGeom prst="rect">
            <a:avLst/>
          </a:prstGeom>
          <a:noFill/>
          <a:ln w="9525">
            <a:noFill/>
            <a:miter lim="800000"/>
            <a:headEnd/>
            <a:tailEnd/>
          </a:ln>
        </p:spPr>
        <p:txBody>
          <a:bodyPr wrap="square">
            <a:spAutoFit/>
          </a:bodyPr>
          <a:lstStyle/>
          <a:p>
            <a:pPr eaLnBrk="0" hangingPunct="0"/>
            <a:r>
              <a:rPr lang="es-CL" b="1" dirty="0">
                <a:solidFill>
                  <a:schemeClr val="accent1">
                    <a:lumMod val="75000"/>
                  </a:schemeClr>
                </a:solidFill>
                <a:effectLst>
                  <a:outerShdw blurRad="38100" dist="38100" dir="2700000" algn="tl">
                    <a:srgbClr val="000000">
                      <a:alpha val="43137"/>
                    </a:srgbClr>
                  </a:outerShdw>
                </a:effectLst>
                <a:ea typeface="ＭＳ Ｐゴシック"/>
                <a:cs typeface="ＭＳ Ｐゴシック"/>
              </a:rPr>
              <a:t>Competencia laboral Trato Adecuado</a:t>
            </a:r>
            <a:endParaRPr lang="es-ES" b="1" u="sng" dirty="0">
              <a:solidFill>
                <a:schemeClr val="accent1">
                  <a:lumMod val="75000"/>
                </a:schemeClr>
              </a:solidFill>
              <a:effectLst>
                <a:outerShdw blurRad="38100" dist="38100" dir="2700000" algn="tl">
                  <a:srgbClr val="000000">
                    <a:alpha val="43137"/>
                  </a:srgbClr>
                </a:outerShdw>
              </a:effectLst>
              <a:ea typeface="ＭＳ Ｐゴシック"/>
              <a:cs typeface="ＭＳ Ｐゴシック"/>
            </a:endParaRPr>
          </a:p>
        </p:txBody>
      </p:sp>
      <p:sp>
        <p:nvSpPr>
          <p:cNvPr id="2" name="1 CuadroTexto"/>
          <p:cNvSpPr txBox="1"/>
          <p:nvPr/>
        </p:nvSpPr>
        <p:spPr>
          <a:xfrm>
            <a:off x="3862698" y="2229241"/>
            <a:ext cx="4546363" cy="276999"/>
          </a:xfrm>
          <a:prstGeom prst="rect">
            <a:avLst/>
          </a:prstGeom>
          <a:noFill/>
        </p:spPr>
        <p:txBody>
          <a:bodyPr wrap="square" rtlCol="0">
            <a:spAutoFit/>
          </a:bodyPr>
          <a:lstStyle/>
          <a:p>
            <a:r>
              <a:rPr lang="es-CL" sz="1200" b="1" dirty="0" smtClean="0">
                <a:solidFill>
                  <a:schemeClr val="accent1">
                    <a:lumMod val="75000"/>
                  </a:schemeClr>
                </a:solidFill>
                <a:effectLst>
                  <a:outerShdw blurRad="38100" dist="38100" dir="2700000" algn="tl">
                    <a:srgbClr val="000000">
                      <a:alpha val="43137"/>
                    </a:srgbClr>
                  </a:outerShdw>
                </a:effectLst>
              </a:rPr>
              <a:t>Contribución por elemento de competencia según funcionarios</a:t>
            </a:r>
            <a:endParaRPr lang="es-CL" sz="12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25296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1216"/>
          </a:xfrm>
        </p:spPr>
        <p:txBody>
          <a:bodyPr/>
          <a:lstStyle/>
          <a:p>
            <a:r>
              <a:rPr lang="es-CL" sz="2800" b="1" dirty="0" smtClean="0">
                <a:solidFill>
                  <a:schemeClr val="accent1"/>
                </a:solidFill>
                <a:effectLst>
                  <a:outerShdw blurRad="38100" dist="38100" dir="2700000" algn="tl">
                    <a:srgbClr val="000000">
                      <a:alpha val="43137"/>
                    </a:srgbClr>
                  </a:outerShdw>
                </a:effectLst>
              </a:rPr>
              <a:t>Criterios de Desempeño de la competencia laboral</a:t>
            </a:r>
            <a:endParaRPr lang="es-CL" sz="2800" b="1" dirty="0">
              <a:solidFill>
                <a:schemeClr val="accent1"/>
              </a:solidFill>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p:txBody>
          <a:bodyPr/>
          <a:lstStyle/>
          <a:p>
            <a:pPr lvl="0"/>
            <a:r>
              <a:rPr lang="es-ES_tradnl" sz="1800" dirty="0"/>
              <a:t>Saludo amable</a:t>
            </a:r>
            <a:endParaRPr lang="es-CL" sz="1800" dirty="0"/>
          </a:p>
          <a:p>
            <a:pPr lvl="0"/>
            <a:r>
              <a:rPr lang="es-ES_tradnl" sz="1800" dirty="0"/>
              <a:t>Dirigirse al usuario/a por su nombre.</a:t>
            </a:r>
            <a:endParaRPr lang="es-CL" sz="1800" dirty="0"/>
          </a:p>
          <a:p>
            <a:pPr lvl="0"/>
            <a:r>
              <a:rPr lang="es-ES_tradnl" sz="1800" dirty="0"/>
              <a:t>Llevar identificación y/o identificarse.</a:t>
            </a:r>
            <a:endParaRPr lang="es-CL" sz="1800" dirty="0"/>
          </a:p>
          <a:p>
            <a:pPr lvl="0"/>
            <a:r>
              <a:rPr lang="es-ES_tradnl" sz="1800" dirty="0"/>
              <a:t>Explicar las actividades que se realizarán a continuación.</a:t>
            </a:r>
            <a:endParaRPr lang="es-CL" sz="1800" dirty="0"/>
          </a:p>
          <a:p>
            <a:pPr lvl="0"/>
            <a:r>
              <a:rPr lang="es-ES_tradnl" sz="1800" dirty="0"/>
              <a:t>Fomentar un clima agradable</a:t>
            </a:r>
            <a:endParaRPr lang="es-CL" sz="1800" dirty="0"/>
          </a:p>
          <a:p>
            <a:pPr lvl="0"/>
            <a:r>
              <a:rPr lang="es-ES_tradnl" sz="1800" dirty="0"/>
              <a:t>Transmitir seguridad.</a:t>
            </a:r>
            <a:endParaRPr lang="es-CL" sz="1800" dirty="0"/>
          </a:p>
          <a:p>
            <a:pPr lvl="0"/>
            <a:r>
              <a:rPr lang="es-ES_tradnl" sz="1800" dirty="0"/>
              <a:t>Tratar con respeto.</a:t>
            </a:r>
            <a:endParaRPr lang="es-CL" sz="1800" dirty="0"/>
          </a:p>
          <a:p>
            <a:pPr lvl="0"/>
            <a:r>
              <a:rPr lang="es-ES_tradnl" sz="1800" dirty="0"/>
              <a:t>Brindar continuidad en los cuidados.</a:t>
            </a:r>
            <a:endParaRPr lang="es-CL" sz="1800" dirty="0"/>
          </a:p>
          <a:p>
            <a:pPr lvl="0"/>
            <a:r>
              <a:rPr lang="es-ES_tradnl" sz="1800" dirty="0"/>
              <a:t>Proteger su intimidad.</a:t>
            </a:r>
            <a:endParaRPr lang="es-CL" sz="1800" dirty="0"/>
          </a:p>
          <a:p>
            <a:pPr lvl="0"/>
            <a:r>
              <a:rPr lang="es-ES_tradnl" sz="1800" dirty="0"/>
              <a:t>Enseñar los cuidados.</a:t>
            </a:r>
            <a:endParaRPr lang="es-CL" sz="1800" dirty="0"/>
          </a:p>
          <a:p>
            <a:pPr marL="0" lvl="0" indent="0">
              <a:buNone/>
            </a:pPr>
            <a:endParaRPr lang="es-CL" dirty="0"/>
          </a:p>
        </p:txBody>
      </p:sp>
      <p:sp>
        <p:nvSpPr>
          <p:cNvPr id="4" name="3 Marcador de contenido"/>
          <p:cNvSpPr>
            <a:spLocks noGrp="1"/>
          </p:cNvSpPr>
          <p:nvPr>
            <p:ph sz="half" idx="2"/>
          </p:nvPr>
        </p:nvSpPr>
        <p:spPr/>
        <p:txBody>
          <a:bodyPr/>
          <a:lstStyle/>
          <a:p>
            <a:pPr lvl="0"/>
            <a:r>
              <a:rPr lang="es-ES_tradnl" sz="1800" dirty="0"/>
              <a:t>Utilizar un vocabulario acorde</a:t>
            </a:r>
            <a:endParaRPr lang="es-CL" sz="1800" dirty="0"/>
          </a:p>
          <a:p>
            <a:pPr lvl="0"/>
            <a:r>
              <a:rPr lang="es-ES_tradnl" sz="1800" dirty="0"/>
              <a:t>Practicar la escucha  activa.</a:t>
            </a:r>
            <a:endParaRPr lang="es-CL" sz="1800" dirty="0"/>
          </a:p>
          <a:p>
            <a:pPr lvl="0"/>
            <a:r>
              <a:rPr lang="es-ES_tradnl" sz="1800" dirty="0"/>
              <a:t>Controlar sus propias emociones, evitando la agresividad.</a:t>
            </a:r>
            <a:endParaRPr lang="es-CL" sz="1800" dirty="0"/>
          </a:p>
          <a:p>
            <a:pPr lvl="0"/>
            <a:r>
              <a:rPr lang="es-ES_tradnl" sz="1800" dirty="0"/>
              <a:t>Evitar prejuicios.</a:t>
            </a:r>
            <a:endParaRPr lang="es-CL" sz="1800" dirty="0"/>
          </a:p>
          <a:p>
            <a:pPr lvl="0"/>
            <a:r>
              <a:rPr lang="es-ES_tradnl" sz="1800" dirty="0"/>
              <a:t>Valorar el contexto sociocultural</a:t>
            </a:r>
            <a:endParaRPr lang="es-CL" sz="1800" dirty="0"/>
          </a:p>
          <a:p>
            <a:endParaRPr lang="es-CL" sz="1800" dirty="0"/>
          </a:p>
        </p:txBody>
      </p:sp>
      <p:sp>
        <p:nvSpPr>
          <p:cNvPr id="5" name="4 CuadroTexto"/>
          <p:cNvSpPr txBox="1"/>
          <p:nvPr/>
        </p:nvSpPr>
        <p:spPr>
          <a:xfrm>
            <a:off x="4734370" y="4127619"/>
            <a:ext cx="3849880" cy="1200329"/>
          </a:xfrm>
          <a:prstGeom prst="rect">
            <a:avLst/>
          </a:prstGeom>
          <a:noFill/>
        </p:spPr>
        <p:txBody>
          <a:bodyPr wrap="square" rtlCol="0">
            <a:spAutoFit/>
          </a:bodyPr>
          <a:lstStyle/>
          <a:p>
            <a:pPr lvl="0"/>
            <a:r>
              <a:rPr lang="es-ES_tradnl" dirty="0"/>
              <a:t>Conoce el trabajo de los demás.</a:t>
            </a:r>
            <a:endParaRPr lang="es-CL" dirty="0"/>
          </a:p>
          <a:p>
            <a:pPr lvl="0"/>
            <a:r>
              <a:rPr lang="es-ES_tradnl" dirty="0"/>
              <a:t>Intercambia ideas para mejorar.</a:t>
            </a:r>
            <a:endParaRPr lang="es-CL" dirty="0"/>
          </a:p>
          <a:p>
            <a:pPr lvl="0"/>
            <a:r>
              <a:rPr lang="es-ES_tradnl" dirty="0"/>
              <a:t>Colabora con el trabajo de los demás.</a:t>
            </a:r>
            <a:endParaRPr lang="es-CL" dirty="0"/>
          </a:p>
          <a:p>
            <a:r>
              <a:rPr lang="es-ES_tradnl" dirty="0"/>
              <a:t> </a:t>
            </a:r>
            <a:endParaRPr lang="es-CL" dirty="0"/>
          </a:p>
        </p:txBody>
      </p:sp>
      <p:sp>
        <p:nvSpPr>
          <p:cNvPr id="6" name="5 CuadroTexto"/>
          <p:cNvSpPr txBox="1"/>
          <p:nvPr/>
        </p:nvSpPr>
        <p:spPr>
          <a:xfrm>
            <a:off x="700755" y="1008404"/>
            <a:ext cx="2871387" cy="369332"/>
          </a:xfrm>
          <a:prstGeom prst="rect">
            <a:avLst/>
          </a:prstGeom>
          <a:noFill/>
        </p:spPr>
        <p:txBody>
          <a:bodyPr wrap="square" rtlCol="0">
            <a:spAutoFit/>
          </a:bodyPr>
          <a:lstStyle/>
          <a:p>
            <a:r>
              <a:rPr lang="es-CL" b="1" dirty="0" smtClean="0">
                <a:solidFill>
                  <a:schemeClr val="accent1"/>
                </a:solidFill>
                <a:effectLst>
                  <a:outerShdw blurRad="38100" dist="38100" dir="2700000" algn="tl">
                    <a:srgbClr val="000000">
                      <a:alpha val="43137"/>
                    </a:srgbClr>
                  </a:outerShdw>
                </a:effectLst>
              </a:rPr>
              <a:t>Trato Digno</a:t>
            </a:r>
            <a:endParaRPr lang="es-CL" b="1" dirty="0">
              <a:solidFill>
                <a:schemeClr val="accent1"/>
              </a:solidFill>
              <a:effectLst>
                <a:outerShdw blurRad="38100" dist="38100" dir="2700000" algn="tl">
                  <a:srgbClr val="000000">
                    <a:alpha val="43137"/>
                  </a:srgbClr>
                </a:outerShdw>
              </a:effectLst>
            </a:endParaRPr>
          </a:p>
        </p:txBody>
      </p:sp>
      <p:sp>
        <p:nvSpPr>
          <p:cNvPr id="7" name="6 CuadroTexto"/>
          <p:cNvSpPr txBox="1"/>
          <p:nvPr/>
        </p:nvSpPr>
        <p:spPr>
          <a:xfrm>
            <a:off x="4836920" y="1110953"/>
            <a:ext cx="2862841" cy="369332"/>
          </a:xfrm>
          <a:prstGeom prst="rect">
            <a:avLst/>
          </a:prstGeom>
          <a:noFill/>
        </p:spPr>
        <p:txBody>
          <a:bodyPr wrap="square" rtlCol="0">
            <a:spAutoFit/>
          </a:bodyPr>
          <a:lstStyle/>
          <a:p>
            <a:r>
              <a:rPr lang="es-CL" b="1" dirty="0" smtClean="0">
                <a:solidFill>
                  <a:schemeClr val="accent1"/>
                </a:solidFill>
                <a:effectLst>
                  <a:outerShdw blurRad="38100" dist="38100" dir="2700000" algn="tl">
                    <a:srgbClr val="000000">
                      <a:alpha val="43137"/>
                    </a:srgbClr>
                  </a:outerShdw>
                </a:effectLst>
              </a:rPr>
              <a:t>Comunicación</a:t>
            </a:r>
            <a:endParaRPr lang="es-CL" b="1" dirty="0">
              <a:solidFill>
                <a:schemeClr val="accent1"/>
              </a:solidFill>
              <a:effectLst>
                <a:outerShdw blurRad="38100" dist="38100" dir="2700000" algn="tl">
                  <a:srgbClr val="000000">
                    <a:alpha val="43137"/>
                  </a:srgbClr>
                </a:outerShdw>
              </a:effectLst>
            </a:endParaRPr>
          </a:p>
        </p:txBody>
      </p:sp>
      <p:sp>
        <p:nvSpPr>
          <p:cNvPr id="8" name="7 CuadroTexto"/>
          <p:cNvSpPr txBox="1"/>
          <p:nvPr/>
        </p:nvSpPr>
        <p:spPr>
          <a:xfrm>
            <a:off x="4836920" y="3743058"/>
            <a:ext cx="2931207" cy="369332"/>
          </a:xfrm>
          <a:prstGeom prst="rect">
            <a:avLst/>
          </a:prstGeom>
          <a:noFill/>
        </p:spPr>
        <p:txBody>
          <a:bodyPr wrap="square" rtlCol="0">
            <a:spAutoFit/>
          </a:bodyPr>
          <a:lstStyle/>
          <a:p>
            <a:r>
              <a:rPr lang="es-CL" b="1" dirty="0" smtClean="0">
                <a:solidFill>
                  <a:schemeClr val="accent1"/>
                </a:solidFill>
                <a:effectLst>
                  <a:outerShdw blurRad="38100" dist="38100" dir="2700000" algn="tl">
                    <a:srgbClr val="000000">
                      <a:alpha val="43137"/>
                    </a:srgbClr>
                  </a:outerShdw>
                </a:effectLst>
              </a:rPr>
              <a:t>Trabajo Colaborativo</a:t>
            </a:r>
            <a:endParaRPr lang="es-CL"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59572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animEffect transition="in" filter="fade">
                                      <p:cBhvr>
                                        <p:cTn id="62" dur="500"/>
                                        <p:tgtEl>
                                          <p:spTgt spid="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Effect transition="in" filter="fade">
                                      <p:cBhvr>
                                        <p:cTn id="67" dur="500"/>
                                        <p:tgtEl>
                                          <p:spTgt spid="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2" end="2"/>
                                            </p:txEl>
                                          </p:spTgt>
                                        </p:tgtEl>
                                        <p:attrNameLst>
                                          <p:attrName>style.visibility</p:attrName>
                                        </p:attrNameLst>
                                      </p:cBhvr>
                                      <p:to>
                                        <p:strVal val="visible"/>
                                      </p:to>
                                    </p:set>
                                    <p:animEffect transition="in" filter="fade">
                                      <p:cBhvr>
                                        <p:cTn id="72" dur="500"/>
                                        <p:tgtEl>
                                          <p:spTgt spid="4">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500"/>
                                        <p:tgtEl>
                                          <p:spTgt spid="4">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4" end="4"/>
                                            </p:txEl>
                                          </p:spTgt>
                                        </p:tgtEl>
                                        <p:attrNameLst>
                                          <p:attrName>style.visibility</p:attrName>
                                        </p:attrNameLst>
                                      </p:cBhvr>
                                      <p:to>
                                        <p:strVal val="visible"/>
                                      </p:to>
                                    </p:set>
                                    <p:animEffect transition="in" filter="fade">
                                      <p:cBhvr>
                                        <p:cTn id="82" dur="500"/>
                                        <p:tgtEl>
                                          <p:spTgt spid="4">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1216"/>
          </a:xfrm>
        </p:spPr>
        <p:txBody>
          <a:bodyPr/>
          <a:lstStyle/>
          <a:p>
            <a:r>
              <a:rPr lang="es-CL" sz="2800" b="1" dirty="0" smtClean="0">
                <a:solidFill>
                  <a:schemeClr val="accent1"/>
                </a:solidFill>
                <a:effectLst>
                  <a:outerShdw blurRad="38100" dist="38100" dir="2700000" algn="tl">
                    <a:srgbClr val="000000">
                      <a:alpha val="43137"/>
                    </a:srgbClr>
                  </a:outerShdw>
                </a:effectLst>
              </a:rPr>
              <a:t>Criterios de Desempeño de la competencia laboral</a:t>
            </a:r>
            <a:endParaRPr lang="es-CL" sz="2800" b="1" dirty="0">
              <a:solidFill>
                <a:schemeClr val="accent1"/>
              </a:solidFill>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457200" y="1600200"/>
            <a:ext cx="4038600" cy="2527419"/>
          </a:xfrm>
        </p:spPr>
        <p:txBody>
          <a:bodyPr/>
          <a:lstStyle/>
          <a:p>
            <a:pPr lvl="0"/>
            <a:r>
              <a:rPr lang="es-ES_tradnl" sz="1800" dirty="0"/>
              <a:t>Brindar información suficiente y comprensible.</a:t>
            </a:r>
            <a:endParaRPr lang="es-CL" sz="1800" dirty="0"/>
          </a:p>
          <a:p>
            <a:pPr lvl="0"/>
            <a:r>
              <a:rPr lang="es-ES_tradnl" sz="1800" dirty="0"/>
              <a:t>Facilitar la expresión de la voluntad del usuario/a.</a:t>
            </a:r>
            <a:endParaRPr lang="es-CL" sz="1800" dirty="0"/>
          </a:p>
          <a:p>
            <a:pPr lvl="0"/>
            <a:r>
              <a:rPr lang="es-ES_tradnl" sz="1800" dirty="0"/>
              <a:t>Manejo de las emociones del usuario (miedo, angustia).</a:t>
            </a:r>
            <a:endParaRPr lang="es-CL" sz="1800" dirty="0"/>
          </a:p>
          <a:p>
            <a:r>
              <a:rPr lang="es-ES_tradnl" sz="1800" dirty="0"/>
              <a:t>Respeto por las preferencias del usuario, sean esperadas o no.</a:t>
            </a:r>
            <a:endParaRPr lang="es-CL" sz="1800" dirty="0"/>
          </a:p>
        </p:txBody>
      </p:sp>
      <p:sp>
        <p:nvSpPr>
          <p:cNvPr id="4" name="3 Marcador de contenido"/>
          <p:cNvSpPr>
            <a:spLocks noGrp="1"/>
          </p:cNvSpPr>
          <p:nvPr>
            <p:ph sz="half" idx="2"/>
          </p:nvPr>
        </p:nvSpPr>
        <p:spPr>
          <a:xfrm>
            <a:off x="4648200" y="1600200"/>
            <a:ext cx="4038600" cy="2416323"/>
          </a:xfrm>
        </p:spPr>
        <p:txBody>
          <a:bodyPr/>
          <a:lstStyle/>
          <a:p>
            <a:pPr lvl="0"/>
            <a:r>
              <a:rPr lang="es-ES_tradnl" sz="1800" dirty="0"/>
              <a:t>Reconoce y resguarda la información.</a:t>
            </a:r>
            <a:endParaRPr lang="es-CL" sz="1800" dirty="0"/>
          </a:p>
          <a:p>
            <a:pPr lvl="0"/>
            <a:r>
              <a:rPr lang="es-ES_tradnl" sz="1800" dirty="0"/>
              <a:t>Comparte información sólo con los involucrados.</a:t>
            </a:r>
            <a:endParaRPr lang="es-CL" sz="1800" dirty="0"/>
          </a:p>
          <a:p>
            <a:r>
              <a:rPr lang="es-ES_tradnl" sz="1800" dirty="0"/>
              <a:t>Procura obtener la confianza del usuario/a.</a:t>
            </a:r>
            <a:endParaRPr lang="es-CL" sz="1800" dirty="0"/>
          </a:p>
          <a:p>
            <a:endParaRPr lang="es-CL" sz="1800" dirty="0"/>
          </a:p>
        </p:txBody>
      </p:sp>
      <p:sp>
        <p:nvSpPr>
          <p:cNvPr id="6" name="5 CuadroTexto"/>
          <p:cNvSpPr txBox="1"/>
          <p:nvPr/>
        </p:nvSpPr>
        <p:spPr>
          <a:xfrm>
            <a:off x="700755" y="1008404"/>
            <a:ext cx="3213219" cy="646331"/>
          </a:xfrm>
          <a:prstGeom prst="rect">
            <a:avLst/>
          </a:prstGeom>
          <a:noFill/>
        </p:spPr>
        <p:txBody>
          <a:bodyPr wrap="square" rtlCol="0">
            <a:spAutoFit/>
          </a:bodyPr>
          <a:lstStyle/>
          <a:p>
            <a:r>
              <a:rPr lang="es-CL" b="1" dirty="0" smtClean="0">
                <a:solidFill>
                  <a:schemeClr val="accent1"/>
                </a:solidFill>
                <a:effectLst>
                  <a:outerShdw blurRad="38100" dist="38100" dir="2700000" algn="tl">
                    <a:srgbClr val="000000">
                      <a:alpha val="43137"/>
                    </a:srgbClr>
                  </a:outerShdw>
                </a:effectLst>
              </a:rPr>
              <a:t>Disposición a la Autonomía Usuaria</a:t>
            </a:r>
            <a:endParaRPr lang="es-CL" b="1" dirty="0">
              <a:solidFill>
                <a:schemeClr val="accent1"/>
              </a:solidFill>
              <a:effectLst>
                <a:outerShdw blurRad="38100" dist="38100" dir="2700000" algn="tl">
                  <a:srgbClr val="000000">
                    <a:alpha val="43137"/>
                  </a:srgbClr>
                </a:outerShdw>
              </a:effectLst>
            </a:endParaRPr>
          </a:p>
        </p:txBody>
      </p:sp>
      <p:sp>
        <p:nvSpPr>
          <p:cNvPr id="7" name="6 CuadroTexto"/>
          <p:cNvSpPr txBox="1"/>
          <p:nvPr/>
        </p:nvSpPr>
        <p:spPr>
          <a:xfrm>
            <a:off x="4836920" y="1110953"/>
            <a:ext cx="2862841" cy="369332"/>
          </a:xfrm>
          <a:prstGeom prst="rect">
            <a:avLst/>
          </a:prstGeom>
          <a:noFill/>
        </p:spPr>
        <p:txBody>
          <a:bodyPr wrap="square" rtlCol="0">
            <a:spAutoFit/>
          </a:bodyPr>
          <a:lstStyle/>
          <a:p>
            <a:r>
              <a:rPr lang="es-CL" b="1" dirty="0" smtClean="0">
                <a:solidFill>
                  <a:schemeClr val="accent1"/>
                </a:solidFill>
                <a:effectLst>
                  <a:outerShdw blurRad="38100" dist="38100" dir="2700000" algn="tl">
                    <a:srgbClr val="000000">
                      <a:alpha val="43137"/>
                    </a:srgbClr>
                  </a:outerShdw>
                </a:effectLst>
              </a:rPr>
              <a:t>Confidencialidad</a:t>
            </a:r>
            <a:endParaRPr lang="es-CL" b="1" dirty="0">
              <a:solidFill>
                <a:schemeClr val="accent1"/>
              </a:solidFill>
              <a:effectLst>
                <a:outerShdw blurRad="38100" dist="38100" dir="2700000" algn="tl">
                  <a:srgbClr val="000000">
                    <a:alpha val="43137"/>
                  </a:srgbClr>
                </a:outerShdw>
              </a:effectLst>
            </a:endParaRPr>
          </a:p>
        </p:txBody>
      </p:sp>
      <p:sp>
        <p:nvSpPr>
          <p:cNvPr id="9" name="AutoShape 2" descr="http://2.bp.blogspot.com/-5Prmu9kNwDk/UkgKUTbZsFI/AAAAAAAAAYM/bHmzIoYRKL4/s1600/COMPETENCIASLABORALESGENERALES+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08193" y="3469591"/>
            <a:ext cx="3287224" cy="29340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59010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593933" y="831079"/>
            <a:ext cx="8229600" cy="5269574"/>
          </a:xfrm>
        </p:spPr>
        <p:txBody>
          <a:bodyPr/>
          <a:lstStyle/>
          <a:p>
            <a:pPr marL="0" lvl="0" indent="0" defTabSz="914400">
              <a:spcBef>
                <a:spcPts val="0"/>
              </a:spcBef>
              <a:buNone/>
            </a:pPr>
            <a:r>
              <a:rPr lang="es-CL" sz="2400" b="1" i="1" dirty="0">
                <a:solidFill>
                  <a:schemeClr val="tx1">
                    <a:lumMod val="50000"/>
                    <a:lumOff val="50000"/>
                  </a:schemeClr>
                </a:solidFill>
                <a:effectLst>
                  <a:outerShdw blurRad="38100" dist="38100" dir="2700000" algn="tl">
                    <a:srgbClr val="000000">
                      <a:alpha val="43137"/>
                    </a:srgbClr>
                  </a:outerShdw>
                </a:effectLst>
              </a:rPr>
              <a:t>Las estrategias </a:t>
            </a:r>
            <a:r>
              <a:rPr lang="es-CL" sz="2400" b="1" i="1" dirty="0" smtClean="0">
                <a:solidFill>
                  <a:schemeClr val="tx1">
                    <a:lumMod val="50000"/>
                    <a:lumOff val="50000"/>
                  </a:schemeClr>
                </a:solidFill>
                <a:effectLst>
                  <a:outerShdw blurRad="38100" dist="38100" dir="2700000" algn="tl">
                    <a:srgbClr val="000000">
                      <a:alpha val="43137"/>
                    </a:srgbClr>
                  </a:outerShdw>
                </a:effectLst>
              </a:rPr>
              <a:t>que se han utilizado </a:t>
            </a:r>
            <a:r>
              <a:rPr lang="es-CL" sz="2400" b="1" i="1" dirty="0">
                <a:solidFill>
                  <a:schemeClr val="tx1">
                    <a:lumMod val="50000"/>
                    <a:lumOff val="50000"/>
                  </a:schemeClr>
                </a:solidFill>
                <a:effectLst>
                  <a:outerShdw blurRad="38100" dist="38100" dir="2700000" algn="tl">
                    <a:srgbClr val="000000">
                      <a:alpha val="43137"/>
                    </a:srgbClr>
                  </a:outerShdw>
                </a:effectLst>
              </a:rPr>
              <a:t>para enfrentar la temática Trato Usuario,  podrían caracterizarse como</a:t>
            </a:r>
            <a:r>
              <a:rPr lang="es-CL" sz="2400" b="1" i="1" dirty="0" smtClean="0">
                <a:solidFill>
                  <a:schemeClr val="tx1">
                    <a:lumMod val="50000"/>
                    <a:lumOff val="50000"/>
                  </a:schemeClr>
                </a:solidFill>
                <a:effectLst>
                  <a:outerShdw blurRad="38100" dist="38100" dir="2700000" algn="tl">
                    <a:srgbClr val="000000">
                      <a:alpha val="43137"/>
                    </a:srgbClr>
                  </a:outerShdw>
                </a:effectLst>
              </a:rPr>
              <a:t>:</a:t>
            </a:r>
            <a:endParaRPr lang="es-CL" sz="2400" b="1" i="1" dirty="0">
              <a:solidFill>
                <a:schemeClr val="tx1">
                  <a:lumMod val="50000"/>
                  <a:lumOff val="50000"/>
                </a:schemeClr>
              </a:solidFill>
              <a:effectLst>
                <a:outerShdw blurRad="38100" dist="38100" dir="2700000" algn="tl">
                  <a:srgbClr val="000000">
                    <a:alpha val="43137"/>
                  </a:srgbClr>
                </a:outerShdw>
              </a:effectLst>
            </a:endParaRPr>
          </a:p>
          <a:p>
            <a:pPr lvl="0" defTabSz="914400">
              <a:spcBef>
                <a:spcPts val="0"/>
              </a:spcBef>
              <a:buFont typeface="Arial" panose="020B0604020202020204" pitchFamily="34" charset="0"/>
              <a:buChar char="•"/>
            </a:pPr>
            <a:r>
              <a:rPr lang="es-CL" sz="2400" b="1" dirty="0">
                <a:solidFill>
                  <a:schemeClr val="accent1"/>
                </a:solidFill>
              </a:rPr>
              <a:t> Sin o baja continuidad</a:t>
            </a:r>
          </a:p>
          <a:p>
            <a:pPr lvl="0" defTabSz="914400">
              <a:spcBef>
                <a:spcPts val="0"/>
              </a:spcBef>
              <a:buFont typeface="Arial" panose="020B0604020202020204" pitchFamily="34" charset="0"/>
              <a:buChar char="•"/>
            </a:pPr>
            <a:r>
              <a:rPr lang="es-CL" sz="2400" b="1" dirty="0">
                <a:solidFill>
                  <a:schemeClr val="accent1"/>
                </a:solidFill>
              </a:rPr>
              <a:t>Escaso seguimiento y evaluación</a:t>
            </a:r>
          </a:p>
          <a:p>
            <a:pPr lvl="0" defTabSz="914400">
              <a:spcBef>
                <a:spcPts val="0"/>
              </a:spcBef>
              <a:buFont typeface="Arial" panose="020B0604020202020204" pitchFamily="34" charset="0"/>
              <a:buChar char="•"/>
            </a:pPr>
            <a:r>
              <a:rPr lang="es-CL" sz="2400" b="1" dirty="0">
                <a:solidFill>
                  <a:schemeClr val="accent1"/>
                </a:solidFill>
              </a:rPr>
              <a:t>Bajo y distintos niveles de  compromiso directivo.</a:t>
            </a:r>
          </a:p>
          <a:p>
            <a:pPr lvl="0" defTabSz="914400">
              <a:spcBef>
                <a:spcPts val="0"/>
              </a:spcBef>
              <a:buFont typeface="Arial" panose="020B0604020202020204" pitchFamily="34" charset="0"/>
              <a:buChar char="•"/>
            </a:pPr>
            <a:r>
              <a:rPr lang="es-CL" sz="2400" b="1" dirty="0">
                <a:solidFill>
                  <a:schemeClr val="accent1"/>
                </a:solidFill>
              </a:rPr>
              <a:t>Capacitaciones sin evaluación de impacto</a:t>
            </a:r>
            <a:r>
              <a:rPr lang="es-CL" sz="2400" b="1" dirty="0" smtClean="0">
                <a:solidFill>
                  <a:schemeClr val="accent1"/>
                </a:solidFill>
              </a:rPr>
              <a:t>.</a:t>
            </a:r>
          </a:p>
          <a:p>
            <a:pPr lvl="0" defTabSz="914400">
              <a:spcBef>
                <a:spcPts val="0"/>
              </a:spcBef>
              <a:buFont typeface="Arial" panose="020B0604020202020204" pitchFamily="34" charset="0"/>
              <a:buChar char="•"/>
            </a:pPr>
            <a:r>
              <a:rPr lang="es-CL" sz="2400" b="1" dirty="0">
                <a:solidFill>
                  <a:schemeClr val="accent1"/>
                </a:solidFill>
              </a:rPr>
              <a:t>Para implementar </a:t>
            </a:r>
            <a:r>
              <a:rPr lang="es-CL" sz="2400" b="1" dirty="0" smtClean="0">
                <a:solidFill>
                  <a:schemeClr val="accent1"/>
                </a:solidFill>
              </a:rPr>
              <a:t>estrategias, </a:t>
            </a:r>
            <a:r>
              <a:rPr lang="es-CL" sz="2400" b="1" dirty="0">
                <a:solidFill>
                  <a:schemeClr val="accent1"/>
                </a:solidFill>
              </a:rPr>
              <a:t>se requiere de </a:t>
            </a:r>
            <a:r>
              <a:rPr lang="es-CL" sz="2400" b="1" dirty="0" smtClean="0">
                <a:solidFill>
                  <a:schemeClr val="accent1"/>
                </a:solidFill>
              </a:rPr>
              <a:t>tiempos, </a:t>
            </a:r>
            <a:r>
              <a:rPr lang="es-CL" sz="2400" b="1" dirty="0">
                <a:solidFill>
                  <a:schemeClr val="accent1"/>
                </a:solidFill>
              </a:rPr>
              <a:t>espacios, recursos y compromisos </a:t>
            </a:r>
            <a:r>
              <a:rPr lang="es-CL" sz="2400" b="1" dirty="0" smtClean="0">
                <a:solidFill>
                  <a:schemeClr val="accent1"/>
                </a:solidFill>
              </a:rPr>
              <a:t>institucionales.</a:t>
            </a:r>
          </a:p>
          <a:p>
            <a:pPr lvl="0" defTabSz="914400">
              <a:spcBef>
                <a:spcPts val="0"/>
              </a:spcBef>
              <a:buFont typeface="Arial" panose="020B0604020202020204" pitchFamily="34" charset="0"/>
              <a:buChar char="•"/>
            </a:pPr>
            <a:r>
              <a:rPr lang="es-CL" sz="2400" b="1" dirty="0" smtClean="0">
                <a:solidFill>
                  <a:schemeClr val="accent1"/>
                </a:solidFill>
              </a:rPr>
              <a:t>Requiere un cambio de cultura laboral, en el que se evidencie una  atención a elementos que afectan el desempeño en forma preventiva.</a:t>
            </a:r>
          </a:p>
          <a:p>
            <a:pPr lvl="0" defTabSz="914400">
              <a:spcBef>
                <a:spcPts val="0"/>
              </a:spcBef>
              <a:buFont typeface="Arial" panose="020B0604020202020204" pitchFamily="34" charset="0"/>
              <a:buChar char="•"/>
            </a:pPr>
            <a:r>
              <a:rPr lang="es-CL" sz="2400" b="1" dirty="0" smtClean="0">
                <a:solidFill>
                  <a:schemeClr val="accent1"/>
                </a:solidFill>
              </a:rPr>
              <a:t>Importancia de incentivar el fortalecimiento de factores protectores como el “apoyo social”</a:t>
            </a:r>
            <a:endParaRPr lang="es-CL" sz="2400" b="1" dirty="0">
              <a:solidFill>
                <a:schemeClr val="accent1"/>
              </a:solidFill>
            </a:endParaRPr>
          </a:p>
          <a:p>
            <a:pPr lvl="0" defTabSz="914400">
              <a:spcBef>
                <a:spcPts val="0"/>
              </a:spcBef>
              <a:buFont typeface="Arial" panose="020B0604020202020204" pitchFamily="34" charset="0"/>
              <a:buChar char="•"/>
            </a:pPr>
            <a:r>
              <a:rPr lang="es-CL" sz="2400" b="1" dirty="0">
                <a:solidFill>
                  <a:schemeClr val="accent1"/>
                </a:solidFill>
              </a:rPr>
              <a:t>Función Pública: Giro del </a:t>
            </a:r>
            <a:r>
              <a:rPr lang="es-CL" sz="2400" b="1" dirty="0" smtClean="0">
                <a:solidFill>
                  <a:schemeClr val="accent1"/>
                </a:solidFill>
              </a:rPr>
              <a:t>Negocio. </a:t>
            </a:r>
            <a:endParaRPr lang="es-CL" sz="2400" b="1" dirty="0">
              <a:solidFill>
                <a:schemeClr val="accent1"/>
              </a:solidFill>
            </a:endParaRPr>
          </a:p>
          <a:p>
            <a:pPr lvl="0" defTabSz="914400">
              <a:spcBef>
                <a:spcPts val="0"/>
              </a:spcBef>
              <a:buFont typeface="Arial" panose="020B0604020202020204" pitchFamily="34" charset="0"/>
              <a:buChar char="•"/>
            </a:pPr>
            <a:endParaRPr lang="es-CL" sz="2400" b="1" dirty="0">
              <a:solidFill>
                <a:schemeClr val="accent1"/>
              </a:solidFill>
            </a:endParaRPr>
          </a:p>
          <a:p>
            <a:endParaRPr lang="es-CL" dirty="0">
              <a:solidFill>
                <a:schemeClr val="accent1"/>
              </a:solidFill>
            </a:endParaRPr>
          </a:p>
        </p:txBody>
      </p:sp>
      <p:pic>
        <p:nvPicPr>
          <p:cNvPr id="5" name="Picture 2" descr="http://www.capacitacionccyd.com.ar/wp-content/uploads/2011/09/it-mngmt04.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68" t="23020" r="6395"/>
          <a:stretch/>
        </p:blipFill>
        <p:spPr bwMode="auto">
          <a:xfrm>
            <a:off x="7486116" y="5343305"/>
            <a:ext cx="1671285" cy="151469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2 Título"/>
          <p:cNvSpPr>
            <a:spLocks noGrp="1"/>
          </p:cNvSpPr>
          <p:nvPr>
            <p:ph type="title"/>
          </p:nvPr>
        </p:nvSpPr>
        <p:spPr>
          <a:xfrm>
            <a:off x="457200" y="274638"/>
            <a:ext cx="8229600" cy="673945"/>
          </a:xfrm>
        </p:spPr>
        <p:txBody>
          <a:bodyPr/>
          <a:lstStyle/>
          <a:p>
            <a:r>
              <a:rPr lang="es-CL" sz="2800" b="1" dirty="0" smtClean="0">
                <a:solidFill>
                  <a:schemeClr val="accent1"/>
                </a:solidFill>
                <a:effectLst>
                  <a:outerShdw blurRad="38100" dist="38100" dir="2700000" algn="tl">
                    <a:srgbClr val="000000">
                      <a:alpha val="43137"/>
                    </a:srgbClr>
                  </a:outerShdw>
                </a:effectLst>
              </a:rPr>
              <a:t>Algunas Consideraciones</a:t>
            </a:r>
            <a:endParaRPr lang="es-CL" sz="2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43036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332718" y="4787667"/>
            <a:ext cx="4683095" cy="1508105"/>
          </a:xfrm>
          <a:prstGeom prst="rect">
            <a:avLst/>
          </a:prstGeom>
          <a:noFill/>
        </p:spPr>
        <p:txBody>
          <a:bodyPr wrap="square" rtlCol="0">
            <a:spAutoFit/>
          </a:bodyPr>
          <a:lstStyle/>
          <a:p>
            <a:r>
              <a:rPr lang="es-CL" b="1" i="1" dirty="0" smtClean="0">
                <a:solidFill>
                  <a:schemeClr val="tx1">
                    <a:lumMod val="50000"/>
                    <a:lumOff val="50000"/>
                  </a:schemeClr>
                </a:solidFill>
                <a:effectLst>
                  <a:outerShdw blurRad="38100" dist="38100" dir="2700000" algn="tl">
                    <a:srgbClr val="000000">
                      <a:alpha val="43137"/>
                    </a:srgbClr>
                  </a:outerShdw>
                </a:effectLst>
              </a:rPr>
              <a:t>Información de contacto:</a:t>
            </a:r>
          </a:p>
          <a:p>
            <a:r>
              <a:rPr lang="es-CL" sz="2000" b="1" i="1" dirty="0" smtClean="0">
                <a:solidFill>
                  <a:schemeClr val="accent1"/>
                </a:solidFill>
                <a:effectLst>
                  <a:outerShdw blurRad="38100" dist="38100" dir="2700000" algn="tl">
                    <a:srgbClr val="000000">
                      <a:alpha val="43137"/>
                    </a:srgbClr>
                  </a:outerShdw>
                </a:effectLst>
              </a:rPr>
              <a:t>Nancy Morales Salazar</a:t>
            </a:r>
          </a:p>
          <a:p>
            <a:r>
              <a:rPr lang="es-CL" b="1" i="1" dirty="0" smtClean="0">
                <a:solidFill>
                  <a:schemeClr val="tx1">
                    <a:lumMod val="50000"/>
                    <a:lumOff val="50000"/>
                  </a:schemeClr>
                </a:solidFill>
                <a:effectLst>
                  <a:outerShdw blurRad="38100" dist="38100" dir="2700000" algn="tl">
                    <a:srgbClr val="000000">
                      <a:alpha val="43137"/>
                    </a:srgbClr>
                  </a:outerShdw>
                </a:effectLst>
              </a:rPr>
              <a:t>Subdirección de Recursos Humanos</a:t>
            </a:r>
          </a:p>
          <a:p>
            <a:r>
              <a:rPr lang="es-CL" b="1" i="1" dirty="0" smtClean="0">
                <a:solidFill>
                  <a:schemeClr val="tx1">
                    <a:lumMod val="50000"/>
                    <a:lumOff val="50000"/>
                  </a:schemeClr>
                </a:solidFill>
                <a:effectLst>
                  <a:outerShdw blurRad="38100" dist="38100" dir="2700000" algn="tl">
                    <a:srgbClr val="000000">
                      <a:alpha val="43137"/>
                    </a:srgbClr>
                  </a:outerShdw>
                </a:effectLst>
              </a:rPr>
              <a:t>Servicio de Salud Del Reloncaví</a:t>
            </a:r>
          </a:p>
          <a:p>
            <a:r>
              <a:rPr lang="es-CL" b="1" i="1" dirty="0" smtClean="0">
                <a:solidFill>
                  <a:schemeClr val="tx1">
                    <a:lumMod val="50000"/>
                    <a:lumOff val="50000"/>
                  </a:schemeClr>
                </a:solidFill>
                <a:effectLst>
                  <a:outerShdw blurRad="38100" dist="38100" dir="2700000" algn="tl">
                    <a:srgbClr val="000000">
                      <a:alpha val="43137"/>
                    </a:srgbClr>
                  </a:outerShdw>
                </a:effectLst>
                <a:hlinkClick r:id="rId2"/>
              </a:rPr>
              <a:t>nmorales@ssdr.gob.cl</a:t>
            </a:r>
            <a:r>
              <a:rPr lang="es-CL" b="1" i="1" dirty="0" smtClean="0">
                <a:solidFill>
                  <a:schemeClr val="tx1">
                    <a:lumMod val="50000"/>
                    <a:lumOff val="50000"/>
                  </a:schemeClr>
                </a:solidFill>
                <a:effectLst>
                  <a:outerShdw blurRad="38100" dist="38100" dir="2700000" algn="tl">
                    <a:srgbClr val="000000">
                      <a:alpha val="43137"/>
                    </a:srgbClr>
                  </a:outerShdw>
                </a:effectLst>
              </a:rPr>
              <a:t>  Anexo MINSAL 658424</a:t>
            </a:r>
            <a:endParaRPr lang="es-CL" b="1" i="1" dirty="0">
              <a:solidFill>
                <a:schemeClr val="tx1">
                  <a:lumMod val="50000"/>
                  <a:lumOff val="50000"/>
                </a:schemeClr>
              </a:solidFill>
              <a:effectLst>
                <a:outerShdw blurRad="38100" dist="38100" dir="2700000" algn="tl">
                  <a:srgbClr val="000000">
                    <a:alpha val="43137"/>
                  </a:srgbClr>
                </a:outerShdw>
              </a:effectLst>
            </a:endParaRPr>
          </a:p>
        </p:txBody>
      </p:sp>
      <p:sp>
        <p:nvSpPr>
          <p:cNvPr id="5" name="4 CuadroTexto"/>
          <p:cNvSpPr txBox="1"/>
          <p:nvPr/>
        </p:nvSpPr>
        <p:spPr>
          <a:xfrm>
            <a:off x="5230026" y="606752"/>
            <a:ext cx="3495230" cy="1323439"/>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s-CL" sz="1600" b="1" dirty="0" smtClean="0">
                <a:solidFill>
                  <a:schemeClr val="tx1">
                    <a:lumMod val="50000"/>
                    <a:lumOff val="50000"/>
                  </a:schemeClr>
                </a:solidFill>
                <a:effectLst>
                  <a:outerShdw blurRad="38100" dist="38100" dir="2700000" algn="tl">
                    <a:srgbClr val="000000">
                      <a:alpha val="43137"/>
                    </a:srgbClr>
                  </a:outerShdw>
                </a:effectLst>
              </a:rPr>
              <a:t>Participaron en este trabajo:</a:t>
            </a:r>
          </a:p>
          <a:p>
            <a:r>
              <a:rPr lang="es-CL" sz="1600" b="1" i="1" dirty="0" smtClean="0">
                <a:solidFill>
                  <a:schemeClr val="accent1"/>
                </a:solidFill>
                <a:effectLst>
                  <a:outerShdw blurRad="38100" dist="38100" dir="2700000" algn="tl">
                    <a:srgbClr val="000000">
                      <a:alpha val="43137"/>
                    </a:srgbClr>
                  </a:outerShdw>
                </a:effectLst>
              </a:rPr>
              <a:t>Jessica De La Barra </a:t>
            </a:r>
            <a:r>
              <a:rPr lang="es-CL" sz="1600" b="1" i="1" dirty="0" err="1" smtClean="0">
                <a:solidFill>
                  <a:schemeClr val="accent1"/>
                </a:solidFill>
                <a:effectLst>
                  <a:outerShdw blurRad="38100" dist="38100" dir="2700000" algn="tl">
                    <a:srgbClr val="000000">
                      <a:alpha val="43137"/>
                    </a:srgbClr>
                  </a:outerShdw>
                </a:effectLst>
              </a:rPr>
              <a:t>Levicoy</a:t>
            </a:r>
            <a:endParaRPr lang="es-CL" sz="1600" b="1" i="1" dirty="0" smtClean="0">
              <a:solidFill>
                <a:schemeClr val="accent1"/>
              </a:solidFill>
              <a:effectLst>
                <a:outerShdw blurRad="38100" dist="38100" dir="2700000" algn="tl">
                  <a:srgbClr val="000000">
                    <a:alpha val="43137"/>
                  </a:srgbClr>
                </a:outerShdw>
              </a:effectLst>
            </a:endParaRPr>
          </a:p>
          <a:p>
            <a:r>
              <a:rPr lang="es-CL" sz="1600" b="1" dirty="0" smtClean="0">
                <a:solidFill>
                  <a:srgbClr val="2F5778"/>
                </a:solidFill>
                <a:effectLst>
                  <a:outerShdw blurRad="38100" dist="38100" dir="2700000" algn="tl">
                    <a:srgbClr val="000000">
                      <a:alpha val="43137"/>
                    </a:srgbClr>
                  </a:outerShdw>
                </a:effectLst>
              </a:rPr>
              <a:t>Reclutamiento y Selección de Personal</a:t>
            </a:r>
          </a:p>
          <a:p>
            <a:r>
              <a:rPr lang="es-CL" sz="1600" b="1" i="1" dirty="0" smtClean="0">
                <a:solidFill>
                  <a:schemeClr val="accent1"/>
                </a:solidFill>
                <a:effectLst>
                  <a:outerShdw blurRad="38100" dist="38100" dir="2700000" algn="tl">
                    <a:srgbClr val="000000">
                      <a:alpha val="43137"/>
                    </a:srgbClr>
                  </a:outerShdw>
                </a:effectLst>
              </a:rPr>
              <a:t>Luisa Abarca Matus</a:t>
            </a:r>
          </a:p>
          <a:p>
            <a:r>
              <a:rPr lang="es-CL" sz="1600" b="1" dirty="0" smtClean="0">
                <a:solidFill>
                  <a:srgbClr val="2F5778"/>
                </a:solidFill>
                <a:effectLst>
                  <a:outerShdw blurRad="38100" dist="38100" dir="2700000" algn="tl">
                    <a:srgbClr val="000000">
                      <a:alpha val="43137"/>
                    </a:srgbClr>
                  </a:outerShdw>
                </a:effectLst>
              </a:rPr>
              <a:t>Participación y Hospital Amigo</a:t>
            </a:r>
            <a:endParaRPr lang="es-CL" sz="1600" b="1" dirty="0">
              <a:solidFill>
                <a:srgbClr val="2F5778"/>
              </a:solidFill>
              <a:effectLst>
                <a:outerShdw blurRad="38100" dist="38100" dir="2700000" algn="tl">
                  <a:srgbClr val="000000">
                    <a:alpha val="43137"/>
                  </a:srgbClr>
                </a:outerShdw>
              </a:effectLst>
            </a:endParaRPr>
          </a:p>
        </p:txBody>
      </p:sp>
      <p:sp>
        <p:nvSpPr>
          <p:cNvPr id="6" name="Rectangle 12"/>
          <p:cNvSpPr>
            <a:spLocks noChangeArrowheads="1" noChangeShapeType="1"/>
          </p:cNvSpPr>
          <p:nvPr/>
        </p:nvSpPr>
        <p:spPr bwMode="auto">
          <a:xfrm>
            <a:off x="206465" y="2384277"/>
            <a:ext cx="3929700" cy="2527448"/>
          </a:xfrm>
          <a:prstGeom prst="rect">
            <a:avLst/>
          </a:prstGeom>
          <a:blipFill dpi="0" rotWithShape="1">
            <a:blip r:embed="rId3" cstate="print"/>
            <a:srcRect/>
            <a:stretch>
              <a:fillRect/>
            </a:stretch>
          </a:blipFill>
          <a:ln w="0" algn="in">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36576" tIns="36576" rIns="36576" bIns="36576"/>
          <a:lstStyle/>
          <a:p>
            <a:pPr>
              <a:defRPr/>
            </a:pPr>
            <a:endParaRPr lang="es-CL"/>
          </a:p>
        </p:txBody>
      </p:sp>
      <p:pic>
        <p:nvPicPr>
          <p:cNvPr id="7" name="Picture 19"/>
          <p:cNvPicPr>
            <a:picLocks noChangeAspect="1" noChangeArrowheads="1"/>
          </p:cNvPicPr>
          <p:nvPr/>
        </p:nvPicPr>
        <p:blipFill>
          <a:blip r:embed="rId4"/>
          <a:srcRect/>
          <a:stretch>
            <a:fillRect/>
          </a:stretch>
        </p:blipFill>
        <p:spPr bwMode="auto">
          <a:xfrm>
            <a:off x="420317" y="0"/>
            <a:ext cx="2132798" cy="1930191"/>
          </a:xfrm>
          <a:prstGeom prst="rect">
            <a:avLst/>
          </a:prstGeom>
          <a:noFill/>
          <a:ln w="9525">
            <a:noFill/>
            <a:miter lim="800000"/>
            <a:headEnd/>
            <a:tailEnd/>
          </a:ln>
        </p:spPr>
      </p:pic>
      <p:pic>
        <p:nvPicPr>
          <p:cNvPr id="8"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62500" y="3478139"/>
            <a:ext cx="1862756" cy="1199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415304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1"/>
          </p:nvPr>
        </p:nvSpPr>
        <p:spPr>
          <a:xfrm>
            <a:off x="3489324" y="2582488"/>
            <a:ext cx="5654675" cy="1027545"/>
          </a:xfrm>
        </p:spPr>
        <p:txBody>
          <a:bodyPr/>
          <a:lstStyle/>
          <a:p>
            <a:r>
              <a:rPr lang="es-MX" dirty="0" smtClean="0">
                <a:effectLst>
                  <a:outerShdw blurRad="38100" dist="38100" dir="2700000" algn="tl">
                    <a:srgbClr val="000000">
                      <a:alpha val="43137"/>
                    </a:srgbClr>
                  </a:outerShdw>
                </a:effectLst>
              </a:rPr>
              <a:t>Distintas formas de enfrentar  nuestros desafíos</a:t>
            </a:r>
            <a:endParaRPr lang="es-MX" dirty="0">
              <a:effectLst>
                <a:outerShdw blurRad="38100" dist="38100" dir="2700000" algn="tl">
                  <a:srgbClr val="000000">
                    <a:alpha val="43137"/>
                  </a:srgbClr>
                </a:outerShdw>
              </a:effectLst>
            </a:endParaRPr>
          </a:p>
        </p:txBody>
      </p:sp>
      <p:sp>
        <p:nvSpPr>
          <p:cNvPr id="9" name="8 Marcador de contenido"/>
          <p:cNvSpPr>
            <a:spLocks noGrp="1"/>
          </p:cNvSpPr>
          <p:nvPr>
            <p:ph sz="quarter" idx="12"/>
          </p:nvPr>
        </p:nvSpPr>
        <p:spPr>
          <a:xfrm>
            <a:off x="5446312" y="3944549"/>
            <a:ext cx="2150899" cy="424821"/>
          </a:xfrm>
        </p:spPr>
        <p:txBody>
          <a:bodyPr/>
          <a:lstStyle/>
          <a:p>
            <a:r>
              <a:rPr lang="es-MX" dirty="0" smtClean="0"/>
              <a:t>ANTECEDENTES</a:t>
            </a:r>
            <a:endParaRPr lang="es-MX" dirty="0"/>
          </a:p>
        </p:txBody>
      </p:sp>
      <p:pic>
        <p:nvPicPr>
          <p:cNvPr id="37892" name="Picture 4" descr="http://1.bp.blogspot.com/_S0bvg_s-Xmg/TPWQQPwNlJI/AAAAAAAAAAQ/f77rZWoWkWU/s1600/pensar.jpg"/>
          <p:cNvPicPr>
            <a:picLocks noChangeAspect="1" noChangeArrowheads="1"/>
          </p:cNvPicPr>
          <p:nvPr/>
        </p:nvPicPr>
        <p:blipFill>
          <a:blip r:embed="rId2"/>
          <a:srcRect/>
          <a:stretch>
            <a:fillRect/>
          </a:stretch>
        </p:blipFill>
        <p:spPr bwMode="auto">
          <a:xfrm>
            <a:off x="1" y="0"/>
            <a:ext cx="3210559" cy="6482080"/>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06400" y="1524001"/>
          <a:ext cx="8737600" cy="4958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sz="quarter" idx="12"/>
          </p:nvPr>
        </p:nvSpPr>
        <p:spPr>
          <a:xfrm>
            <a:off x="406400" y="693011"/>
            <a:ext cx="8331200" cy="830990"/>
          </a:xfrm>
        </p:spPr>
        <p:txBody>
          <a:bodyPr/>
          <a:lstStyle/>
          <a:p>
            <a:r>
              <a:rPr lang="es-MX" sz="2400" dirty="0" smtClean="0"/>
              <a:t>Perspectiva:</a:t>
            </a:r>
          </a:p>
          <a:p>
            <a:r>
              <a:rPr lang="es-MX" sz="2400" dirty="0" smtClean="0"/>
              <a:t>Satisfacción Usuaria y Calidad de la Atención</a:t>
            </a:r>
            <a:endParaRPr lang="es-MX" sz="2400" dirty="0"/>
          </a:p>
        </p:txBody>
      </p:sp>
      <p:pic>
        <p:nvPicPr>
          <p:cNvPr id="1026" name="Picture 2" descr="http://3.bp.blogspot.com/-tyoB-YyrFnk/UA0oOHS9GlI/AAAAAAAABMg/aS2niud2SQ4/s1600/redes_socialespa%25C3%25B1olas.jpg"/>
          <p:cNvPicPr>
            <a:picLocks noChangeAspect="1" noChangeArrowheads="1"/>
          </p:cNvPicPr>
          <p:nvPr/>
        </p:nvPicPr>
        <p:blipFill>
          <a:blip r:embed="rId7"/>
          <a:srcRect/>
          <a:stretch>
            <a:fillRect/>
          </a:stretch>
        </p:blipFill>
        <p:spPr bwMode="auto">
          <a:xfrm>
            <a:off x="1584324" y="1524001"/>
            <a:ext cx="6523355" cy="5175197"/>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5651500" y="404813"/>
            <a:ext cx="31242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r>
              <a:rPr lang="es-CL" altLang="es-CL" sz="2800" b="1">
                <a:latin typeface="Calibri" pitchFamily="34" charset="0"/>
                <a:ea typeface="MS PGothic" pitchFamily="34" charset="-128"/>
              </a:rPr>
              <a:t>Satisfacción usuaria</a:t>
            </a:r>
            <a:endParaRPr lang="es-ES" altLang="es-CL" sz="2800" b="1" u="sng">
              <a:latin typeface="Calibri" pitchFamily="34" charset="0"/>
              <a:ea typeface="MS PGothic" pitchFamily="34" charset="-128"/>
            </a:endParaRPr>
          </a:p>
        </p:txBody>
      </p:sp>
      <p:sp>
        <p:nvSpPr>
          <p:cNvPr id="5123" name="Text Box 17"/>
          <p:cNvSpPr txBox="1">
            <a:spLocks noChangeArrowheads="1"/>
          </p:cNvSpPr>
          <p:nvPr/>
        </p:nvSpPr>
        <p:spPr bwMode="auto">
          <a:xfrm>
            <a:off x="1258888" y="2492375"/>
            <a:ext cx="1728787" cy="923925"/>
          </a:xfrm>
          <a:prstGeom prst="rect">
            <a:avLst/>
          </a:prstGeom>
          <a:solidFill>
            <a:srgbClr val="66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spcBef>
                <a:spcPct val="50000"/>
              </a:spcBef>
            </a:pPr>
            <a:endParaRPr lang="es-CL" altLang="es-CL" sz="200" b="1"/>
          </a:p>
          <a:p>
            <a:pPr algn="ctr" eaLnBrk="1" hangingPunct="1">
              <a:spcBef>
                <a:spcPct val="50000"/>
              </a:spcBef>
            </a:pPr>
            <a:r>
              <a:rPr lang="es-ES" altLang="es-CL" sz="1400" b="1"/>
              <a:t>Relación entre usuario/a y equipo</a:t>
            </a:r>
            <a:endParaRPr lang="es-CL" altLang="es-CL" sz="1200" b="1"/>
          </a:p>
          <a:p>
            <a:pPr eaLnBrk="1" hangingPunct="1">
              <a:spcBef>
                <a:spcPct val="50000"/>
              </a:spcBef>
            </a:pPr>
            <a:endParaRPr lang="es-ES" altLang="es-CL" sz="200" b="1"/>
          </a:p>
        </p:txBody>
      </p:sp>
      <p:sp>
        <p:nvSpPr>
          <p:cNvPr id="5124" name="Text Box 24"/>
          <p:cNvSpPr txBox="1">
            <a:spLocks noChangeArrowheads="1"/>
          </p:cNvSpPr>
          <p:nvPr/>
        </p:nvSpPr>
        <p:spPr bwMode="auto">
          <a:xfrm>
            <a:off x="1258888" y="3500438"/>
            <a:ext cx="1728787" cy="536575"/>
          </a:xfrm>
          <a:prstGeom prst="rect">
            <a:avLst/>
          </a:prstGeom>
          <a:solidFill>
            <a:srgbClr val="66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lnSpc>
                <a:spcPct val="90000"/>
              </a:lnSpc>
            </a:pPr>
            <a:r>
              <a:rPr lang="es-CL" altLang="es-CL" sz="1600" b="1"/>
              <a:t>Tiempos de espera</a:t>
            </a:r>
            <a:endParaRPr lang="es-CL" altLang="es-CL" sz="1200" b="1"/>
          </a:p>
        </p:txBody>
      </p:sp>
      <p:sp>
        <p:nvSpPr>
          <p:cNvPr id="19486" name="AutoShape 30"/>
          <p:cNvSpPr>
            <a:spLocks noChangeArrowheads="1"/>
          </p:cNvSpPr>
          <p:nvPr/>
        </p:nvSpPr>
        <p:spPr bwMode="auto">
          <a:xfrm>
            <a:off x="3203426" y="2708846"/>
            <a:ext cx="2448074" cy="720154"/>
          </a:xfrm>
          <a:prstGeom prst="roundRect">
            <a:avLst>
              <a:gd name="adj" fmla="val 16667"/>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50000" t="50000" r="50000" b="50000"/>
            </a:path>
            <a:tileRect/>
          </a:gradFill>
          <a:ln w="9525">
            <a:noFill/>
            <a:round/>
            <a:headEnd/>
            <a:tailEnd/>
          </a:ln>
          <a:effectLst/>
        </p:spPr>
        <p:txBody>
          <a:bodyPr wrap="none" anchor="ctr"/>
          <a:lstStyle/>
          <a:p>
            <a:pPr>
              <a:defRPr/>
            </a:pPr>
            <a:endParaRPr lang="es-ES">
              <a:latin typeface="Arial" charset="0"/>
              <a:cs typeface="+mn-cs"/>
            </a:endParaRPr>
          </a:p>
        </p:txBody>
      </p:sp>
      <p:sp>
        <p:nvSpPr>
          <p:cNvPr id="5129" name="AutoShape 32"/>
          <p:cNvSpPr>
            <a:spLocks noChangeArrowheads="1"/>
          </p:cNvSpPr>
          <p:nvPr/>
        </p:nvSpPr>
        <p:spPr bwMode="auto">
          <a:xfrm rot="10800000">
            <a:off x="755650" y="1125538"/>
            <a:ext cx="2736850" cy="1008062"/>
          </a:xfrm>
          <a:prstGeom prst="triangle">
            <a:avLst>
              <a:gd name="adj" fmla="val 50000"/>
            </a:avLst>
          </a:prstGeom>
          <a:solidFill>
            <a:srgbClr val="6699FF"/>
          </a:solidFill>
          <a:ln w="9525">
            <a:solidFill>
              <a:schemeClr val="bg1"/>
            </a:solidFill>
            <a:miter lim="800000"/>
            <a:headEnd/>
            <a:tailEnd/>
          </a:ln>
        </p:spPr>
        <p:txBody>
          <a:bodyPr wrap="none"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eaLnBrk="1" hangingPunct="1"/>
            <a:endParaRPr lang="es-ES" altLang="es-CL" sz="1200"/>
          </a:p>
        </p:txBody>
      </p:sp>
      <p:sp>
        <p:nvSpPr>
          <p:cNvPr id="5130" name="AutoShape 33"/>
          <p:cNvSpPr>
            <a:spLocks noChangeArrowheads="1"/>
          </p:cNvSpPr>
          <p:nvPr/>
        </p:nvSpPr>
        <p:spPr bwMode="auto">
          <a:xfrm rot="10800000">
            <a:off x="5364163" y="1125538"/>
            <a:ext cx="2520950" cy="935037"/>
          </a:xfrm>
          <a:prstGeom prst="triangle">
            <a:avLst>
              <a:gd name="adj" fmla="val 50000"/>
            </a:avLst>
          </a:prstGeom>
          <a:solidFill>
            <a:srgbClr val="6699FF"/>
          </a:solidFill>
          <a:ln w="9525">
            <a:solidFill>
              <a:schemeClr val="bg1"/>
            </a:solidFill>
            <a:miter lim="800000"/>
            <a:headEnd/>
            <a:tailEnd/>
          </a:ln>
        </p:spPr>
        <p:txBody>
          <a:bodyPr wrap="none"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eaLnBrk="1" hangingPunct="1"/>
            <a:endParaRPr lang="es-ES" altLang="es-CL"/>
          </a:p>
        </p:txBody>
      </p:sp>
      <p:sp>
        <p:nvSpPr>
          <p:cNvPr id="5131" name="Rectangle 34"/>
          <p:cNvSpPr>
            <a:spLocks noChangeArrowheads="1"/>
          </p:cNvSpPr>
          <p:nvPr/>
        </p:nvSpPr>
        <p:spPr bwMode="auto">
          <a:xfrm>
            <a:off x="1116013" y="2276475"/>
            <a:ext cx="2016125" cy="3602038"/>
          </a:xfrm>
          <a:prstGeom prst="rect">
            <a:avLst/>
          </a:prstGeom>
          <a:noFill/>
          <a:ln w="2857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eaLnBrk="1" hangingPunct="1"/>
            <a:endParaRPr lang="es-ES" altLang="es-CL"/>
          </a:p>
        </p:txBody>
      </p:sp>
      <p:sp>
        <p:nvSpPr>
          <p:cNvPr id="5132" name="Rectangle 35"/>
          <p:cNvSpPr>
            <a:spLocks noChangeArrowheads="1"/>
          </p:cNvSpPr>
          <p:nvPr/>
        </p:nvSpPr>
        <p:spPr bwMode="auto">
          <a:xfrm>
            <a:off x="5795963" y="2205038"/>
            <a:ext cx="1944687" cy="3311525"/>
          </a:xfrm>
          <a:prstGeom prst="rect">
            <a:avLst/>
          </a:prstGeom>
          <a:noFill/>
          <a:ln w="2857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eaLnBrk="1" hangingPunct="1"/>
            <a:endParaRPr lang="es-ES" altLang="es-CL"/>
          </a:p>
        </p:txBody>
      </p:sp>
      <p:sp>
        <p:nvSpPr>
          <p:cNvPr id="5133" name="18 CuadroTexto"/>
          <p:cNvSpPr txBox="1">
            <a:spLocks noChangeArrowheads="1"/>
          </p:cNvSpPr>
          <p:nvPr/>
        </p:nvSpPr>
        <p:spPr bwMode="auto">
          <a:xfrm>
            <a:off x="1476375" y="1196975"/>
            <a:ext cx="122396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r>
              <a:rPr lang="es-ES" altLang="es-CL" sz="1400" b="1"/>
              <a:t>ASPECTOS </a:t>
            </a:r>
          </a:p>
          <a:p>
            <a:pPr algn="ctr" eaLnBrk="1" hangingPunct="1"/>
            <a:r>
              <a:rPr lang="es-ES" altLang="es-CL" sz="1400" b="1"/>
              <a:t>NO MEDICOS</a:t>
            </a:r>
          </a:p>
        </p:txBody>
      </p:sp>
      <p:sp>
        <p:nvSpPr>
          <p:cNvPr id="5134" name="Text Box 24"/>
          <p:cNvSpPr txBox="1">
            <a:spLocks noChangeArrowheads="1"/>
          </p:cNvSpPr>
          <p:nvPr/>
        </p:nvSpPr>
        <p:spPr bwMode="auto">
          <a:xfrm>
            <a:off x="1258888" y="4149725"/>
            <a:ext cx="1728787" cy="534988"/>
          </a:xfrm>
          <a:prstGeom prst="rect">
            <a:avLst/>
          </a:prstGeom>
          <a:solidFill>
            <a:srgbClr val="66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lnSpc>
                <a:spcPct val="90000"/>
              </a:lnSpc>
            </a:pPr>
            <a:r>
              <a:rPr lang="es-ES" altLang="es-CL" sz="1600" b="1">
                <a:latin typeface="Arial Narrow" pitchFamily="34" charset="0"/>
              </a:rPr>
              <a:t>Acceso a la información</a:t>
            </a:r>
            <a:endParaRPr lang="es-CL" altLang="es-CL" sz="1200" b="1"/>
          </a:p>
        </p:txBody>
      </p:sp>
      <p:sp>
        <p:nvSpPr>
          <p:cNvPr id="5135" name="Text Box 24"/>
          <p:cNvSpPr txBox="1">
            <a:spLocks noChangeArrowheads="1"/>
          </p:cNvSpPr>
          <p:nvPr/>
        </p:nvSpPr>
        <p:spPr bwMode="auto">
          <a:xfrm>
            <a:off x="1258888" y="4868863"/>
            <a:ext cx="1728787" cy="701675"/>
          </a:xfrm>
          <a:prstGeom prst="rect">
            <a:avLst/>
          </a:prstGeom>
          <a:solidFill>
            <a:srgbClr val="66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lnSpc>
                <a:spcPct val="90000"/>
              </a:lnSpc>
            </a:pPr>
            <a:r>
              <a:rPr lang="es-CL" altLang="es-CL" sz="1600" b="1"/>
              <a:t>Infraestructura adecuada</a:t>
            </a:r>
          </a:p>
          <a:p>
            <a:pPr algn="ctr" eaLnBrk="1" hangingPunct="1">
              <a:lnSpc>
                <a:spcPct val="90000"/>
              </a:lnSpc>
            </a:pPr>
            <a:endParaRPr lang="es-CL" altLang="es-CL" sz="1200" b="1"/>
          </a:p>
        </p:txBody>
      </p:sp>
      <p:sp>
        <p:nvSpPr>
          <p:cNvPr id="5136" name="21 CuadroTexto"/>
          <p:cNvSpPr txBox="1">
            <a:spLocks noChangeArrowheads="1"/>
          </p:cNvSpPr>
          <p:nvPr/>
        </p:nvSpPr>
        <p:spPr bwMode="auto">
          <a:xfrm>
            <a:off x="6011863" y="1196975"/>
            <a:ext cx="1223962"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r>
              <a:rPr lang="es-ES" altLang="es-CL" sz="1400" b="1"/>
              <a:t>ASPECTOS </a:t>
            </a:r>
          </a:p>
          <a:p>
            <a:pPr algn="ctr" eaLnBrk="1" hangingPunct="1"/>
            <a:r>
              <a:rPr lang="es-ES" altLang="es-CL" sz="1400" b="1"/>
              <a:t>MEDICOS</a:t>
            </a:r>
          </a:p>
        </p:txBody>
      </p:sp>
      <p:sp>
        <p:nvSpPr>
          <p:cNvPr id="5137" name="Text Box 24"/>
          <p:cNvSpPr txBox="1">
            <a:spLocks noChangeArrowheads="1"/>
          </p:cNvSpPr>
          <p:nvPr/>
        </p:nvSpPr>
        <p:spPr bwMode="auto">
          <a:xfrm>
            <a:off x="5867400" y="2492375"/>
            <a:ext cx="1728788" cy="701675"/>
          </a:xfrm>
          <a:prstGeom prst="rect">
            <a:avLst/>
          </a:prstGeom>
          <a:solidFill>
            <a:srgbClr val="66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lnSpc>
                <a:spcPct val="90000"/>
              </a:lnSpc>
            </a:pPr>
            <a:r>
              <a:rPr lang="es-CL" altLang="es-CL" sz="1600" b="1"/>
              <a:t>Capacidad</a:t>
            </a:r>
          </a:p>
          <a:p>
            <a:pPr algn="ctr" eaLnBrk="1" hangingPunct="1">
              <a:lnSpc>
                <a:spcPct val="90000"/>
              </a:lnSpc>
            </a:pPr>
            <a:r>
              <a:rPr lang="es-CL" altLang="es-CL" sz="1600" b="1"/>
              <a:t>Resolutiva</a:t>
            </a:r>
          </a:p>
          <a:p>
            <a:pPr algn="ctr" eaLnBrk="1" hangingPunct="1">
              <a:lnSpc>
                <a:spcPct val="90000"/>
              </a:lnSpc>
            </a:pPr>
            <a:endParaRPr lang="es-CL" altLang="es-CL" sz="1200" b="1"/>
          </a:p>
        </p:txBody>
      </p:sp>
      <p:sp>
        <p:nvSpPr>
          <p:cNvPr id="5138" name="Text Box 24"/>
          <p:cNvSpPr txBox="1">
            <a:spLocks noChangeArrowheads="1"/>
          </p:cNvSpPr>
          <p:nvPr/>
        </p:nvSpPr>
        <p:spPr bwMode="auto">
          <a:xfrm>
            <a:off x="5867400" y="3429000"/>
            <a:ext cx="1728788" cy="701675"/>
          </a:xfrm>
          <a:prstGeom prst="rect">
            <a:avLst/>
          </a:prstGeom>
          <a:solidFill>
            <a:srgbClr val="66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lnSpc>
                <a:spcPct val="90000"/>
              </a:lnSpc>
            </a:pPr>
            <a:r>
              <a:rPr lang="es-CL" altLang="es-CL" sz="1600" b="1"/>
              <a:t>Oferta de</a:t>
            </a:r>
          </a:p>
          <a:p>
            <a:pPr algn="ctr" eaLnBrk="1" hangingPunct="1">
              <a:lnSpc>
                <a:spcPct val="90000"/>
              </a:lnSpc>
            </a:pPr>
            <a:r>
              <a:rPr lang="es-CL" altLang="es-CL" sz="1600" b="1"/>
              <a:t>servicios</a:t>
            </a:r>
          </a:p>
          <a:p>
            <a:pPr algn="ctr" eaLnBrk="1" hangingPunct="1">
              <a:lnSpc>
                <a:spcPct val="90000"/>
              </a:lnSpc>
            </a:pPr>
            <a:endParaRPr lang="es-CL" altLang="es-CL" sz="1200" b="1"/>
          </a:p>
        </p:txBody>
      </p:sp>
      <p:sp>
        <p:nvSpPr>
          <p:cNvPr id="5139" name="Text Box 24"/>
          <p:cNvSpPr txBox="1">
            <a:spLocks noChangeArrowheads="1"/>
          </p:cNvSpPr>
          <p:nvPr/>
        </p:nvSpPr>
        <p:spPr bwMode="auto">
          <a:xfrm>
            <a:off x="5867400" y="4365625"/>
            <a:ext cx="1728788" cy="701675"/>
          </a:xfrm>
          <a:prstGeom prst="rect">
            <a:avLst/>
          </a:prstGeom>
          <a:solidFill>
            <a:srgbClr val="66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lnSpc>
                <a:spcPct val="90000"/>
              </a:lnSpc>
            </a:pPr>
            <a:r>
              <a:rPr lang="es-CL" altLang="es-CL" sz="1600" b="1"/>
              <a:t>Calidad</a:t>
            </a:r>
          </a:p>
          <a:p>
            <a:pPr algn="ctr" eaLnBrk="1" hangingPunct="1">
              <a:lnSpc>
                <a:spcPct val="90000"/>
              </a:lnSpc>
            </a:pPr>
            <a:r>
              <a:rPr lang="es-CL" altLang="es-CL" sz="1600" b="1"/>
              <a:t>Técnica</a:t>
            </a:r>
          </a:p>
          <a:p>
            <a:pPr algn="ctr" eaLnBrk="1" hangingPunct="1">
              <a:lnSpc>
                <a:spcPct val="90000"/>
              </a:lnSpc>
            </a:pPr>
            <a:endParaRPr lang="es-CL" altLang="es-CL" sz="1200" b="1"/>
          </a:p>
        </p:txBody>
      </p:sp>
      <p:sp>
        <p:nvSpPr>
          <p:cNvPr id="5140" name="25 Rectángulo"/>
          <p:cNvSpPr>
            <a:spLocks noChangeArrowheads="1"/>
          </p:cNvSpPr>
          <p:nvPr/>
        </p:nvSpPr>
        <p:spPr bwMode="auto">
          <a:xfrm>
            <a:off x="755650" y="6021388"/>
            <a:ext cx="26638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r>
              <a:rPr lang="es-ES" altLang="es-CL" sz="2000" b="1" dirty="0">
                <a:solidFill>
                  <a:schemeClr val="tx1">
                    <a:lumMod val="65000"/>
                    <a:lumOff val="35000"/>
                  </a:schemeClr>
                </a:solidFill>
              </a:rPr>
              <a:t>Percepción del trato</a:t>
            </a:r>
          </a:p>
        </p:txBody>
      </p:sp>
      <p:sp>
        <p:nvSpPr>
          <p:cNvPr id="27" name="60 CuadroTexto"/>
          <p:cNvSpPr txBox="1">
            <a:spLocks noChangeArrowheads="1"/>
          </p:cNvSpPr>
          <p:nvPr/>
        </p:nvSpPr>
        <p:spPr bwMode="auto">
          <a:xfrm>
            <a:off x="5364163" y="5876925"/>
            <a:ext cx="3024187" cy="708025"/>
          </a:xfrm>
          <a:prstGeom prst="rect">
            <a:avLst/>
          </a:prstGeom>
          <a:noFill/>
          <a:ln w="9525">
            <a:noFill/>
            <a:miter lim="800000"/>
            <a:headEnd/>
            <a:tailEnd/>
          </a:ln>
        </p:spPr>
        <p:txBody>
          <a:bodyPr>
            <a:spAutoFit/>
          </a:bodyPr>
          <a:lstStyle/>
          <a:p>
            <a:pPr algn="ctr">
              <a:defRPr/>
            </a:pPr>
            <a:r>
              <a:rPr lang="es-ES" sz="2000" b="1" dirty="0">
                <a:solidFill>
                  <a:schemeClr val="tx1">
                    <a:lumMod val="65000"/>
                    <a:lumOff val="35000"/>
                  </a:schemeClr>
                </a:solidFill>
                <a:latin typeface="+mj-lt"/>
                <a:cs typeface="+mn-cs"/>
              </a:rPr>
              <a:t>Centro de nuestras respuestas</a:t>
            </a:r>
          </a:p>
        </p:txBody>
      </p:sp>
      <p:sp>
        <p:nvSpPr>
          <p:cNvPr id="20" name="Freeform 84"/>
          <p:cNvSpPr>
            <a:spLocks/>
          </p:cNvSpPr>
          <p:nvPr/>
        </p:nvSpPr>
        <p:spPr bwMode="auto">
          <a:xfrm>
            <a:off x="3203575" y="2492375"/>
            <a:ext cx="2447925" cy="2192338"/>
          </a:xfrm>
          <a:custGeom>
            <a:avLst/>
            <a:gdLst>
              <a:gd name="T0" fmla="*/ 1052118564 w 1056"/>
              <a:gd name="T1" fmla="*/ 2147483647 h 768"/>
              <a:gd name="T2" fmla="*/ 633661527 w 1056"/>
              <a:gd name="T3" fmla="*/ 2147483647 h 768"/>
              <a:gd name="T4" fmla="*/ 908647963 w 1056"/>
              <a:gd name="T5" fmla="*/ 2147483647 h 768"/>
              <a:gd name="T6" fmla="*/ 908647963 w 1056"/>
              <a:gd name="T7" fmla="*/ 1216304472 h 768"/>
              <a:gd name="T8" fmla="*/ 298897644 w 1056"/>
              <a:gd name="T9" fmla="*/ 1216304472 h 768"/>
              <a:gd name="T10" fmla="*/ 298897644 w 1056"/>
              <a:gd name="T11" fmla="*/ 1812046102 h 768"/>
              <a:gd name="T12" fmla="*/ 0 w 1056"/>
              <a:gd name="T13" fmla="*/ 893612699 h 768"/>
              <a:gd name="T14" fmla="*/ 298897644 w 1056"/>
              <a:gd name="T15" fmla="*/ 0 h 768"/>
              <a:gd name="T16" fmla="*/ 298897644 w 1056"/>
              <a:gd name="T17" fmla="*/ 595741884 h 768"/>
              <a:gd name="T18" fmla="*/ 1805339572 w 1056"/>
              <a:gd name="T19" fmla="*/ 595741884 h 768"/>
              <a:gd name="T20" fmla="*/ 1805339572 w 1056"/>
              <a:gd name="T21" fmla="*/ 0 h 768"/>
              <a:gd name="T22" fmla="*/ 2104237128 w 1056"/>
              <a:gd name="T23" fmla="*/ 893612699 h 768"/>
              <a:gd name="T24" fmla="*/ 1805339572 w 1056"/>
              <a:gd name="T25" fmla="*/ 1812046102 h 768"/>
              <a:gd name="T26" fmla="*/ 1805339572 w 1056"/>
              <a:gd name="T27" fmla="*/ 1216304472 h 768"/>
              <a:gd name="T28" fmla="*/ 1195589165 w 1056"/>
              <a:gd name="T29" fmla="*/ 1216304472 h 768"/>
              <a:gd name="T30" fmla="*/ 1195589165 w 1056"/>
              <a:gd name="T31" fmla="*/ 2147483647 h 768"/>
              <a:gd name="T32" fmla="*/ 1470574013 w 1056"/>
              <a:gd name="T33" fmla="*/ 2147483647 h 768"/>
              <a:gd name="T34" fmla="*/ 1052118564 w 1056"/>
              <a:gd name="T35" fmla="*/ 2147483647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768"/>
              <a:gd name="T56" fmla="*/ 1056 w 1056"/>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768">
                <a:moveTo>
                  <a:pt x="528" y="768"/>
                </a:moveTo>
                <a:lnTo>
                  <a:pt x="318" y="612"/>
                </a:lnTo>
                <a:lnTo>
                  <a:pt x="456" y="612"/>
                </a:lnTo>
                <a:lnTo>
                  <a:pt x="456" y="294"/>
                </a:lnTo>
                <a:lnTo>
                  <a:pt x="150" y="294"/>
                </a:lnTo>
                <a:lnTo>
                  <a:pt x="150" y="438"/>
                </a:lnTo>
                <a:lnTo>
                  <a:pt x="0" y="216"/>
                </a:lnTo>
                <a:lnTo>
                  <a:pt x="150" y="0"/>
                </a:lnTo>
                <a:lnTo>
                  <a:pt x="150" y="144"/>
                </a:lnTo>
                <a:lnTo>
                  <a:pt x="906" y="144"/>
                </a:lnTo>
                <a:lnTo>
                  <a:pt x="906" y="0"/>
                </a:lnTo>
                <a:lnTo>
                  <a:pt x="1056" y="216"/>
                </a:lnTo>
                <a:lnTo>
                  <a:pt x="906" y="438"/>
                </a:lnTo>
                <a:lnTo>
                  <a:pt x="906" y="294"/>
                </a:lnTo>
                <a:lnTo>
                  <a:pt x="600" y="294"/>
                </a:lnTo>
                <a:lnTo>
                  <a:pt x="600" y="612"/>
                </a:lnTo>
                <a:lnTo>
                  <a:pt x="738" y="612"/>
                </a:lnTo>
                <a:lnTo>
                  <a:pt x="528" y="768"/>
                </a:lnTo>
                <a:close/>
              </a:path>
            </a:pathLst>
          </a:custGeom>
          <a:solidFill>
            <a:srgbClr val="000099"/>
          </a:solidFill>
          <a:ln w="9525">
            <a:noFill/>
            <a:round/>
            <a:headEnd/>
            <a:tailEnd/>
          </a:ln>
        </p:spPr>
        <p:txBody>
          <a:bodyPr/>
          <a:lstStyle/>
          <a:p>
            <a:pPr>
              <a:defRPr/>
            </a:pPr>
            <a:endParaRPr lang="es-ES" sz="1400">
              <a:latin typeface="+mn-lt"/>
              <a:cs typeface="+mn-cs"/>
            </a:endParaRPr>
          </a:p>
        </p:txBody>
      </p:sp>
      <p:sp>
        <p:nvSpPr>
          <p:cNvPr id="21" name="Text Box 31"/>
          <p:cNvSpPr txBox="1">
            <a:spLocks noChangeArrowheads="1"/>
          </p:cNvSpPr>
          <p:nvPr/>
        </p:nvSpPr>
        <p:spPr bwMode="auto">
          <a:xfrm>
            <a:off x="3203575" y="2833973"/>
            <a:ext cx="24479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algn="ctr" eaLnBrk="1" hangingPunct="1">
              <a:spcBef>
                <a:spcPct val="50000"/>
              </a:spcBef>
            </a:pPr>
            <a:r>
              <a:rPr lang="es-CL" altLang="es-CL" sz="2400" b="1" dirty="0">
                <a:effectLst>
                  <a:outerShdw blurRad="38100" dist="38100" dir="2700000" algn="tl">
                    <a:srgbClr val="000000">
                      <a:alpha val="43137"/>
                    </a:srgbClr>
                  </a:outerShdw>
                </a:effectLst>
                <a:latin typeface="Calibri" pitchFamily="34" charset="0"/>
              </a:rPr>
              <a:t>Atención en salud</a:t>
            </a:r>
            <a:endParaRPr lang="es-ES" altLang="es-CL" sz="2400" b="1" dirty="0">
              <a:effectLst>
                <a:outerShdw blurRad="38100" dist="38100" dir="2700000" algn="tl">
                  <a:srgbClr val="000000">
                    <a:alpha val="43137"/>
                  </a:srgbClr>
                </a:outerShdw>
              </a:effectLst>
              <a:latin typeface="Calibri" pitchFamily="34" charset="0"/>
            </a:endParaRPr>
          </a:p>
        </p:txBody>
      </p:sp>
      <p:sp>
        <p:nvSpPr>
          <p:cNvPr id="22" name="21 Distinto de"/>
          <p:cNvSpPr/>
          <p:nvPr/>
        </p:nvSpPr>
        <p:spPr>
          <a:xfrm>
            <a:off x="4124960" y="5067300"/>
            <a:ext cx="772160" cy="503238"/>
          </a:xfrm>
          <a:prstGeom prst="mathNotEqual">
            <a:avLst/>
          </a:prstGeom>
          <a:solidFill>
            <a:schemeClr val="accent6">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xmlns="" val="79297715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1403350" y="3500438"/>
            <a:ext cx="2663825" cy="360362"/>
          </a:xfrm>
          <a:prstGeom prst="roundRect">
            <a:avLst>
              <a:gd name="adj" fmla="val 16667"/>
            </a:avLst>
          </a:prstGeom>
          <a:solidFill>
            <a:srgbClr val="DDDDDD"/>
          </a:solidFill>
          <a:ln w="9525">
            <a:noFill/>
            <a:round/>
            <a:headEnd/>
            <a:tailEnd/>
          </a:ln>
          <a:effectLst/>
        </p:spPr>
        <p:txBody>
          <a:bodyPr wrap="none" anchor="ctr"/>
          <a:lstStyle/>
          <a:p>
            <a:pPr algn="ctr">
              <a:defRPr/>
            </a:pPr>
            <a:r>
              <a:rPr lang="es-ES" sz="1400" b="1" dirty="0">
                <a:solidFill>
                  <a:schemeClr val="tx1"/>
                </a:solidFill>
                <a:effectLst>
                  <a:outerShdw blurRad="38100" dist="38100" dir="2700000" algn="tl">
                    <a:srgbClr val="000000">
                      <a:alpha val="43137"/>
                    </a:srgbClr>
                  </a:outerShdw>
                </a:effectLst>
                <a:latin typeface="Arial" charset="0"/>
                <a:cs typeface="+mn-cs"/>
              </a:rPr>
              <a:t>DIALOGOS</a:t>
            </a:r>
          </a:p>
        </p:txBody>
      </p:sp>
      <p:sp>
        <p:nvSpPr>
          <p:cNvPr id="7" name="AutoShape 17"/>
          <p:cNvSpPr>
            <a:spLocks noChangeArrowheads="1"/>
          </p:cNvSpPr>
          <p:nvPr/>
        </p:nvSpPr>
        <p:spPr bwMode="auto">
          <a:xfrm>
            <a:off x="5003800" y="2205038"/>
            <a:ext cx="2305050" cy="2879725"/>
          </a:xfrm>
          <a:prstGeom prst="roundRect">
            <a:avLst>
              <a:gd name="adj" fmla="val 16667"/>
            </a:avLst>
          </a:prstGeom>
          <a:solidFill>
            <a:srgbClr val="99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ES" sz="1800" b="1" dirty="0">
                <a:effectLst>
                  <a:outerShdw blurRad="38100" dist="38100" dir="2700000" algn="tl">
                    <a:srgbClr val="000000">
                      <a:alpha val="43137"/>
                    </a:srgbClr>
                  </a:outerShdw>
                </a:effectLst>
                <a:latin typeface="Arial" charset="0"/>
                <a:cs typeface="+mn-cs"/>
              </a:rPr>
              <a:t>VALORACIÓN</a:t>
            </a:r>
          </a:p>
          <a:p>
            <a:pPr algn="ctr">
              <a:defRPr/>
            </a:pPr>
            <a:r>
              <a:rPr lang="es-ES" sz="1800" b="1" dirty="0">
                <a:effectLst>
                  <a:outerShdw blurRad="38100" dist="38100" dir="2700000" algn="tl">
                    <a:srgbClr val="000000">
                      <a:alpha val="43137"/>
                    </a:srgbClr>
                  </a:outerShdw>
                </a:effectLst>
                <a:latin typeface="Arial" charset="0"/>
                <a:cs typeface="+mn-cs"/>
              </a:rPr>
              <a:t>NEGATIVA</a:t>
            </a:r>
          </a:p>
          <a:p>
            <a:pPr>
              <a:defRPr/>
            </a:pPr>
            <a:endParaRPr lang="es-ES" sz="1800" b="1" dirty="0">
              <a:effectLst>
                <a:outerShdw blurRad="38100" dist="38100" dir="2700000" algn="tl">
                  <a:srgbClr val="000000">
                    <a:alpha val="43137"/>
                  </a:srgbClr>
                </a:outerShdw>
              </a:effectLst>
              <a:latin typeface="Arial" charset="0"/>
              <a:cs typeface="+mn-cs"/>
            </a:endParaRPr>
          </a:p>
          <a:p>
            <a:pPr algn="ctr">
              <a:defRPr/>
            </a:pPr>
            <a:r>
              <a:rPr lang="es-ES" sz="1800" b="1" dirty="0">
                <a:effectLst>
                  <a:outerShdw blurRad="38100" dist="38100" dir="2700000" algn="tl">
                    <a:srgbClr val="000000">
                      <a:alpha val="43137"/>
                    </a:srgbClr>
                  </a:outerShdw>
                </a:effectLst>
                <a:latin typeface="Arial" charset="0"/>
                <a:cs typeface="+mn-cs"/>
              </a:rPr>
              <a:t>TRATO Y </a:t>
            </a:r>
          </a:p>
          <a:p>
            <a:pPr algn="ctr">
              <a:defRPr/>
            </a:pPr>
            <a:r>
              <a:rPr lang="es-ES" sz="1800" b="1" dirty="0">
                <a:effectLst>
                  <a:outerShdw blurRad="38100" dist="38100" dir="2700000" algn="tl">
                    <a:srgbClr val="000000">
                      <a:alpha val="43137"/>
                    </a:srgbClr>
                  </a:outerShdw>
                </a:effectLst>
                <a:latin typeface="Arial" charset="0"/>
                <a:cs typeface="+mn-cs"/>
              </a:rPr>
              <a:t>SATISFACCIÓN </a:t>
            </a:r>
          </a:p>
          <a:p>
            <a:pPr algn="ctr">
              <a:defRPr/>
            </a:pPr>
            <a:r>
              <a:rPr lang="es-ES" sz="1800" b="1" dirty="0">
                <a:effectLst>
                  <a:outerShdw blurRad="38100" dist="38100" dir="2700000" algn="tl">
                    <a:srgbClr val="000000">
                      <a:alpha val="43137"/>
                    </a:srgbClr>
                  </a:outerShdw>
                </a:effectLst>
                <a:latin typeface="Arial" charset="0"/>
                <a:cs typeface="+mn-cs"/>
              </a:rPr>
              <a:t>USUARIA</a:t>
            </a:r>
          </a:p>
        </p:txBody>
      </p:sp>
      <p:sp>
        <p:nvSpPr>
          <p:cNvPr id="9" name="AutoShape 19"/>
          <p:cNvSpPr>
            <a:spLocks noChangeArrowheads="1"/>
          </p:cNvSpPr>
          <p:nvPr/>
        </p:nvSpPr>
        <p:spPr bwMode="auto">
          <a:xfrm>
            <a:off x="1403350" y="4005263"/>
            <a:ext cx="2663825" cy="358775"/>
          </a:xfrm>
          <a:prstGeom prst="roundRect">
            <a:avLst>
              <a:gd name="adj" fmla="val 16667"/>
            </a:avLst>
          </a:prstGeom>
          <a:solidFill>
            <a:srgbClr val="DDDDDD"/>
          </a:solidFill>
          <a:ln w="9525">
            <a:noFill/>
            <a:round/>
            <a:headEnd/>
            <a:tailEnd/>
          </a:ln>
          <a:effectLst/>
        </p:spPr>
        <p:txBody>
          <a:bodyPr wrap="none" anchor="ctr"/>
          <a:lstStyle/>
          <a:p>
            <a:pPr algn="ctr">
              <a:defRPr/>
            </a:pPr>
            <a:r>
              <a:rPr lang="es-ES" sz="1600" b="1" dirty="0">
                <a:solidFill>
                  <a:schemeClr val="tx1"/>
                </a:solidFill>
                <a:effectLst>
                  <a:outerShdw blurRad="38100" dist="38100" dir="2700000" algn="tl">
                    <a:srgbClr val="000000">
                      <a:alpha val="43137"/>
                    </a:srgbClr>
                  </a:outerShdw>
                </a:effectLst>
                <a:latin typeface="Arial" charset="0"/>
                <a:cs typeface="+mn-cs"/>
              </a:rPr>
              <a:t>ENCUESTAS</a:t>
            </a:r>
          </a:p>
        </p:txBody>
      </p:sp>
      <p:sp>
        <p:nvSpPr>
          <p:cNvPr id="11" name="AutoShape 21"/>
          <p:cNvSpPr>
            <a:spLocks noChangeArrowheads="1"/>
          </p:cNvSpPr>
          <p:nvPr/>
        </p:nvSpPr>
        <p:spPr bwMode="auto">
          <a:xfrm>
            <a:off x="1403350" y="4581525"/>
            <a:ext cx="2663825" cy="360363"/>
          </a:xfrm>
          <a:prstGeom prst="roundRect">
            <a:avLst>
              <a:gd name="adj" fmla="val 16667"/>
            </a:avLst>
          </a:prstGeom>
          <a:solidFill>
            <a:srgbClr val="DDDDDD"/>
          </a:solidFill>
          <a:ln w="9525">
            <a:noFill/>
            <a:round/>
            <a:headEnd/>
            <a:tailEnd/>
          </a:ln>
          <a:effectLst/>
        </p:spPr>
        <p:txBody>
          <a:bodyPr wrap="none" anchor="ctr"/>
          <a:lstStyle/>
          <a:p>
            <a:pPr algn="ctr">
              <a:defRPr/>
            </a:pPr>
            <a:r>
              <a:rPr lang="es-ES" sz="1400" b="1" dirty="0">
                <a:solidFill>
                  <a:schemeClr val="tx1"/>
                </a:solidFill>
                <a:effectLst>
                  <a:outerShdw blurRad="38100" dist="38100" dir="2700000" algn="tl">
                    <a:srgbClr val="000000">
                      <a:alpha val="43137"/>
                    </a:srgbClr>
                  </a:outerShdw>
                </a:effectLst>
                <a:latin typeface="Arial" charset="0"/>
                <a:cs typeface="+mn-cs"/>
              </a:rPr>
              <a:t>CARTAS</a:t>
            </a:r>
          </a:p>
        </p:txBody>
      </p:sp>
      <p:sp>
        <p:nvSpPr>
          <p:cNvPr id="13" name="AutoShape 23"/>
          <p:cNvSpPr>
            <a:spLocks noChangeArrowheads="1"/>
          </p:cNvSpPr>
          <p:nvPr/>
        </p:nvSpPr>
        <p:spPr bwMode="auto">
          <a:xfrm>
            <a:off x="1403350" y="5084763"/>
            <a:ext cx="2663825" cy="433387"/>
          </a:xfrm>
          <a:prstGeom prst="roundRect">
            <a:avLst>
              <a:gd name="adj" fmla="val 16667"/>
            </a:avLst>
          </a:prstGeom>
          <a:solidFill>
            <a:srgbClr val="DDDDDD"/>
          </a:solidFill>
          <a:ln w="9525">
            <a:noFill/>
            <a:round/>
            <a:headEnd/>
            <a:tailEnd/>
          </a:ln>
          <a:effectLst/>
        </p:spPr>
        <p:txBody>
          <a:bodyPr wrap="none" anchor="ctr"/>
          <a:lstStyle/>
          <a:p>
            <a:pPr algn="ctr">
              <a:defRPr/>
            </a:pPr>
            <a:r>
              <a:rPr lang="es-ES" sz="1400" b="1" dirty="0">
                <a:solidFill>
                  <a:schemeClr val="tx1"/>
                </a:solidFill>
                <a:effectLst>
                  <a:outerShdw blurRad="38100" dist="38100" dir="2700000" algn="tl">
                    <a:srgbClr val="000000">
                      <a:alpha val="43137"/>
                    </a:srgbClr>
                  </a:outerShdw>
                </a:effectLst>
                <a:latin typeface="Arial" charset="0"/>
                <a:cs typeface="+mn-cs"/>
              </a:rPr>
              <a:t>MEDIOS COMUNICACIÓN</a:t>
            </a:r>
          </a:p>
        </p:txBody>
      </p:sp>
      <p:sp>
        <p:nvSpPr>
          <p:cNvPr id="4104" name="AutoShape 33"/>
          <p:cNvSpPr>
            <a:spLocks noChangeArrowheads="1"/>
          </p:cNvSpPr>
          <p:nvPr/>
        </p:nvSpPr>
        <p:spPr bwMode="auto">
          <a:xfrm>
            <a:off x="1042988" y="1341438"/>
            <a:ext cx="6913562" cy="4391025"/>
          </a:xfrm>
          <a:prstGeom prst="roundRect">
            <a:avLst>
              <a:gd name="adj" fmla="val 16667"/>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eaLnBrk="1" hangingPunct="1"/>
            <a:endParaRPr lang="es-ES" altLang="es-CL"/>
          </a:p>
        </p:txBody>
      </p:sp>
      <p:sp>
        <p:nvSpPr>
          <p:cNvPr id="4105" name="AutoShape 37"/>
          <p:cNvSpPr>
            <a:spLocks noChangeArrowheads="1"/>
          </p:cNvSpPr>
          <p:nvPr/>
        </p:nvSpPr>
        <p:spPr bwMode="auto">
          <a:xfrm rot="5400000">
            <a:off x="3709194" y="3140869"/>
            <a:ext cx="1725613" cy="574675"/>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pPr eaLnBrk="1" hangingPunct="1"/>
            <a:endParaRPr lang="es-ES" altLang="es-CL"/>
          </a:p>
        </p:txBody>
      </p:sp>
      <p:sp>
        <p:nvSpPr>
          <p:cNvPr id="17" name="AutoShape 9"/>
          <p:cNvSpPr>
            <a:spLocks noChangeArrowheads="1"/>
          </p:cNvSpPr>
          <p:nvPr/>
        </p:nvSpPr>
        <p:spPr bwMode="auto">
          <a:xfrm>
            <a:off x="1403350" y="2852738"/>
            <a:ext cx="2663825" cy="431800"/>
          </a:xfrm>
          <a:prstGeom prst="roundRect">
            <a:avLst>
              <a:gd name="adj" fmla="val 16667"/>
            </a:avLst>
          </a:prstGeom>
          <a:solidFill>
            <a:srgbClr val="DDDDDD"/>
          </a:solidFill>
          <a:ln w="9525">
            <a:noFill/>
            <a:round/>
            <a:headEnd/>
            <a:tailEnd/>
          </a:ln>
          <a:effectLst/>
        </p:spPr>
        <p:txBody>
          <a:bodyPr wrap="none" anchor="ctr"/>
          <a:lstStyle/>
          <a:p>
            <a:pPr>
              <a:defRPr/>
            </a:pPr>
            <a:r>
              <a:rPr lang="es-ES" sz="1400" b="1" dirty="0">
                <a:solidFill>
                  <a:schemeClr val="tx1"/>
                </a:solidFill>
                <a:effectLst>
                  <a:outerShdw blurRad="38100" dist="38100" dir="2700000" algn="tl">
                    <a:srgbClr val="000000">
                      <a:alpha val="43137"/>
                    </a:srgbClr>
                  </a:outerShdw>
                </a:effectLst>
                <a:latin typeface="Arial" charset="0"/>
                <a:cs typeface="+mn-cs"/>
              </a:rPr>
              <a:t>CONSEJO DE DESARROLLO</a:t>
            </a:r>
          </a:p>
        </p:txBody>
      </p:sp>
      <p:sp>
        <p:nvSpPr>
          <p:cNvPr id="18" name="AutoShape 9"/>
          <p:cNvSpPr>
            <a:spLocks noChangeArrowheads="1"/>
          </p:cNvSpPr>
          <p:nvPr/>
        </p:nvSpPr>
        <p:spPr bwMode="auto">
          <a:xfrm>
            <a:off x="1403350" y="2205038"/>
            <a:ext cx="2663825" cy="431800"/>
          </a:xfrm>
          <a:prstGeom prst="roundRect">
            <a:avLst>
              <a:gd name="adj" fmla="val 16667"/>
            </a:avLst>
          </a:prstGeom>
          <a:solidFill>
            <a:srgbClr val="DDDDDD"/>
          </a:solidFill>
          <a:ln w="9525">
            <a:noFill/>
            <a:round/>
            <a:headEnd/>
            <a:tailEnd/>
          </a:ln>
          <a:effectLst/>
        </p:spPr>
        <p:txBody>
          <a:bodyPr wrap="none" anchor="ctr"/>
          <a:lstStyle/>
          <a:p>
            <a:pPr algn="ctr">
              <a:defRPr/>
            </a:pPr>
            <a:r>
              <a:rPr lang="es-ES" sz="1800" b="1" dirty="0">
                <a:solidFill>
                  <a:schemeClr val="tx1"/>
                </a:solidFill>
                <a:effectLst>
                  <a:outerShdw blurRad="38100" dist="38100" dir="2700000" algn="tl">
                    <a:srgbClr val="000000">
                      <a:alpha val="43137"/>
                    </a:srgbClr>
                  </a:outerShdw>
                </a:effectLst>
                <a:latin typeface="Arial" charset="0"/>
                <a:cs typeface="+mn-cs"/>
              </a:rPr>
              <a:t>OIRS</a:t>
            </a:r>
          </a:p>
        </p:txBody>
      </p:sp>
      <p:sp>
        <p:nvSpPr>
          <p:cNvPr id="4108" name="Rectangle 5"/>
          <p:cNvSpPr>
            <a:spLocks noChangeArrowheads="1"/>
          </p:cNvSpPr>
          <p:nvPr/>
        </p:nvSpPr>
        <p:spPr bwMode="auto">
          <a:xfrm>
            <a:off x="5910263" y="560388"/>
            <a:ext cx="15621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200">
                <a:solidFill>
                  <a:schemeClr val="bg1"/>
                </a:solidFill>
                <a:latin typeface="Arial" pitchFamily="34" charset="0"/>
              </a:defRPr>
            </a:lvl1pPr>
            <a:lvl2pPr marL="742950" indent="-285750" eaLnBrk="0" hangingPunct="0">
              <a:defRPr sz="9200">
                <a:solidFill>
                  <a:schemeClr val="bg1"/>
                </a:solidFill>
                <a:latin typeface="Arial" pitchFamily="34" charset="0"/>
              </a:defRPr>
            </a:lvl2pPr>
            <a:lvl3pPr marL="1143000" indent="-228600" eaLnBrk="0" hangingPunct="0">
              <a:defRPr sz="9200">
                <a:solidFill>
                  <a:schemeClr val="bg1"/>
                </a:solidFill>
                <a:latin typeface="Arial" pitchFamily="34" charset="0"/>
              </a:defRPr>
            </a:lvl3pPr>
            <a:lvl4pPr marL="1600200" indent="-228600" eaLnBrk="0" hangingPunct="0">
              <a:defRPr sz="9200">
                <a:solidFill>
                  <a:schemeClr val="bg1"/>
                </a:solidFill>
                <a:latin typeface="Arial" pitchFamily="34" charset="0"/>
              </a:defRPr>
            </a:lvl4pPr>
            <a:lvl5pPr marL="2057400" indent="-228600" eaLnBrk="0" hangingPunct="0">
              <a:defRPr sz="9200">
                <a:solidFill>
                  <a:schemeClr val="bg1"/>
                </a:solidFill>
                <a:latin typeface="Arial" pitchFamily="34" charset="0"/>
              </a:defRPr>
            </a:lvl5pPr>
            <a:lvl6pPr marL="2514600" indent="-228600" eaLnBrk="0" fontAlgn="base" hangingPunct="0">
              <a:spcBef>
                <a:spcPct val="0"/>
              </a:spcBef>
              <a:spcAft>
                <a:spcPct val="0"/>
              </a:spcAft>
              <a:defRPr sz="9200">
                <a:solidFill>
                  <a:schemeClr val="bg1"/>
                </a:solidFill>
                <a:latin typeface="Arial" pitchFamily="34" charset="0"/>
              </a:defRPr>
            </a:lvl6pPr>
            <a:lvl7pPr marL="2971800" indent="-228600" eaLnBrk="0" fontAlgn="base" hangingPunct="0">
              <a:spcBef>
                <a:spcPct val="0"/>
              </a:spcBef>
              <a:spcAft>
                <a:spcPct val="0"/>
              </a:spcAft>
              <a:defRPr sz="9200">
                <a:solidFill>
                  <a:schemeClr val="bg1"/>
                </a:solidFill>
                <a:latin typeface="Arial" pitchFamily="34" charset="0"/>
              </a:defRPr>
            </a:lvl7pPr>
            <a:lvl8pPr marL="3429000" indent="-228600" eaLnBrk="0" fontAlgn="base" hangingPunct="0">
              <a:spcBef>
                <a:spcPct val="0"/>
              </a:spcBef>
              <a:spcAft>
                <a:spcPct val="0"/>
              </a:spcAft>
              <a:defRPr sz="9200">
                <a:solidFill>
                  <a:schemeClr val="bg1"/>
                </a:solidFill>
                <a:latin typeface="Arial" pitchFamily="34" charset="0"/>
              </a:defRPr>
            </a:lvl8pPr>
            <a:lvl9pPr marL="3886200" indent="-228600" eaLnBrk="0" fontAlgn="base" hangingPunct="0">
              <a:spcBef>
                <a:spcPct val="0"/>
              </a:spcBef>
              <a:spcAft>
                <a:spcPct val="0"/>
              </a:spcAft>
              <a:defRPr sz="9200">
                <a:solidFill>
                  <a:schemeClr val="bg1"/>
                </a:solidFill>
                <a:latin typeface="Arial" pitchFamily="34" charset="0"/>
              </a:defRPr>
            </a:lvl9pPr>
          </a:lstStyle>
          <a:p>
            <a:r>
              <a:rPr lang="es-ES" altLang="es-CL" sz="2800" b="1">
                <a:latin typeface="Calibri" pitchFamily="34" charset="0"/>
                <a:ea typeface="MS PGothic" pitchFamily="34" charset="-128"/>
              </a:rPr>
              <a:t>Situación</a:t>
            </a:r>
          </a:p>
        </p:txBody>
      </p:sp>
      <p:sp>
        <p:nvSpPr>
          <p:cNvPr id="2" name="1 CuadroTexto"/>
          <p:cNvSpPr txBox="1"/>
          <p:nvPr/>
        </p:nvSpPr>
        <p:spPr>
          <a:xfrm>
            <a:off x="4768553" y="666572"/>
            <a:ext cx="3725966" cy="646331"/>
          </a:xfrm>
          <a:prstGeom prst="rect">
            <a:avLst/>
          </a:prstGeom>
          <a:solidFill>
            <a:srgbClr val="FFF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s-CL" dirty="0" smtClean="0"/>
              <a:t>Escasos estudios sobre la percepción de los funcionarios sobre la temática</a:t>
            </a:r>
            <a:endParaRPr lang="es-CL" dirty="0"/>
          </a:p>
        </p:txBody>
      </p:sp>
      <p:sp>
        <p:nvSpPr>
          <p:cNvPr id="3" name="2 Rectángulo redondeado"/>
          <p:cNvSpPr/>
          <p:nvPr/>
        </p:nvSpPr>
        <p:spPr>
          <a:xfrm>
            <a:off x="1403350" y="1427148"/>
            <a:ext cx="2663825" cy="4700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b="1" dirty="0" smtClean="0">
                <a:effectLst>
                  <a:outerShdw blurRad="38100" dist="38100" dir="2700000" algn="tl">
                    <a:srgbClr val="000000">
                      <a:alpha val="43137"/>
                    </a:srgbClr>
                  </a:outerShdw>
                </a:effectLst>
              </a:rPr>
              <a:t>Fuentes de opinión</a:t>
            </a:r>
            <a:endParaRPr lang="es-C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15311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fibromialgiamelilla.files.wordpress.com/2013/02/pregunta-0.jpg?w=60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53819" y="1894620"/>
            <a:ext cx="2653393" cy="265339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Marcador de contenido"/>
          <p:cNvSpPr>
            <a:spLocks noGrp="1"/>
          </p:cNvSpPr>
          <p:nvPr>
            <p:ph sz="quarter" idx="12"/>
          </p:nvPr>
        </p:nvSpPr>
        <p:spPr>
          <a:xfrm>
            <a:off x="3179036" y="4252990"/>
            <a:ext cx="5358213" cy="990600"/>
          </a:xfrm>
        </p:spPr>
        <p:txBody>
          <a:bodyPr/>
          <a:lstStyle/>
          <a:p>
            <a:r>
              <a:rPr lang="es-CL" dirty="0" smtClean="0"/>
              <a:t>BUEN TRATO</a:t>
            </a:r>
          </a:p>
          <a:p>
            <a:r>
              <a:rPr lang="es-CL" dirty="0" smtClean="0"/>
              <a:t>¿A qué se refiere? ¿Cómo se ejerce?</a:t>
            </a:r>
            <a:endParaRPr lang="es-CL" dirty="0"/>
          </a:p>
        </p:txBody>
      </p:sp>
      <p:sp>
        <p:nvSpPr>
          <p:cNvPr id="5" name="4 Marcador de contenido"/>
          <p:cNvSpPr>
            <a:spLocks noGrp="1"/>
          </p:cNvSpPr>
          <p:nvPr>
            <p:ph sz="quarter" idx="13"/>
          </p:nvPr>
        </p:nvSpPr>
        <p:spPr>
          <a:xfrm>
            <a:off x="3279449" y="5243589"/>
            <a:ext cx="5257800" cy="960657"/>
          </a:xfrm>
        </p:spPr>
        <p:txBody>
          <a:bodyPr/>
          <a:lstStyle/>
          <a:p>
            <a:pPr algn="just"/>
            <a:r>
              <a:rPr lang="es-CL" dirty="0" smtClean="0"/>
              <a:t>Aspecto subjetivo del desempeño con posibles efectos sobre la salud y calidad de vida laboral.</a:t>
            </a:r>
            <a:endParaRPr lang="es-CL" dirty="0"/>
          </a:p>
        </p:txBody>
      </p:sp>
    </p:spTree>
    <p:extLst>
      <p:ext uri="{BB962C8B-B14F-4D97-AF65-F5344CB8AC3E}">
        <p14:creationId xmlns:p14="http://schemas.microsoft.com/office/powerpoint/2010/main" xmlns="" val="2932169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1"/>
          </p:nvPr>
        </p:nvSpPr>
        <p:spPr>
          <a:xfrm>
            <a:off x="3324433" y="2984140"/>
            <a:ext cx="5520464" cy="528181"/>
          </a:xfrm>
        </p:spPr>
        <p:txBody>
          <a:bodyPr/>
          <a:lstStyle/>
          <a:p>
            <a:r>
              <a:rPr lang="es-CL" sz="2000" dirty="0" smtClean="0">
                <a:effectLst>
                  <a:outerShdw blurRad="38100" dist="38100" dir="2700000" algn="tl">
                    <a:srgbClr val="000000">
                      <a:alpha val="43137"/>
                    </a:srgbClr>
                  </a:outerShdw>
                </a:effectLst>
              </a:rPr>
              <a:t>FACTORES DE RIESGO PSICOSOCIAL</a:t>
            </a:r>
            <a:endParaRPr lang="es-CL" sz="2000" dirty="0">
              <a:effectLst>
                <a:outerShdw blurRad="38100" dist="38100" dir="2700000" algn="tl">
                  <a:srgbClr val="000000">
                    <a:alpha val="43137"/>
                  </a:srgbClr>
                </a:outerShdw>
              </a:effectLst>
            </a:endParaRPr>
          </a:p>
        </p:txBody>
      </p:sp>
      <p:pic>
        <p:nvPicPr>
          <p:cNvPr id="1026" name="Picture 2" descr="http://1.bp.blogspot.com/-JDC0JF6O2v8/UFNtUnCSO1I/AAAAAAAABNg/tdH5fADvDJs/s1600/reuniones-de-trabaj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9513" y="4768553"/>
            <a:ext cx="3482412" cy="208944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Marcador de contenido"/>
          <p:cNvSpPr>
            <a:spLocks noGrp="1"/>
          </p:cNvSpPr>
          <p:nvPr>
            <p:ph sz="quarter" idx="12"/>
          </p:nvPr>
        </p:nvSpPr>
        <p:spPr>
          <a:xfrm>
            <a:off x="3324433" y="3409772"/>
            <a:ext cx="5819567" cy="1504060"/>
          </a:xfrm>
        </p:spPr>
        <p:txBody>
          <a:bodyPr/>
          <a:lstStyle/>
          <a:p>
            <a:pPr algn="just"/>
            <a:r>
              <a:rPr lang="es-CL" dirty="0"/>
              <a:t> </a:t>
            </a:r>
            <a:r>
              <a:rPr lang="es-CL" sz="1400" dirty="0" smtClean="0"/>
              <a:t>Se refiere a las situaciones </a:t>
            </a:r>
            <a:r>
              <a:rPr lang="es-CL" sz="1400" dirty="0"/>
              <a:t>y condiciones inherentes </a:t>
            </a:r>
            <a:r>
              <a:rPr lang="es-CL" sz="1400" dirty="0" smtClean="0"/>
              <a:t>al </a:t>
            </a:r>
            <a:r>
              <a:rPr lang="es-CL" sz="1400" dirty="0"/>
              <a:t>trabajo y relacionadas al tipo de organización, al contenido del trabajo y </a:t>
            </a:r>
            <a:r>
              <a:rPr lang="es-CL" sz="1400" b="1" dirty="0">
                <a:effectLst>
                  <a:outerShdw blurRad="38100" dist="38100" dir="2700000" algn="tl">
                    <a:srgbClr val="000000">
                      <a:alpha val="43137"/>
                    </a:srgbClr>
                  </a:outerShdw>
                </a:effectLst>
              </a:rPr>
              <a:t>la </a:t>
            </a:r>
            <a:r>
              <a:rPr lang="es-CL" sz="1400" b="1" dirty="0" smtClean="0">
                <a:effectLst>
                  <a:outerShdw blurRad="38100" dist="38100" dir="2700000" algn="tl">
                    <a:srgbClr val="000000">
                      <a:alpha val="43137"/>
                    </a:srgbClr>
                  </a:outerShdw>
                </a:effectLst>
              </a:rPr>
              <a:t>ejecución </a:t>
            </a:r>
            <a:r>
              <a:rPr lang="es-CL" sz="1400" b="1" dirty="0">
                <a:effectLst>
                  <a:outerShdw blurRad="38100" dist="38100" dir="2700000" algn="tl">
                    <a:srgbClr val="000000">
                      <a:alpha val="43137"/>
                    </a:srgbClr>
                  </a:outerShdw>
                </a:effectLst>
              </a:rPr>
              <a:t>de la tarea</a:t>
            </a:r>
            <a:r>
              <a:rPr lang="es-CL" sz="1400" dirty="0"/>
              <a:t>, y que </a:t>
            </a:r>
            <a:r>
              <a:rPr lang="es-CL" sz="1400" dirty="0" smtClean="0"/>
              <a:t>tienen </a:t>
            </a:r>
            <a:r>
              <a:rPr lang="es-CL" sz="1400" dirty="0"/>
              <a:t>la capacidad de afectar, en forma positiva o negativa, el bienestar y la salud (física, psíquica o social) del </a:t>
            </a:r>
            <a:r>
              <a:rPr lang="es-CL" sz="1400" dirty="0" smtClean="0"/>
              <a:t>trabajador </a:t>
            </a:r>
            <a:r>
              <a:rPr lang="es-CL" sz="1400" dirty="0"/>
              <a:t>y sus condiciones de trabajo</a:t>
            </a:r>
          </a:p>
        </p:txBody>
      </p:sp>
    </p:spTree>
    <p:extLst>
      <p:ext uri="{BB962C8B-B14F-4D97-AF65-F5344CB8AC3E}">
        <p14:creationId xmlns:p14="http://schemas.microsoft.com/office/powerpoint/2010/main" xmlns="" val="1297531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7679</TotalTime>
  <Words>1411</Words>
  <Application>Microsoft Office PowerPoint</Application>
  <PresentationFormat>Presentación en pantalla (4:3)</PresentationFormat>
  <Paragraphs>279</Paragraphs>
  <Slides>34</Slides>
  <Notes>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Custom Design</vt:lpstr>
      <vt:lpstr>Diapositiva 1</vt:lpstr>
      <vt:lpstr>Diapositiva 2</vt:lpstr>
      <vt:lpstr>Diapositiva 3</vt:lpstr>
      <vt:lpstr>Diapositiva 4</vt:lpstr>
      <vt:lpstr>Diapositiva 5</vt:lpstr>
      <vt:lpstr>Diapositiva 6</vt:lpstr>
      <vt:lpstr>Diapositiva 7</vt:lpstr>
      <vt:lpstr>Diapositiva 8</vt:lpstr>
      <vt:lpstr>Diapositiva 9</vt:lpstr>
      <vt:lpstr>Factores psicosociales con efectos  demostrados sobre la salud</vt:lpstr>
      <vt:lpstr>Diapositiva 11</vt:lpstr>
      <vt:lpstr>Diapositiva 12</vt:lpstr>
      <vt:lpstr>Diapositiva 13</vt:lpstr>
      <vt:lpstr>Diapositiva 14</vt:lpstr>
      <vt:lpstr>Algunos resultados obtenidos en estudios preliminares y recientes</vt:lpstr>
      <vt:lpstr>Aplicación Cuestionario ISTAS en dos Centros de Salud Mental, provincia de Llanquihue, 2014.</vt:lpstr>
      <vt:lpstr>Diapositiva 17</vt:lpstr>
      <vt:lpstr>Diapositiva 18</vt:lpstr>
      <vt:lpstr>Diapositiva 19</vt:lpstr>
      <vt:lpstr>Diapositiva 20</vt:lpstr>
      <vt:lpstr>Diapositiva 21</vt:lpstr>
      <vt:lpstr>Algunas Consideraciones</vt:lpstr>
      <vt:lpstr>Diapositiva 23</vt:lpstr>
      <vt:lpstr>Diálogos con los funcionarios y funcionarias de 8 establecimientos de nuestra Red asistencial</vt:lpstr>
      <vt:lpstr>Diapositiva 25</vt:lpstr>
      <vt:lpstr>Diapositiva 26</vt:lpstr>
      <vt:lpstr>Diapositiva 27</vt:lpstr>
      <vt:lpstr>Diapositiva 28</vt:lpstr>
      <vt:lpstr>Diapositiva 29</vt:lpstr>
      <vt:lpstr>Diapositiva 30</vt:lpstr>
      <vt:lpstr>Criterios de Desempeño de la competencia laboral</vt:lpstr>
      <vt:lpstr>Criterios de Desempeño de la competencia laboral</vt:lpstr>
      <vt:lpstr>Algunas Consideraciones</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Rivera Peters</dc:creator>
  <cp:lastModifiedBy>AVERGARA</cp:lastModifiedBy>
  <cp:revision>205</cp:revision>
  <cp:lastPrinted>2014-07-25T13:42:27Z</cp:lastPrinted>
  <dcterms:created xsi:type="dcterms:W3CDTF">2014-07-21T22:48:34Z</dcterms:created>
  <dcterms:modified xsi:type="dcterms:W3CDTF">2014-11-17T13:22:13Z</dcterms:modified>
</cp:coreProperties>
</file>