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EF2D6-8B0B-477D-AF6F-85C2B5FA7190}" type="datetimeFigureOut">
              <a:rPr lang="es-CL" smtClean="0"/>
              <a:pPr/>
              <a:t>28-11-2008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FC78C-B439-4BDB-A08F-482E376935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68753D-6E23-43CA-B901-90D6D988C2AB}" type="datetime1">
              <a:rPr lang="es-CL" smtClean="0"/>
              <a:pPr/>
              <a:t>28-11-2008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s-CL" smtClean="0"/>
              <a:t>Reunión Coordinadores SIRH</a:t>
            </a:r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0CA9FD-0368-4D68-89C3-ED4D32541E8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C600E-1EA4-4BC2-A482-5027ED4E849C}" type="datetime1">
              <a:rPr lang="es-CL" smtClean="0"/>
              <a:pPr/>
              <a:t>28-11-2008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L" smtClean="0"/>
              <a:t>Reunión Coordinadores SIRH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0CA9FD-0368-4D68-89C3-ED4D32541E8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48A3A5-61BF-4F6D-84C8-FF9581076D2E}" type="datetime1">
              <a:rPr lang="es-CL" smtClean="0"/>
              <a:pPr/>
              <a:t>28-11-2008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L" smtClean="0"/>
              <a:t>Reunión Coordinadores SIRH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0CA9FD-0368-4D68-89C3-ED4D32541E8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61C65E-F383-420B-A334-E505258410CE}" type="datetime1">
              <a:rPr lang="es-CL" smtClean="0"/>
              <a:pPr/>
              <a:t>28-11-2008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L" smtClean="0"/>
              <a:t>Reunión Coordinadores SIRH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0CA9FD-0368-4D68-89C3-ED4D32541E8C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B13477-0144-48F6-A176-2A409BA99CCB}" type="datetime1">
              <a:rPr lang="es-CL" smtClean="0"/>
              <a:pPr/>
              <a:t>28-11-2008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L" smtClean="0"/>
              <a:t>Reunión Coordinadores SIRH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0CA9FD-0368-4D68-89C3-ED4D32541E8C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EC25FB-61A3-421D-B1B5-439DC967210A}" type="datetime1">
              <a:rPr lang="es-CL" smtClean="0"/>
              <a:pPr/>
              <a:t>28-11-2008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L" smtClean="0"/>
              <a:t>Reunión Coordinadores SIRH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0CA9FD-0368-4D68-89C3-ED4D32541E8C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5C5560-B4AD-4F38-859D-27BA9D3E66F8}" type="datetime1">
              <a:rPr lang="es-CL" smtClean="0"/>
              <a:pPr/>
              <a:t>28-11-2008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L" smtClean="0"/>
              <a:t>Reunión Coordinadores SIRH</a:t>
            </a:r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0CA9FD-0368-4D68-89C3-ED4D32541E8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3E000-E6DA-4AB5-B050-812F9FCEBD62}" type="datetime1">
              <a:rPr lang="es-CL" smtClean="0"/>
              <a:pPr/>
              <a:t>28-11-2008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L" smtClean="0"/>
              <a:t>Reunión Coordinadores SIRH</a:t>
            </a: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0CA9FD-0368-4D68-89C3-ED4D32541E8C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072D25-58FF-48ED-884F-E8C38E6D6889}" type="datetime1">
              <a:rPr lang="es-CL" smtClean="0"/>
              <a:pPr/>
              <a:t>28-11-2008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L" smtClean="0"/>
              <a:t>Reunión Coordinadores SIRH</a:t>
            </a: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0CA9FD-0368-4D68-89C3-ED4D32541E8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8AFAF3B-25DC-4954-9DA0-BACDE9250B75}" type="datetime1">
              <a:rPr lang="es-CL" smtClean="0"/>
              <a:pPr/>
              <a:t>28-11-2008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L" smtClean="0"/>
              <a:t>Reunión Coordinadores SIRH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0CA9FD-0368-4D68-89C3-ED4D32541E8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B866A5-957C-4347-909E-37A03C31D3FC}" type="datetime1">
              <a:rPr lang="es-CL" smtClean="0"/>
              <a:pPr/>
              <a:t>28-11-2008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s-CL" smtClean="0"/>
              <a:t>Reunión Coordinadores SIRH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0CA9FD-0368-4D68-89C3-ED4D32541E8C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F58DBBE-6B09-44A9-8E76-65CF59CF11F8}" type="datetime1">
              <a:rPr lang="es-CL" smtClean="0"/>
              <a:pPr/>
              <a:t>28-11-2008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s-CL" smtClean="0"/>
              <a:t>Reunión Coordinadores SIRH</a:t>
            </a:r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A0CA9FD-0368-4D68-89C3-ED4D32541E8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813553"/>
            <a:ext cx="7772400" cy="1829761"/>
          </a:xfrm>
        </p:spPr>
        <p:txBody>
          <a:bodyPr/>
          <a:lstStyle/>
          <a:p>
            <a:r>
              <a:rPr lang="es-CL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REGULARIZACION CONTROL DE CARGOS</a:t>
            </a:r>
            <a:endParaRPr lang="es-CL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00166" y="5643578"/>
            <a:ext cx="6400800" cy="614370"/>
          </a:xfrm>
        </p:spPr>
        <p:txBody>
          <a:bodyPr/>
          <a:lstStyle/>
          <a:p>
            <a:r>
              <a:rPr lang="es-CL" dirty="0" smtClean="0"/>
              <a:t>MINISTERIO DE SALUD</a:t>
            </a: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Reunión Coordinadores SIRH</a:t>
            </a:r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596" y="2857496"/>
            <a:ext cx="8229600" cy="2643206"/>
          </a:xfrm>
        </p:spPr>
        <p:txBody>
          <a:bodyPr>
            <a:normAutofit/>
          </a:bodyPr>
          <a:lstStyle/>
          <a:p>
            <a:pPr algn="just"/>
            <a:r>
              <a:rPr lang="es-CL" dirty="0" smtClean="0">
                <a:solidFill>
                  <a:schemeClr val="bg2">
                    <a:lumMod val="25000"/>
                  </a:schemeClr>
                </a:solidFill>
              </a:rPr>
              <a:t>OBJETIVO: </a:t>
            </a:r>
            <a:r>
              <a:rPr lang="es-CL" dirty="0" smtClean="0">
                <a:solidFill>
                  <a:schemeClr val="bg2">
                    <a:lumMod val="25000"/>
                  </a:schemeClr>
                </a:solidFill>
              </a:rPr>
              <a:t>Normalizar </a:t>
            </a:r>
            <a:r>
              <a:rPr lang="es-CL" dirty="0" smtClean="0">
                <a:solidFill>
                  <a:schemeClr val="bg2">
                    <a:lumMod val="25000"/>
                  </a:schemeClr>
                </a:solidFill>
              </a:rPr>
              <a:t>a nivel país los criterios para la definición de correlativos de cargos Titulares y Contratas, de manera inicial, incorporando en el tiempo distintivos para otros tipos de contratos.</a:t>
            </a:r>
            <a:endParaRPr lang="es-CL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Reunión Coordinadores SIRH</a:t>
            </a:r>
            <a:endParaRPr lang="es-CL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>
                <a:solidFill>
                  <a:schemeClr val="tx2">
                    <a:lumMod val="75000"/>
                  </a:schemeClr>
                </a:solidFill>
              </a:rPr>
              <a:t>PROPUESTA DE DEFINICION DE NUEVOS CORRELATIVOS</a:t>
            </a:r>
            <a:endParaRPr lang="es-CL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143108" y="3429000"/>
            <a:ext cx="5257808" cy="178595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lphaUcPeriod" startAt="2"/>
            </a:pPr>
            <a:r>
              <a:rPr lang="es-CL" sz="1800" dirty="0" smtClean="0">
                <a:solidFill>
                  <a:schemeClr val="bg2">
                    <a:lumMod val="25000"/>
                  </a:schemeClr>
                </a:solidFill>
              </a:rPr>
              <a:t>CALIDAD JURIDICA:</a:t>
            </a:r>
          </a:p>
          <a:p>
            <a:pPr marL="1401318" lvl="3" indent="-514350">
              <a:buFont typeface="+mj-lt"/>
              <a:buAutoNum type="arabicPeriod"/>
            </a:pPr>
            <a:r>
              <a:rPr lang="es-CL" sz="1800" dirty="0" smtClean="0">
                <a:solidFill>
                  <a:schemeClr val="bg2">
                    <a:lumMod val="25000"/>
                  </a:schemeClr>
                </a:solidFill>
              </a:rPr>
              <a:t>Titular</a:t>
            </a:r>
          </a:p>
          <a:p>
            <a:pPr marL="1401318" lvl="3" indent="-514350">
              <a:buFont typeface="+mj-lt"/>
              <a:buAutoNum type="arabicPeriod"/>
            </a:pPr>
            <a:r>
              <a:rPr lang="es-CL" sz="1800" dirty="0" smtClean="0">
                <a:solidFill>
                  <a:schemeClr val="bg2">
                    <a:lumMod val="25000"/>
                  </a:schemeClr>
                </a:solidFill>
              </a:rPr>
              <a:t>Contrata</a:t>
            </a:r>
            <a:endParaRPr lang="es-CL" sz="18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401318" lvl="3" indent="-514350">
              <a:buFont typeface="+mj-lt"/>
              <a:buAutoNum type="arabicPeriod"/>
            </a:pPr>
            <a:r>
              <a:rPr lang="es-CL" sz="1800" dirty="0" smtClean="0">
                <a:solidFill>
                  <a:schemeClr val="bg2">
                    <a:lumMod val="25000"/>
                  </a:schemeClr>
                </a:solidFill>
              </a:rPr>
              <a:t>Honorario</a:t>
            </a:r>
          </a:p>
          <a:p>
            <a:pPr marL="1401318" lvl="3" indent="-514350">
              <a:buFont typeface="+mj-lt"/>
              <a:buAutoNum type="arabicPeriod"/>
            </a:pPr>
            <a:r>
              <a:rPr lang="es-CL" sz="1800" dirty="0" smtClean="0">
                <a:solidFill>
                  <a:schemeClr val="bg2">
                    <a:lumMod val="25000"/>
                  </a:schemeClr>
                </a:solidFill>
              </a:rPr>
              <a:t>Código del Trabajo</a:t>
            </a:r>
            <a:endParaRPr lang="es-CL" sz="1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Reunión Coordinadores SIRH</a:t>
            </a:r>
            <a:endParaRPr lang="es-CL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CRITERIOS DE DEFINICION:</a:t>
            </a:r>
            <a:endParaRPr lang="es-CL" dirty="0"/>
          </a:p>
        </p:txBody>
      </p:sp>
      <p:sp>
        <p:nvSpPr>
          <p:cNvPr id="5" name="1 Marcador de contenido"/>
          <p:cNvSpPr txBox="1">
            <a:spLocks/>
          </p:cNvSpPr>
          <p:nvPr/>
        </p:nvSpPr>
        <p:spPr>
          <a:xfrm>
            <a:off x="2143108" y="1357298"/>
            <a:ext cx="5429288" cy="1857388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lphaUcPeriod"/>
              <a:tabLst/>
              <a:defRPr/>
            </a:pPr>
            <a:r>
              <a:rPr lang="es-CL" sz="2100" dirty="0" smtClean="0">
                <a:solidFill>
                  <a:schemeClr val="bg2">
                    <a:lumMod val="25000"/>
                  </a:schemeClr>
                </a:solidFill>
              </a:rPr>
              <a:t>PLANTA</a:t>
            </a:r>
            <a:r>
              <a:rPr kumimoji="0" lang="es-CL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1401318" marR="0" lvl="3" indent="-514350" algn="l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CL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Directiva</a:t>
            </a:r>
          </a:p>
          <a:p>
            <a:pPr marL="1401318" marR="0" lvl="3" indent="-514350" algn="l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CL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Profesional</a:t>
            </a:r>
          </a:p>
          <a:p>
            <a:pPr marL="1401318" marR="0" lvl="3" indent="-514350" algn="l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Tx/>
              <a:buFont typeface="+mj-lt"/>
              <a:buAutoNum type="arabicPeriod"/>
              <a:tabLst/>
              <a:defRPr/>
            </a:pPr>
            <a:r>
              <a:rPr lang="es-CL" sz="1900" dirty="0" smtClean="0">
                <a:solidFill>
                  <a:schemeClr val="bg2">
                    <a:lumMod val="25000"/>
                  </a:schemeClr>
                </a:solidFill>
              </a:rPr>
              <a:t>Técnica</a:t>
            </a:r>
          </a:p>
          <a:p>
            <a:pPr marL="1401318" marR="0" lvl="3" indent="-514350" algn="l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CL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Administrativa</a:t>
            </a:r>
          </a:p>
          <a:p>
            <a:pPr marL="1401318" marR="0" lvl="3" indent="-514350" algn="l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Tx/>
              <a:buFont typeface="+mj-lt"/>
              <a:buAutoNum type="arabicPeriod"/>
              <a:tabLst/>
              <a:defRPr/>
            </a:pPr>
            <a:r>
              <a:rPr lang="es-CL" sz="1900" dirty="0" smtClean="0">
                <a:solidFill>
                  <a:schemeClr val="bg2">
                    <a:lumMod val="25000"/>
                  </a:schemeClr>
                </a:solidFill>
              </a:rPr>
              <a:t>Auxiliar</a:t>
            </a:r>
            <a:endParaRPr kumimoji="0" lang="es-CL" sz="19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1 Marcador de contenido"/>
          <p:cNvSpPr txBox="1">
            <a:spLocks/>
          </p:cNvSpPr>
          <p:nvPr/>
        </p:nvSpPr>
        <p:spPr>
          <a:xfrm>
            <a:off x="2143108" y="5214950"/>
            <a:ext cx="5257808" cy="4286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lphaUcPeriod" startAt="3"/>
              <a:tabLst/>
              <a:defRPr/>
            </a:pPr>
            <a:r>
              <a:rPr kumimoji="0" lang="es-CL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GRADO</a:t>
            </a:r>
          </a:p>
        </p:txBody>
      </p:sp>
      <p:sp>
        <p:nvSpPr>
          <p:cNvPr id="7" name="1 Marcador de contenido"/>
          <p:cNvSpPr txBox="1">
            <a:spLocks/>
          </p:cNvSpPr>
          <p:nvPr/>
        </p:nvSpPr>
        <p:spPr>
          <a:xfrm>
            <a:off x="2143108" y="5786454"/>
            <a:ext cx="5429288" cy="571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lphaUcPeriod" startAt="4"/>
              <a:tabLst/>
              <a:defRPr/>
            </a:pPr>
            <a:r>
              <a:rPr lang="es-CL" sz="2100" dirty="0" smtClean="0">
                <a:solidFill>
                  <a:schemeClr val="bg2">
                    <a:lumMod val="25000"/>
                  </a:schemeClr>
                </a:solidFill>
              </a:rPr>
              <a:t>N° CORRELATIVO</a:t>
            </a:r>
            <a:endParaRPr kumimoji="0" lang="es-CL" sz="21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Reunión Coordinadores SIRH</a:t>
            </a:r>
            <a:endParaRPr lang="es-CL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EJEMPLOS:</a:t>
            </a:r>
            <a:endParaRPr lang="es-CL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42910" y="1571612"/>
          <a:ext cx="7786742" cy="1116330"/>
        </p:xfrm>
        <a:graphic>
          <a:graphicData uri="http://schemas.openxmlformats.org/drawingml/2006/table">
            <a:tbl>
              <a:tblPr/>
              <a:tblGrid>
                <a:gridCol w="1815154"/>
                <a:gridCol w="1867765"/>
                <a:gridCol w="1473167"/>
                <a:gridCol w="2630656"/>
              </a:tblGrid>
              <a:tr h="55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2400" b="0" i="0" u="none" strike="noStrike" dirty="0" smtClean="0">
                          <a:solidFill>
                            <a:srgbClr val="17375D"/>
                          </a:solidFill>
                          <a:latin typeface="Arial Rounded MT Bold"/>
                        </a:rPr>
                        <a:t>CODIGO</a:t>
                      </a:r>
                      <a:r>
                        <a:rPr lang="es-CL" sz="2400" b="0" i="0" u="none" strike="noStrike" baseline="0" dirty="0" smtClean="0">
                          <a:solidFill>
                            <a:srgbClr val="17375D"/>
                          </a:solidFill>
                          <a:latin typeface="Arial Rounded MT Bold"/>
                        </a:rPr>
                        <a:t> DE PLANTA</a:t>
                      </a:r>
                      <a:endParaRPr lang="es-CL" sz="2400" b="0" i="0" u="none" strike="noStrike" dirty="0">
                        <a:solidFill>
                          <a:srgbClr val="17375D"/>
                        </a:solidFill>
                        <a:latin typeface="Arial Rounded MT Bold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2400" b="0" i="0" u="none" strike="noStrike" dirty="0" smtClean="0">
                          <a:solidFill>
                            <a:srgbClr val="17375D"/>
                          </a:solidFill>
                          <a:latin typeface="Arial Rounded MT Bold"/>
                        </a:rPr>
                        <a:t>CALIDAD JURIDICA</a:t>
                      </a:r>
                      <a:endParaRPr lang="es-CL" sz="2400" b="0" i="0" u="none" strike="noStrike" dirty="0">
                        <a:solidFill>
                          <a:srgbClr val="17375D"/>
                        </a:solidFill>
                        <a:latin typeface="Arial Rounded MT Bold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2400" b="0" i="0" u="none" strike="noStrike">
                          <a:solidFill>
                            <a:srgbClr val="17375D"/>
                          </a:solidFill>
                          <a:latin typeface="Arial Rounded MT Bold"/>
                        </a:rPr>
                        <a:t>GRADO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2400" b="0" i="0" u="none" strike="noStrike">
                          <a:solidFill>
                            <a:srgbClr val="17375D"/>
                          </a:solidFill>
                          <a:latin typeface="Arial Rounded MT Bold"/>
                        </a:rPr>
                        <a:t>N° CORRELATIVO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s-CL" sz="2400" b="0" i="0" u="none" strike="noStrike">
                          <a:solidFill>
                            <a:srgbClr val="17375D"/>
                          </a:solidFill>
                          <a:latin typeface="Arial Rounded MT Bold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400" b="0" i="0" u="none" strike="noStrike" dirty="0">
                          <a:solidFill>
                            <a:srgbClr val="17375D"/>
                          </a:solidFill>
                          <a:latin typeface="Arial Rounded MT Bold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400" b="0" i="0" u="none" strike="noStrike">
                          <a:solidFill>
                            <a:srgbClr val="17375D"/>
                          </a:solidFill>
                          <a:latin typeface="Arial Rounded MT Bold"/>
                        </a:rPr>
                        <a:t>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400" b="0" i="0" u="none" strike="noStrike" dirty="0">
                          <a:solidFill>
                            <a:srgbClr val="17375D"/>
                          </a:solidFill>
                          <a:latin typeface="Arial Rounded MT Bold"/>
                        </a:rPr>
                        <a:t>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4286248" y="5143512"/>
          <a:ext cx="2428892" cy="37528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66195"/>
                <a:gridCol w="582606"/>
                <a:gridCol w="459519"/>
                <a:gridCol w="820572"/>
              </a:tblGrid>
              <a:tr h="327253"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4</a:t>
                      </a:r>
                      <a:endParaRPr lang="es-CL" sz="24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Rounded MT Bol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  <a:endParaRPr lang="es-CL" sz="24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Rounded MT Bol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17</a:t>
                      </a:r>
                      <a:endParaRPr lang="es-CL" sz="24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Rounded MT Bol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047</a:t>
                      </a:r>
                      <a:endParaRPr lang="es-CL" sz="24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Rounded MT Bold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642910" y="3714752"/>
          <a:ext cx="7786741" cy="1116330"/>
        </p:xfrm>
        <a:graphic>
          <a:graphicData uri="http://schemas.openxmlformats.org/drawingml/2006/table">
            <a:tbl>
              <a:tblPr/>
              <a:tblGrid>
                <a:gridCol w="1815153"/>
                <a:gridCol w="1867765"/>
                <a:gridCol w="1473167"/>
                <a:gridCol w="2630656"/>
              </a:tblGrid>
              <a:tr h="55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2400" b="0" i="0" u="none" strike="noStrike" dirty="0" smtClean="0">
                          <a:solidFill>
                            <a:srgbClr val="17375D"/>
                          </a:solidFill>
                          <a:latin typeface="Arial Rounded MT Bold"/>
                        </a:rPr>
                        <a:t>CODIGO</a:t>
                      </a:r>
                      <a:r>
                        <a:rPr lang="es-CL" sz="2400" b="0" i="0" u="none" strike="noStrike" baseline="0" dirty="0" smtClean="0">
                          <a:solidFill>
                            <a:srgbClr val="17375D"/>
                          </a:solidFill>
                          <a:latin typeface="Arial Rounded MT Bold"/>
                        </a:rPr>
                        <a:t> DE PLANTA</a:t>
                      </a:r>
                      <a:endParaRPr lang="es-CL" sz="2400" b="0" i="0" u="none" strike="noStrike" dirty="0">
                        <a:solidFill>
                          <a:srgbClr val="17375D"/>
                        </a:solidFill>
                        <a:latin typeface="Arial Rounded MT Bold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2400" b="0" i="0" u="none" strike="noStrike" dirty="0" smtClean="0">
                          <a:solidFill>
                            <a:srgbClr val="17375D"/>
                          </a:solidFill>
                          <a:latin typeface="Arial Rounded MT Bold"/>
                        </a:rPr>
                        <a:t>CALIDAD JURIDICA</a:t>
                      </a:r>
                      <a:endParaRPr lang="es-CL" sz="2400" b="0" i="0" u="none" strike="noStrike" dirty="0">
                        <a:solidFill>
                          <a:srgbClr val="17375D"/>
                        </a:solidFill>
                        <a:latin typeface="Arial Rounded MT Bold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2400" b="0" i="0" u="none" strike="noStrike">
                          <a:solidFill>
                            <a:srgbClr val="17375D"/>
                          </a:solidFill>
                          <a:latin typeface="Arial Rounded MT Bold"/>
                        </a:rPr>
                        <a:t>GRADO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2400" b="0" i="0" u="none" strike="noStrike">
                          <a:solidFill>
                            <a:srgbClr val="17375D"/>
                          </a:solidFill>
                          <a:latin typeface="Arial Rounded MT Bold"/>
                        </a:rPr>
                        <a:t>N° CORRELATIVO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s-CL" sz="2400" b="0" i="0" u="none" strike="noStrike" dirty="0" smtClean="0">
                          <a:solidFill>
                            <a:srgbClr val="17375D"/>
                          </a:solidFill>
                          <a:latin typeface="Arial Rounded MT Bold"/>
                        </a:rPr>
                        <a:t>4</a:t>
                      </a:r>
                      <a:endParaRPr lang="es-CL" sz="2400" b="0" i="0" u="none" strike="noStrike" dirty="0">
                        <a:solidFill>
                          <a:srgbClr val="17375D"/>
                        </a:solidFill>
                        <a:latin typeface="Arial Rounded MT Bold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400" b="0" i="0" u="none" strike="noStrike" dirty="0" smtClean="0">
                          <a:solidFill>
                            <a:srgbClr val="17375D"/>
                          </a:solidFill>
                          <a:latin typeface="Arial Rounded MT Bold"/>
                        </a:rPr>
                        <a:t>1</a:t>
                      </a:r>
                      <a:endParaRPr lang="es-CL" sz="2400" b="0" i="0" u="none" strike="noStrike" dirty="0">
                        <a:solidFill>
                          <a:srgbClr val="17375D"/>
                        </a:solidFill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400" b="0" i="0" u="none" strike="noStrike" dirty="0" smtClean="0">
                          <a:solidFill>
                            <a:srgbClr val="17375D"/>
                          </a:solidFill>
                          <a:latin typeface="Arial Rounded MT Bold"/>
                        </a:rPr>
                        <a:t>17</a:t>
                      </a:r>
                      <a:endParaRPr lang="es-CL" sz="2400" b="0" i="0" u="none" strike="noStrike" dirty="0">
                        <a:solidFill>
                          <a:srgbClr val="17375D"/>
                        </a:solidFill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400" b="0" i="0" u="none" strike="noStrike" dirty="0" smtClean="0">
                          <a:solidFill>
                            <a:srgbClr val="17375D"/>
                          </a:solidFill>
                          <a:latin typeface="Arial Rounded MT Bold"/>
                        </a:rPr>
                        <a:t>047</a:t>
                      </a:r>
                      <a:endParaRPr lang="es-CL" sz="2400" b="0" i="0" u="none" strike="noStrike" dirty="0">
                        <a:solidFill>
                          <a:srgbClr val="17375D"/>
                        </a:solidFill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4214810" y="3000372"/>
          <a:ext cx="2428892" cy="37528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66195"/>
                <a:gridCol w="582606"/>
                <a:gridCol w="459519"/>
                <a:gridCol w="820572"/>
              </a:tblGrid>
              <a:tr h="327253"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  <a:endParaRPr lang="es-CL" sz="24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Rounded MT Bol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  <a:endParaRPr lang="es-CL" sz="24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Rounded MT Bol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03</a:t>
                      </a:r>
                      <a:endParaRPr lang="es-CL" sz="24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Rounded MT Bol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001</a:t>
                      </a:r>
                      <a:endParaRPr lang="es-CL" sz="24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 Rounded MT Bold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1285852" y="3000372"/>
            <a:ext cx="328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>
                <a:solidFill>
                  <a:schemeClr val="accent1">
                    <a:lumMod val="75000"/>
                  </a:schemeClr>
                </a:solidFill>
              </a:rPr>
              <a:t>CORRELATIVO FINAL:</a:t>
            </a:r>
            <a:endParaRPr lang="es-CL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500166" y="5143512"/>
            <a:ext cx="328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>
                <a:solidFill>
                  <a:schemeClr val="accent1">
                    <a:lumMod val="75000"/>
                  </a:schemeClr>
                </a:solidFill>
              </a:rPr>
              <a:t>CORRELATIVO FINAL:</a:t>
            </a:r>
            <a:endParaRPr lang="es-CL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3929090"/>
          </a:xfrm>
        </p:spPr>
        <p:txBody>
          <a:bodyPr>
            <a:normAutofit/>
          </a:bodyPr>
          <a:lstStyle/>
          <a:p>
            <a:r>
              <a:rPr lang="es-CL" sz="3200" dirty="0" smtClean="0">
                <a:solidFill>
                  <a:schemeClr val="accent1">
                    <a:lumMod val="75000"/>
                  </a:schemeClr>
                </a:solidFill>
              </a:rPr>
              <a:t>Correlativo con información.</a:t>
            </a:r>
          </a:p>
          <a:p>
            <a:pPr algn="just"/>
            <a:r>
              <a:rPr lang="es-CL" sz="3200" dirty="0" smtClean="0">
                <a:solidFill>
                  <a:schemeClr val="accent1">
                    <a:lumMod val="75000"/>
                  </a:schemeClr>
                </a:solidFill>
              </a:rPr>
              <a:t>Mejora el control de la dotación (de acuerdo a la dotación definida, en cuanto a Planta, Grado y número de Cargos).</a:t>
            </a:r>
          </a:p>
          <a:p>
            <a:r>
              <a:rPr lang="es-CL" sz="3200" dirty="0" smtClean="0">
                <a:solidFill>
                  <a:schemeClr val="accent1">
                    <a:lumMod val="75000"/>
                  </a:schemeClr>
                </a:solidFill>
              </a:rPr>
              <a:t>Permite identificar distorsiones.</a:t>
            </a:r>
          </a:p>
          <a:p>
            <a:r>
              <a:rPr lang="es-CL" sz="3200" dirty="0" smtClean="0">
                <a:solidFill>
                  <a:schemeClr val="accent1">
                    <a:lumMod val="75000"/>
                  </a:schemeClr>
                </a:solidFill>
              </a:rPr>
              <a:t>Entrega un ordenamiento</a:t>
            </a:r>
          </a:p>
          <a:p>
            <a:endParaRPr lang="es-CL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CL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Reunión Coordinadores SIRH</a:t>
            </a:r>
            <a:endParaRPr lang="es-CL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es-CL" dirty="0" smtClean="0"/>
              <a:t>BENEFICIOS: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Reunión Coordinadores SIRH</a:t>
            </a:r>
            <a:endParaRPr lang="es-CL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571472" y="2714620"/>
            <a:ext cx="8229600" cy="1143000"/>
          </a:xfrm>
        </p:spPr>
        <p:txBody>
          <a:bodyPr/>
          <a:lstStyle/>
          <a:p>
            <a:pPr algn="ctr"/>
            <a:r>
              <a:rPr lang="es-CL" dirty="0" smtClean="0"/>
              <a:t>GRACIAS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571</TotalTime>
  <Words>170</Words>
  <Application>Microsoft Office PowerPoint</Application>
  <PresentationFormat>Presentación en pantalla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Concurrencia</vt:lpstr>
      <vt:lpstr>REGULARIZACION CONTROL DE CARGOS</vt:lpstr>
      <vt:lpstr>PROPUESTA DE DEFINICION DE NUEVOS CORRELATIVOS</vt:lpstr>
      <vt:lpstr>CRITERIOS DE DEFINICION:</vt:lpstr>
      <vt:lpstr>EJEMPLOS:</vt:lpstr>
      <vt:lpstr>BENEFICIOS:</vt:lpstr>
      <vt:lpstr>GRACIAS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Veronica</dc:creator>
  <cp:lastModifiedBy>Veronica</cp:lastModifiedBy>
  <cp:revision>39</cp:revision>
  <dcterms:created xsi:type="dcterms:W3CDTF">2008-11-27T13:56:48Z</dcterms:created>
  <dcterms:modified xsi:type="dcterms:W3CDTF">2008-11-28T16:26:22Z</dcterms:modified>
</cp:coreProperties>
</file>