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960" r:id="rId3"/>
  </p:sldMasterIdLst>
  <p:notesMasterIdLst>
    <p:notesMasterId r:id="rId22"/>
  </p:notesMasterIdLst>
  <p:handoutMasterIdLst>
    <p:handoutMasterId r:id="rId23"/>
  </p:handoutMasterIdLst>
  <p:sldIdLst>
    <p:sldId id="256" r:id="rId4"/>
    <p:sldId id="276" r:id="rId5"/>
    <p:sldId id="277" r:id="rId6"/>
    <p:sldId id="258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980238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4.6708509500149167E-2"/>
          <c:y val="8.9097508663260605E-2"/>
          <c:w val="0.91778539024164441"/>
          <c:h val="0.79985591650859067"/>
        </c:manualLayout>
      </c:layout>
      <c:lineChart>
        <c:grouping val="standard"/>
        <c:varyColors val="0"/>
        <c:ser>
          <c:idx val="0"/>
          <c:order val="0"/>
          <c:tx>
            <c:v/>
          </c:tx>
          <c:spPr>
            <a:ln w="47520">
              <a:solidFill>
                <a:srgbClr val="46AAC4"/>
              </a:solidFill>
            </a:ln>
          </c:spPr>
          <c:marker>
            <c:symbol val="none"/>
          </c:marker>
          <c:cat>
            <c:strLit>
              <c:ptCount val="17"/>
              <c:pt idx="0">
                <c:v>1998</c:v>
              </c:pt>
              <c:pt idx="1">
                <c:v>1999</c:v>
              </c:pt>
              <c:pt idx="2">
                <c:v>2000</c:v>
              </c:pt>
              <c:pt idx="3">
                <c:v>2001</c:v>
              </c:pt>
              <c:pt idx="4">
                <c:v>2002</c:v>
              </c:pt>
              <c:pt idx="5">
                <c:v>2003</c:v>
              </c:pt>
              <c:pt idx="6">
                <c:v>2004</c:v>
              </c:pt>
              <c:pt idx="7">
                <c:v>2005</c:v>
              </c:pt>
              <c:pt idx="8">
                <c:v>2006</c:v>
              </c:pt>
              <c:pt idx="9">
                <c:v>2007</c:v>
              </c:pt>
              <c:pt idx="10">
                <c:v>2008</c:v>
              </c:pt>
              <c:pt idx="11">
                <c:v>2009</c:v>
              </c:pt>
              <c:pt idx="12">
                <c:v>2010</c:v>
              </c:pt>
              <c:pt idx="13">
                <c:v>2011</c:v>
              </c:pt>
              <c:pt idx="14">
                <c:v>2012</c:v>
              </c:pt>
              <c:pt idx="15">
                <c:v>2013</c:v>
              </c:pt>
              <c:pt idx="16">
                <c:v>2014</c:v>
              </c:pt>
            </c:strLit>
          </c:cat>
          <c:val>
            <c:numLit>
              <c:formatCode>General</c:formatCode>
              <c:ptCount val="17"/>
              <c:pt idx="0">
                <c:v>674942</c:v>
              </c:pt>
              <c:pt idx="1">
                <c:v>569192</c:v>
              </c:pt>
              <c:pt idx="2">
                <c:v>726601</c:v>
              </c:pt>
              <c:pt idx="3">
                <c:v>617054</c:v>
              </c:pt>
              <c:pt idx="4">
                <c:v>1072395</c:v>
              </c:pt>
              <c:pt idx="5">
                <c:v>1270268</c:v>
              </c:pt>
              <c:pt idx="6">
                <c:v>2044307</c:v>
              </c:pt>
              <c:pt idx="7">
                <c:v>3323861</c:v>
              </c:pt>
              <c:pt idx="8">
                <c:v>3499885</c:v>
              </c:pt>
              <c:pt idx="9">
                <c:v>3801412</c:v>
              </c:pt>
              <c:pt idx="10">
                <c:v>4274064</c:v>
              </c:pt>
              <c:pt idx="11">
                <c:v>4539057</c:v>
              </c:pt>
              <c:pt idx="12">
                <c:v>4638144</c:v>
              </c:pt>
              <c:pt idx="13">
                <c:v>4772390</c:v>
              </c:pt>
              <c:pt idx="14">
                <c:v>4906023</c:v>
              </c:pt>
              <c:pt idx="15">
                <c:v>5694416</c:v>
              </c:pt>
              <c:pt idx="16">
                <c:v>5819651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3792152"/>
        <c:axId val="423794896"/>
      </c:lineChart>
      <c:valAx>
        <c:axId val="423794896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>
                    <a:solidFill>
                      <a:srgbClr val="000000"/>
                    </a:solidFill>
                    <a:latin typeface="Calibri"/>
                  </a:defRPr>
                </a:pPr>
                <a:r>
                  <a:rPr lang="es-CL"/>
                  <a:t>M $</a:t>
                </a:r>
              </a:p>
            </c:rich>
          </c:tx>
          <c:layout>
            <c:manualLayout>
              <c:xMode val="edge"/>
              <c:yMode val="edge"/>
              <c:x val="1.2174798629756504E-2"/>
              <c:y val="0.43754490074003238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FF0000"/>
                </a:solidFill>
                <a:latin typeface="Calibri"/>
              </a:defRPr>
            </a:pPr>
            <a:endParaRPr lang="es-CL"/>
          </a:p>
        </c:txPr>
        <c:crossAx val="423792152"/>
        <c:crosses val="autoZero"/>
        <c:crossBetween val="between"/>
      </c:valAx>
      <c:catAx>
        <c:axId val="423792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>
                    <a:solidFill>
                      <a:srgbClr val="000000"/>
                    </a:solidFill>
                    <a:latin typeface="Calibri"/>
                  </a:defRPr>
                </a:pPr>
                <a:r>
                  <a:rPr lang="es-CL"/>
                  <a:t>Año</a:t>
                </a:r>
              </a:p>
            </c:rich>
          </c:tx>
          <c:layout>
            <c:manualLayout>
              <c:xMode val="edge"/>
              <c:yMode val="edge"/>
              <c:x val="0.49018609388019629"/>
              <c:y val="0.92620935668245352"/>
            </c:manualLayout>
          </c:layout>
          <c:overlay val="0"/>
        </c:title>
        <c:numFmt formatCode="[$-100340A]dd\-mm\-yyyy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FF0000"/>
                </a:solidFill>
                <a:latin typeface="Calibri"/>
              </a:defRPr>
            </a:pPr>
            <a:endParaRPr lang="es-CL"/>
          </a:p>
        </c:txPr>
        <c:crossAx val="423794896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c:style val="2"/>
  <c:chart>
    <c:title>
      <c:tx>
        <c:rich>
          <a:bodyPr/>
          <a:lstStyle/>
          <a:p>
            <a:pPr>
              <a:defRPr sz="1600" b="1">
                <a:solidFill>
                  <a:srgbClr val="005FA1"/>
                </a:solidFill>
                <a:latin typeface="Verdana"/>
              </a:defRPr>
            </a:pPr>
            <a:r>
              <a:rPr lang="es-CL" sz="1600"/>
              <a:t>Actividades Programadas en Relación a Actividades Ejecutadas Ley 18.834</a:t>
            </a:r>
          </a:p>
        </c:rich>
      </c:tx>
      <c:layout>
        <c:manualLayout>
          <c:xMode val="edge"/>
          <c:yMode val="edge"/>
          <c:x val="0.17003699518764803"/>
          <c:y val="3.0254201554123245E-2"/>
        </c:manualLayout>
      </c:layout>
      <c:overlay val="0"/>
    </c:title>
    <c:autoTitleDeleted val="0"/>
    <c:view3D>
      <c:rotX val="14"/>
      <c:rotY val="19"/>
      <c:rAngAx val="0"/>
      <c:perspective val="34"/>
    </c:view3D>
    <c:floor>
      <c:thickness val="0"/>
      <c:spPr>
        <a:noFill/>
        <a:ln w="9360">
          <a:solidFill>
            <a:srgbClr val="878787"/>
          </a:solidFill>
          <a:prstDash val="solid"/>
        </a:ln>
      </c:spPr>
    </c:floor>
    <c:sideWall>
      <c:thickness val="0"/>
      <c:spPr>
        <a:noFill/>
        <a:ln w="9360">
          <a:solidFill>
            <a:srgbClr val="878787"/>
          </a:solidFill>
          <a:prstDash val="solid"/>
        </a:ln>
      </c:spPr>
    </c:sideWall>
    <c:backWall>
      <c:thickness val="0"/>
      <c:spPr>
        <a:noFill/>
        <a:ln w="9360">
          <a:solidFill>
            <a:srgbClr val="878787"/>
          </a:solidFill>
          <a:prstDash val="solid"/>
        </a:ln>
      </c:spPr>
    </c:backWall>
    <c:plotArea>
      <c:layout>
        <c:manualLayout>
          <c:xMode val="edge"/>
          <c:yMode val="edge"/>
          <c:x val="3.9345673697804569E-2"/>
          <c:y val="0.15612560066390929"/>
          <c:w val="0.88364184244511401"/>
          <c:h val="0.79857831720408523"/>
        </c:manualLayout>
      </c:layout>
      <c:bar3D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C0504D"/>
            </a:solidFill>
            <a:ln>
              <a:noFill/>
            </a:ln>
          </c:spPr>
          <c:invertIfNegative val="0"/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72</c:v>
              </c:pt>
              <c:pt idx="1">
                <c:v>66</c:v>
              </c:pt>
              <c:pt idx="2">
                <c:v>190</c:v>
              </c:pt>
              <c:pt idx="3">
                <c:v>93</c:v>
              </c:pt>
              <c:pt idx="4">
                <c:v>157</c:v>
              </c:pt>
              <c:pt idx="5">
                <c:v>161</c:v>
              </c:pt>
              <c:pt idx="6">
                <c:v>242</c:v>
              </c:pt>
              <c:pt idx="7">
                <c:v>190</c:v>
              </c:pt>
              <c:pt idx="8">
                <c:v>67</c:v>
              </c:pt>
              <c:pt idx="9">
                <c:v>331</c:v>
              </c:pt>
              <c:pt idx="10">
                <c:v>194</c:v>
              </c:pt>
              <c:pt idx="11">
                <c:v>175</c:v>
              </c:pt>
              <c:pt idx="12">
                <c:v>217</c:v>
              </c:pt>
              <c:pt idx="13">
                <c:v>222</c:v>
              </c:pt>
              <c:pt idx="14">
                <c:v>90</c:v>
              </c:pt>
              <c:pt idx="15">
                <c:v>109</c:v>
              </c:pt>
              <c:pt idx="16">
                <c:v>136</c:v>
              </c:pt>
              <c:pt idx="17">
                <c:v>139</c:v>
              </c:pt>
              <c:pt idx="18">
                <c:v>132</c:v>
              </c:pt>
              <c:pt idx="19">
                <c:v>131</c:v>
              </c:pt>
              <c:pt idx="20">
                <c:v>84</c:v>
              </c:pt>
              <c:pt idx="21">
                <c:v>72</c:v>
              </c:pt>
              <c:pt idx="22">
                <c:v>96</c:v>
              </c:pt>
              <c:pt idx="23">
                <c:v>154</c:v>
              </c:pt>
              <c:pt idx="24">
                <c:v>164</c:v>
              </c:pt>
              <c:pt idx="25">
                <c:v>184</c:v>
              </c:pt>
              <c:pt idx="26">
                <c:v>164</c:v>
              </c:pt>
              <c:pt idx="27">
                <c:v>198</c:v>
              </c:pt>
              <c:pt idx="28">
                <c:v>249</c:v>
              </c:pt>
            </c:numLit>
          </c:val>
        </c:ser>
        <c:ser>
          <c:idx val="1"/>
          <c:order val="1"/>
          <c:tx>
            <c:v/>
          </c:tx>
          <c:spPr>
            <a:solidFill>
              <a:srgbClr val="4F81BD"/>
            </a:solidFill>
            <a:ln>
              <a:noFill/>
            </a:ln>
          </c:spPr>
          <c:invertIfNegative val="0"/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75</c:v>
              </c:pt>
              <c:pt idx="1">
                <c:v>67</c:v>
              </c:pt>
              <c:pt idx="2">
                <c:v>201</c:v>
              </c:pt>
              <c:pt idx="3">
                <c:v>96</c:v>
              </c:pt>
              <c:pt idx="4">
                <c:v>160</c:v>
              </c:pt>
              <c:pt idx="5">
                <c:v>188</c:v>
              </c:pt>
              <c:pt idx="6">
                <c:v>252</c:v>
              </c:pt>
              <c:pt idx="7">
                <c:v>201</c:v>
              </c:pt>
              <c:pt idx="8">
                <c:v>87</c:v>
              </c:pt>
              <c:pt idx="9">
                <c:v>388</c:v>
              </c:pt>
              <c:pt idx="10">
                <c:v>209</c:v>
              </c:pt>
              <c:pt idx="11">
                <c:v>192</c:v>
              </c:pt>
              <c:pt idx="12">
                <c:v>233</c:v>
              </c:pt>
              <c:pt idx="13">
                <c:v>245</c:v>
              </c:pt>
              <c:pt idx="14">
                <c:v>137</c:v>
              </c:pt>
              <c:pt idx="15">
                <c:v>117</c:v>
              </c:pt>
              <c:pt idx="16">
                <c:v>149</c:v>
              </c:pt>
              <c:pt idx="17">
                <c:v>148</c:v>
              </c:pt>
              <c:pt idx="18">
                <c:v>136</c:v>
              </c:pt>
              <c:pt idx="19">
                <c:v>131</c:v>
              </c:pt>
              <c:pt idx="20">
                <c:v>86</c:v>
              </c:pt>
              <c:pt idx="21">
                <c:v>74</c:v>
              </c:pt>
              <c:pt idx="22">
                <c:v>102</c:v>
              </c:pt>
              <c:pt idx="23">
                <c:v>176</c:v>
              </c:pt>
              <c:pt idx="24">
                <c:v>192</c:v>
              </c:pt>
              <c:pt idx="25">
                <c:v>197</c:v>
              </c:pt>
              <c:pt idx="26">
                <c:v>196</c:v>
              </c:pt>
              <c:pt idx="27">
                <c:v>209</c:v>
              </c:pt>
              <c:pt idx="28">
                <c:v>277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3803912"/>
        <c:axId val="423800776"/>
        <c:axId val="0"/>
      </c:bar3DChart>
      <c:valAx>
        <c:axId val="423800776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803912"/>
        <c:crosses val="autoZero"/>
        <c:crossBetween val="between"/>
      </c:valAx>
      <c:catAx>
        <c:axId val="423803912"/>
        <c:scaling>
          <c:orientation val="minMax"/>
        </c:scaling>
        <c:delete val="0"/>
        <c:axPos val="b"/>
        <c:numFmt formatCode="[$-100340A]dd\-mm\-yyyy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800776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1000" b="0">
              <a:solidFill>
                <a:srgbClr val="000000"/>
              </a:solidFill>
              <a:latin typeface="Calibri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c:style val="2"/>
  <c:chart>
    <c:title>
      <c:tx>
        <c:rich>
          <a:bodyPr/>
          <a:lstStyle/>
          <a:p>
            <a:pPr>
              <a:defRPr sz="1600" b="1">
                <a:solidFill>
                  <a:srgbClr val="005FA1"/>
                </a:solidFill>
                <a:latin typeface="Verdana"/>
              </a:defRPr>
            </a:pPr>
            <a:r>
              <a:rPr lang="es-CL" sz="1600"/>
              <a:t>Actividades Programadas en Relación a Actividades Ejecutadas Ley 19.664</a:t>
            </a:r>
          </a:p>
        </c:rich>
      </c:tx>
      <c:layout>
        <c:manualLayout>
          <c:xMode val="edge"/>
          <c:yMode val="edge"/>
          <c:x val="0.14725655995816533"/>
          <c:y val="4.3175070520773538E-2"/>
        </c:manualLayout>
      </c:layout>
      <c:overlay val="0"/>
    </c:title>
    <c:autoTitleDeleted val="0"/>
    <c:view3D>
      <c:rotX val="14"/>
      <c:rotY val="19"/>
      <c:rAngAx val="0"/>
      <c:perspective val="34"/>
    </c:view3D>
    <c:floor>
      <c:thickness val="0"/>
      <c:spPr>
        <a:noFill/>
        <a:ln w="9360">
          <a:solidFill>
            <a:srgbClr val="878787"/>
          </a:solidFill>
          <a:prstDash val="solid"/>
        </a:ln>
      </c:spPr>
    </c:floor>
    <c:sideWall>
      <c:thickness val="0"/>
      <c:spPr>
        <a:noFill/>
        <a:ln w="9360">
          <a:solidFill>
            <a:srgbClr val="878787"/>
          </a:solidFill>
          <a:prstDash val="solid"/>
        </a:ln>
      </c:spPr>
    </c:sideWall>
    <c:backWall>
      <c:thickness val="0"/>
      <c:spPr>
        <a:noFill/>
        <a:ln w="9360">
          <a:solidFill>
            <a:srgbClr val="878787"/>
          </a:solidFill>
          <a:prstDash val="solid"/>
        </a:ln>
      </c:spPr>
    </c:backWall>
    <c:plotArea>
      <c:layout>
        <c:manualLayout>
          <c:xMode val="edge"/>
          <c:yMode val="edge"/>
          <c:x val="3.9345673697804569E-2"/>
          <c:y val="0.1486500186167615"/>
          <c:w val="0.88364184244511401"/>
          <c:h val="0.80802130134017536"/>
        </c:manualLayout>
      </c:layout>
      <c:bar3D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C0504D"/>
            </a:solidFill>
            <a:ln>
              <a:noFill/>
            </a:ln>
          </c:spPr>
          <c:invertIfNegative val="0"/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49</c:v>
              </c:pt>
              <c:pt idx="1">
                <c:v>16</c:v>
              </c:pt>
              <c:pt idx="2">
                <c:v>19</c:v>
              </c:pt>
              <c:pt idx="3">
                <c:v>14</c:v>
              </c:pt>
              <c:pt idx="4">
                <c:v>22</c:v>
              </c:pt>
              <c:pt idx="5">
                <c:v>17</c:v>
              </c:pt>
              <c:pt idx="6">
                <c:v>15</c:v>
              </c:pt>
              <c:pt idx="7">
                <c:v>19</c:v>
              </c:pt>
              <c:pt idx="8">
                <c:v>11</c:v>
              </c:pt>
              <c:pt idx="9">
                <c:v>116</c:v>
              </c:pt>
              <c:pt idx="10">
                <c:v>34</c:v>
              </c:pt>
              <c:pt idx="11">
                <c:v>48</c:v>
              </c:pt>
              <c:pt idx="12">
                <c:v>36</c:v>
              </c:pt>
              <c:pt idx="13">
                <c:v>37</c:v>
              </c:pt>
              <c:pt idx="14">
                <c:v>1</c:v>
              </c:pt>
              <c:pt idx="15">
                <c:v>56</c:v>
              </c:pt>
              <c:pt idx="16">
                <c:v>6</c:v>
              </c:pt>
              <c:pt idx="17">
                <c:v>13</c:v>
              </c:pt>
              <c:pt idx="18">
                <c:v>15</c:v>
              </c:pt>
              <c:pt idx="19">
                <c:v>30</c:v>
              </c:pt>
              <c:pt idx="20">
                <c:v>7</c:v>
              </c:pt>
              <c:pt idx="21">
                <c:v>63</c:v>
              </c:pt>
              <c:pt idx="22">
                <c:v>43</c:v>
              </c:pt>
              <c:pt idx="23">
                <c:v>30</c:v>
              </c:pt>
              <c:pt idx="24">
                <c:v>13</c:v>
              </c:pt>
              <c:pt idx="25">
                <c:v>47</c:v>
              </c:pt>
              <c:pt idx="26">
                <c:v>22</c:v>
              </c:pt>
              <c:pt idx="27">
                <c:v>20</c:v>
              </c:pt>
              <c:pt idx="28">
                <c:v>33</c:v>
              </c:pt>
            </c:numLit>
          </c:val>
        </c:ser>
        <c:ser>
          <c:idx val="1"/>
          <c:order val="1"/>
          <c:tx>
            <c:v/>
          </c:tx>
          <c:spPr>
            <a:solidFill>
              <a:srgbClr val="4F81BD"/>
            </a:solidFill>
            <a:ln>
              <a:noFill/>
            </a:ln>
          </c:spPr>
          <c:invertIfNegative val="0"/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59</c:v>
              </c:pt>
              <c:pt idx="1">
                <c:v>16</c:v>
              </c:pt>
              <c:pt idx="2">
                <c:v>20</c:v>
              </c:pt>
              <c:pt idx="3">
                <c:v>14</c:v>
              </c:pt>
              <c:pt idx="4">
                <c:v>22</c:v>
              </c:pt>
              <c:pt idx="5">
                <c:v>17</c:v>
              </c:pt>
              <c:pt idx="6">
                <c:v>19</c:v>
              </c:pt>
              <c:pt idx="7">
                <c:v>20</c:v>
              </c:pt>
              <c:pt idx="8">
                <c:v>24</c:v>
              </c:pt>
              <c:pt idx="9">
                <c:v>174</c:v>
              </c:pt>
              <c:pt idx="10">
                <c:v>45</c:v>
              </c:pt>
              <c:pt idx="11">
                <c:v>64</c:v>
              </c:pt>
              <c:pt idx="12">
                <c:v>38</c:v>
              </c:pt>
              <c:pt idx="13">
                <c:v>43</c:v>
              </c:pt>
              <c:pt idx="14">
                <c:v>1</c:v>
              </c:pt>
              <c:pt idx="15">
                <c:v>62</c:v>
              </c:pt>
              <c:pt idx="16">
                <c:v>6</c:v>
              </c:pt>
              <c:pt idx="17">
                <c:v>14</c:v>
              </c:pt>
              <c:pt idx="18">
                <c:v>15</c:v>
              </c:pt>
              <c:pt idx="19">
                <c:v>30</c:v>
              </c:pt>
              <c:pt idx="20">
                <c:v>9</c:v>
              </c:pt>
              <c:pt idx="21">
                <c:v>66</c:v>
              </c:pt>
              <c:pt idx="22">
                <c:v>53</c:v>
              </c:pt>
              <c:pt idx="23">
                <c:v>41</c:v>
              </c:pt>
              <c:pt idx="24">
                <c:v>29</c:v>
              </c:pt>
              <c:pt idx="25">
                <c:v>51</c:v>
              </c:pt>
              <c:pt idx="26">
                <c:v>27</c:v>
              </c:pt>
              <c:pt idx="27">
                <c:v>22</c:v>
              </c:pt>
              <c:pt idx="28">
                <c:v>44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3815280"/>
        <c:axId val="423795288"/>
        <c:axId val="0"/>
      </c:bar3DChart>
      <c:valAx>
        <c:axId val="423795288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815280"/>
        <c:crosses val="autoZero"/>
        <c:crossBetween val="between"/>
      </c:valAx>
      <c:catAx>
        <c:axId val="423815280"/>
        <c:scaling>
          <c:orientation val="minMax"/>
        </c:scaling>
        <c:delete val="0"/>
        <c:axPos val="b"/>
        <c:numFmt formatCode="[$-100340A]dd\-mm\-yyyy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795288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1000" b="0">
              <a:solidFill>
                <a:srgbClr val="000000"/>
              </a:solidFill>
              <a:latin typeface="Calibri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c:style val="2"/>
  <c:chart>
    <c:title>
      <c:tx>
        <c:rich>
          <a:bodyPr/>
          <a:lstStyle/>
          <a:p>
            <a:pPr>
              <a:defRPr sz="1600" b="1">
                <a:solidFill>
                  <a:srgbClr val="0070C0"/>
                </a:solidFill>
                <a:latin typeface="Verdana"/>
              </a:defRPr>
            </a:pPr>
            <a:r>
              <a:rPr lang="es-CL" sz="1600" dirty="0"/>
              <a:t>Capacitados en relación a Dotación Efectiva a Marzo 2013</a:t>
            </a:r>
            <a:r>
              <a:rPr lang="es-CL" sz="1600" dirty="0" smtClean="0"/>
              <a:t>,</a:t>
            </a:r>
          </a:p>
          <a:p>
            <a:pPr>
              <a:defRPr sz="1600" b="1">
                <a:solidFill>
                  <a:srgbClr val="0070C0"/>
                </a:solidFill>
                <a:latin typeface="Verdana"/>
              </a:defRPr>
            </a:pPr>
            <a:r>
              <a:rPr lang="es-CL" sz="1600" dirty="0" smtClean="0"/>
              <a:t> </a:t>
            </a:r>
            <a:r>
              <a:rPr lang="es-CL" sz="1600" dirty="0"/>
              <a:t>Ley 18.834</a:t>
            </a:r>
          </a:p>
        </c:rich>
      </c:tx>
      <c:layout>
        <c:manualLayout>
          <c:xMode val="edge"/>
          <c:yMode val="edge"/>
          <c:x val="0.10220462622535284"/>
          <c:y val="2.775543484073268E-2"/>
        </c:manualLayout>
      </c:layout>
      <c:overlay val="0"/>
    </c:title>
    <c:autoTitleDeleted val="0"/>
    <c:plotArea>
      <c:layout>
        <c:manualLayout>
          <c:xMode val="edge"/>
          <c:yMode val="edge"/>
          <c:x val="4.5669296333037658E-2"/>
          <c:y val="0.12665212916972013"/>
          <c:w val="0.77964575455443508"/>
          <c:h val="0.73175492787465812"/>
        </c:manualLayout>
      </c:layout>
      <c:lineChart>
        <c:grouping val="standard"/>
        <c:varyColors val="0"/>
        <c:ser>
          <c:idx val="0"/>
          <c:order val="0"/>
          <c:tx>
            <c:v/>
          </c:tx>
          <c:spPr>
            <a:ln w="28440">
              <a:solidFill>
                <a:srgbClr val="4A7EBB"/>
              </a:solidFill>
            </a:ln>
          </c:spPr>
          <c:marker>
            <c:symbol val="none"/>
          </c:marker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1126</c:v>
              </c:pt>
              <c:pt idx="1">
                <c:v>1392</c:v>
              </c:pt>
              <c:pt idx="2">
                <c:v>2248</c:v>
              </c:pt>
              <c:pt idx="3">
                <c:v>1602</c:v>
              </c:pt>
              <c:pt idx="4">
                <c:v>3207</c:v>
              </c:pt>
              <c:pt idx="5">
                <c:v>3044</c:v>
              </c:pt>
              <c:pt idx="6">
                <c:v>3505</c:v>
              </c:pt>
              <c:pt idx="7">
                <c:v>1840</c:v>
              </c:pt>
              <c:pt idx="8">
                <c:v>3318</c:v>
              </c:pt>
              <c:pt idx="9">
                <c:v>4728</c:v>
              </c:pt>
              <c:pt idx="10">
                <c:v>2508</c:v>
              </c:pt>
              <c:pt idx="11">
                <c:v>3809</c:v>
              </c:pt>
              <c:pt idx="12">
                <c:v>1794</c:v>
              </c:pt>
              <c:pt idx="13">
                <c:v>2171</c:v>
              </c:pt>
              <c:pt idx="14">
                <c:v>1065</c:v>
              </c:pt>
              <c:pt idx="15">
                <c:v>1515</c:v>
              </c:pt>
              <c:pt idx="16">
                <c:v>3490</c:v>
              </c:pt>
              <c:pt idx="17">
                <c:v>2148</c:v>
              </c:pt>
              <c:pt idx="18">
                <c:v>1809</c:v>
              </c:pt>
              <c:pt idx="19">
                <c:v>1948</c:v>
              </c:pt>
              <c:pt idx="20">
                <c:v>1022</c:v>
              </c:pt>
              <c:pt idx="21">
                <c:v>1050</c:v>
              </c:pt>
              <c:pt idx="22">
                <c:v>1157</c:v>
              </c:pt>
              <c:pt idx="23">
                <c:v>4196</c:v>
              </c:pt>
              <c:pt idx="24">
                <c:v>4264</c:v>
              </c:pt>
              <c:pt idx="25">
                <c:v>4352</c:v>
              </c:pt>
              <c:pt idx="26">
                <c:v>3525</c:v>
              </c:pt>
              <c:pt idx="27">
                <c:v>4754</c:v>
              </c:pt>
              <c:pt idx="28">
                <c:v>3300</c:v>
              </c:pt>
            </c:numLit>
          </c:val>
          <c:smooth val="0"/>
        </c:ser>
        <c:ser>
          <c:idx val="1"/>
          <c:order val="1"/>
          <c:tx>
            <c:v/>
          </c:tx>
          <c:spPr>
            <a:ln w="28440">
              <a:solidFill>
                <a:srgbClr val="BE4B48"/>
              </a:solidFill>
            </a:ln>
          </c:spPr>
          <c:marker>
            <c:symbol val="none"/>
          </c:marker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575</c:v>
              </c:pt>
              <c:pt idx="1">
                <c:v>734</c:v>
              </c:pt>
              <c:pt idx="2">
                <c:v>1371</c:v>
              </c:pt>
              <c:pt idx="3">
                <c:v>1087</c:v>
              </c:pt>
              <c:pt idx="4">
                <c:v>2287</c:v>
              </c:pt>
              <c:pt idx="5">
                <c:v>2130</c:v>
              </c:pt>
              <c:pt idx="6">
                <c:v>2406</c:v>
              </c:pt>
              <c:pt idx="7">
                <c:v>1378</c:v>
              </c:pt>
              <c:pt idx="8">
                <c:v>1387</c:v>
              </c:pt>
              <c:pt idx="9">
                <c:v>3673</c:v>
              </c:pt>
              <c:pt idx="10">
                <c:v>1783</c:v>
              </c:pt>
              <c:pt idx="11">
                <c:v>2498</c:v>
              </c:pt>
              <c:pt idx="12">
                <c:v>1171</c:v>
              </c:pt>
              <c:pt idx="13">
                <c:v>1753</c:v>
              </c:pt>
              <c:pt idx="14">
                <c:v>910</c:v>
              </c:pt>
              <c:pt idx="15">
                <c:v>1280</c:v>
              </c:pt>
              <c:pt idx="16">
                <c:v>2633</c:v>
              </c:pt>
              <c:pt idx="17">
                <c:v>1466</c:v>
              </c:pt>
              <c:pt idx="18">
                <c:v>1313</c:v>
              </c:pt>
              <c:pt idx="19">
                <c:v>1527</c:v>
              </c:pt>
              <c:pt idx="20">
                <c:v>691</c:v>
              </c:pt>
              <c:pt idx="21">
                <c:v>613</c:v>
              </c:pt>
              <c:pt idx="22">
                <c:v>752</c:v>
              </c:pt>
              <c:pt idx="23">
                <c:v>2276</c:v>
              </c:pt>
              <c:pt idx="24">
                <c:v>2455</c:v>
              </c:pt>
              <c:pt idx="25">
                <c:v>2740</c:v>
              </c:pt>
              <c:pt idx="26">
                <c:v>1926</c:v>
              </c:pt>
              <c:pt idx="27">
                <c:v>2800</c:v>
              </c:pt>
              <c:pt idx="28">
                <c:v>1952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3741192"/>
        <c:axId val="423798032"/>
      </c:lineChart>
      <c:valAx>
        <c:axId val="423798032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>
                    <a:solidFill>
                      <a:srgbClr val="000000"/>
                    </a:solidFill>
                    <a:latin typeface="Calibri"/>
                  </a:defRPr>
                </a:pPr>
                <a:r>
                  <a:rPr lang="es-CL"/>
                  <a:t>Número de Funcionarios</a:t>
                </a:r>
              </a:p>
            </c:rich>
          </c:tx>
          <c:layout>
            <c:manualLayout>
              <c:xMode val="edge"/>
              <c:yMode val="edge"/>
              <c:x val="1.3425198318591241E-2"/>
              <c:y val="0.3308815606893142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741192"/>
        <c:crosses val="autoZero"/>
        <c:crossBetween val="between"/>
      </c:valAx>
      <c:catAx>
        <c:axId val="423741192"/>
        <c:scaling>
          <c:orientation val="minMax"/>
        </c:scaling>
        <c:delete val="0"/>
        <c:axPos val="b"/>
        <c:numFmt formatCode="[$-100340A]dd\-mm\-yyyy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798032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1000" b="0">
              <a:solidFill>
                <a:srgbClr val="000000"/>
              </a:solidFill>
              <a:latin typeface="Calibri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c:style val="2"/>
  <c:chart>
    <c:title>
      <c:tx>
        <c:rich>
          <a:bodyPr/>
          <a:lstStyle/>
          <a:p>
            <a:pPr>
              <a:defRPr sz="1400" b="1">
                <a:solidFill>
                  <a:srgbClr val="0070C0"/>
                </a:solidFill>
                <a:latin typeface="Verdana"/>
              </a:defRPr>
            </a:pPr>
            <a:r>
              <a:rPr lang="es-CL" sz="1600" dirty="0"/>
              <a:t>Capacitados en relación a Dotación Efectiva a Marzo 2013, Ley 19.664</a:t>
            </a:r>
          </a:p>
        </c:rich>
      </c:tx>
      <c:layout>
        <c:manualLayout>
          <c:xMode val="edge"/>
          <c:yMode val="edge"/>
          <c:x val="0.10611608362787654"/>
          <c:y val="0"/>
        </c:manualLayout>
      </c:layout>
      <c:overlay val="0"/>
    </c:title>
    <c:autoTitleDeleted val="0"/>
    <c:plotArea>
      <c:layout>
        <c:manualLayout>
          <c:xMode val="edge"/>
          <c:yMode val="edge"/>
          <c:x val="4.2494859492803287E-2"/>
          <c:y val="0.15309484840683119"/>
          <c:w val="0.77434170149668269"/>
          <c:h val="0.67416954773376492"/>
        </c:manualLayout>
      </c:layout>
      <c:lineChart>
        <c:grouping val="standard"/>
        <c:varyColors val="0"/>
        <c:ser>
          <c:idx val="0"/>
          <c:order val="0"/>
          <c:tx>
            <c:v/>
          </c:tx>
          <c:spPr>
            <a:ln w="28440">
              <a:solidFill>
                <a:srgbClr val="4A7EBB"/>
              </a:solidFill>
            </a:ln>
          </c:spPr>
          <c:marker>
            <c:symbol val="none"/>
          </c:marker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186</c:v>
              </c:pt>
              <c:pt idx="1">
                <c:v>268</c:v>
              </c:pt>
              <c:pt idx="2">
                <c:v>391</c:v>
              </c:pt>
              <c:pt idx="3">
                <c:v>266</c:v>
              </c:pt>
              <c:pt idx="4">
                <c:v>585</c:v>
              </c:pt>
              <c:pt idx="5">
                <c:v>566</c:v>
              </c:pt>
              <c:pt idx="6">
                <c:v>725</c:v>
              </c:pt>
              <c:pt idx="7">
                <c:v>272</c:v>
              </c:pt>
              <c:pt idx="8">
                <c:v>531</c:v>
              </c:pt>
              <c:pt idx="9">
                <c:v>699</c:v>
              </c:pt>
              <c:pt idx="10">
                <c:v>497</c:v>
              </c:pt>
              <c:pt idx="11">
                <c:v>729</c:v>
              </c:pt>
              <c:pt idx="12">
                <c:v>407</c:v>
              </c:pt>
              <c:pt idx="13">
                <c:v>444</c:v>
              </c:pt>
              <c:pt idx="14">
                <c:v>227</c:v>
              </c:pt>
              <c:pt idx="15">
                <c:v>244</c:v>
              </c:pt>
              <c:pt idx="16">
                <c:v>649</c:v>
              </c:pt>
              <c:pt idx="17">
                <c:v>402</c:v>
              </c:pt>
              <c:pt idx="18">
                <c:v>323</c:v>
              </c:pt>
              <c:pt idx="19">
                <c:v>381</c:v>
              </c:pt>
              <c:pt idx="20">
                <c:v>211</c:v>
              </c:pt>
              <c:pt idx="21">
                <c:v>227</c:v>
              </c:pt>
              <c:pt idx="22">
                <c:v>211</c:v>
              </c:pt>
              <c:pt idx="23">
                <c:v>878</c:v>
              </c:pt>
              <c:pt idx="24">
                <c:v>783</c:v>
              </c:pt>
              <c:pt idx="25">
                <c:v>858</c:v>
              </c:pt>
              <c:pt idx="26">
                <c:v>782</c:v>
              </c:pt>
              <c:pt idx="27">
                <c:v>962</c:v>
              </c:pt>
              <c:pt idx="28">
                <c:v>790</c:v>
              </c:pt>
            </c:numLit>
          </c:val>
          <c:smooth val="0"/>
        </c:ser>
        <c:ser>
          <c:idx val="1"/>
          <c:order val="1"/>
          <c:tx>
            <c:v/>
          </c:tx>
          <c:spPr>
            <a:ln w="28440">
              <a:solidFill>
                <a:srgbClr val="BE4B48"/>
              </a:solidFill>
            </a:ln>
          </c:spPr>
          <c:marker>
            <c:symbol val="none"/>
          </c:marker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54</c:v>
              </c:pt>
              <c:pt idx="1">
                <c:v>47</c:v>
              </c:pt>
              <c:pt idx="2">
                <c:v>3</c:v>
              </c:pt>
              <c:pt idx="3">
                <c:v>44</c:v>
              </c:pt>
              <c:pt idx="4">
                <c:v>243</c:v>
              </c:pt>
              <c:pt idx="5">
                <c:v>90</c:v>
              </c:pt>
              <c:pt idx="6">
                <c:v>251</c:v>
              </c:pt>
              <c:pt idx="7">
                <c:v>78</c:v>
              </c:pt>
              <c:pt idx="8">
                <c:v>36</c:v>
              </c:pt>
              <c:pt idx="9">
                <c:v>380</c:v>
              </c:pt>
              <c:pt idx="10">
                <c:v>185</c:v>
              </c:pt>
              <c:pt idx="11">
                <c:v>164</c:v>
              </c:pt>
              <c:pt idx="12">
                <c:v>115</c:v>
              </c:pt>
              <c:pt idx="13">
                <c:v>192</c:v>
              </c:pt>
              <c:pt idx="14">
                <c:v>19</c:v>
              </c:pt>
              <c:pt idx="15">
                <c:v>128</c:v>
              </c:pt>
              <c:pt idx="16">
                <c:v>140</c:v>
              </c:pt>
              <c:pt idx="17">
                <c:v>148</c:v>
              </c:pt>
              <c:pt idx="18">
                <c:v>64</c:v>
              </c:pt>
              <c:pt idx="19">
                <c:v>152</c:v>
              </c:pt>
              <c:pt idx="20">
                <c:v>41</c:v>
              </c:pt>
              <c:pt idx="21">
                <c:v>158</c:v>
              </c:pt>
              <c:pt idx="22">
                <c:v>98</c:v>
              </c:pt>
              <c:pt idx="23">
                <c:v>191</c:v>
              </c:pt>
              <c:pt idx="24">
                <c:v>276</c:v>
              </c:pt>
              <c:pt idx="25">
                <c:v>251</c:v>
              </c:pt>
              <c:pt idx="26">
                <c:v>185</c:v>
              </c:pt>
              <c:pt idx="27">
                <c:v>341</c:v>
              </c:pt>
              <c:pt idx="28">
                <c:v>165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3791760"/>
        <c:axId val="423805872"/>
      </c:lineChart>
      <c:valAx>
        <c:axId val="423805872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>
                    <a:solidFill>
                      <a:srgbClr val="000000"/>
                    </a:solidFill>
                    <a:latin typeface="Calibri"/>
                  </a:defRPr>
                </a:pPr>
                <a:r>
                  <a:rPr lang="es-CL"/>
                  <a:t>Número de Funcionarios</a:t>
                </a:r>
              </a:p>
            </c:rich>
          </c:tx>
          <c:layout>
            <c:manualLayout>
              <c:xMode val="edge"/>
              <c:yMode val="edge"/>
              <c:x val="1.4796597185824295E-2"/>
              <c:y val="0.19507873895080119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791760"/>
        <c:crosses val="autoZero"/>
        <c:crossBetween val="between"/>
      </c:valAx>
      <c:catAx>
        <c:axId val="423791760"/>
        <c:scaling>
          <c:orientation val="minMax"/>
        </c:scaling>
        <c:delete val="0"/>
        <c:axPos val="b"/>
        <c:numFmt formatCode="[$-100340A]dd\-mm\-yyyy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805872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</c:spPr>
    </c:plotArea>
    <c:legend>
      <c:legendPos val="r"/>
      <c:layout>
        <c:manualLayout>
          <c:xMode val="edge"/>
          <c:yMode val="edge"/>
          <c:x val="0.91181265756039587"/>
          <c:y val="0.51140965517241377"/>
          <c:w val="5.5472683147492936E-2"/>
          <c:h val="7.039172413793103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0">
              <a:solidFill>
                <a:srgbClr val="000000"/>
              </a:solidFill>
              <a:latin typeface="Calibri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c:style val="2"/>
  <c:chart>
    <c:title>
      <c:tx>
        <c:rich>
          <a:bodyPr/>
          <a:lstStyle/>
          <a:p>
            <a:pPr>
              <a:defRPr sz="1600" b="1">
                <a:solidFill>
                  <a:srgbClr val="0070C0"/>
                </a:solidFill>
                <a:latin typeface="Verdana"/>
              </a:defRPr>
            </a:pPr>
            <a:r>
              <a:rPr lang="es-CL" sz="1600"/>
              <a:t>Dotación y Capacitados en Ley 18.834 y Ley 19.664</a:t>
            </a:r>
          </a:p>
        </c:rich>
      </c:tx>
      <c:layout>
        <c:manualLayout>
          <c:xMode val="edge"/>
          <c:yMode val="edge"/>
          <c:x val="0.15841575220765769"/>
          <c:y val="6.7356390714629011E-2"/>
        </c:manualLayout>
      </c:layout>
      <c:overlay val="0"/>
    </c:title>
    <c:autoTitleDeleted val="0"/>
    <c:plotArea>
      <c:layout>
        <c:manualLayout>
          <c:xMode val="edge"/>
          <c:yMode val="edge"/>
          <c:x val="8.5447536650511288E-2"/>
          <c:y val="0.18514760906196698"/>
          <c:w val="0.66641669791276092"/>
          <c:h val="0.66481304610172487"/>
        </c:manualLayout>
      </c:layout>
      <c:lineChart>
        <c:grouping val="standard"/>
        <c:varyColors val="0"/>
        <c:ser>
          <c:idx val="0"/>
          <c:order val="0"/>
          <c:tx>
            <c:v/>
          </c:tx>
          <c:spPr>
            <a:ln w="28440">
              <a:solidFill>
                <a:srgbClr val="4A7EBB"/>
              </a:solidFill>
            </a:ln>
          </c:spPr>
          <c:marker>
            <c:symbol val="none"/>
          </c:marker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1312</c:v>
              </c:pt>
              <c:pt idx="1">
                <c:v>1660</c:v>
              </c:pt>
              <c:pt idx="2">
                <c:v>2639</c:v>
              </c:pt>
              <c:pt idx="3">
                <c:v>1868</c:v>
              </c:pt>
              <c:pt idx="4">
                <c:v>3792</c:v>
              </c:pt>
              <c:pt idx="5">
                <c:v>3610</c:v>
              </c:pt>
              <c:pt idx="6">
                <c:v>4230</c:v>
              </c:pt>
              <c:pt idx="7">
                <c:v>2112</c:v>
              </c:pt>
              <c:pt idx="8">
                <c:v>3849</c:v>
              </c:pt>
              <c:pt idx="9">
                <c:v>5427</c:v>
              </c:pt>
              <c:pt idx="10">
                <c:v>3005</c:v>
              </c:pt>
              <c:pt idx="11">
                <c:v>4538</c:v>
              </c:pt>
              <c:pt idx="12">
                <c:v>2201</c:v>
              </c:pt>
              <c:pt idx="13">
                <c:v>2615</c:v>
              </c:pt>
              <c:pt idx="14">
                <c:v>1292</c:v>
              </c:pt>
              <c:pt idx="15">
                <c:v>1759</c:v>
              </c:pt>
              <c:pt idx="16">
                <c:v>4139</c:v>
              </c:pt>
              <c:pt idx="17">
                <c:v>2550</c:v>
              </c:pt>
              <c:pt idx="18">
                <c:v>2132</c:v>
              </c:pt>
              <c:pt idx="19">
                <c:v>2329</c:v>
              </c:pt>
              <c:pt idx="20">
                <c:v>1233</c:v>
              </c:pt>
              <c:pt idx="21">
                <c:v>1277</c:v>
              </c:pt>
              <c:pt idx="22">
                <c:v>1368</c:v>
              </c:pt>
              <c:pt idx="23">
                <c:v>5074</c:v>
              </c:pt>
              <c:pt idx="24">
                <c:v>5047</c:v>
              </c:pt>
              <c:pt idx="25">
                <c:v>5210</c:v>
              </c:pt>
              <c:pt idx="26">
                <c:v>4307</c:v>
              </c:pt>
              <c:pt idx="27">
                <c:v>5716</c:v>
              </c:pt>
              <c:pt idx="28">
                <c:v>4090</c:v>
              </c:pt>
            </c:numLit>
          </c:val>
          <c:smooth val="0"/>
        </c:ser>
        <c:ser>
          <c:idx val="1"/>
          <c:order val="1"/>
          <c:tx>
            <c:v/>
          </c:tx>
          <c:spPr>
            <a:ln w="28440">
              <a:solidFill>
                <a:srgbClr val="BE4B48"/>
              </a:solidFill>
            </a:ln>
          </c:spPr>
          <c:marker>
            <c:symbol val="none"/>
          </c:marker>
          <c:cat>
            <c:strLit>
              <c:ptCount val="29"/>
              <c:pt idx="0">
                <c:v>ARICA</c:v>
              </c:pt>
              <c:pt idx="1">
                <c:v>IQUIQUE</c:v>
              </c:pt>
              <c:pt idx="2">
                <c:v>ANTOFAGASTA</c:v>
              </c:pt>
              <c:pt idx="3">
                <c:v>ATACAMA</c:v>
              </c:pt>
              <c:pt idx="4">
                <c:v>COQUIMBO</c:v>
              </c:pt>
              <c:pt idx="5">
                <c:v>VALPARAÍSO-SA</c:v>
              </c:pt>
              <c:pt idx="6">
                <c:v>VIÑA MAR-Q</c:v>
              </c:pt>
              <c:pt idx="7">
                <c:v>ACONCAGUA</c:v>
              </c:pt>
              <c:pt idx="8">
                <c:v>O'HIGGINS</c:v>
              </c:pt>
              <c:pt idx="9">
                <c:v>MAULE</c:v>
              </c:pt>
              <c:pt idx="10">
                <c:v>ÑUBLE</c:v>
              </c:pt>
              <c:pt idx="11">
                <c:v>CONCEPCION</c:v>
              </c:pt>
              <c:pt idx="12">
                <c:v>TALCAHUANO</c:v>
              </c:pt>
              <c:pt idx="13">
                <c:v>BIO BIO</c:v>
              </c:pt>
              <c:pt idx="14">
                <c:v>ARAUCO</c:v>
              </c:pt>
              <c:pt idx="15">
                <c:v>ARAUCANIA N</c:v>
              </c:pt>
              <c:pt idx="16">
                <c:v>ARAUCANIA S</c:v>
              </c:pt>
              <c:pt idx="17">
                <c:v>VALDIVIA</c:v>
              </c:pt>
              <c:pt idx="18">
                <c:v>OSORNO</c:v>
              </c:pt>
              <c:pt idx="19">
                <c:v>DEL RELONCAVI</c:v>
              </c:pt>
              <c:pt idx="20">
                <c:v>CHILOE</c:v>
              </c:pt>
              <c:pt idx="21">
                <c:v>AYSÉN</c:v>
              </c:pt>
              <c:pt idx="22">
                <c:v>MAGALLANES</c:v>
              </c:pt>
              <c:pt idx="23">
                <c:v>M. ORIENTE</c:v>
              </c:pt>
              <c:pt idx="24">
                <c:v>M. CENTRAL</c:v>
              </c:pt>
              <c:pt idx="25">
                <c:v>M. SUR</c:v>
              </c:pt>
              <c:pt idx="26">
                <c:v>M. NORTE</c:v>
              </c:pt>
              <c:pt idx="27">
                <c:v>M. OCCIDENTE</c:v>
              </c:pt>
              <c:pt idx="28">
                <c:v>M. SURORIENTE</c:v>
              </c:pt>
            </c:strLit>
          </c:cat>
          <c:val>
            <c:numLit>
              <c:formatCode>General</c:formatCode>
              <c:ptCount val="29"/>
              <c:pt idx="0">
                <c:v>629</c:v>
              </c:pt>
              <c:pt idx="1">
                <c:v>781</c:v>
              </c:pt>
              <c:pt idx="2">
                <c:v>1374</c:v>
              </c:pt>
              <c:pt idx="3">
                <c:v>1131</c:v>
              </c:pt>
              <c:pt idx="4">
                <c:v>2530</c:v>
              </c:pt>
              <c:pt idx="5">
                <c:v>2220</c:v>
              </c:pt>
              <c:pt idx="6">
                <c:v>2657</c:v>
              </c:pt>
              <c:pt idx="7">
                <c:v>1456</c:v>
              </c:pt>
              <c:pt idx="8">
                <c:v>1423</c:v>
              </c:pt>
              <c:pt idx="9">
                <c:v>4053</c:v>
              </c:pt>
              <c:pt idx="10">
                <c:v>1968</c:v>
              </c:pt>
              <c:pt idx="11">
                <c:v>2662</c:v>
              </c:pt>
              <c:pt idx="12">
                <c:v>1286</c:v>
              </c:pt>
              <c:pt idx="13">
                <c:v>1945</c:v>
              </c:pt>
              <c:pt idx="14">
                <c:v>929</c:v>
              </c:pt>
              <c:pt idx="15">
                <c:v>1408</c:v>
              </c:pt>
              <c:pt idx="16">
                <c:v>2773</c:v>
              </c:pt>
              <c:pt idx="17">
                <c:v>1614</c:v>
              </c:pt>
              <c:pt idx="18">
                <c:v>1377</c:v>
              </c:pt>
              <c:pt idx="19">
                <c:v>1679</c:v>
              </c:pt>
              <c:pt idx="20">
                <c:v>732</c:v>
              </c:pt>
              <c:pt idx="21">
                <c:v>771</c:v>
              </c:pt>
              <c:pt idx="22">
                <c:v>850</c:v>
              </c:pt>
              <c:pt idx="23">
                <c:v>2467</c:v>
              </c:pt>
              <c:pt idx="24">
                <c:v>2731</c:v>
              </c:pt>
              <c:pt idx="25">
                <c:v>2991</c:v>
              </c:pt>
              <c:pt idx="26">
                <c:v>2111</c:v>
              </c:pt>
              <c:pt idx="27">
                <c:v>3141</c:v>
              </c:pt>
              <c:pt idx="28">
                <c:v>2117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3811360"/>
        <c:axId val="423795680"/>
      </c:lineChart>
      <c:valAx>
        <c:axId val="423795680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>
                    <a:solidFill>
                      <a:srgbClr val="000000"/>
                    </a:solidFill>
                    <a:latin typeface="Calibri"/>
                  </a:defRPr>
                </a:pPr>
                <a:r>
                  <a:rPr lang="es-CL"/>
                  <a:t>Número de Funcionarios</a:t>
                </a:r>
              </a:p>
            </c:rich>
          </c:tx>
          <c:layout>
            <c:manualLayout>
              <c:xMode val="edge"/>
              <c:yMode val="edge"/>
              <c:x val="2.7454901470649502E-2"/>
              <c:y val="0.37119414972009229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811360"/>
        <c:crosses val="autoZero"/>
        <c:crossBetween val="between"/>
      </c:valAx>
      <c:catAx>
        <c:axId val="423811360"/>
        <c:scaling>
          <c:orientation val="minMax"/>
        </c:scaling>
        <c:delete val="0"/>
        <c:axPos val="b"/>
        <c:numFmt formatCode="[$-100340A]dd\-mm\-yyyy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  <a:latin typeface="Calibri"/>
              </a:defRPr>
            </a:pPr>
            <a:endParaRPr lang="es-CL"/>
          </a:p>
        </c:txPr>
        <c:crossAx val="423795680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</c:spPr>
    </c:plotArea>
    <c:legend>
      <c:legendPos val="r"/>
      <c:layout>
        <c:manualLayout>
          <c:xMode val="edge"/>
          <c:yMode val="edge"/>
          <c:x val="0.85890063083870694"/>
          <c:y val="0.43884129480865619"/>
          <c:w val="6.4670544198926039E-2"/>
          <c:h val="0.16878046801365715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0">
              <a:solidFill>
                <a:srgbClr val="000000"/>
              </a:solidFill>
              <a:latin typeface="Calibri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c:style val="2"/>
  <c:chart>
    <c:autoTitleDeleted val="1"/>
    <c:plotArea>
      <c:layout>
        <c:manualLayout>
          <c:xMode val="edge"/>
          <c:yMode val="edge"/>
          <c:x val="3.9809763545124027E-2"/>
          <c:y val="9.0684713375796172E-2"/>
          <c:w val="0.81473499485435819"/>
          <c:h val="0.85589171974522293"/>
        </c:manualLayout>
      </c:layout>
      <c:barChart>
        <c:barDir val="col"/>
        <c:grouping val="clustered"/>
        <c:varyColors val="0"/>
        <c:ser>
          <c:idx val="0"/>
          <c:order val="0"/>
          <c:tx>
            <c:v>Columna 1</c:v>
          </c:tx>
          <c:spPr>
            <a:solidFill>
              <a:srgbClr val="004586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Fila 1</c:v>
              </c:pt>
              <c:pt idx="1">
                <c:v>Fila 2</c:v>
              </c:pt>
              <c:pt idx="2">
                <c:v>Fila 3</c:v>
              </c:pt>
              <c:pt idx="3">
                <c:v>Fila 4</c:v>
              </c:pt>
            </c:strLit>
          </c:cat>
          <c:val>
            <c:numLit>
              <c:formatCode>General</c:formatCode>
              <c:ptCount val="4"/>
              <c:pt idx="0">
                <c:v>9.1</c:v>
              </c:pt>
              <c:pt idx="1">
                <c:v>2.4</c:v>
              </c:pt>
              <c:pt idx="2">
                <c:v>3.1</c:v>
              </c:pt>
              <c:pt idx="3">
                <c:v>4.3</c:v>
              </c:pt>
            </c:numLit>
          </c:val>
        </c:ser>
        <c:ser>
          <c:idx val="1"/>
          <c:order val="1"/>
          <c:tx>
            <c:v>Columna 2</c:v>
          </c:tx>
          <c:spPr>
            <a:solidFill>
              <a:srgbClr val="FF420E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Fila 1</c:v>
              </c:pt>
              <c:pt idx="1">
                <c:v>Fila 2</c:v>
              </c:pt>
              <c:pt idx="2">
                <c:v>Fila 3</c:v>
              </c:pt>
              <c:pt idx="3">
                <c:v>Fila 4</c:v>
              </c:pt>
            </c:strLit>
          </c:cat>
          <c:val>
            <c:numLit>
              <c:formatCode>General</c:formatCode>
              <c:ptCount val="4"/>
              <c:pt idx="0">
                <c:v>3.2</c:v>
              </c:pt>
              <c:pt idx="1">
                <c:v>8.8000000000000007</c:v>
              </c:pt>
              <c:pt idx="2">
                <c:v>1.5</c:v>
              </c:pt>
              <c:pt idx="3">
                <c:v>9.02</c:v>
              </c:pt>
            </c:numLit>
          </c:val>
        </c:ser>
        <c:ser>
          <c:idx val="2"/>
          <c:order val="2"/>
          <c:tx>
            <c:v>Columna 3</c:v>
          </c:tx>
          <c:spPr>
            <a:solidFill>
              <a:srgbClr val="FFD32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Fila 1</c:v>
              </c:pt>
              <c:pt idx="1">
                <c:v>Fila 2</c:v>
              </c:pt>
              <c:pt idx="2">
                <c:v>Fila 3</c:v>
              </c:pt>
              <c:pt idx="3">
                <c:v>Fila 4</c:v>
              </c:pt>
            </c:strLit>
          </c:cat>
          <c:val>
            <c:numLit>
              <c:formatCode>General</c:formatCode>
              <c:ptCount val="4"/>
              <c:pt idx="0">
                <c:v>4.54</c:v>
              </c:pt>
              <c:pt idx="1">
                <c:v>9.65</c:v>
              </c:pt>
              <c:pt idx="2">
                <c:v>3.7</c:v>
              </c:pt>
              <c:pt idx="3">
                <c:v>6.2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814496"/>
        <c:axId val="423790976"/>
      </c:barChart>
      <c:valAx>
        <c:axId val="423790976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s-CL"/>
          </a:p>
        </c:txPr>
        <c:crossAx val="423814496"/>
        <c:crosses val="autoZero"/>
        <c:crossBetween val="between"/>
      </c:valAx>
      <c:catAx>
        <c:axId val="423814496"/>
        <c:scaling>
          <c:orientation val="minMax"/>
        </c:scaling>
        <c:delete val="0"/>
        <c:axPos val="b"/>
        <c:numFmt formatCode="[$-100340A]dd\-mm\-yyyy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s-CL"/>
          </a:p>
        </c:txPr>
        <c:crossAx val="423790976"/>
        <c:crosses val="autoZero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29039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  <a:defRPr sz="1400"/>
            </a:pPr>
            <a:endParaRPr lang="es-CL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3951000" y="0"/>
            <a:ext cx="3029039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  <a:defRPr sz="1400"/>
            </a:pPr>
            <a:fld id="{EC7C61C3-E1A0-4876-97DF-AB57155F9C75}" type="datetimeFigureOut">
              <a:t>15-05-2014</a:t>
            </a:fld>
            <a:endParaRPr lang="es-CL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3029039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  <a:defRPr sz="1400"/>
            </a:pPr>
            <a:endParaRPr lang="es-CL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3951000" y="8686800"/>
            <a:ext cx="3029039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  <a:defRPr sz="1400"/>
            </a:pPr>
            <a:fld id="{38F5E0C0-B7EC-4305-BB50-12EDE813F12D}" type="slidenum">
              <a:t>‹Nº›</a:t>
            </a:fld>
            <a:endParaRPr lang="es-CL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81294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Move="1" noResize="1"/>
          </p:cNvSpPr>
          <p:nvPr/>
        </p:nvSpPr>
        <p:spPr>
          <a:xfrm>
            <a:off x="0" y="0"/>
            <a:ext cx="6980400" cy="9143999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3" name="2 Marcador de encabezado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3024359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  <a:defRPr lang="es-CL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MS PGothic" pitchFamily="34"/>
                <a:cs typeface="MS PGothic" pitchFamily="34"/>
              </a:defRPr>
            </a:lvl1pPr>
          </a:lstStyle>
          <a:p>
            <a:pPr lvl="0"/>
            <a:endParaRPr lang="es-CL"/>
          </a:p>
        </p:txBody>
      </p:sp>
      <p:sp>
        <p:nvSpPr>
          <p:cNvPr id="4" name="3 Marcador de fecha"/>
          <p:cNvSpPr txBox="1">
            <a:spLocks noGrp="1"/>
          </p:cNvSpPr>
          <p:nvPr>
            <p:ph type="dt" idx="1"/>
          </p:nvPr>
        </p:nvSpPr>
        <p:spPr>
          <a:xfrm>
            <a:off x="3954600" y="0"/>
            <a:ext cx="30240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  <a:defRPr lang="es-CL" sz="1200" b="0" i="0" u="none" strike="noStrike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fld id="{DE4BF8A3-FA09-46C7-BD8D-F03EAA05550F}" type="datetimeFigureOut">
              <a:t>15-05-2014</a:t>
            </a:fld>
            <a:endParaRPr lang="es-CL"/>
          </a:p>
        </p:txBody>
      </p:sp>
      <p:sp>
        <p:nvSpPr>
          <p:cNvPr id="5" name="4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479" y="685440"/>
            <a:ext cx="4573439" cy="34293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5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698040" y="4343400"/>
            <a:ext cx="5583240" cy="411515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s-CL"/>
          </a:p>
        </p:txBody>
      </p:sp>
      <p:sp>
        <p:nvSpPr>
          <p:cNvPr id="7" name="6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-360" y="8685000"/>
            <a:ext cx="3024359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  <a:defRPr lang="es-CL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MS PGothic" pitchFamily="34"/>
                <a:cs typeface="MS PGothic" pitchFamily="34"/>
              </a:defRPr>
            </a:lvl1pPr>
          </a:lstStyle>
          <a:p>
            <a:pPr lvl="0"/>
            <a:endParaRPr lang="es-CL"/>
          </a:p>
        </p:txBody>
      </p:sp>
      <p:sp>
        <p:nvSpPr>
          <p:cNvPr id="8" name="7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3954600" y="8685000"/>
            <a:ext cx="30240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  <a:defRPr lang="es-CL" sz="1200" b="0" i="0" u="none" strike="noStrike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fld id="{2C2BE2BA-7D35-4A90-BCC6-70CBCDE0BC3B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93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1999" algn="l"/>
        <a:tab pos="5486399" algn="l"/>
        <a:tab pos="6400799" algn="l"/>
        <a:tab pos="7315200" algn="l"/>
        <a:tab pos="8229599" algn="l"/>
        <a:tab pos="9143999" algn="l"/>
        <a:tab pos="10058399" algn="l"/>
      </a:tabLst>
      <a:defRPr lang="es-CL" sz="1200" b="0" i="0" u="none" strike="noStrike" baseline="0">
        <a:ln>
          <a:noFill/>
        </a:ln>
        <a:solidFill>
          <a:srgbClr val="000000"/>
        </a:solidFill>
        <a:latin typeface="Calibri" pitchFamily="34"/>
        <a:ea typeface="MS PGothic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3479" y="685800"/>
            <a:ext cx="4573439" cy="34290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3 Marcador de número de diapositiva"/>
          <p:cNvSpPr/>
          <p:nvPr/>
        </p:nvSpPr>
        <p:spPr>
          <a:xfrm>
            <a:off x="3954600" y="8685360"/>
            <a:ext cx="30240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160" tIns="46080" rIns="92160" bIns="4608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fld id="{4BB442EC-52B0-459F-A753-F0032DD5488E}" type="slidenum">
              <a:t>1</a:t>
            </a:fld>
            <a:endParaRPr lang="es-CL" sz="1200" b="0" i="0" u="none" strike="noStrike" baseline="0">
              <a:ln>
                <a:noFill/>
              </a:ln>
              <a:solidFill>
                <a:srgbClr val="FFFFFF"/>
              </a:solidFill>
              <a:latin typeface="Calibri" pitchFamily="34"/>
              <a:ea typeface="ヒラギノ角ゴ Pro W3" pitchFamily="34"/>
              <a:cs typeface="ヒラギノ角ゴ Pro W3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326611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98040" y="4343400"/>
            <a:ext cx="5583240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s-CL" kern="1200"/>
          </a:p>
        </p:txBody>
      </p:sp>
    </p:spTree>
    <p:extLst>
      <p:ext uri="{BB962C8B-B14F-4D97-AF65-F5344CB8AC3E}">
        <p14:creationId xmlns:p14="http://schemas.microsoft.com/office/powerpoint/2010/main" val="3563802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75281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592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003584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592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06896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592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13880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592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460825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3479" y="685800"/>
            <a:ext cx="4573439" cy="34290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3 Marcador de número de diapositiva"/>
          <p:cNvSpPr/>
          <p:nvPr/>
        </p:nvSpPr>
        <p:spPr>
          <a:xfrm>
            <a:off x="3954600" y="8685360"/>
            <a:ext cx="30240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160" tIns="46080" rIns="92160" bIns="4608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fld id="{FAED15A9-BE83-4A06-8F3D-B516A866D857}" type="slidenum">
              <a:t>18</a:t>
            </a:fld>
            <a:endParaRPr lang="es-CL" sz="12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ヒラギノ角ゴ Pro W3" pitchFamily="34"/>
              <a:cs typeface="ヒラギノ角ゴ Pro W3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3988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910476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592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40272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63732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81127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30597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65596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796668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59"/>
            <a:ext cx="6217560" cy="4526280"/>
          </a:xfrm>
        </p:spPr>
        <p:txBody>
          <a:bodyPr/>
          <a:lstStyle/>
          <a:p>
            <a:pPr marL="216000">
              <a:tabLst/>
            </a:pPr>
            <a:endParaRPr lang="es-CL" sz="2640" kern="120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9018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7A47371-0B69-4961-93E1-C4C444E4F3A5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569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151EC04-447B-4885-BE49-24B24E4EE174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7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286500" y="152400"/>
            <a:ext cx="2043113" cy="53006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981700" cy="53006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60640BC-D29D-47DB-80A9-12780D209039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27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F68C9F-42B4-45ED-82AC-D34B1D6656CB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87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584E3E-B8D3-4E73-951B-0965EA1DAB06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033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4E7E9F-7850-48BF-85F5-AC1567F2613B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313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767164-8EEB-46F2-9727-697B72C6D63E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4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0A3253-B726-41CB-A0B0-8187D9BB2BAA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335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4EBF6A-094E-4A03-8BFE-B2E40DD5D138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920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AB755F-E4FB-47F7-9EC3-E14790F784E8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57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82A91D-2213-41CD-B1F7-B82FFF75C2AA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795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E57D3C9-B32C-478E-8616-9A68D5E46062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1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4384EE-C069-4981-8656-6304B76198E4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442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7616D8-15BA-4D25-975E-56DEE18D6AEE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771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308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56A05E-257A-4946-B05E-61856E758816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68D6BE-A54B-413D-8FD1-54E78A28B6C0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625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545F3F-A7AD-4549-8B1E-FDE6BC29663C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591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91D4C4-CEC4-4E04-9125-3D0189E0AB96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997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21ACB1-4AC7-43EA-9E7B-006C00624E4E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47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A831D0-202B-4106-908D-042F2CEE1918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33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8FE3D5-DB45-4948-BC11-4CE9123AF8C6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147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0557D1-A353-4CF0-9071-3C0F614B53DE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88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4DC915-2680-4978-A841-36D86A6736FC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943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B1A8FF1-027B-4F1E-BCA4-A4767239EB31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841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CC0D1E-255C-403C-A4DC-9901D2C3F3F9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43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A6A042-CEC1-40DF-967A-CA4ACCCE7A93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91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7147FC-2EEF-47FA-B07E-0477759CFB85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082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8D2D4CA-3913-4BAF-8A51-20C4AEFA504C}" type="datetime1">
              <a:rPr lang="es-CL" smtClean="0"/>
              <a:pPr lvl="0"/>
              <a:t>15-05-2014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CL" smtClean="0"/>
              <a:t>Dra. Karla Moscoso Matus. Depto Capacitacion, Formacion y Estudios. DIGEDEP/ MINSAL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8283E1-54D2-4093-AB8C-ABE9E9B377A1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09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" y="1476375"/>
            <a:ext cx="4011613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16413" y="1476375"/>
            <a:ext cx="4013200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576D34D-D050-48C5-A727-BE9A4E54863F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327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581D533-F458-4DC7-A2EB-FCA8BA1C61B2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14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666866A-D96D-450F-9AED-38B7101DEC3E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52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968BDD5-AB5C-49DA-8C62-3AB438F88D63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56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6B71033-D793-4049-AC4E-53A3A602AFD7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88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B207485-0F5D-4F09-81D0-8ED6159BA4F3}" type="slidenum"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440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152280" y="151920"/>
            <a:ext cx="8164799" cy="11433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CL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151920" y="1475999"/>
            <a:ext cx="8177399" cy="397727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None/>
              <a:tabLst>
                <a:tab pos="114120" algn="l"/>
                <a:tab pos="571319" algn="l"/>
                <a:tab pos="1028519" algn="l"/>
                <a:tab pos="1485719" algn="l"/>
                <a:tab pos="1942919" algn="l"/>
                <a:tab pos="2400119" algn="l"/>
                <a:tab pos="2857320" algn="l"/>
                <a:tab pos="3314519" algn="l"/>
                <a:tab pos="3771720" algn="l"/>
                <a:tab pos="4228919" algn="l"/>
                <a:tab pos="4686119" algn="l"/>
                <a:tab pos="5143319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19" algn="l"/>
              </a:tabLst>
              <a:defRPr lang="es-CL" sz="20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Char char="•"/>
              <a:tabLst>
                <a:tab pos="114120" algn="l"/>
                <a:tab pos="571319" algn="l"/>
                <a:tab pos="1028519" algn="l"/>
                <a:tab pos="1485719" algn="l"/>
                <a:tab pos="1942919" algn="l"/>
                <a:tab pos="2400119" algn="l"/>
                <a:tab pos="2857320" algn="l"/>
                <a:tab pos="3314519" algn="l"/>
                <a:tab pos="3771720" algn="l"/>
                <a:tab pos="4228919" algn="l"/>
                <a:tab pos="4686119" algn="l"/>
                <a:tab pos="5143319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19" algn="l"/>
              </a:tabLst>
              <a:defRPr lang="es-CL" sz="20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Char char="–"/>
              <a:tabLst>
                <a:tab pos="171360" algn="l"/>
                <a:tab pos="628559" algn="l"/>
                <a:tab pos="1085759" algn="l"/>
                <a:tab pos="1542960" algn="l"/>
                <a:tab pos="2000160" algn="l"/>
                <a:tab pos="2457359" algn="l"/>
                <a:tab pos="2914560" algn="l"/>
                <a:tab pos="3371760" algn="l"/>
                <a:tab pos="3828959" algn="l"/>
                <a:tab pos="4286160" algn="l"/>
                <a:tab pos="4743360" algn="l"/>
                <a:tab pos="5200559" algn="l"/>
                <a:tab pos="5657759" algn="l"/>
                <a:tab pos="6114959" algn="l"/>
                <a:tab pos="6572160" algn="l"/>
                <a:tab pos="7029359" algn="l"/>
                <a:tab pos="7486559" algn="l"/>
                <a:tab pos="7943759" algn="l"/>
                <a:tab pos="8400960" algn="l"/>
                <a:tab pos="8858160" algn="l"/>
              </a:tabLst>
              <a:defRPr lang="es-CL" sz="28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Char char="•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  <a:tab pos="8915399" algn="l"/>
              </a:tabLst>
              <a:defRPr lang="es-CL" sz="16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Char char="–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  <a:tab pos="8915399" algn="l"/>
              </a:tabLst>
              <a:defRPr lang="es-CL" sz="14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14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14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14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14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1400" b="0" i="0" u="none" strike="noStrike" kern="1200" baseline="0">
                <a:ln>
                  <a:noFill/>
                </a:ln>
                <a:solidFill>
                  <a:srgbClr val="59595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6183000" y="6500160"/>
            <a:ext cx="2133719" cy="246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ctr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es-CL" sz="1000" kern="1200">
                <a:solidFill>
                  <a:srgbClr val="898989"/>
                </a:solidFill>
                <a:latin typeface="Verdana" pitchFamily="34"/>
                <a:ea typeface="ヒラギノ角ゴ Pro W3" pitchFamily="2"/>
                <a:cs typeface="ヒラギノ角ゴ Pro W3" pitchFamily="2"/>
              </a:defRPr>
            </a:lvl1pPr>
          </a:lstStyle>
          <a:p>
            <a:pPr lvl="0"/>
            <a:fld id="{9D83398E-F765-4768-A4EB-2121D2C85158}" type="slidenum">
              <a:t>‹Nº›</a:t>
            </a:fld>
            <a:endParaRPr lang="es-CL"/>
          </a:p>
        </p:txBody>
      </p:sp>
      <p:sp>
        <p:nvSpPr>
          <p:cNvPr id="5" name="Rectangle 6"/>
          <p:cNvSpPr/>
          <p:nvPr/>
        </p:nvSpPr>
        <p:spPr>
          <a:xfrm>
            <a:off x="8413919" y="-4680"/>
            <a:ext cx="284040" cy="86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6CB7"/>
          </a:solidFill>
          <a:ln>
            <a:noFill/>
            <a:prstDash val="solid"/>
          </a:ln>
          <a:effectLst>
            <a:outerShdw dist="38184" dir="2700000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8697960" y="0"/>
            <a:ext cx="349200" cy="860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4144"/>
          </a:solidFill>
          <a:ln>
            <a:noFill/>
            <a:prstDash val="solid"/>
          </a:ln>
          <a:effectLst>
            <a:outerShdw dist="38184" dir="2700000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8413919" y="6400799"/>
            <a:ext cx="28404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6CB7"/>
          </a:solidFill>
          <a:ln>
            <a:noFill/>
            <a:prstDash val="solid"/>
          </a:ln>
          <a:effectLst>
            <a:outerShdw dist="38252" dir="12902172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697960" y="6400799"/>
            <a:ext cx="3492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4144"/>
          </a:solidFill>
          <a:ln>
            <a:noFill/>
            <a:prstDash val="solid"/>
          </a:ln>
          <a:effectLst>
            <a:outerShdw dist="38252" dir="12902172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9" name="CuadroTexto 11"/>
          <p:cNvSpPr/>
          <p:nvPr/>
        </p:nvSpPr>
        <p:spPr>
          <a:xfrm>
            <a:off x="133200" y="6496199"/>
            <a:ext cx="2762280" cy="246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r>
              <a:rPr lang="es-ES" sz="1000" b="0" i="0" u="none" strike="noStrike" baseline="0">
                <a:ln>
                  <a:noFill/>
                </a:ln>
                <a:solidFill>
                  <a:srgbClr val="7F7F7F"/>
                </a:solidFill>
                <a:latin typeface="Verdana" pitchFamily="34"/>
                <a:ea typeface="ヒラギノ角ゴ Pro W3" pitchFamily="34"/>
                <a:cs typeface="ヒラギノ角ゴ Pro W3" pitchFamily="34"/>
              </a:rPr>
              <a:t>Gobierno de Chile / Ministerio de Salud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5999" algn="l"/>
          <a:tab pos="2743199" algn="l"/>
          <a:tab pos="3200400" algn="l"/>
          <a:tab pos="3657600" algn="l"/>
          <a:tab pos="4114799" algn="l"/>
          <a:tab pos="4571999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399" algn="l"/>
          <a:tab pos="8229599" algn="l"/>
          <a:tab pos="8686800" algn="l"/>
          <a:tab pos="9143999" algn="l"/>
        </a:tabLst>
        <a:defRPr lang="es-CL" sz="2400" b="0" i="0" u="none" strike="noStrike" kern="1200" baseline="0">
          <a:ln>
            <a:noFill/>
          </a:ln>
          <a:solidFill>
            <a:srgbClr val="006CB7"/>
          </a:solidFill>
          <a:latin typeface="Verdana" pitchFamily="34"/>
        </a:defRPr>
      </a:lvl1pPr>
    </p:titleStyle>
    <p:bodyStyle>
      <a:lvl1pPr marL="0" marR="0" indent="0" algn="l" rtl="0" hangingPunct="0">
        <a:lnSpc>
          <a:spcPct val="100000"/>
        </a:lnSpc>
        <a:spcBef>
          <a:spcPts val="499"/>
        </a:spcBef>
        <a:spcAft>
          <a:spcPts val="0"/>
        </a:spcAft>
        <a:tabLst>
          <a:tab pos="114120" algn="l"/>
          <a:tab pos="571319" algn="l"/>
          <a:tab pos="1028519" algn="l"/>
          <a:tab pos="1485719" algn="l"/>
          <a:tab pos="1942919" algn="l"/>
          <a:tab pos="2400119" algn="l"/>
          <a:tab pos="2857320" algn="l"/>
          <a:tab pos="3314519" algn="l"/>
          <a:tab pos="3771720" algn="l"/>
          <a:tab pos="4228919" algn="l"/>
          <a:tab pos="4686119" algn="l"/>
          <a:tab pos="5143319" algn="l"/>
          <a:tab pos="5600520" algn="l"/>
          <a:tab pos="6057720" algn="l"/>
          <a:tab pos="6514920" algn="l"/>
          <a:tab pos="6972120" algn="l"/>
          <a:tab pos="7429320" algn="l"/>
          <a:tab pos="7886520" algn="l"/>
          <a:tab pos="8343720" algn="l"/>
          <a:tab pos="8800919" algn="l"/>
        </a:tabLst>
        <a:defRPr lang="es-CL" sz="2000" b="0" i="0" u="none" strike="noStrike" kern="1200" baseline="0">
          <a:ln>
            <a:noFill/>
          </a:ln>
          <a:solidFill>
            <a:srgbClr val="595959"/>
          </a:solidFill>
          <a:latin typeface="Verdana" pitchFamily="34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/>
          <p:nvPr/>
        </p:nvSpPr>
        <p:spPr>
          <a:xfrm>
            <a:off x="533519" y="3333599"/>
            <a:ext cx="1033199" cy="3524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6CB7"/>
          </a:solidFill>
          <a:ln>
            <a:noFill/>
            <a:prstDash val="solid"/>
          </a:ln>
          <a:effectLst>
            <a:outerShdw dist="38252" dir="12902172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3" name="Rectangle 65"/>
          <p:cNvSpPr/>
          <p:nvPr/>
        </p:nvSpPr>
        <p:spPr>
          <a:xfrm>
            <a:off x="1566719" y="3333599"/>
            <a:ext cx="1260719" cy="3524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4144"/>
          </a:solidFill>
          <a:ln>
            <a:noFill/>
            <a:prstDash val="solid"/>
          </a:ln>
          <a:effectLst>
            <a:outerShdw dist="38252" dir="12902172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647639" y="3452759"/>
            <a:ext cx="803159" cy="585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1677959" y="3452759"/>
            <a:ext cx="1031759" cy="4190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70"/>
          <p:cNvSpPr/>
          <p:nvPr/>
        </p:nvSpPr>
        <p:spPr>
          <a:xfrm>
            <a:off x="533519" y="0"/>
            <a:ext cx="1033199" cy="13715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6CB7"/>
          </a:solidFill>
          <a:ln>
            <a:noFill/>
            <a:prstDash val="solid"/>
          </a:ln>
          <a:effectLst>
            <a:outerShdw dist="38184" dir="2700000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7" name="Rectangle 71"/>
          <p:cNvSpPr/>
          <p:nvPr/>
        </p:nvSpPr>
        <p:spPr>
          <a:xfrm>
            <a:off x="1566719" y="0"/>
            <a:ext cx="1260719" cy="13715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4144"/>
          </a:solidFill>
          <a:ln>
            <a:noFill/>
            <a:prstDash val="solid"/>
          </a:ln>
          <a:effectLst>
            <a:outerShdw dist="38184" dir="2700000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8" name="7 Marcador de fecha"/>
          <p:cNvSpPr txBox="1">
            <a:spLocks noGrp="1"/>
          </p:cNvSpPr>
          <p:nvPr>
            <p:ph type="dt" sz="half" idx="2"/>
          </p:nvPr>
        </p:nvSpPr>
        <p:spPr>
          <a:xfrm>
            <a:off x="456839" y="6356520"/>
            <a:ext cx="213371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rtl="0" hangingPunct="1">
              <a:lnSpc>
                <a:spcPct val="100000"/>
              </a:lnSpc>
              <a:buNone/>
              <a:tabLst/>
              <a:defRPr lang="es-CL" sz="2400" kern="1200"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fld id="{1356A05E-257A-4946-B05E-61856E758816}" type="datetime1">
              <a:rPr lang="es-CL"/>
              <a:pPr lvl="0"/>
              <a:t>15-05-2014</a:t>
            </a:fld>
            <a:endParaRPr lang="es-CL"/>
          </a:p>
        </p:txBody>
      </p:sp>
      <p:sp>
        <p:nvSpPr>
          <p:cNvPr id="9" name="8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839" cy="3020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rtl="0" hangingPunct="1">
              <a:lnSpc>
                <a:spcPct val="100000"/>
              </a:lnSpc>
              <a:buNone/>
              <a:tabLst/>
              <a:defRPr lang="es-CL" sz="2400" kern="1200"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r>
              <a:rPr lang="es-CL"/>
              <a:t>Dra. Karla Moscoso Matus. Depto Capacitacion, Formacion y Estudios. DIGEDEP/ MINSAL</a:t>
            </a:r>
          </a:p>
        </p:txBody>
      </p:sp>
      <p:sp>
        <p:nvSpPr>
          <p:cNvPr id="10" name="9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520"/>
            <a:ext cx="213371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rtl="0" hangingPunct="1">
              <a:lnSpc>
                <a:spcPct val="100000"/>
              </a:lnSpc>
              <a:buNone/>
              <a:tabLst/>
              <a:defRPr lang="es-CL" sz="2400" kern="1200"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fld id="{0989724E-0C93-4611-BEC0-79AC6C4058A4}" type="slidenum">
              <a:t>‹Nº›</a:t>
            </a:fld>
            <a:endParaRPr lang="es-CL"/>
          </a:p>
        </p:txBody>
      </p:sp>
      <p:sp>
        <p:nvSpPr>
          <p:cNvPr id="11" name="10 Marcador de título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CL"/>
          </a:p>
        </p:txBody>
      </p:sp>
      <p:sp>
        <p:nvSpPr>
          <p:cNvPr id="12" name="11 Marcador de texto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0" cy="397691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None/>
              <a:tabLst>
                <a:tab pos="114120" algn="l"/>
                <a:tab pos="571319" algn="l"/>
                <a:tab pos="1028519" algn="l"/>
                <a:tab pos="1485719" algn="l"/>
                <a:tab pos="1942919" algn="l"/>
                <a:tab pos="2400119" algn="l"/>
                <a:tab pos="2857320" algn="l"/>
                <a:tab pos="3314519" algn="l"/>
                <a:tab pos="3771720" algn="l"/>
                <a:tab pos="4228919" algn="l"/>
                <a:tab pos="4686119" algn="l"/>
                <a:tab pos="5143319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19" algn="l"/>
              </a:tabLst>
              <a:defRPr lang="es-CL" sz="32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>
                <a:tab pos="114120" algn="l"/>
                <a:tab pos="571319" algn="l"/>
                <a:tab pos="1028519" algn="l"/>
                <a:tab pos="1485719" algn="l"/>
                <a:tab pos="1942919" algn="l"/>
                <a:tab pos="2400119" algn="l"/>
                <a:tab pos="2857320" algn="l"/>
                <a:tab pos="3314519" algn="l"/>
                <a:tab pos="3771720" algn="l"/>
                <a:tab pos="4228919" algn="l"/>
                <a:tab pos="4686119" algn="l"/>
                <a:tab pos="5143319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19" algn="l"/>
              </a:tabLst>
              <a:defRPr lang="es-CL" sz="32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628559" algn="l"/>
                <a:tab pos="1085759" algn="l"/>
                <a:tab pos="1542960" algn="l"/>
                <a:tab pos="2000160" algn="l"/>
                <a:tab pos="2457359" algn="l"/>
                <a:tab pos="2914560" algn="l"/>
                <a:tab pos="3371760" algn="l"/>
                <a:tab pos="3828959" algn="l"/>
                <a:tab pos="4286160" algn="l"/>
                <a:tab pos="4743360" algn="l"/>
                <a:tab pos="5200559" algn="l"/>
                <a:tab pos="5657759" algn="l"/>
                <a:tab pos="6114959" algn="l"/>
                <a:tab pos="6572160" algn="l"/>
                <a:tab pos="7029359" algn="l"/>
                <a:tab pos="7486559" algn="l"/>
                <a:tab pos="7943759" algn="l"/>
                <a:tab pos="8400960" algn="l"/>
                <a:tab pos="8858160" algn="l"/>
              </a:tabLst>
              <a:defRPr lang="es-CL" sz="28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  <a:tab pos="8915399" algn="l"/>
              </a:tabLst>
              <a:defRPr lang="es-CL" sz="24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  <a:tab pos="8915399" algn="l"/>
              </a:tabLst>
              <a:defRPr lang="es-CL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»"/>
              <a:tabLst>
                <a:tab pos="228600" algn="l"/>
                <a:tab pos="685800" algn="l"/>
                <a:tab pos="1142999" algn="l"/>
                <a:tab pos="1600200" algn="l"/>
                <a:tab pos="2057399" algn="l"/>
                <a:tab pos="2514600" algn="l"/>
                <a:tab pos="2971800" algn="l"/>
                <a:tab pos="3429000" algn="l"/>
                <a:tab pos="3886199" algn="l"/>
                <a:tab pos="4343400" algn="l"/>
                <a:tab pos="4800600" algn="l"/>
                <a:tab pos="5257800" algn="l"/>
                <a:tab pos="5715000" algn="l"/>
                <a:tab pos="6172199" algn="l"/>
                <a:tab pos="6629399" algn="l"/>
                <a:tab pos="7086599" algn="l"/>
                <a:tab pos="7543799" algn="l"/>
                <a:tab pos="8000999" algn="l"/>
                <a:tab pos="8458199" algn="l"/>
              </a:tabLst>
              <a:defRPr lang="es-CL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ヒラギノ角ゴ Pro W3" pitchFamily="2"/>
                <a:cs typeface="ヒラギノ角ゴ Pro W3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5999" algn="l"/>
          <a:tab pos="2743199" algn="l"/>
          <a:tab pos="3200400" algn="l"/>
          <a:tab pos="3657600" algn="l"/>
          <a:tab pos="4114799" algn="l"/>
          <a:tab pos="4571999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399" algn="l"/>
          <a:tab pos="8229599" algn="l"/>
          <a:tab pos="8686800" algn="l"/>
          <a:tab pos="9143999" algn="l"/>
        </a:tabLst>
        <a:defRPr lang="es-CL" sz="4400" b="0" i="0" u="none" strike="noStrike" kern="1200" baseline="0">
          <a:ln>
            <a:noFill/>
          </a:ln>
          <a:solidFill>
            <a:srgbClr val="FFFFFF"/>
          </a:solidFill>
          <a:latin typeface="Calibri" pitchFamily="34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114120" algn="l"/>
          <a:tab pos="571319" algn="l"/>
          <a:tab pos="1028519" algn="l"/>
          <a:tab pos="1485719" algn="l"/>
          <a:tab pos="1942919" algn="l"/>
          <a:tab pos="2400119" algn="l"/>
          <a:tab pos="2857320" algn="l"/>
          <a:tab pos="3314519" algn="l"/>
          <a:tab pos="3771720" algn="l"/>
          <a:tab pos="4228919" algn="l"/>
          <a:tab pos="4686119" algn="l"/>
          <a:tab pos="5143319" algn="l"/>
          <a:tab pos="5600520" algn="l"/>
          <a:tab pos="6057720" algn="l"/>
          <a:tab pos="6514920" algn="l"/>
          <a:tab pos="6972120" algn="l"/>
          <a:tab pos="7429320" algn="l"/>
          <a:tab pos="7886520" algn="l"/>
          <a:tab pos="8343720" algn="l"/>
          <a:tab pos="8800919" algn="l"/>
        </a:tabLst>
        <a:defRPr lang="es-CL" sz="3200" b="0" i="0" u="none" strike="noStrike" kern="1200" baseline="0">
          <a:ln>
            <a:noFill/>
          </a:ln>
          <a:solidFill>
            <a:srgbClr val="FFFFFF"/>
          </a:solidFill>
          <a:latin typeface="Calibri" pitchFamily="34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/>
          <p:nvPr/>
        </p:nvSpPr>
        <p:spPr>
          <a:xfrm>
            <a:off x="533519" y="3333599"/>
            <a:ext cx="1033199" cy="3524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6CB7"/>
          </a:solidFill>
          <a:ln>
            <a:noFill/>
            <a:prstDash val="solid"/>
          </a:ln>
          <a:effectLst>
            <a:outerShdw dist="38252" dir="12902172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3" name="Rectangle 65"/>
          <p:cNvSpPr/>
          <p:nvPr/>
        </p:nvSpPr>
        <p:spPr>
          <a:xfrm>
            <a:off x="1566719" y="3333599"/>
            <a:ext cx="1260719" cy="3524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4144"/>
          </a:solidFill>
          <a:ln>
            <a:noFill/>
            <a:prstDash val="solid"/>
          </a:ln>
          <a:effectLst>
            <a:outerShdw dist="38252" dir="12902172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647639" y="3452759"/>
            <a:ext cx="803159" cy="585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1677959" y="3452759"/>
            <a:ext cx="1031759" cy="4190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70"/>
          <p:cNvSpPr/>
          <p:nvPr/>
        </p:nvSpPr>
        <p:spPr>
          <a:xfrm>
            <a:off x="533519" y="0"/>
            <a:ext cx="1033199" cy="13715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6CB7"/>
          </a:solidFill>
          <a:ln>
            <a:noFill/>
            <a:prstDash val="solid"/>
          </a:ln>
          <a:effectLst>
            <a:outerShdw dist="38184" dir="2700000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7" name="Rectangle 71"/>
          <p:cNvSpPr/>
          <p:nvPr/>
        </p:nvSpPr>
        <p:spPr>
          <a:xfrm>
            <a:off x="1566719" y="0"/>
            <a:ext cx="1260719" cy="13715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4144"/>
          </a:solidFill>
          <a:ln>
            <a:noFill/>
            <a:prstDash val="solid"/>
          </a:ln>
          <a:effectLst>
            <a:outerShdw dist="38184" dir="2700000" algn="tl">
              <a:srgbClr val="808080">
                <a:alpha val="25000"/>
              </a:srgbClr>
            </a:outerShdw>
          </a:effectLst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1999" algn="l"/>
                <a:tab pos="5486399" algn="l"/>
                <a:tab pos="6400799" algn="l"/>
                <a:tab pos="7315200" algn="l"/>
                <a:tab pos="8229599" algn="l"/>
                <a:tab pos="9143999" algn="l"/>
                <a:tab pos="10058399" algn="l"/>
              </a:tabLst>
            </a:pPr>
            <a:endParaRPr lang="es-CL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34"/>
              <a:ea typeface="MS PGothic" pitchFamily="34"/>
              <a:cs typeface="MS PGothic" pitchFamily="34"/>
            </a:endParaRPr>
          </a:p>
        </p:txBody>
      </p:sp>
      <p:sp>
        <p:nvSpPr>
          <p:cNvPr id="8" name="7 Marcador de fecha"/>
          <p:cNvSpPr txBox="1">
            <a:spLocks noGrp="1"/>
          </p:cNvSpPr>
          <p:nvPr>
            <p:ph type="dt" sz="half" idx="2"/>
          </p:nvPr>
        </p:nvSpPr>
        <p:spPr>
          <a:xfrm>
            <a:off x="456839" y="6356520"/>
            <a:ext cx="213371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rtl="0" hangingPunct="1">
              <a:lnSpc>
                <a:spcPct val="100000"/>
              </a:lnSpc>
              <a:buNone/>
              <a:tabLst/>
              <a:defRPr lang="es-CL" sz="2400" kern="1200">
                <a:solidFill>
                  <a:srgbClr val="FFFFFF"/>
                </a:solidFill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fld id="{78D2D4CA-3913-4BAF-8A51-20C4AEFA504C}" type="datetime1">
              <a:rPr lang="es-CL"/>
              <a:pPr lvl="0"/>
              <a:t>15-05-2014</a:t>
            </a:fld>
            <a:endParaRPr lang="es-CL"/>
          </a:p>
        </p:txBody>
      </p:sp>
      <p:sp>
        <p:nvSpPr>
          <p:cNvPr id="9" name="8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839" cy="3020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rtl="0" hangingPunct="1">
              <a:lnSpc>
                <a:spcPct val="100000"/>
              </a:lnSpc>
              <a:buNone/>
              <a:tabLst/>
              <a:defRPr lang="es-CL" sz="2400" kern="1200">
                <a:solidFill>
                  <a:srgbClr val="FFFFFF"/>
                </a:solidFill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r>
              <a:rPr lang="es-CL"/>
              <a:t>Dra. Karla Moscoso Matus. Depto Capacitacion, Formacion y Estudios. DIGEDEP/ MINSAL</a:t>
            </a:r>
          </a:p>
        </p:txBody>
      </p:sp>
      <p:sp>
        <p:nvSpPr>
          <p:cNvPr id="10" name="9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520"/>
            <a:ext cx="213371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rtl="0" hangingPunct="1">
              <a:lnSpc>
                <a:spcPct val="100000"/>
              </a:lnSpc>
              <a:buNone/>
              <a:tabLst/>
              <a:defRPr lang="es-CL" sz="2400" kern="1200">
                <a:solidFill>
                  <a:srgbClr val="FFFFFF"/>
                </a:solidFill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fld id="{1E3DADA9-A0BC-4A3A-833E-09BDB86BC389}" type="slidenum"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1042919" y="1412639"/>
            <a:ext cx="7561440" cy="5334479"/>
          </a:xfrm>
        </p:spPr>
        <p:txBody>
          <a:bodyPr wrap="square" lIns="90000" tIns="46800" rIns="90000" bIns="46800" anchor="t" anchorCtr="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/>
            <a:r>
              <a:rPr lang="es-ES" sz="3200" b="1"/>
              <a:t>Programa anual de capacitación (PAC) y Programa de iniciativa Ministerial (PIM) 2014</a:t>
            </a:r>
            <a:br>
              <a:rPr lang="es-ES" sz="3200" b="1"/>
            </a:br>
            <a:r>
              <a:rPr lang="es-ES" sz="3200" b="1"/>
              <a:t/>
            </a:r>
            <a:br>
              <a:rPr lang="es-ES" sz="3200" b="1"/>
            </a:br>
            <a:r>
              <a:rPr lang="es-ES" sz="3200" b="1"/>
              <a:t/>
            </a:r>
            <a:br>
              <a:rPr lang="es-ES" sz="3200" b="1"/>
            </a:br>
            <a:r>
              <a:rPr lang="es-ES" sz="3200" b="1"/>
              <a:t/>
            </a:r>
            <a:br>
              <a:rPr lang="es-ES" sz="3200" b="1"/>
            </a:br>
            <a:r>
              <a:rPr lang="es-ES" sz="3200" b="1"/>
              <a:t>      </a:t>
            </a:r>
            <a:r>
              <a:rPr lang="es-ES" sz="2000" b="1"/>
              <a:t>         Dra. Carolina Asela A.</a:t>
            </a:r>
            <a:br>
              <a:rPr lang="es-ES" sz="2000" b="1"/>
            </a:br>
            <a:r>
              <a:rPr lang="es-ES" sz="2000" b="1"/>
              <a:t>                    Jefa Depto. Formación y desarrollo</a:t>
            </a:r>
            <a:br>
              <a:rPr lang="es-ES" sz="2000" b="1"/>
            </a:br>
            <a:r>
              <a:rPr lang="es-ES" sz="2000" b="1"/>
              <a:t>                    DIGEDEP</a:t>
            </a:r>
            <a:r>
              <a:rPr lang="es-CL" sz="4800"/>
              <a:t/>
            </a:r>
            <a:br>
              <a:rPr lang="es-CL" sz="4800"/>
            </a:br>
            <a:endParaRPr lang="es-CL" sz="4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90066591"/>
              </p:ext>
            </p:extLst>
          </p:nvPr>
        </p:nvGraphicFramePr>
        <p:xfrm>
          <a:off x="251520" y="437777"/>
          <a:ext cx="8640719" cy="640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412280"/>
            <a:ext cx="7354799" cy="936719"/>
          </a:xfrm>
        </p:spPr>
        <p:txBody>
          <a:bodyPr wrap="square" lIns="91440" tIns="45720" rIns="91440" bIns="45720" anchor="b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/>
            <a:r>
              <a:rPr lang="es-CL" b="1"/>
              <a:t>PROGRAMA DE INICIATIVAS MINISTERIAL</a:t>
            </a:r>
            <a:br>
              <a:rPr lang="es-CL" b="1"/>
            </a:br>
            <a:r>
              <a:rPr lang="es-CL" b="1"/>
              <a:t>PIM 2014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755639" y="2708279"/>
            <a:ext cx="3946680" cy="2592719"/>
            <a:chOff x="755639" y="2708279"/>
            <a:chExt cx="3946680" cy="2592719"/>
          </a:xfrm>
        </p:grpSpPr>
        <p:pic>
          <p:nvPicPr>
            <p:cNvPr id="4" name="Picture 2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755639" y="2708279"/>
              <a:ext cx="3946680" cy="25923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4 CuadroTexto"/>
            <p:cNvSpPr txBox="1"/>
            <p:nvPr/>
          </p:nvSpPr>
          <p:spPr>
            <a:xfrm>
              <a:off x="755639" y="2708279"/>
              <a:ext cx="3946680" cy="25927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1999" algn="l"/>
                  <a:tab pos="5486399" algn="l"/>
                  <a:tab pos="6400799" algn="l"/>
                  <a:tab pos="7315200" algn="l"/>
                  <a:tab pos="8229599" algn="l"/>
                  <a:tab pos="9143999" algn="l"/>
                  <a:tab pos="10058399" algn="l"/>
                </a:tabLst>
              </a:pPr>
              <a:endParaRPr lang="es-CL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MS PGothic" pitchFamily="34"/>
                <a:cs typeface="MS PGothic" pitchFamily="34"/>
              </a:endParaRPr>
            </a:p>
          </p:txBody>
        </p:sp>
      </p:grpSp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40359" y="2994120"/>
            <a:ext cx="4182839" cy="289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337680" y="404664"/>
            <a:ext cx="7402970" cy="890736"/>
          </a:xfr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</a:pPr>
            <a:r>
              <a:rPr lang="es-CL" sz="2400" b="1" kern="1200" dirty="0">
                <a:solidFill>
                  <a:srgbClr val="000080"/>
                </a:solidFill>
                <a:latin typeface="Arial" pitchFamily="34"/>
                <a:cs typeface="Verdana" pitchFamily="2"/>
              </a:rPr>
              <a:t>LINEAS PROGRAMATICAS PIM</a:t>
            </a:r>
          </a:p>
        </p:txBody>
      </p:sp>
      <p:graphicFrame>
        <p:nvGraphicFramePr>
          <p:cNvPr id="3" name="2 Marcador de gráfico"/>
          <p:cNvGraphicFramePr>
            <a:graphicFrameLocks noGrp="1"/>
          </p:cNvGraphicFramePr>
          <p:nvPr>
            <p:ph type="chart" idx="4294967295"/>
          </p:nvPr>
        </p:nvGraphicFramePr>
        <p:xfrm>
          <a:off x="0" y="1676400"/>
          <a:ext cx="8174038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37680" y="1133280"/>
            <a:ext cx="7978680" cy="4986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7993551" cy="890615"/>
          </a:xfrm>
        </p:spPr>
        <p:txBody>
          <a:bodyPr/>
          <a:lstStyle/>
          <a:p>
            <a:r>
              <a:rPr lang="en-US" b="1" dirty="0">
                <a:cs typeface="Verdana" pitchFamily="2"/>
              </a:rPr>
              <a:t>PRINCIPALES LINEAMIENTOS </a:t>
            </a:r>
            <a:r>
              <a:rPr lang="en-US" b="1" dirty="0" smtClean="0">
                <a:cs typeface="Verdana" pitchFamily="2"/>
              </a:rPr>
              <a:t>PIM </a:t>
            </a:r>
            <a:r>
              <a:rPr lang="en-US" b="1" dirty="0">
                <a:cs typeface="Verdana" pitchFamily="2"/>
              </a:rPr>
              <a:t>2014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1"/>
            <a:ext cx="7933783" cy="4184518"/>
          </a:xfrm>
        </p:spPr>
        <p:txBody>
          <a:bodyPr/>
          <a:lstStyle/>
          <a:p>
            <a:pPr>
              <a:buFontTx/>
              <a:buChar char="-"/>
            </a:pPr>
            <a:r>
              <a:rPr lang="es-ES_tradnl" dirty="0" smtClean="0"/>
              <a:t>Se analizo en detalle la distribución y contenidos de los programas de iniciativas ministeriales </a:t>
            </a:r>
          </a:p>
          <a:p>
            <a:pPr>
              <a:buFontTx/>
              <a:buChar char="-"/>
            </a:pPr>
            <a:endParaRPr lang="es-ES_tradnl" dirty="0" smtClean="0"/>
          </a:p>
          <a:p>
            <a:pPr>
              <a:buFontTx/>
              <a:buChar char="-"/>
            </a:pPr>
            <a:r>
              <a:rPr lang="es-ES_tradnl" dirty="0" smtClean="0"/>
              <a:t>Creemos relevante orientar estos recursos hacia aquellas temáticas PRIORITARIAS y que generen impacto en la gestión, implementación y ejecución de las políticas del programa de Salud</a:t>
            </a:r>
          </a:p>
          <a:p>
            <a:pPr>
              <a:buFontTx/>
              <a:buChar char="-"/>
            </a:pPr>
            <a:endParaRPr lang="es-ES_tradnl" dirty="0" smtClean="0"/>
          </a:p>
          <a:p>
            <a:pPr>
              <a:buFontTx/>
              <a:buChar char="-"/>
            </a:pPr>
            <a:r>
              <a:rPr lang="es-ES_tradnl" dirty="0" smtClean="0"/>
              <a:t>Se generara indicadores de seguimiento que muestren cumplimiento de objetivos sanitarios y técnicos</a:t>
            </a:r>
          </a:p>
          <a:p>
            <a:pPr>
              <a:buFontTx/>
              <a:buChar char="-"/>
            </a:pPr>
            <a:endParaRPr lang="es-ES_tradnl" dirty="0" smtClean="0"/>
          </a:p>
          <a:p>
            <a:pPr>
              <a:buFontTx/>
              <a:buChar char="-"/>
            </a:pPr>
            <a:r>
              <a:rPr lang="es-ES_tradnl" dirty="0" smtClean="0"/>
              <a:t>Se definió reservar una cantidad de recursos para revisar y otra para reformular algunos de los programas de iniciativa central (MINSAL)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57830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999" y="404664"/>
            <a:ext cx="7660514" cy="890736"/>
          </a:xfr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</a:pPr>
            <a:r>
              <a:rPr lang="es-CL" sz="2400" b="1" kern="1200">
                <a:solidFill>
                  <a:srgbClr val="000080"/>
                </a:solidFill>
                <a:latin typeface="Arial" pitchFamily="34"/>
                <a:cs typeface="Verdana" pitchFamily="2"/>
              </a:rPr>
              <a:t> ACTIVIDADES APROBADAS 2014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1152000"/>
            <a:ext cx="7812360" cy="518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863999"/>
            <a:ext cx="7776000" cy="55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288000" y="404664"/>
            <a:ext cx="7876513" cy="890736"/>
          </a:xfr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</a:pPr>
            <a:r>
              <a:rPr lang="es-CL" sz="2400" b="1" kern="1200">
                <a:solidFill>
                  <a:srgbClr val="000080"/>
                </a:solidFill>
                <a:latin typeface="Arial" pitchFamily="34"/>
                <a:cs typeface="Verdana" pitchFamily="2"/>
              </a:rPr>
              <a:t> ACTIVIDADES A REVISAR (2º Decreto)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8000" y="1416599"/>
            <a:ext cx="8136000" cy="477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999" y="332656"/>
            <a:ext cx="7660514" cy="962744"/>
          </a:xfr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</a:pPr>
            <a:r>
              <a:rPr lang="es-CL" sz="2400" b="1" kern="1200" dirty="0">
                <a:solidFill>
                  <a:srgbClr val="000080"/>
                </a:solidFill>
                <a:latin typeface="Arial" pitchFamily="34"/>
                <a:cs typeface="Verdana" pitchFamily="2"/>
              </a:rPr>
              <a:t> ACTIVIDADES A REFORMULAR (2º Decreto)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1223999"/>
            <a:ext cx="7991999" cy="5013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sz="quarter" idx="4294967295"/>
          </p:nvPr>
        </p:nvSpPr>
        <p:spPr>
          <a:xfrm>
            <a:off x="1042919" y="1412639"/>
            <a:ext cx="7561440" cy="5243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5999" algn="l"/>
                <a:tab pos="2743199" algn="l"/>
                <a:tab pos="3200400" algn="l"/>
                <a:tab pos="3657600" algn="l"/>
                <a:tab pos="4114799" algn="l"/>
                <a:tab pos="4571999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399" algn="l"/>
                <a:tab pos="8229599" algn="l"/>
                <a:tab pos="8686800" algn="l"/>
                <a:tab pos="9143999" algn="l"/>
              </a:tabLst>
            </a:pPr>
            <a:r>
              <a:rPr lang="es-ES" sz="4400" b="1" kern="1200">
                <a:solidFill>
                  <a:srgbClr val="FFFFFF"/>
                </a:solidFill>
                <a:latin typeface="Calibri" pitchFamily="34"/>
              </a:rPr>
              <a:t/>
            </a:r>
            <a:br>
              <a:rPr lang="es-ES" sz="4400" b="1" kern="1200">
                <a:solidFill>
                  <a:srgbClr val="FFFFFF"/>
                </a:solidFill>
                <a:latin typeface="Calibri" pitchFamily="34"/>
              </a:rPr>
            </a:br>
            <a:r>
              <a:rPr lang="es-ES" sz="6600" b="1" kern="1200">
                <a:solidFill>
                  <a:srgbClr val="FFFFFF"/>
                </a:solidFill>
                <a:latin typeface="Calibri" pitchFamily="34"/>
              </a:rPr>
              <a:t>GRACIAS</a:t>
            </a:r>
            <a:r>
              <a:rPr lang="es-CL" sz="2400" b="1" kern="1200">
                <a:solidFill>
                  <a:srgbClr val="FFFFFF"/>
                </a:solidFill>
                <a:latin typeface="Calibri" pitchFamily="34"/>
              </a:rPr>
              <a:t/>
            </a:r>
            <a:br>
              <a:rPr lang="es-CL" sz="2400" b="1" kern="1200">
                <a:solidFill>
                  <a:srgbClr val="FFFFFF"/>
                </a:solidFill>
                <a:latin typeface="Calibri" pitchFamily="34"/>
              </a:rPr>
            </a:br>
            <a:r>
              <a:rPr lang="es-CL" sz="2400" b="1" kern="1200">
                <a:solidFill>
                  <a:srgbClr val="FFFFFF"/>
                </a:solidFill>
                <a:latin typeface="Calibri" pitchFamily="34"/>
              </a:rPr>
              <a:t/>
            </a:r>
            <a:br>
              <a:rPr lang="es-CL" sz="2400" b="1" kern="1200">
                <a:solidFill>
                  <a:srgbClr val="FFFFFF"/>
                </a:solidFill>
                <a:latin typeface="Calibri" pitchFamily="34"/>
              </a:rPr>
            </a:br>
            <a:r>
              <a:rPr lang="es-CL" sz="2400" b="1" kern="1200">
                <a:solidFill>
                  <a:srgbClr val="FFFFFF"/>
                </a:solidFill>
                <a:latin typeface="Calibri" pitchFamily="34"/>
              </a:rPr>
              <a:t/>
            </a:r>
            <a:br>
              <a:rPr lang="es-CL" sz="2400" b="1" kern="1200">
                <a:solidFill>
                  <a:srgbClr val="FFFFFF"/>
                </a:solidFill>
                <a:latin typeface="Calibri" pitchFamily="34"/>
              </a:rPr>
            </a:br>
            <a:r>
              <a:rPr lang="es-CL" sz="2400" b="1" kern="1200">
                <a:solidFill>
                  <a:srgbClr val="FFFFFF"/>
                </a:solidFill>
                <a:latin typeface="Calibri" pitchFamily="34"/>
              </a:rPr>
              <a:t/>
            </a:r>
            <a:br>
              <a:rPr lang="es-CL" sz="2400" b="1" kern="1200">
                <a:solidFill>
                  <a:srgbClr val="FFFFFF"/>
                </a:solidFill>
                <a:latin typeface="Calibri" pitchFamily="34"/>
              </a:rPr>
            </a:br>
            <a:r>
              <a:rPr lang="es-CL" sz="2400" b="1" kern="1200">
                <a:solidFill>
                  <a:srgbClr val="FFFFFF"/>
                </a:solidFill>
                <a:latin typeface="Calibri" pitchFamily="34"/>
              </a:rPr>
              <a:t/>
            </a:r>
            <a:br>
              <a:rPr lang="es-CL" sz="2400" b="1" kern="1200">
                <a:solidFill>
                  <a:srgbClr val="FFFFFF"/>
                </a:solidFill>
                <a:latin typeface="Calibri" pitchFamily="34"/>
              </a:rPr>
            </a:br>
            <a:r>
              <a:rPr lang="es-CL" sz="3600" b="1" kern="1200">
                <a:solidFill>
                  <a:srgbClr val="FFFFFF"/>
                </a:solidFill>
                <a:latin typeface="Calibri" pitchFamily="34"/>
              </a:rPr>
              <a:t/>
            </a:r>
            <a:br>
              <a:rPr lang="es-CL" sz="3600" b="1" kern="1200">
                <a:solidFill>
                  <a:srgbClr val="FFFFFF"/>
                </a:solidFill>
                <a:latin typeface="Calibri" pitchFamily="34"/>
              </a:rPr>
            </a:br>
            <a:r>
              <a:rPr lang="es-CL" sz="4800" kern="1200">
                <a:solidFill>
                  <a:srgbClr val="FFFFFF"/>
                </a:solidFill>
                <a:latin typeface="Calibri" pitchFamily="34"/>
              </a:rPr>
              <a:t/>
            </a:r>
            <a:br>
              <a:rPr lang="es-CL" sz="4800" kern="1200">
                <a:solidFill>
                  <a:srgbClr val="FFFFFF"/>
                </a:solidFill>
                <a:latin typeface="Calibri" pitchFamily="34"/>
              </a:rPr>
            </a:br>
            <a:endParaRPr lang="es-CL" sz="4800" kern="1200">
              <a:solidFill>
                <a:srgbClr val="FFFFFF"/>
              </a:solidFill>
              <a:latin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/>
          <p:nvPr>
            <p:extLst>
              <p:ext uri="{D42A27DB-BD31-4B8C-83A1-F6EECF244321}">
                <p14:modId xmlns:p14="http://schemas.microsoft.com/office/powerpoint/2010/main" val="213822561"/>
              </p:ext>
            </p:extLst>
          </p:nvPr>
        </p:nvGraphicFramePr>
        <p:xfrm>
          <a:off x="827584" y="1700808"/>
          <a:ext cx="77763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91264" cy="940966"/>
          </a:xfrm>
        </p:spPr>
        <p:txBody>
          <a:bodyPr>
            <a:noAutofit/>
          </a:bodyPr>
          <a:lstStyle/>
          <a:p>
            <a:pPr algn="ctr"/>
            <a:r>
              <a:rPr lang="es-CL" sz="2400" b="1" dirty="0" smtClean="0">
                <a:solidFill>
                  <a:schemeClr val="accent1"/>
                </a:solidFill>
                <a:latin typeface="Arial"/>
              </a:rPr>
              <a:t>Evolución Presupuesto Glosa de Capacitación </a:t>
            </a:r>
            <a:br>
              <a:rPr lang="es-CL" sz="2400" b="1" dirty="0" smtClean="0">
                <a:solidFill>
                  <a:schemeClr val="accent1"/>
                </a:solidFill>
                <a:latin typeface="Arial"/>
              </a:rPr>
            </a:br>
            <a:r>
              <a:rPr lang="es-CL" sz="2400" b="1" dirty="0" smtClean="0">
                <a:solidFill>
                  <a:schemeClr val="accent1"/>
                </a:solidFill>
                <a:latin typeface="Arial"/>
              </a:rPr>
              <a:t>PAC Servicio de Salud</a:t>
            </a:r>
            <a:r>
              <a:rPr lang="es-C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C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s-C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9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"/>
          <p:cNvGraphicFramePr/>
          <p:nvPr>
            <p:extLst>
              <p:ext uri="{D42A27DB-BD31-4B8C-83A1-F6EECF244321}">
                <p14:modId xmlns:p14="http://schemas.microsoft.com/office/powerpoint/2010/main" val="1765205813"/>
              </p:ext>
            </p:extLst>
          </p:nvPr>
        </p:nvGraphicFramePr>
        <p:xfrm>
          <a:off x="1331639" y="692695"/>
          <a:ext cx="5976665" cy="5553235"/>
        </p:xfrm>
        <a:graphic>
          <a:graphicData uri="http://schemas.openxmlformats.org/drawingml/2006/table">
            <a:tbl>
              <a:tblPr/>
              <a:tblGrid>
                <a:gridCol w="2016225"/>
                <a:gridCol w="2160240"/>
                <a:gridCol w="1800200"/>
              </a:tblGrid>
              <a:tr h="72008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rgbClr val="000000"/>
                          </a:solidFill>
                          <a:latin typeface="Arial"/>
                        </a:rPr>
                        <a:t>Evolución Presupuesto Glosa de Capacitación </a:t>
                      </a:r>
                      <a:endParaRPr lang="es-CL" sz="1400" b="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400" b="1" dirty="0" smtClean="0">
                          <a:solidFill>
                            <a:srgbClr val="000000"/>
                          </a:solidFill>
                          <a:latin typeface="Arial"/>
                        </a:rPr>
                        <a:t>Ley </a:t>
                      </a:r>
                      <a:r>
                        <a:rPr lang="es-CL" sz="1400" b="1" dirty="0">
                          <a:solidFill>
                            <a:srgbClr val="000000"/>
                          </a:solidFill>
                          <a:latin typeface="Arial"/>
                        </a:rPr>
                        <a:t>18.834 y Ley 19.664/15.076 (PAC Servicio de Salud)</a:t>
                      </a:r>
                      <a:endParaRPr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1100" dirty="0"/>
                    </a:p>
                  </a:txBody>
                  <a:tcPr/>
                </a:tc>
              </a:tr>
              <a:tr h="4287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 b="1">
                          <a:solidFill>
                            <a:srgbClr val="000000"/>
                          </a:solidFill>
                          <a:latin typeface="Arial"/>
                        </a:rPr>
                        <a:t>AÑO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 b="1">
                          <a:solidFill>
                            <a:srgbClr val="000000"/>
                          </a:solidFill>
                          <a:latin typeface="Arial"/>
                        </a:rPr>
                        <a:t>M$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 b="1">
                          <a:solidFill>
                            <a:srgbClr val="000000"/>
                          </a:solidFill>
                          <a:latin typeface="Arial"/>
                        </a:rPr>
                        <a:t>ACUERDO GOBIERNO ANEP (1%)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1998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674.942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1999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569.192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2000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726.601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2001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617.054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2002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1.072.395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2003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1.270.268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0,40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  <a:endParaRPr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2.044.307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0,70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latin typeface="Arial"/>
                        </a:rPr>
                        <a:t>2005</a:t>
                      </a:r>
                      <a:endParaRPr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3.323.861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1,00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2006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3.499.885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2007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3.801.412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4.274.064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4.539.057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4.638.144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4.772.390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4.906.023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5.694.416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* 0,19</a:t>
                      </a:r>
                      <a:endParaRPr sz="1100"/>
                    </a:p>
                  </a:txBody>
                  <a:tcPr/>
                </a:tc>
              </a:tr>
              <a:tr h="25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Arial"/>
                        </a:rPr>
                        <a:t>5.819.651</a:t>
                      </a:r>
                      <a:endParaRPr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69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323528" y="152400"/>
            <a:ext cx="7920880" cy="800219"/>
          </a:xfr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</a:pPr>
            <a:r>
              <a:rPr lang="en-US" sz="2600" b="1" kern="1200" dirty="0">
                <a:solidFill>
                  <a:srgbClr val="006CB7"/>
                </a:solidFill>
                <a:latin typeface="Verdana" pitchFamily="34"/>
                <a:cs typeface="Verdana" pitchFamily="2"/>
              </a:rPr>
              <a:t/>
            </a:r>
            <a:br>
              <a:rPr lang="en-US" sz="2600" b="1" kern="1200" dirty="0">
                <a:solidFill>
                  <a:srgbClr val="006CB7"/>
                </a:solidFill>
                <a:latin typeface="Verdana" pitchFamily="34"/>
                <a:cs typeface="Verdana" pitchFamily="2"/>
              </a:rPr>
            </a:br>
            <a:r>
              <a:rPr lang="en-US" sz="2600" b="1" kern="1200" dirty="0">
                <a:solidFill>
                  <a:srgbClr val="006CB7"/>
                </a:solidFill>
                <a:latin typeface="Verdana" pitchFamily="34"/>
                <a:cs typeface="Verdana" pitchFamily="2"/>
              </a:rPr>
              <a:t>PRINCIPALES LINEAMIENTOS PAC 2014</a:t>
            </a:r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4294967295"/>
          </p:nvPr>
        </p:nvSpPr>
        <p:spPr>
          <a:xfrm>
            <a:off x="539552" y="1477963"/>
            <a:ext cx="7848872" cy="4525962"/>
          </a:xfr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just" rtl="0" hangingPunct="0">
              <a:buNone/>
            </a:pPr>
            <a:r>
              <a:rPr lang="es-CL" kern="1200" dirty="0">
                <a:latin typeface="Liberation Sans" pitchFamily="18"/>
              </a:rPr>
              <a:t>- </a:t>
            </a:r>
            <a:r>
              <a:rPr lang="es-CL" kern="1200" dirty="0" smtClean="0">
                <a:latin typeface="Liberation Sans" pitchFamily="18"/>
              </a:rPr>
              <a:t> </a:t>
            </a:r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mantendrá</a:t>
            </a:r>
            <a:r>
              <a:rPr lang="es-CL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áreas programáticas, </a:t>
            </a:r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evaluando</a:t>
            </a:r>
            <a:r>
              <a:rPr lang="es-CL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</a:t>
            </a:r>
            <a:r>
              <a:rPr lang="es-CL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PAC </a:t>
            </a: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de acuerdo </a:t>
            </a:r>
            <a:r>
              <a:rPr lang="es-CL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orientaciones del </a:t>
            </a: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de </a:t>
            </a:r>
            <a:r>
              <a:rPr lang="es-CL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gobierno </a:t>
            </a:r>
            <a:r>
              <a:rPr lang="es-CL" kern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Salud </a:t>
            </a: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en concordancia con las divisiones de Subsecretaria de redes</a:t>
            </a:r>
          </a:p>
          <a:p>
            <a:pPr lvl="0" algn="just" rtl="0" hangingPunct="0">
              <a:buNone/>
            </a:pPr>
            <a:endParaRPr lang="es-CL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rtl="0" hangingPunct="0">
              <a:buNone/>
            </a:pPr>
            <a:r>
              <a:rPr lang="es-CL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Supervisar </a:t>
            </a: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cumplimiento presupuestario, manejando programación anual y evitando concentración de capacitaciones en cuarto trimestre</a:t>
            </a:r>
          </a:p>
          <a:p>
            <a:pPr lvl="0" algn="just" rtl="0" hangingPunct="0">
              <a:buNone/>
            </a:pPr>
            <a:endParaRPr lang="es-CL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rtl="0" hangingPunct="0">
              <a:buNone/>
            </a:pP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s-C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Cautelar el cierre de </a:t>
            </a: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programación anual con indicador de actividades cumplidas superiores al 95%</a:t>
            </a:r>
          </a:p>
          <a:p>
            <a:pPr lvl="0" algn="just" rtl="0" hangingPunct="0">
              <a:buNone/>
            </a:pPr>
            <a:endParaRPr lang="es-CL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rtl="0" hangingPunct="0">
              <a:buNone/>
            </a:pP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s-CL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Seguimiento </a:t>
            </a:r>
            <a:r>
              <a:rPr lang="es-CL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mensual por establecimientos, generar estrategias oportunas de </a:t>
            </a:r>
            <a:r>
              <a:rPr lang="es-CL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apoyo y coordinación</a:t>
            </a:r>
            <a:endParaRPr lang="es-CL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&#10;PRESUPUESTO TOTAL EJECUTADO PAC LEY 18.834 AÑO 201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245475" cy="1000125"/>
          </a:xfrm>
          <a:noFill/>
          <a:ln>
            <a:noFill/>
          </a:ln>
        </p:spPr>
        <p:txBody>
          <a:bodyPr wrap="square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</a:pPr>
            <a:r>
              <a:rPr lang="en-US" sz="1400" b="1" kern="1200">
                <a:solidFill>
                  <a:srgbClr val="006CB7"/>
                </a:solidFill>
                <a:latin typeface="Verdana" pitchFamily="34"/>
                <a:cs typeface="Verdana" pitchFamily="2"/>
              </a:rPr>
              <a:t/>
            </a:r>
            <a:br>
              <a:rPr lang="en-US" sz="1400" b="1" kern="1200">
                <a:solidFill>
                  <a:srgbClr val="006CB7"/>
                </a:solidFill>
                <a:latin typeface="Verdana" pitchFamily="34"/>
                <a:cs typeface="Verdana" pitchFamily="2"/>
              </a:rPr>
            </a:br>
            <a:r>
              <a:rPr lang="en-US" sz="2000" b="1" kern="1200">
                <a:solidFill>
                  <a:srgbClr val="006CB7"/>
                </a:solidFill>
                <a:latin typeface="Verdana" pitchFamily="34"/>
                <a:cs typeface="Verdana" pitchFamily="2"/>
              </a:rPr>
              <a:t>PRESUPUESTO TOTAL EJECUTADO </a:t>
            </a:r>
            <a:br>
              <a:rPr lang="en-US" sz="2000" b="1" kern="1200">
                <a:solidFill>
                  <a:srgbClr val="006CB7"/>
                </a:solidFill>
                <a:latin typeface="Verdana" pitchFamily="34"/>
                <a:cs typeface="Verdana" pitchFamily="2"/>
              </a:rPr>
            </a:br>
            <a:r>
              <a:rPr lang="en-US" sz="2000" b="1" kern="1200">
                <a:solidFill>
                  <a:srgbClr val="006CB7"/>
                </a:solidFill>
                <a:latin typeface="Verdana" pitchFamily="34"/>
                <a:cs typeface="Verdana" pitchFamily="2"/>
              </a:rPr>
              <a:t>PAC LEY 18.834 AÑO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16407" t="29125" r="37661" b="32629"/>
          <a:stretch>
            <a:fillRect/>
          </a:stretch>
        </p:blipFill>
        <p:spPr>
          <a:xfrm>
            <a:off x="0" y="1007999"/>
            <a:ext cx="8398079" cy="52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/>
          <p:nvPr>
            <p:extLst>
              <p:ext uri="{D42A27DB-BD31-4B8C-83A1-F6EECF244321}">
                <p14:modId xmlns:p14="http://schemas.microsoft.com/office/powerpoint/2010/main" val="3602021870"/>
              </p:ext>
            </p:extLst>
          </p:nvPr>
        </p:nvGraphicFramePr>
        <p:xfrm>
          <a:off x="277560" y="360000"/>
          <a:ext cx="8362439" cy="597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/>
          <p:nvPr>
            <p:extLst>
              <p:ext uri="{D42A27DB-BD31-4B8C-83A1-F6EECF244321}">
                <p14:modId xmlns:p14="http://schemas.microsoft.com/office/powerpoint/2010/main" val="816166037"/>
              </p:ext>
            </p:extLst>
          </p:nvPr>
        </p:nvGraphicFramePr>
        <p:xfrm>
          <a:off x="390599" y="188640"/>
          <a:ext cx="8362439" cy="648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/>
          <p:nvPr>
            <p:extLst>
              <p:ext uri="{D42A27DB-BD31-4B8C-83A1-F6EECF244321}">
                <p14:modId xmlns:p14="http://schemas.microsoft.com/office/powerpoint/2010/main" val="1217374326"/>
              </p:ext>
            </p:extLst>
          </p:nvPr>
        </p:nvGraphicFramePr>
        <p:xfrm>
          <a:off x="0" y="332656"/>
          <a:ext cx="9143640" cy="626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Gráfico"/>
          <p:cNvGraphicFramePr/>
          <p:nvPr>
            <p:extLst>
              <p:ext uri="{D42A27DB-BD31-4B8C-83A1-F6EECF244321}">
                <p14:modId xmlns:p14="http://schemas.microsoft.com/office/powerpoint/2010/main" val="1872937317"/>
              </p:ext>
            </p:extLst>
          </p:nvPr>
        </p:nvGraphicFramePr>
        <p:xfrm>
          <a:off x="107640" y="332640"/>
          <a:ext cx="8928719" cy="652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ítulo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ítulo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ítulo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5988</TotalTime>
  <Words>336</Words>
  <Application>Microsoft Office PowerPoint</Application>
  <PresentationFormat>Presentación en pantalla (4:3)</PresentationFormat>
  <Paragraphs>94</Paragraphs>
  <Slides>18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MS PGothic</vt:lpstr>
      <vt:lpstr>Arial</vt:lpstr>
      <vt:lpstr>Calibri</vt:lpstr>
      <vt:lpstr>Liberation Sans</vt:lpstr>
      <vt:lpstr>StarSymbol</vt:lpstr>
      <vt:lpstr>Verdana</vt:lpstr>
      <vt:lpstr>ヒラギノ角ゴ Pro W3</vt:lpstr>
      <vt:lpstr>Título4</vt:lpstr>
      <vt:lpstr>Título6</vt:lpstr>
      <vt:lpstr>Título26</vt:lpstr>
      <vt:lpstr>Programa anual de capacitación (PAC) y Programa de iniciativa Ministerial (PIM) 2014                   Dra. Carolina Asela A.                     Jefa Depto. Formación y desarrollo                     DIGEDEP </vt:lpstr>
      <vt:lpstr>Evolución Presupuesto Glosa de Capacitación  PAC Servicio de Salud </vt:lpstr>
      <vt:lpstr>Presentación de PowerPoint</vt:lpstr>
      <vt:lpstr> PRINCIPALES LINEAMIENTOS PAC 2014</vt:lpstr>
      <vt:lpstr> PRESUPUESTO TOTAL EJECUTADO  PAC LEY 18.834 AÑO 2013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PROGRAMA DE INICIATIVAS MINISTERIAL PIM 2014</vt:lpstr>
      <vt:lpstr>LINEAS PROGRAMATICAS PIM</vt:lpstr>
      <vt:lpstr>PRINCIPALES LINEAMIENTOS PIM 2014</vt:lpstr>
      <vt:lpstr> ACTIVIDADES APROBADAS 2014</vt:lpstr>
      <vt:lpstr>Presentación de PowerPoint</vt:lpstr>
      <vt:lpstr> ACTIVIDADES A REVISAR (2º Decreto)</vt:lpstr>
      <vt:lpstr> ACTIVIDADES A REFORMULAR (2º Decreto)</vt:lpstr>
      <vt:lpstr> GRACIAS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EN SALUD</dc:title>
  <dc:creator>Cesar Morales Espinoza</dc:creator>
  <cp:lastModifiedBy>Anita Quiroga Araya</cp:lastModifiedBy>
  <cp:revision>306</cp:revision>
  <cp:lastPrinted>2014-04-21T10:39:35Z</cp:lastPrinted>
  <dcterms:created xsi:type="dcterms:W3CDTF">2014-05-14T23:57:21Z</dcterms:created>
  <dcterms:modified xsi:type="dcterms:W3CDTF">2014-05-15T15:39:31Z</dcterms:modified>
</cp:coreProperties>
</file>