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  <p:sldMasterId id="2147485770" r:id="rId4"/>
  </p:sldMasterIdLst>
  <p:notesMasterIdLst>
    <p:notesMasterId r:id="rId40"/>
  </p:notesMasterIdLst>
  <p:sldIdLst>
    <p:sldId id="256" r:id="rId5"/>
    <p:sldId id="500" r:id="rId6"/>
    <p:sldId id="499" r:id="rId7"/>
    <p:sldId id="512" r:id="rId8"/>
    <p:sldId id="492" r:id="rId9"/>
    <p:sldId id="493" r:id="rId10"/>
    <p:sldId id="494" r:id="rId11"/>
    <p:sldId id="495" r:id="rId12"/>
    <p:sldId id="496" r:id="rId13"/>
    <p:sldId id="513" r:id="rId14"/>
    <p:sldId id="521" r:id="rId15"/>
    <p:sldId id="522" r:id="rId16"/>
    <p:sldId id="498" r:id="rId17"/>
    <p:sldId id="510" r:id="rId18"/>
    <p:sldId id="511" r:id="rId19"/>
    <p:sldId id="523" r:id="rId20"/>
    <p:sldId id="526" r:id="rId21"/>
    <p:sldId id="501" r:id="rId22"/>
    <p:sldId id="524" r:id="rId23"/>
    <p:sldId id="502" r:id="rId24"/>
    <p:sldId id="503" r:id="rId25"/>
    <p:sldId id="507" r:id="rId26"/>
    <p:sldId id="525" r:id="rId27"/>
    <p:sldId id="506" r:id="rId28"/>
    <p:sldId id="504" r:id="rId29"/>
    <p:sldId id="516" r:id="rId30"/>
    <p:sldId id="517" r:id="rId31"/>
    <p:sldId id="518" r:id="rId32"/>
    <p:sldId id="529" r:id="rId33"/>
    <p:sldId id="505" r:id="rId34"/>
    <p:sldId id="515" r:id="rId35"/>
    <p:sldId id="527" r:id="rId36"/>
    <p:sldId id="528" r:id="rId37"/>
    <p:sldId id="442" r:id="rId38"/>
    <p:sldId id="514" r:id="rId39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44"/>
    <a:srgbClr val="808080"/>
    <a:srgbClr val="E17068"/>
    <a:srgbClr val="FE454A"/>
    <a:srgbClr val="404040"/>
    <a:srgbClr val="CCCCCC"/>
    <a:srgbClr val="005FA1"/>
    <a:srgbClr val="E1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Objects="1">
      <p:cViewPr varScale="1">
        <p:scale>
          <a:sx n="114" d="100"/>
          <a:sy n="114" d="100"/>
        </p:scale>
        <p:origin x="13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736" cy="496671"/>
          </a:xfrm>
          <a:prstGeom prst="rect">
            <a:avLst/>
          </a:prstGeom>
        </p:spPr>
        <p:txBody>
          <a:bodyPr vert="horz" wrap="square" lIns="93176" tIns="46587" rIns="93176" bIns="4658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400" y="0"/>
            <a:ext cx="2944736" cy="496671"/>
          </a:xfrm>
          <a:prstGeom prst="rect">
            <a:avLst/>
          </a:prstGeom>
        </p:spPr>
        <p:txBody>
          <a:bodyPr vert="horz" wrap="square" lIns="93176" tIns="46587" rIns="93176" bIns="4658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1243A72-A8D7-4E81-8F69-D4307749064A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6" tIns="46587" rIns="93176" bIns="4658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15831"/>
            <a:ext cx="5436909" cy="4466649"/>
          </a:xfrm>
          <a:prstGeom prst="rect">
            <a:avLst/>
          </a:prstGeom>
        </p:spPr>
        <p:txBody>
          <a:bodyPr vert="horz" wrap="square" lIns="93176" tIns="46587" rIns="93176" bIns="4658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4736" cy="496671"/>
          </a:xfrm>
          <a:prstGeom prst="rect">
            <a:avLst/>
          </a:prstGeom>
        </p:spPr>
        <p:txBody>
          <a:bodyPr vert="horz" wrap="square" lIns="93176" tIns="46587" rIns="93176" bIns="4658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400" y="9428272"/>
            <a:ext cx="2944736" cy="496671"/>
          </a:xfrm>
          <a:prstGeom prst="rect">
            <a:avLst/>
          </a:prstGeom>
        </p:spPr>
        <p:txBody>
          <a:bodyPr vert="horz" wrap="square" lIns="93176" tIns="46587" rIns="93176" bIns="465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fld id="{BCF3CA4D-64F9-4A28-BAE8-2E9C6588228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773033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/>
              <a:t>Haga clic para modificar el estilo de subtítulo del patrón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EA640D6-428A-4A99-BD2A-F6563B6F5A1D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EA692386-A2B0-490D-A24F-A8E79AF1329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76522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8CA888-0034-4555-9E70-62C7F47E005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38852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7E1BE9-0672-46C1-A1E2-C09E74CB61C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87441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F31520-3161-4415-823A-C47D5071F7E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64518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BE3C3A-06B7-4810-A321-B9A415E8F10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58929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95CAA5-20EA-40F3-8229-BB019AC10FD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34696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B216C3-51A7-4B24-B811-30AE6B349A1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85342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texto 2"/>
          <p:cNvSpPr>
            <a:spLocks noGrp="1"/>
          </p:cNvSpPr>
          <p:nvPr>
            <p:ph idx="1"/>
          </p:nvPr>
        </p:nvSpPr>
        <p:spPr>
          <a:xfrm>
            <a:off x="406400" y="2773679"/>
            <a:ext cx="8331200" cy="33751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2"/>
          </p:nvPr>
        </p:nvSpPr>
        <p:spPr>
          <a:xfrm>
            <a:off x="406400" y="1066801"/>
            <a:ext cx="8331200" cy="7475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spc="0">
                <a:solidFill>
                  <a:schemeClr val="accent1"/>
                </a:solidFill>
                <a:latin typeface="Candara" panose="020E0502030303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Marcador de contenido 12"/>
          <p:cNvSpPr>
            <a:spLocks noGrp="1"/>
          </p:cNvSpPr>
          <p:nvPr>
            <p:ph sz="quarter" idx="13"/>
          </p:nvPr>
        </p:nvSpPr>
        <p:spPr>
          <a:xfrm>
            <a:off x="406400" y="1966784"/>
            <a:ext cx="8331200" cy="38017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chemeClr val="accent1"/>
                </a:solidFill>
                <a:latin typeface="Candara" panose="020E0502030303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607754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950AC4E-BB56-4AFD-AE65-1730DDBF61B9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5A59BA64-BF77-40E1-8E24-2279E1A8642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61903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B899FA3-2DA8-439B-B000-258DD5C1AD25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6C9EBD01-E2F0-49EA-9443-4AF40EAC7FC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6529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DA1D8D2-D420-4EB1-9B12-CBA4D2D2B4BC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FE09BE8D-4833-4E48-9329-B9B29C0D969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59737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86983CD-961D-43C2-9ABD-E4F317505A5C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A4DB4C13-BB8B-4F42-91E5-F24629B22C4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4173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301E04D-E7D6-464F-A625-F1329FC6ACD6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84054C79-EB1A-4650-B0E7-71F4CD47332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86852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F9F9FE9-D01B-4402-8AB8-4B7D4D32F7D7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836B8AD1-8FD3-4814-87F8-77055B248FA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499732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3CBCA32-D317-40EC-8605-10107BAA56DD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8B1BFB3B-51BE-4B36-8AEF-7C5CB3907F8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44844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B020FB7-8935-4BBC-970B-1F32B21B0930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9B16AB54-55A2-4983-B7F2-213D16FEF28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19649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EB35D58-F2D4-4504-A8E3-C14EB211B7E9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78A619D2-21D2-4EEF-BF7F-89D39954384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095400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BE2C602-F9B1-4753-A6BF-96BFCB3BF300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A4BF29E7-40B5-40F5-BC83-987D00F9BE9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497576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5EAB538-EC9B-49B7-A144-A43353397C80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6CD60F81-C9C3-4F4C-9148-296EE7B1CFE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252471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181B7C1-F152-4748-A8B6-03663399F9AC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77292F23-BC04-47A8-83FF-104FFF31CFD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81596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fld id="{91B92AF1-4EC0-4274-9F56-84B3C4CC1840}" type="datetime1">
              <a:rPr lang="en-US">
                <a:solidFill>
                  <a:prstClr val="black"/>
                </a:solidFill>
              </a:rPr>
              <a:pPr eaLnBrk="1" hangingPunct="1">
                <a:defRPr/>
              </a:pPr>
              <a:t>10/1/2018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7A1BD-2C92-4BEB-8717-4E6FC75C8E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92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EC9DD-5AC2-46B1-AEDF-4B08792463E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2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1D9800A-7C09-4C74-975A-88E601996274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2A65310C-592E-46E2-875E-7408DBDA231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76268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fld id="{F03809F5-901E-41E7-B453-907CAE4FD736}" type="datetime1">
              <a:rPr lang="en-US">
                <a:solidFill>
                  <a:prstClr val="black"/>
                </a:solidFill>
              </a:rPr>
              <a:pPr eaLnBrk="1" hangingPunct="1">
                <a:defRPr/>
              </a:pPr>
              <a:t>10/1/2018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1191F-90B7-4E93-ABB0-664956D2F7C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74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fld id="{E9824DCE-ACB6-49E3-B47C-94A5CF9F94F8}" type="datetime1">
              <a:rPr lang="en-US">
                <a:solidFill>
                  <a:prstClr val="black"/>
                </a:solidFill>
              </a:rPr>
              <a:pPr eaLnBrk="1" hangingPunct="1">
                <a:defRPr/>
              </a:pPr>
              <a:t>10/1/2018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A46D6-D57F-46FD-8952-D5B3B28CE98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95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fld id="{943B507F-D290-4DEE-8727-772FEF033964}" type="datetime1">
              <a:rPr lang="en-US">
                <a:solidFill>
                  <a:prstClr val="black"/>
                </a:solidFill>
              </a:rPr>
              <a:pPr eaLnBrk="1" hangingPunct="1">
                <a:defRPr/>
              </a:pPr>
              <a:t>10/1/2018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FD736-2472-4595-9918-08139357E4F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330B5-0210-4039-9EFC-8D5957B6894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62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82BBC-5CC2-4FC0-B29C-6AC50221849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62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5CC56-B1BC-40CB-90E1-D2EDB28CD9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81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A795C-42B8-49D5-BE1E-A26572FE057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84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DA812-CF85-4AB5-83F5-36992A86E0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76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922F4-CA40-4567-B519-2F22CF8BEE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4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9531CFD-C04E-4C36-8EE5-B67CF68490D5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1CC48103-1D6E-45D9-82DA-83B003515D9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27421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4761F43-7131-4CC5-A7B2-68C08B14AFFA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E23BF-EDD3-4307-B7A1-1B46B7AB9D2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3610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94E4BE-FFFB-4B6A-BF48-B9A7895EE24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6970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2F74338-E7C9-464E-9FCF-10F030805387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48608-2B65-427F-BF0D-53AC23C4B57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2975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7239665-F1F9-4FC8-995F-6F338F26170B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AD43E-9967-4F46-9116-A80128D4514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42432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5EE6E7B-8D57-43E7-9E50-90D415CDCFA3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93B2A-314A-4B41-840A-38BCB916A7B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6738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31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743" r:id="rId1"/>
    <p:sldLayoutId id="2147485744" r:id="rId2"/>
    <p:sldLayoutId id="2147485745" r:id="rId3"/>
    <p:sldLayoutId id="2147485746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fld id="{2842E722-F9A5-4E2C-9368-EB1C7F508F66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47" r:id="rId1"/>
    <p:sldLayoutId id="2147485748" r:id="rId2"/>
    <p:sldLayoutId id="2147485749" r:id="rId3"/>
    <p:sldLayoutId id="2147485750" r:id="rId4"/>
    <p:sldLayoutId id="2147485751" r:id="rId5"/>
    <p:sldLayoutId id="2147485752" r:id="rId6"/>
    <p:sldLayoutId id="2147485753" r:id="rId7"/>
    <p:sldLayoutId id="2147485754" r:id="rId8"/>
    <p:sldLayoutId id="2147485755" r:id="rId9"/>
    <p:sldLayoutId id="2147485756" r:id="rId10"/>
    <p:sldLayoutId id="2147485757" r:id="rId11"/>
    <p:sldLayoutId id="2147485758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3081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9" r:id="rId1"/>
    <p:sldLayoutId id="2147485760" r:id="rId2"/>
    <p:sldLayoutId id="2147485761" r:id="rId3"/>
    <p:sldLayoutId id="2147485762" r:id="rId4"/>
    <p:sldLayoutId id="2147485763" r:id="rId5"/>
    <p:sldLayoutId id="2147485764" r:id="rId6"/>
    <p:sldLayoutId id="2147485765" r:id="rId7"/>
    <p:sldLayoutId id="2147485766" r:id="rId8"/>
    <p:sldLayoutId id="2147485767" r:id="rId9"/>
    <p:sldLayoutId id="2147485768" r:id="rId10"/>
    <p:sldLayoutId id="214748576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 eaLnBrk="1" hangingPunct="1"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fld id="{B3BB74E2-158D-484F-BC6A-7ABBA995BABF}" type="slidenum">
              <a:rPr lang="en-US"/>
              <a:pPr eaLnBrk="1" hangingPunct="1">
                <a:defRPr/>
              </a:pPr>
              <a:t>‹Nº›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0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71" r:id="rId1"/>
    <p:sldLayoutId id="2147485772" r:id="rId2"/>
    <p:sldLayoutId id="2147485773" r:id="rId3"/>
    <p:sldLayoutId id="2147485774" r:id="rId4"/>
    <p:sldLayoutId id="2147485775" r:id="rId5"/>
    <p:sldLayoutId id="2147485776" r:id="rId6"/>
    <p:sldLayoutId id="2147485777" r:id="rId7"/>
    <p:sldLayoutId id="2147485778" r:id="rId8"/>
    <p:sldLayoutId id="2147485779" r:id="rId9"/>
    <p:sldLayoutId id="2147485780" r:id="rId10"/>
    <p:sldLayoutId id="214748578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rh.cl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sirh.cl/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 bwMode="auto">
          <a:xfrm>
            <a:off x="1475656" y="1340768"/>
            <a:ext cx="6552728" cy="21602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es-ES_tradnl" altLang="es-CL" sz="4000" b="1" dirty="0">
                <a:solidFill>
                  <a:srgbClr val="FFFFFF"/>
                </a:solidFill>
                <a:latin typeface="Candara" panose="020E0502030303020204" pitchFamily="34" charset="0"/>
                <a:ea typeface="ヒラギノ角ゴ Pro W3"/>
                <a:cs typeface="ヒラギノ角ゴ Pro W3"/>
                <a:sym typeface="Verdana Bold"/>
              </a:rPr>
              <a:t>Informes Tercer Trimestre de Dotación - DIPRES 2018 </a:t>
            </a:r>
            <a:br>
              <a:rPr lang="es-ES_tradnl" altLang="es-CL" sz="4000" b="1" dirty="0">
                <a:solidFill>
                  <a:srgbClr val="FFFFFF"/>
                </a:solidFill>
                <a:latin typeface="Candara" panose="020E0502030303020204" pitchFamily="34" charset="0"/>
                <a:ea typeface="ヒラギノ角ゴ Pro W3"/>
                <a:cs typeface="ヒラギノ角ゴ Pro W3"/>
                <a:sym typeface="Verdana Bold"/>
              </a:rPr>
            </a:br>
            <a:endParaRPr lang="es-ES_tradnl" altLang="es-CL" sz="4800" b="1" dirty="0">
              <a:solidFill>
                <a:srgbClr val="FFFFFF"/>
              </a:solidFill>
              <a:latin typeface="Candara" panose="020E0502030303020204" pitchFamily="34" charset="0"/>
              <a:ea typeface="ヒラギノ角ゴ Pro W3"/>
              <a:cs typeface="ヒラギノ角ゴ Pro W3"/>
              <a:sym typeface="Verdana Bold"/>
            </a:endParaRPr>
          </a:p>
        </p:txBody>
      </p:sp>
      <p:sp>
        <p:nvSpPr>
          <p:cNvPr id="31747" name="6 CuadroTexto"/>
          <p:cNvSpPr txBox="1">
            <a:spLocks noChangeArrowheads="1"/>
          </p:cNvSpPr>
          <p:nvPr/>
        </p:nvSpPr>
        <p:spPr bwMode="auto">
          <a:xfrm>
            <a:off x="2771800" y="4994275"/>
            <a:ext cx="62646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es-CL" sz="2000" b="1" dirty="0">
                <a:latin typeface="Candara" panose="020E0502030303020204" pitchFamily="34" charset="0"/>
              </a:rPr>
              <a:t>Unidad Sistema de Información de Personas </a:t>
            </a:r>
          </a:p>
          <a:p>
            <a:pPr algn="ctr" eaLnBrk="1" hangingPunct="1"/>
            <a:r>
              <a:rPr lang="es-CL" sz="2000" b="1" dirty="0">
                <a:latin typeface="Candara" panose="020E0502030303020204" pitchFamily="34" charset="0"/>
              </a:rPr>
              <a:t>en el Sector Público de Salud</a:t>
            </a:r>
          </a:p>
          <a:p>
            <a:pPr algn="ctr" eaLnBrk="1" hangingPunct="1"/>
            <a:r>
              <a:rPr lang="es-CL" altLang="es-CL" sz="2000" b="1" dirty="0">
                <a:latin typeface="Candara" panose="020E0502030303020204" pitchFamily="34" charset="0"/>
              </a:rPr>
              <a:t>División de Gestión y Desarrollo de las Personas</a:t>
            </a:r>
          </a:p>
          <a:p>
            <a:pPr algn="ctr" eaLnBrk="1" hangingPunct="1"/>
            <a:r>
              <a:rPr lang="es-CL" altLang="es-CL" sz="2000" b="1" dirty="0">
                <a:latin typeface="Candara" panose="020E0502030303020204" pitchFamily="34" charset="0"/>
              </a:rPr>
              <a:t>Octubre de 2018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EAD5320-8024-4690-9E75-497E141CB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953" y="2054292"/>
            <a:ext cx="6613872" cy="2062344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35BC88-3D74-4D8A-8CD2-80E4D0D1635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2847" y="908720"/>
            <a:ext cx="8331200" cy="747580"/>
          </a:xfrm>
        </p:spPr>
        <p:txBody>
          <a:bodyPr/>
          <a:lstStyle/>
          <a:p>
            <a:r>
              <a:rPr lang="es-MX" dirty="0"/>
              <a:t>Matriz “K”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F0AD01-B238-4322-8BBE-C57255A0ED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953" y="1556792"/>
            <a:ext cx="8331200" cy="380178"/>
          </a:xfrm>
        </p:spPr>
        <p:txBody>
          <a:bodyPr/>
          <a:lstStyle/>
          <a:p>
            <a:r>
              <a:rPr lang="es-ES_tradnl" b="1" dirty="0"/>
              <a:t>¿Qué datos se deben informar?</a:t>
            </a:r>
          </a:p>
          <a:p>
            <a:endParaRPr lang="es-ES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F7D7C682-5528-4BBA-9C2A-994311DE9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2847" y="4116636"/>
            <a:ext cx="8331200" cy="228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253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90F7BE6-AB17-4D18-80B6-1180F3597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00" y="2636912"/>
            <a:ext cx="3961392" cy="337502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70F27-85F1-4FC5-852F-C39137CFA29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MX" dirty="0"/>
              <a:t>Matriz “K”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3E0F59-EADF-42FF-836E-8EA96BC36E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FF0000"/>
                </a:solidFill>
              </a:rPr>
              <a:t>¿Dónde se encuentran los datos para conformar la Matriz?</a:t>
            </a: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3086E86-1210-48A0-A70C-E13EFC8F7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419" y="2636912"/>
            <a:ext cx="34861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48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095BA8-B16C-4C03-9FF7-F57658BE9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23" y="1741487"/>
            <a:ext cx="5018060" cy="337502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8BE1D1-49A2-4323-96B4-4D83630BB4B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6400" y="923414"/>
            <a:ext cx="8331200" cy="473582"/>
          </a:xfrm>
        </p:spPr>
        <p:txBody>
          <a:bodyPr/>
          <a:lstStyle/>
          <a:p>
            <a:r>
              <a:rPr lang="es-MX" dirty="0"/>
              <a:t>Matriz “K”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64FEA0-2DC1-47CE-ADD5-55492380DB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983" y="1386652"/>
            <a:ext cx="8331200" cy="380178"/>
          </a:xfrm>
        </p:spPr>
        <p:txBody>
          <a:bodyPr/>
          <a:lstStyle/>
          <a:p>
            <a:r>
              <a:rPr lang="es-ES_tradnl" b="1" dirty="0">
                <a:solidFill>
                  <a:srgbClr val="FF0000"/>
                </a:solidFill>
              </a:rPr>
              <a:t>¿Dónde se encuentran los datos para conformar la Matriz?</a:t>
            </a:r>
          </a:p>
          <a:p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B45FF5-2874-4ED8-96E0-9D9684536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305122"/>
            <a:ext cx="5221324" cy="297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05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E5E031C-0BE4-410D-8D9D-849CCCC26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916833"/>
            <a:ext cx="8331200" cy="4232008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dirty="0"/>
              <a:t>Aguinaldo Artículo 2 Ley 21.050, corresponde al Aguinaldo de Navidad 2017 (Haber 45)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dirty="0"/>
              <a:t>Aguinaldo Artículo 8 Ley 21.050, corresponde a Aguinaldo de Fiestas Patrias 2018 (Haber 44)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dirty="0"/>
              <a:t>Bono de Artículo 25 Ley 21.050, corresponde a Bono de Vacaciones 2018 (Haber 268)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dirty="0"/>
              <a:t>Bono de Artículo 67 Ley 21.050, corresponde a Bono Especial 2017 (Haber 267).</a:t>
            </a:r>
          </a:p>
          <a:p>
            <a:pPr marL="342900" indent="-342900">
              <a:buFont typeface="+mj-lt"/>
              <a:buAutoNum type="arabicPeriod"/>
            </a:pP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5A9EA1-A3A4-4365-BC45-170CA64E89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0" y="1032598"/>
            <a:ext cx="8331200" cy="884234"/>
          </a:xfrm>
        </p:spPr>
        <p:txBody>
          <a:bodyPr/>
          <a:lstStyle/>
          <a:p>
            <a:r>
              <a:rPr lang="es-ES" b="1" dirty="0"/>
              <a:t>Matriz B</a:t>
            </a:r>
            <a:r>
              <a:rPr lang="es-ES" dirty="0"/>
              <a:t>: </a:t>
            </a:r>
            <a:r>
              <a:rPr lang="es-CL" dirty="0"/>
              <a:t>Personal que percibe aguinaldo del artículo 2, aguinaldo del artículo 8, bono de artículo 25, y/o bono de artículo 67, Ley 21.050.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3068960"/>
            <a:ext cx="7910016" cy="334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16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E5E031C-0BE4-410D-8D9D-849CCCC26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2060849"/>
            <a:ext cx="8331200" cy="4680520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dirty="0"/>
              <a:t>¿Qué datos se deben informar?</a:t>
            </a:r>
          </a:p>
          <a:p>
            <a:pPr algn="just"/>
            <a:r>
              <a:rPr lang="es-ES" sz="1400" dirty="0"/>
              <a:t>Se debe informar todo funcionario que haya percibido alguno de los bonos y/o aguinaldos durante el año. Esta matriz es </a:t>
            </a:r>
            <a:r>
              <a:rPr lang="es-ES" sz="1400" b="1" dirty="0"/>
              <a:t>ACUMULATIVA</a:t>
            </a:r>
            <a:r>
              <a:rPr lang="es-ES" sz="1400" dirty="0"/>
              <a:t>.</a:t>
            </a:r>
          </a:p>
          <a:p>
            <a:pPr marL="342900" indent="-342900" algn="just">
              <a:buFont typeface="+mj-lt"/>
              <a:buAutoNum type="arabicPeriod" startAt="2"/>
            </a:pPr>
            <a:r>
              <a:rPr lang="es-ES" sz="1400" dirty="0"/>
              <a:t>¿Dónde de encuentran los datos?</a:t>
            </a:r>
          </a:p>
          <a:p>
            <a:pPr algn="just"/>
            <a:r>
              <a:rPr lang="es-ES" sz="1400" dirty="0"/>
              <a:t>Se puede componer esta matriz con información del módulo </a:t>
            </a:r>
            <a:r>
              <a:rPr lang="es-ES" sz="1400" b="1" dirty="0"/>
              <a:t>Exportador de Datos </a:t>
            </a:r>
            <a:r>
              <a:rPr lang="es-ES" sz="1400" dirty="0"/>
              <a:t>de SIRH o bien del modelo de </a:t>
            </a:r>
            <a:r>
              <a:rPr lang="es-ES" sz="1400" b="1" dirty="0"/>
              <a:t>Gastos en QV</a:t>
            </a:r>
            <a:r>
              <a:rPr lang="es-ES" sz="1400" dirty="0"/>
              <a:t>, en la pestaña Análisis de Haberes.</a:t>
            </a:r>
          </a:p>
          <a:p>
            <a:pPr marL="342900" indent="-342900" algn="just">
              <a:buFont typeface="+mj-lt"/>
              <a:buAutoNum type="arabicPeriod" startAt="3"/>
            </a:pPr>
            <a:r>
              <a:rPr lang="es-ES" sz="1400" dirty="0"/>
              <a:t>¿Con quién validamos los datos?</a:t>
            </a:r>
          </a:p>
          <a:p>
            <a:pPr algn="just"/>
            <a:r>
              <a:rPr lang="es-ES" sz="1400" dirty="0"/>
              <a:t>Se debe validar con la Unidad de Remuneraciones de cada Establecimiento y/o Servicio según corresponda. </a:t>
            </a:r>
          </a:p>
          <a:p>
            <a:pPr marL="342900" indent="-342900" algn="just">
              <a:buFont typeface="+mj-lt"/>
              <a:buAutoNum type="arabicPeriod" startAt="4"/>
            </a:pPr>
            <a:r>
              <a:rPr lang="es-ES" sz="1400" dirty="0"/>
              <a:t>Consideraciones para informar esta Matriz: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cs typeface="Verdana"/>
              </a:rPr>
              <a:t>		</a:t>
            </a:r>
          </a:p>
          <a:p>
            <a:pPr marL="1485900" lvl="2" indent="-342900" algn="just"/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cs typeface="Verdana"/>
              </a:rPr>
              <a:t>Se debe informar sólo los funcionarios, de la dotación y fuera de la dotación, que han percibido estos beneficios.</a:t>
            </a:r>
          </a:p>
          <a:p>
            <a:pPr marL="1485900" lvl="2" indent="-342900" algn="just"/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cs typeface="Verdana"/>
              </a:rPr>
              <a:t>Al ser una matriz acumulativa, deben estar todos los registros ya informados a DIPRES en el Primer Corte 2018.</a:t>
            </a:r>
          </a:p>
          <a:p>
            <a:pPr marL="1485900" lvl="2" indent="-342900" algn="just"/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cs typeface="Verdana"/>
              </a:rPr>
              <a:t>Todos los funcionarios agregados en este corte, deben estar en las Matrices Bases declaradas en este periodo.</a:t>
            </a:r>
            <a:endParaRPr lang="es-ES" sz="1400" dirty="0"/>
          </a:p>
          <a:p>
            <a:pPr marL="342900" indent="-342900">
              <a:buFont typeface="+mj-lt"/>
              <a:buAutoNum type="arabicPeriod" startAt="4"/>
            </a:pP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5A9EA1-A3A4-4365-BC45-170CA64E89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3531" y="1196752"/>
            <a:ext cx="8331200" cy="720080"/>
          </a:xfrm>
        </p:spPr>
        <p:txBody>
          <a:bodyPr/>
          <a:lstStyle/>
          <a:p>
            <a:r>
              <a:rPr lang="es-ES" b="1" dirty="0"/>
              <a:t>Matriz B</a:t>
            </a:r>
            <a:r>
              <a:rPr lang="es-ES" dirty="0"/>
              <a:t>: </a:t>
            </a:r>
            <a:r>
              <a:rPr lang="es-CL" dirty="0"/>
              <a:t>Personal que percibe aguinaldo del artículo 2, aguinaldo del artículo 8, bono de artículo 25, y/o bono de artículo 67, Ley 21.050.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2901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5A9EA1-A3A4-4365-BC45-170CA64E89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544" y="1052736"/>
            <a:ext cx="8331200" cy="792088"/>
          </a:xfrm>
        </p:spPr>
        <p:txBody>
          <a:bodyPr/>
          <a:lstStyle/>
          <a:p>
            <a:r>
              <a:rPr lang="es-ES" b="1" dirty="0"/>
              <a:t>Matriz B</a:t>
            </a:r>
            <a:r>
              <a:rPr lang="es-ES" dirty="0"/>
              <a:t>: </a:t>
            </a:r>
            <a:r>
              <a:rPr lang="es-CL" dirty="0"/>
              <a:t>Personal que percibe aguinaldo del artículo 2, aguinaldo del artículo 8, bono de artículo 25, y/o bono de artículo 67, Ley 21.050. 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928" y="2492896"/>
            <a:ext cx="5023976" cy="33766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91" y="1916832"/>
            <a:ext cx="3446229" cy="279943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923928" y="5229200"/>
            <a:ext cx="936104" cy="4768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7672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77368ED-5B11-4A85-8FB7-774158754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•	En este informe, se solicita información para el período 1° de enero - 30 de septiembre de 2018.</a:t>
            </a:r>
          </a:p>
          <a:p>
            <a:pPr algn="just"/>
            <a:r>
              <a:rPr lang="es-ES" dirty="0"/>
              <a:t>•	A contar de este informe se consulta información relacionada con la recuperación de subsidios.</a:t>
            </a:r>
          </a:p>
          <a:p>
            <a:pPr algn="just"/>
            <a:r>
              <a:rPr lang="es-ES" dirty="0"/>
              <a:t>•	Asimismo, solicita información sobre los reposos médicos emitidos por el administrador del seguro de accidentes del trabajo o del trayecto y enfermedades profesionales.</a:t>
            </a:r>
          </a:p>
          <a:p>
            <a:pPr algn="just"/>
            <a:r>
              <a:rPr lang="es-ES" dirty="0"/>
              <a:t>•	Recuerde incluir en esta matriz los permisos médicos emitidos en virtud de la Ley N°21.603 (SANNA) así como los permisos postnatal-parental del personal de su institución.</a:t>
            </a:r>
          </a:p>
          <a:p>
            <a:pPr algn="just"/>
            <a:r>
              <a:rPr lang="es-ES" dirty="0"/>
              <a:t>•	Se modifica la Tabla N°18 sobre tipos de licencia médica y se agrega Tabla N°33 sobre estados de recuperación de subsidios.</a:t>
            </a:r>
          </a:p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85D844-DACE-42FA-B8D0-A0DA3AA8DA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MX" dirty="0"/>
              <a:t>Matriz “L”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AF5D4F-3618-483C-AD4C-C133BBEF1F9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/>
              <a:t>Respecto de esta matriz se puede observar lo siguiente: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9242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285C0E9-45CE-4F3F-AA9B-0002A95D9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00" y="2915233"/>
            <a:ext cx="8331200" cy="309128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99C9DB-E2BB-4B37-95BF-CD80EBA419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MX" dirty="0"/>
              <a:t>Matriz “L”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E1AC7D-2B06-418F-8A79-0A1AFF77D4A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/>
              <a:t>Los Cambio se producen desde los campos 22 al 28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8453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EB2A526A-92E9-437A-A553-320784F60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867161"/>
            <a:ext cx="8331200" cy="42816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No agregar Columnas, entre la columna A y 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No eliminar columnas, entre la columna A y 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Una vez realizada las revisiones eliminar las columnas de Validación ubicadas entre las columnas  AQ y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N</a:t>
            </a:r>
            <a:r>
              <a:rPr lang="es-ES" dirty="0"/>
              <a:t>o dejar valores en blanco o cero según corresponda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N</a:t>
            </a:r>
            <a:r>
              <a:rPr lang="es-ES" dirty="0"/>
              <a:t>o dejar formulas ni vinculo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no dejar hojas extras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Revisar y entender lo que indica la validación, (no siempre significa que esta con error)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3E240B-BCC3-4F2E-AFCF-0F6B6886D02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/>
              <a:t>Uso de matrices de validación y correcto llenado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069032-2B7F-4803-8735-7508400965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0" y="1486982"/>
            <a:ext cx="8331200" cy="380178"/>
          </a:xfrm>
        </p:spPr>
        <p:txBody>
          <a:bodyPr/>
          <a:lstStyle/>
          <a:p>
            <a:r>
              <a:rPr lang="es-ES" dirty="0"/>
              <a:t>Ejemplo Matriz D</a:t>
            </a:r>
          </a:p>
        </p:txBody>
      </p:sp>
    </p:spTree>
    <p:extLst>
      <p:ext uri="{BB962C8B-B14F-4D97-AF65-F5344CB8AC3E}">
        <p14:creationId xmlns:p14="http://schemas.microsoft.com/office/powerpoint/2010/main" val="510329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DE4A05-BF14-4FA9-85AC-0C886566C7D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MX" dirty="0"/>
              <a:t>Ejemplo: Matriz “D”</a:t>
            </a:r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D142BA-DE30-4377-8EEE-704B7D532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00" y="1988840"/>
            <a:ext cx="83312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3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CC81A6EE-4AB5-4F1A-A3B8-AFDAE473FD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201823"/>
              </p:ext>
            </p:extLst>
          </p:nvPr>
        </p:nvGraphicFramePr>
        <p:xfrm>
          <a:off x="406400" y="1628775"/>
          <a:ext cx="8331200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600">
                  <a:extLst>
                    <a:ext uri="{9D8B030D-6E8A-4147-A177-3AD203B41FA5}">
                      <a16:colId xmlns:a16="http://schemas.microsoft.com/office/drawing/2014/main" val="2488614177"/>
                    </a:ext>
                  </a:extLst>
                </a:gridCol>
                <a:gridCol w="4165600">
                  <a:extLst>
                    <a:ext uri="{9D8B030D-6E8A-4147-A177-3AD203B41FA5}">
                      <a16:colId xmlns:a16="http://schemas.microsoft.com/office/drawing/2014/main" val="549391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Primer Trimestre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Segundo Trimestre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40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Formulario Z (convenio desempeño colectivo)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Matriz R = Cargos en reserva</a:t>
                      </a:r>
                    </a:p>
                    <a:p>
                      <a:r>
                        <a:rPr lang="es-MX" dirty="0"/>
                        <a:t>Esta en proceso de respuesta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709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Matriz V = Retiro voluntario</a:t>
                      </a:r>
                    </a:p>
                    <a:p>
                      <a:r>
                        <a:rPr lang="es-MX" dirty="0"/>
                        <a:t>Errores en la </a:t>
                      </a:r>
                      <a:r>
                        <a:rPr lang="es-MX" dirty="0" err="1"/>
                        <a:t>info</a:t>
                      </a:r>
                      <a:r>
                        <a:rPr lang="es-MX" dirty="0"/>
                        <a:t>. De causal alejamiento, SS. serán notificados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334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Formulario Z = provistos y vacantes</a:t>
                      </a:r>
                    </a:p>
                    <a:p>
                      <a:r>
                        <a:rPr lang="es-MX" dirty="0"/>
                        <a:t>Se debe reconstruir, se notificara a los organismos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122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Matriz E = Horas Extras:</a:t>
                      </a:r>
                    </a:p>
                    <a:p>
                      <a:r>
                        <a:rPr lang="es-MX" dirty="0"/>
                        <a:t>Talcahuano, Magallanes, Metro. Oriente, Metro. Sur Oriente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45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165955"/>
                  </a:ext>
                </a:extLst>
              </a:tr>
            </a:tbl>
          </a:graphicData>
        </a:graphic>
      </p:graphicFrame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50A225-B4E1-46DF-A1DA-4DCFC0E592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/>
              <a:t>Situación de matrices pendientes Primer y Segundo Trimestre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2056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BA6A69A-09EF-4093-95DB-2E7F4CA56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517" y="2204864"/>
            <a:ext cx="8331200" cy="4592048"/>
          </a:xfrm>
        </p:spPr>
        <p:txBody>
          <a:bodyPr>
            <a:normAutofit/>
          </a:bodyPr>
          <a:lstStyle/>
          <a:p>
            <a:r>
              <a:rPr lang="es-MX" b="1" u="sng" dirty="0"/>
              <a:t>Errores frecuentes:</a:t>
            </a:r>
          </a:p>
          <a:p>
            <a:r>
              <a:rPr lang="es-MX" dirty="0"/>
              <a:t>Fecha nacimiento</a:t>
            </a:r>
          </a:p>
          <a:p>
            <a:r>
              <a:rPr lang="es-MX" dirty="0"/>
              <a:t>Sexo</a:t>
            </a:r>
          </a:p>
          <a:p>
            <a:r>
              <a:rPr lang="es-MX" dirty="0"/>
              <a:t>Fecha ingreso</a:t>
            </a:r>
          </a:p>
          <a:p>
            <a:endParaRPr lang="es-MX" dirty="0"/>
          </a:p>
          <a:p>
            <a:r>
              <a:rPr lang="es-MX" b="1" u="sng" dirty="0"/>
              <a:t>Sugerencias: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ID_SERV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(Cambiar formato de Numérico a Texto)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=TEXTO(B2;0)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(Cambiar formato de Numérico a Texto)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=SI(M2&lt;10;CONCATENAR("0";TEXTO(M2;0));TEXTO(M2;0))</a:t>
            </a:r>
          </a:p>
          <a:p>
            <a:endParaRPr lang="es-MX" dirty="0"/>
          </a:p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9A665-6275-497B-BAE7-FF5C9F39B68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/>
              <a:t>Análisis Errores Frecuentes y sugerencias 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8757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A8639AB9-9A3E-4D5B-A8E8-B720AC256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814381"/>
            <a:ext cx="8331200" cy="43344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1400" dirty="0">
                <a:solidFill>
                  <a:schemeClr val="tx1"/>
                </a:solidFill>
                <a:latin typeface="+mn-lt"/>
              </a:rPr>
              <a:t>Matriz D, S, C - Para el campo ASIGPROF, Se requiere que, para el campo ASIGPROF se considere solo “</a:t>
            </a:r>
            <a:r>
              <a:rPr lang="es-ES" sz="1400" dirty="0" err="1">
                <a:solidFill>
                  <a:schemeClr val="tx1"/>
                </a:solidFill>
                <a:latin typeface="+mn-lt"/>
              </a:rPr>
              <a:t>cod_haber</a:t>
            </a:r>
            <a:r>
              <a:rPr lang="es-ES" sz="1400" dirty="0">
                <a:solidFill>
                  <a:schemeClr val="tx1"/>
                </a:solidFill>
                <a:latin typeface="+mn-lt"/>
              </a:rPr>
              <a:t> 25 - ley 18834” y no los considere  para las leyes médicas.</a:t>
            </a:r>
          </a:p>
          <a:p>
            <a:pPr marL="342900" indent="-342900">
              <a:buFont typeface="+mj-lt"/>
              <a:buAutoNum type="arabicPeriod"/>
            </a:pPr>
            <a:endParaRPr lang="es-ES" sz="14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1400" dirty="0">
                <a:solidFill>
                  <a:schemeClr val="tx1"/>
                </a:solidFill>
                <a:latin typeface="+mn-lt"/>
              </a:rPr>
              <a:t>Matriz C - campo FECHA_ALEJAMIENTO, Se requiere incorporar en la regla de selección de los contratos cesados:</a:t>
            </a:r>
          </a:p>
          <a:p>
            <a:pPr marL="1085850" lvl="1" indent="-342900">
              <a:buFont typeface="+mj-lt"/>
              <a:buAutoNum type="alphaLcParenR"/>
            </a:pPr>
            <a:r>
              <a:rPr lang="es-ES" sz="1400" dirty="0">
                <a:solidFill>
                  <a:schemeClr val="tx1"/>
                </a:solidFill>
                <a:latin typeface="+mn-lt"/>
              </a:rPr>
              <a:t>Considerar solamente aquellos contratos que estén provistos.</a:t>
            </a:r>
          </a:p>
          <a:p>
            <a:pPr marL="1085850" lvl="1" indent="-342900">
              <a:buFont typeface="+mj-lt"/>
              <a:buAutoNum type="alphaLcParenR"/>
            </a:pPr>
            <a:r>
              <a:rPr lang="es-ES" sz="1400" dirty="0">
                <a:solidFill>
                  <a:schemeClr val="tx1"/>
                </a:solidFill>
                <a:latin typeface="+mn-lt"/>
              </a:rPr>
              <a:t>Validar que el periodo de término de la búsqueda, sea hasta el penúltimo día del mes de proceso.</a:t>
            </a:r>
          </a:p>
          <a:p>
            <a:pPr marL="342900" indent="-342900">
              <a:buFont typeface="+mj-lt"/>
              <a:buAutoNum type="arabicPeriod"/>
            </a:pPr>
            <a:endParaRPr lang="es-ES" sz="14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1400" dirty="0">
                <a:solidFill>
                  <a:schemeClr val="tx1"/>
                </a:solidFill>
                <a:latin typeface="+mn-lt"/>
              </a:rPr>
              <a:t>Matriz C: se requiere que cuando el contrato no tenga alejamiento se considere la fecha de término natural + 1 día como fecha de alejamiento. </a:t>
            </a:r>
          </a:p>
          <a:p>
            <a:r>
              <a:rPr lang="es-ES" sz="1400" dirty="0">
                <a:solidFill>
                  <a:schemeClr val="tx1"/>
                </a:solidFill>
                <a:latin typeface="+mn-lt"/>
              </a:rPr>
              <a:t>		- regla de matriz H (renta bruta mensualizada) aplicar D y S y visible en matriz C</a:t>
            </a:r>
          </a:p>
          <a:p>
            <a:r>
              <a:rPr lang="es-ES" sz="1400" dirty="0">
                <a:solidFill>
                  <a:schemeClr val="tx1"/>
                </a:solidFill>
                <a:latin typeface="+mn-lt"/>
              </a:rPr>
              <a:t>		</a:t>
            </a:r>
            <a:r>
              <a:rPr lang="es-ES" sz="1400">
                <a:solidFill>
                  <a:schemeClr val="tx1"/>
                </a:solidFill>
                <a:latin typeface="+mn-lt"/>
              </a:rPr>
              <a:t>-  que se </a:t>
            </a:r>
            <a:r>
              <a:rPr lang="es-ES" sz="1400" dirty="0">
                <a:solidFill>
                  <a:schemeClr val="tx1"/>
                </a:solidFill>
                <a:latin typeface="+mn-lt"/>
              </a:rPr>
              <a:t>muestren los registros históricos de ceses</a:t>
            </a:r>
          </a:p>
          <a:p>
            <a:endParaRPr lang="es-ES" sz="14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s-ES" sz="1400" dirty="0">
                <a:solidFill>
                  <a:schemeClr val="tx1"/>
                </a:solidFill>
                <a:latin typeface="+mn-lt"/>
              </a:rPr>
              <a:t>Matriz S - campo CAUSAL: Se requiere, que los Permisos sin Goce de Remuneraciones deban ser contabilizados en la matriz S y Excluidos de la Matriz D.</a:t>
            </a:r>
          </a:p>
          <a:p>
            <a:endParaRPr lang="es-ES" sz="1400" dirty="0">
              <a:solidFill>
                <a:schemeClr val="tx1"/>
              </a:solidFill>
              <a:latin typeface="+mn-lt"/>
            </a:endParaRPr>
          </a:p>
          <a:p>
            <a:endParaRPr lang="es-ES" sz="1400" dirty="0">
              <a:solidFill>
                <a:schemeClr val="tx1"/>
              </a:solidFill>
              <a:latin typeface="+mn-lt"/>
            </a:endParaRPr>
          </a:p>
          <a:p>
            <a:endParaRPr lang="es-ES" sz="1400" dirty="0">
              <a:solidFill>
                <a:schemeClr val="tx1"/>
              </a:solidFill>
              <a:latin typeface="+mn-lt"/>
            </a:endParaRPr>
          </a:p>
          <a:p>
            <a:endParaRPr lang="es-ES" sz="1400" dirty="0">
              <a:solidFill>
                <a:schemeClr val="tx1"/>
              </a:solidFill>
              <a:latin typeface="+mj-lt"/>
            </a:endParaRPr>
          </a:p>
          <a:p>
            <a:endParaRPr lang="es-ES" dirty="0"/>
          </a:p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12CF4E-774E-45E5-8E65-42773B40AD3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/>
              <a:t>Mejoras en el  SIRH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7271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A8639AB9-9A3E-4D5B-A8E8-B720AC256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916831"/>
            <a:ext cx="8331200" cy="423200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s-ES" sz="1400" dirty="0">
                <a:solidFill>
                  <a:schemeClr val="tx1"/>
                </a:solidFill>
                <a:latin typeface="+mn-lt"/>
              </a:rPr>
              <a:t>Matriz D – campos TIPO_INFO, SIST_REM, ESTAMENTO, GRADO, DESC_NIVEL y JORNADA</a:t>
            </a:r>
          </a:p>
          <a:p>
            <a:endParaRPr lang="es-ES" sz="1400" dirty="0">
              <a:solidFill>
                <a:schemeClr val="tx1"/>
              </a:solidFill>
              <a:latin typeface="+mn-lt"/>
            </a:endParaRPr>
          </a:p>
          <a:p>
            <a:r>
              <a:rPr lang="es-ES" sz="1400" dirty="0">
                <a:solidFill>
                  <a:schemeClr val="tx1"/>
                </a:solidFill>
                <a:latin typeface="+mn-lt"/>
              </a:rPr>
              <a:t>Se requiere, que para los funcionarios “Directivos - Ley 19664”, los siguientes datos sean llenados desde el módulo de Plantas – Definición del Cargo:</a:t>
            </a:r>
          </a:p>
          <a:p>
            <a:r>
              <a:rPr lang="es-ES" sz="1400" dirty="0">
                <a:solidFill>
                  <a:schemeClr val="tx1"/>
                </a:solidFill>
                <a:latin typeface="+mn-lt"/>
              </a:rPr>
              <a:t>a.	TIPO_INFO = ‘D’, definición del cargo - “REGIMEN” = 18834.</a:t>
            </a:r>
          </a:p>
          <a:p>
            <a:r>
              <a:rPr lang="es-ES" sz="1400" dirty="0">
                <a:solidFill>
                  <a:schemeClr val="tx1"/>
                </a:solidFill>
                <a:latin typeface="+mn-lt"/>
              </a:rPr>
              <a:t>b.	SIST_REM = 10, definición del cargo – “REGIMEN” = 18834.</a:t>
            </a:r>
          </a:p>
          <a:p>
            <a:r>
              <a:rPr lang="es-ES" sz="1400" dirty="0">
                <a:solidFill>
                  <a:schemeClr val="tx1"/>
                </a:solidFill>
                <a:latin typeface="+mn-lt"/>
              </a:rPr>
              <a:t>c.	ESTAMENTO = ‘DIRECTIVO’, definición del cargo – “COD_PLANTA” = ‘DIRECTIVOS’.</a:t>
            </a:r>
          </a:p>
          <a:p>
            <a:r>
              <a:rPr lang="es-ES" sz="1400" dirty="0">
                <a:solidFill>
                  <a:schemeClr val="tx1"/>
                </a:solidFill>
                <a:latin typeface="+mn-lt"/>
              </a:rPr>
              <a:t>d.	GRADO, lo debe traer de la definición del cargo campo GRADOS.</a:t>
            </a:r>
          </a:p>
          <a:p>
            <a:r>
              <a:rPr lang="es-ES" sz="1400" dirty="0">
                <a:solidFill>
                  <a:schemeClr val="tx1"/>
                </a:solidFill>
                <a:latin typeface="+mn-lt"/>
              </a:rPr>
              <a:t>e.	DESC_NIVEL, lo debe traer de la definición del cargo del campo NIVEL JERARQUICO.</a:t>
            </a:r>
          </a:p>
          <a:p>
            <a:r>
              <a:rPr lang="es-ES" sz="1400" dirty="0">
                <a:solidFill>
                  <a:schemeClr val="tx1"/>
                </a:solidFill>
                <a:latin typeface="+mn-lt"/>
              </a:rPr>
              <a:t>f.	JORNADA, lo debe traer de la definición del cargo del campo HORAS.</a:t>
            </a:r>
          </a:p>
          <a:p>
            <a:r>
              <a:rPr lang="es-ES" sz="1400" dirty="0">
                <a:solidFill>
                  <a:schemeClr val="tx1"/>
                </a:solidFill>
                <a:latin typeface="+mn-lt"/>
              </a:rPr>
              <a:t>El resto de los campos se deben completar del contrato informado, funcionalidad Datos Contractuales.</a:t>
            </a:r>
          </a:p>
          <a:p>
            <a:endParaRPr lang="pt-BR" sz="14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pt-BR" sz="1400" dirty="0">
                <a:solidFill>
                  <a:schemeClr val="tx1"/>
                </a:solidFill>
                <a:latin typeface="+mn-lt"/>
              </a:rPr>
              <a:t>Matriz D, S, H, C - campos PAIS, EDU, TITULO, OTROS_EDU, ESPECIALIDAD, UNIDAD: se </a:t>
            </a:r>
            <a:r>
              <a:rPr lang="es-CL" sz="1400" dirty="0">
                <a:solidFill>
                  <a:schemeClr val="tx1"/>
                </a:solidFill>
                <a:latin typeface="+mn-lt"/>
              </a:rPr>
              <a:t>creara</a:t>
            </a:r>
            <a:r>
              <a:rPr lang="pt-BR" sz="1400" dirty="0">
                <a:solidFill>
                  <a:schemeClr val="tx1"/>
                </a:solidFill>
                <a:latin typeface="+mn-lt"/>
              </a:rPr>
              <a:t> una tabla temporal </a:t>
            </a:r>
            <a:r>
              <a:rPr lang="pt-BR" sz="1400" dirty="0" err="1">
                <a:solidFill>
                  <a:schemeClr val="tx1"/>
                </a:solidFill>
                <a:latin typeface="+mn-lt"/>
              </a:rPr>
              <a:t>en</a:t>
            </a:r>
            <a:r>
              <a:rPr lang="pt-BR" sz="1400" dirty="0">
                <a:solidFill>
                  <a:schemeClr val="tx1"/>
                </a:solidFill>
                <a:latin typeface="+mn-lt"/>
              </a:rPr>
              <a:t> la base de </a:t>
            </a:r>
            <a:r>
              <a:rPr lang="pt-BR" sz="1400" dirty="0" err="1">
                <a:solidFill>
                  <a:schemeClr val="tx1"/>
                </a:solidFill>
                <a:latin typeface="+mn-lt"/>
              </a:rPr>
              <a:t>datos</a:t>
            </a:r>
            <a:r>
              <a:rPr lang="pt-BR" sz="1400" dirty="0">
                <a:solidFill>
                  <a:schemeClr val="tx1"/>
                </a:solidFill>
                <a:latin typeface="+mn-lt"/>
              </a:rPr>
              <a:t> de donde se </a:t>
            </a:r>
            <a:r>
              <a:rPr lang="es-CL" sz="1400" dirty="0" err="1">
                <a:solidFill>
                  <a:schemeClr val="tx1"/>
                </a:solidFill>
                <a:latin typeface="+mn-lt"/>
              </a:rPr>
              <a:t>extraeran</a:t>
            </a:r>
            <a:r>
              <a:rPr lang="pt-BR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400" dirty="0" err="1">
                <a:solidFill>
                  <a:schemeClr val="tx1"/>
                </a:solidFill>
                <a:latin typeface="+mn-lt"/>
              </a:rPr>
              <a:t>los</a:t>
            </a:r>
            <a:r>
              <a:rPr lang="pt-BR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400" dirty="0" err="1">
                <a:solidFill>
                  <a:schemeClr val="tx1"/>
                </a:solidFill>
                <a:latin typeface="+mn-lt"/>
              </a:rPr>
              <a:t>datos</a:t>
            </a:r>
            <a:r>
              <a:rPr lang="pt-BR" sz="14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endParaRPr lang="es-ES" sz="1400" dirty="0">
              <a:solidFill>
                <a:schemeClr val="tx1"/>
              </a:solidFill>
              <a:latin typeface="+mn-lt"/>
            </a:endParaRPr>
          </a:p>
          <a:p>
            <a:endParaRPr lang="es-ES" sz="1400" dirty="0">
              <a:solidFill>
                <a:schemeClr val="tx1"/>
              </a:solidFill>
              <a:latin typeface="+mn-lt"/>
            </a:endParaRPr>
          </a:p>
          <a:p>
            <a:endParaRPr lang="es-ES" sz="1400" dirty="0">
              <a:solidFill>
                <a:schemeClr val="tx1"/>
              </a:solidFill>
              <a:latin typeface="+mn-lt"/>
            </a:endParaRPr>
          </a:p>
          <a:p>
            <a:endParaRPr lang="es-ES" sz="1400" dirty="0">
              <a:solidFill>
                <a:schemeClr val="tx1"/>
              </a:solidFill>
              <a:latin typeface="+mj-lt"/>
            </a:endParaRPr>
          </a:p>
          <a:p>
            <a:endParaRPr lang="es-ES" dirty="0"/>
          </a:p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12CF4E-774E-45E5-8E65-42773B40AD3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/>
              <a:t>Mejoras en el  SIRH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4268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C211D3FC-D647-4DBA-A26F-967B3021A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s-ES" dirty="0"/>
              <a:t>Tabla de Unidades Dipres vs Unidades SIRH.</a:t>
            </a:r>
          </a:p>
          <a:p>
            <a:pPr marL="285750" indent="-285750">
              <a:buFontTx/>
              <a:buChar char="-"/>
            </a:pPr>
            <a:r>
              <a:rPr lang="es-ES" dirty="0"/>
              <a:t>Homologar Datos Dipres con Datos Antecedentes de Estudio: Títulos, Especialidad.</a:t>
            </a:r>
          </a:p>
          <a:p>
            <a:pPr marL="285750" indent="-285750">
              <a:buFontTx/>
              <a:buChar char="-"/>
            </a:pPr>
            <a:r>
              <a:rPr lang="es-ES" dirty="0"/>
              <a:t>Tabla País (asociar con tabla de nacionalidad).</a:t>
            </a:r>
          </a:p>
          <a:p>
            <a:pPr marL="285750" indent="-285750">
              <a:buFontTx/>
              <a:buChar char="-"/>
            </a:pPr>
            <a:r>
              <a:rPr lang="es-ES" dirty="0"/>
              <a:t>Formateo de Columnas Automático por Tipo de Campo </a:t>
            </a:r>
            <a:r>
              <a:rPr lang="es-ES"/>
              <a:t>x SIRH en </a:t>
            </a:r>
            <a:r>
              <a:rPr lang="es-ES" dirty="0"/>
              <a:t>las Matrices Dipres.</a:t>
            </a:r>
          </a:p>
          <a:p>
            <a:pPr marL="285750" indent="-285750">
              <a:buFontTx/>
              <a:buChar char="-"/>
            </a:pPr>
            <a:r>
              <a:rPr lang="es-ES" dirty="0"/>
              <a:t>Homologar Tabla de Imputación Presupuestaria Dipres con Tabla Clasificación </a:t>
            </a:r>
            <a:r>
              <a:rPr lang="es-ES" dirty="0" err="1"/>
              <a:t>Presup</a:t>
            </a:r>
            <a:r>
              <a:rPr lang="es-ES" dirty="0"/>
              <a:t>. SIRH.</a:t>
            </a:r>
          </a:p>
          <a:p>
            <a:pPr marL="285750" indent="-285750">
              <a:buFontTx/>
              <a:buChar char="-"/>
            </a:pPr>
            <a:r>
              <a:rPr lang="es-ES" dirty="0"/>
              <a:t>Homologar Causal Matriz S con Causales de Parámetros Códigos generales SIRH.</a:t>
            </a:r>
          </a:p>
          <a:p>
            <a:pPr marL="285750" indent="-285750">
              <a:buFontTx/>
              <a:buChar char="-"/>
            </a:pPr>
            <a:r>
              <a:rPr lang="es-ES" dirty="0"/>
              <a:t>Tabla de Parámetros x Ley Afecto x Periodo de Leyes de Incentivo al Retiro para Matriz V.</a:t>
            </a:r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E77ACA-5D02-412F-9240-955D3E7A246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/>
              <a:t>Mejoras en el  SIRH</a:t>
            </a:r>
            <a:r>
              <a:rPr lang="es-ES" dirty="0"/>
              <a:t> Futuras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1BCD6F-6E33-4FCF-BA54-8DDBEB4942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/>
              <a:t>Homologación de Tablas, Parametrización y Formateo de Datos</a:t>
            </a:r>
          </a:p>
        </p:txBody>
      </p:sp>
    </p:spTree>
    <p:extLst>
      <p:ext uri="{BB962C8B-B14F-4D97-AF65-F5344CB8AC3E}">
        <p14:creationId xmlns:p14="http://schemas.microsoft.com/office/powerpoint/2010/main" val="4137234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229EFF98-1282-47B0-B4F7-C71B07AF53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632156"/>
              </p:ext>
            </p:extLst>
          </p:nvPr>
        </p:nvGraphicFramePr>
        <p:xfrm>
          <a:off x="390916" y="2667000"/>
          <a:ext cx="8346683" cy="3282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9617">
                  <a:extLst>
                    <a:ext uri="{9D8B030D-6E8A-4147-A177-3AD203B41FA5}">
                      <a16:colId xmlns:a16="http://schemas.microsoft.com/office/drawing/2014/main" val="1610750064"/>
                    </a:ext>
                  </a:extLst>
                </a:gridCol>
                <a:gridCol w="2734566">
                  <a:extLst>
                    <a:ext uri="{9D8B030D-6E8A-4147-A177-3AD203B41FA5}">
                      <a16:colId xmlns:a16="http://schemas.microsoft.com/office/drawing/2014/main" val="2961747647"/>
                    </a:ext>
                  </a:extLst>
                </a:gridCol>
                <a:gridCol w="4432500">
                  <a:extLst>
                    <a:ext uri="{9D8B030D-6E8A-4147-A177-3AD203B41FA5}">
                      <a16:colId xmlns:a16="http://schemas.microsoft.com/office/drawing/2014/main" val="3949707977"/>
                    </a:ext>
                  </a:extLst>
                </a:gridCol>
              </a:tblGrid>
              <a:tr h="41028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Referente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Organismo/Servicio de Salud</a:t>
                      </a:r>
                      <a:endParaRPr lang="es-E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Nombres</a:t>
                      </a:r>
                      <a:endParaRPr lang="es-E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3612213"/>
                  </a:ext>
                </a:extLst>
              </a:tr>
              <a:tr h="4102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Viviana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S.S. Arica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Cristian Ávila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3184292"/>
                  </a:ext>
                </a:extLst>
              </a:tr>
              <a:tr h="4102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Viviana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S.S. Coquimbo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Maria Paz Adaos – Claudia Tapia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241877"/>
                  </a:ext>
                </a:extLst>
              </a:tr>
              <a:tr h="4102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Viviana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S.S. Ñuble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Mabel Peñafiel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379406"/>
                  </a:ext>
                </a:extLst>
              </a:tr>
              <a:tr h="4102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Viviana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S.S. Bio Bio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Cecilia Fuentealba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3333336"/>
                  </a:ext>
                </a:extLst>
              </a:tr>
              <a:tr h="4102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Viviana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S.S. Del Reloncavi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Sebastian Zamorano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2337874"/>
                  </a:ext>
                </a:extLst>
              </a:tr>
              <a:tr h="4102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Viviana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S.S. Met. Oriente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Guillermo Barrera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3064497"/>
                  </a:ext>
                </a:extLst>
              </a:tr>
              <a:tr h="4102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Viviana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S.S. Met. Occidente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Cristian Riquelme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3617462"/>
                  </a:ext>
                </a:extLst>
              </a:tr>
            </a:tbl>
          </a:graphicData>
        </a:graphic>
      </p:graphicFrame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D54FB6-C7BA-412E-A916-4B1FAF198E7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/>
              <a:t>Organización equipo Minsal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66991D-252F-41E0-9AF4-06F2DCE03F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/>
              <a:t>Viviana Vallejos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6027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D0736B-BA8C-48F7-8920-EA645E52F29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/>
              <a:t>Organización equipo Minsal</a:t>
            </a:r>
            <a:endParaRPr lang="es-ES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84EA6F2C-FEB9-40FF-8770-5A8A03AE43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649697"/>
              </p:ext>
            </p:extLst>
          </p:nvPr>
        </p:nvGraphicFramePr>
        <p:xfrm>
          <a:off x="406400" y="2492896"/>
          <a:ext cx="7910016" cy="3024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4944">
                  <a:extLst>
                    <a:ext uri="{9D8B030D-6E8A-4147-A177-3AD203B41FA5}">
                      <a16:colId xmlns:a16="http://schemas.microsoft.com/office/drawing/2014/main" val="3698773418"/>
                    </a:ext>
                  </a:extLst>
                </a:gridCol>
                <a:gridCol w="2657032">
                  <a:extLst>
                    <a:ext uri="{9D8B030D-6E8A-4147-A177-3AD203B41FA5}">
                      <a16:colId xmlns:a16="http://schemas.microsoft.com/office/drawing/2014/main" val="4194154380"/>
                    </a:ext>
                  </a:extLst>
                </a:gridCol>
                <a:gridCol w="4328040">
                  <a:extLst>
                    <a:ext uri="{9D8B030D-6E8A-4147-A177-3AD203B41FA5}">
                      <a16:colId xmlns:a16="http://schemas.microsoft.com/office/drawing/2014/main" val="717679833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Referente</a:t>
                      </a:r>
                      <a:endParaRPr lang="es-E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Organismo/Servicio de Salud</a:t>
                      </a:r>
                      <a:endParaRPr lang="es-E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Nombres</a:t>
                      </a:r>
                      <a:endParaRPr lang="es-E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1447877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Alexis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S.S. Antofagasta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Rene Ossandon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6076893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Alexis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S.S. O'Higgins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Manuel Guajardo Lara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6605110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Alexis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S.S. Arauco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Pamela Rodríguez </a:t>
                      </a:r>
                      <a:r>
                        <a:rPr lang="es-ES" sz="1100" u="none" strike="noStrike" dirty="0" err="1">
                          <a:effectLst/>
                        </a:rPr>
                        <a:t>Rodríguez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9296077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Alexis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S.S. Valdivia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Esteban Sepúlveda Retamal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9621653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Alexis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S.S. Aysén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Camila Gómez Bravo; Nidia Ortega </a:t>
                      </a:r>
                      <a:r>
                        <a:rPr lang="es-ES" sz="1100" u="none" strike="noStrike" dirty="0" err="1">
                          <a:effectLst/>
                        </a:rPr>
                        <a:t>Catin</a:t>
                      </a:r>
                      <a:r>
                        <a:rPr lang="es-ES" sz="1100" u="none" strike="noStrike" dirty="0">
                          <a:effectLst/>
                        </a:rPr>
                        <a:t> (Titular)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7589875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Alexis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S.S. Met. Sur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Melany Orellana Becerra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7435255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Alexis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CRS Maipú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Uri Hidalgo Vidal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9995913"/>
                  </a:ext>
                </a:extLst>
              </a:tr>
            </a:tbl>
          </a:graphicData>
        </a:graphic>
      </p:graphicFrame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C67AB0A4-E9EB-47FE-A504-45E7A06EA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0" y="1966784"/>
            <a:ext cx="8331200" cy="380178"/>
          </a:xfrm>
        </p:spPr>
        <p:txBody>
          <a:bodyPr/>
          <a:lstStyle/>
          <a:p>
            <a:r>
              <a:rPr lang="es-MX" dirty="0"/>
              <a:t>Alexis Aburto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5999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6EFF16B8-343C-4A79-A03B-8F58D76B6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937006"/>
              </p:ext>
            </p:extLst>
          </p:nvPr>
        </p:nvGraphicFramePr>
        <p:xfrm>
          <a:off x="409442" y="2780928"/>
          <a:ext cx="8328158" cy="288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6999">
                  <a:extLst>
                    <a:ext uri="{9D8B030D-6E8A-4147-A177-3AD203B41FA5}">
                      <a16:colId xmlns:a16="http://schemas.microsoft.com/office/drawing/2014/main" val="809214493"/>
                    </a:ext>
                  </a:extLst>
                </a:gridCol>
                <a:gridCol w="2728497">
                  <a:extLst>
                    <a:ext uri="{9D8B030D-6E8A-4147-A177-3AD203B41FA5}">
                      <a16:colId xmlns:a16="http://schemas.microsoft.com/office/drawing/2014/main" val="1742093194"/>
                    </a:ext>
                  </a:extLst>
                </a:gridCol>
                <a:gridCol w="4422662">
                  <a:extLst>
                    <a:ext uri="{9D8B030D-6E8A-4147-A177-3AD203B41FA5}">
                      <a16:colId xmlns:a16="http://schemas.microsoft.com/office/drawing/2014/main" val="151943957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Referente</a:t>
                      </a:r>
                      <a:endParaRPr lang="es-E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Organismo/Servicio de Salud</a:t>
                      </a:r>
                      <a:endParaRPr lang="es-E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Nombres</a:t>
                      </a:r>
                      <a:endParaRPr lang="es-E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22726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Cristian V.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S.S. Valparaíso-San Antonio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Carlos Aranda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12357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Cristian V.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S.S. Viña del Mar-Quillota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José Muñoz Díaz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415408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Cristian V.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S.S. Araucanía Norte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Antonio Ardiles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60437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Cristian V.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S.S. Met. Sur Oriente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Claudio Benavente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2642824"/>
                  </a:ext>
                </a:extLst>
              </a:tr>
            </a:tbl>
          </a:graphicData>
        </a:graphic>
      </p:graphicFrame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5515E5-CACD-47CC-A74B-0847787313B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/>
              <a:t>Organización equipo Minsal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ADE51D-4F37-44DC-AA42-FC6BA62A0D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/>
              <a:t>Cristian Vásquez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4976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5E069634-A8F9-4002-A0D1-45B515925F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68853"/>
              </p:ext>
            </p:extLst>
          </p:nvPr>
        </p:nvGraphicFramePr>
        <p:xfrm>
          <a:off x="400178" y="2667000"/>
          <a:ext cx="8331199" cy="3354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7429">
                  <a:extLst>
                    <a:ext uri="{9D8B030D-6E8A-4147-A177-3AD203B41FA5}">
                      <a16:colId xmlns:a16="http://schemas.microsoft.com/office/drawing/2014/main" val="3032865315"/>
                    </a:ext>
                  </a:extLst>
                </a:gridCol>
                <a:gridCol w="2729493">
                  <a:extLst>
                    <a:ext uri="{9D8B030D-6E8A-4147-A177-3AD203B41FA5}">
                      <a16:colId xmlns:a16="http://schemas.microsoft.com/office/drawing/2014/main" val="1137252439"/>
                    </a:ext>
                  </a:extLst>
                </a:gridCol>
                <a:gridCol w="4424277">
                  <a:extLst>
                    <a:ext uri="{9D8B030D-6E8A-4147-A177-3AD203B41FA5}">
                      <a16:colId xmlns:a16="http://schemas.microsoft.com/office/drawing/2014/main" val="212968851"/>
                    </a:ext>
                  </a:extLst>
                </a:gridCol>
              </a:tblGrid>
              <a:tr h="41928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Referente</a:t>
                      </a:r>
                      <a:endParaRPr lang="es-E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Organismo/Servicio de Salud</a:t>
                      </a:r>
                      <a:endParaRPr lang="es-E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Nombres</a:t>
                      </a:r>
                      <a:endParaRPr lang="es-E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251281"/>
                  </a:ext>
                </a:extLst>
              </a:tr>
              <a:tr h="41928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Erwin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S.S. Iquique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Adrián Morales </a:t>
                      </a:r>
                      <a:r>
                        <a:rPr lang="es-ES" sz="1100" u="none" strike="noStrike" dirty="0" err="1">
                          <a:effectLst/>
                        </a:rPr>
                        <a:t>Morales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6255101"/>
                  </a:ext>
                </a:extLst>
              </a:tr>
              <a:tr h="41928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Erwin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S.S. Aconcagua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Mabel Orrego Leiva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5363037"/>
                  </a:ext>
                </a:extLst>
              </a:tr>
              <a:tr h="41928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Erwin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S.S. Concepción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Paula Muñoz Rojo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4785220"/>
                  </a:ext>
                </a:extLst>
              </a:tr>
              <a:tr h="41928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Erwin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S.S. Araucanía Sur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Natalia Carvajal Vasquez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5767344"/>
                  </a:ext>
                </a:extLst>
              </a:tr>
              <a:tr h="41928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Erwin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S.S. Chiloe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Cristian Morales </a:t>
                      </a:r>
                      <a:r>
                        <a:rPr lang="es-ES" sz="1100" u="none" strike="noStrike" dirty="0" err="1">
                          <a:effectLst/>
                        </a:rPr>
                        <a:t>Gonzalez;jose</a:t>
                      </a:r>
                      <a:r>
                        <a:rPr lang="es-ES" sz="1100" u="none" strike="noStrike" dirty="0">
                          <a:effectLst/>
                        </a:rPr>
                        <a:t> Miguel Muñoz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5805981"/>
                  </a:ext>
                </a:extLst>
              </a:tr>
              <a:tr h="41928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Erwin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S.S. Met. Central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Luis Ramirez Ibaceta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6697410"/>
                  </a:ext>
                </a:extLst>
              </a:tr>
              <a:tr h="41928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Erwin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Hospital Padre Alberto Hurtado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Oriana Báez Arribada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0056444"/>
                  </a:ext>
                </a:extLst>
              </a:tr>
            </a:tbl>
          </a:graphicData>
        </a:graphic>
      </p:graphicFrame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EF1336-615A-4C3E-A673-8EF0E3329F8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/>
              <a:t>Organización equipo Minsal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5D45A7-B786-4E4E-8CB5-4FD4F98967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/>
              <a:t>Erwin Castillo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2481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4257D43A-D4B1-47DF-A872-453354B86C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694330"/>
              </p:ext>
            </p:extLst>
          </p:nvPr>
        </p:nvGraphicFramePr>
        <p:xfrm>
          <a:off x="406400" y="2780928"/>
          <a:ext cx="8331201" cy="3384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7429">
                  <a:extLst>
                    <a:ext uri="{9D8B030D-6E8A-4147-A177-3AD203B41FA5}">
                      <a16:colId xmlns:a16="http://schemas.microsoft.com/office/drawing/2014/main" val="3182451724"/>
                    </a:ext>
                  </a:extLst>
                </a:gridCol>
                <a:gridCol w="2729494">
                  <a:extLst>
                    <a:ext uri="{9D8B030D-6E8A-4147-A177-3AD203B41FA5}">
                      <a16:colId xmlns:a16="http://schemas.microsoft.com/office/drawing/2014/main" val="2822763478"/>
                    </a:ext>
                  </a:extLst>
                </a:gridCol>
                <a:gridCol w="4424278">
                  <a:extLst>
                    <a:ext uri="{9D8B030D-6E8A-4147-A177-3AD203B41FA5}">
                      <a16:colId xmlns:a16="http://schemas.microsoft.com/office/drawing/2014/main" val="2830180388"/>
                    </a:ext>
                  </a:extLst>
                </a:gridCol>
              </a:tblGrid>
              <a:tr h="42304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Referente</a:t>
                      </a:r>
                      <a:endParaRPr lang="es-E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Organismo/Servicio de Salud</a:t>
                      </a:r>
                      <a:endParaRPr lang="es-E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Nombres</a:t>
                      </a:r>
                      <a:endParaRPr lang="es-E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4594167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Paulo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S.S. Atacama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Lilian </a:t>
                      </a:r>
                      <a:r>
                        <a:rPr lang="es-ES" sz="1100" u="none" strike="noStrike" dirty="0" err="1">
                          <a:effectLst/>
                        </a:rPr>
                        <a:t>Thomas;juana</a:t>
                      </a:r>
                      <a:r>
                        <a:rPr lang="es-ES" sz="1100" u="none" strike="noStrike" dirty="0">
                          <a:effectLst/>
                        </a:rPr>
                        <a:t> Torres Avendaño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2798738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Paulo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S.S. Maule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Jaime Montecinos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8882531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Paulo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S.S. Talcahuano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Daniel Ormeño Tapia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6838486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Paulo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S.S. Osorno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Jorge Oyarzun Silva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3959770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Paulo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S.S. Magallanes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Olga Vera Vargas; Natalia Colivoro Ruiz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1154255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Paulo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S.S. Met. Norte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Omar Retamal Gonzalez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5947764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Paulo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CRS Cordillera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Viviana </a:t>
                      </a:r>
                      <a:r>
                        <a:rPr lang="es-ES" sz="1100" u="none" strike="noStrike" dirty="0" err="1">
                          <a:effectLst/>
                        </a:rPr>
                        <a:t>Bastias</a:t>
                      </a:r>
                      <a:r>
                        <a:rPr lang="es-ES" sz="1100" u="none" strike="noStrike" dirty="0">
                          <a:effectLst/>
                        </a:rPr>
                        <a:t> Leiva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9382279"/>
                  </a:ext>
                </a:extLst>
              </a:tr>
            </a:tbl>
          </a:graphicData>
        </a:graphic>
      </p:graphicFrame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066419-4762-4020-B7A4-6C75DD837F8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/>
              <a:t>Organización equipo Minsal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E136-3C0E-41A1-B8C2-9B0B762A10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/>
              <a:t>Paulo Cortes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3028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68826E-7CEF-40F3-AF29-4F2FA8D6628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/>
              <a:t>Pauta de evaluación informe trimestral subido a portal DIPRES</a:t>
            </a:r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CA6584-48A9-47BC-BBD6-A4D0A1D35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231" y="1911350"/>
            <a:ext cx="5407538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5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EF4C7E-12EC-43F4-BCC5-FE2EF728E08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/>
              <a:t>Cronograma de entrega de matrices tercer trimestre</a:t>
            </a:r>
            <a:endParaRPr lang="es-ES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0EE241-49A0-4556-AA53-30ED0F6A3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80" y="2143925"/>
            <a:ext cx="8126040" cy="128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95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D3EC1E4-3404-404B-B2BE-E9867DB15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988840"/>
            <a:ext cx="7200801" cy="416991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E47132-FA12-438C-B931-70502CFCB02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/>
              <a:t>Instrucciones y Matrices están </a:t>
            </a:r>
            <a:r>
              <a:rPr lang="es-CL"/>
              <a:t>disponibles en </a:t>
            </a:r>
            <a:r>
              <a:rPr lang="es-CL" u="sng">
                <a:hlinkClick r:id="rId3"/>
              </a:rPr>
              <a:t>www.sirh.cl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078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E47132-FA12-438C-B931-70502CFCB02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/>
              <a:t>Instrucciones y Matrices están disponibles en </a:t>
            </a:r>
            <a:r>
              <a:rPr lang="es-CL" u="sng" dirty="0">
                <a:hlinkClick r:id="rId2"/>
              </a:rPr>
              <a:t>www.sirh.cl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5BB426A-A89A-45DE-806E-74367A730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9" y="1607984"/>
            <a:ext cx="3600399" cy="48773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3542846-6EC4-49B2-98E1-FCF6B985E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412794"/>
            <a:ext cx="3600400" cy="3824518"/>
          </a:xfrm>
          <a:prstGeom prst="rect">
            <a:avLst/>
          </a:prstGeom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5851E65A-6E7E-4F3F-A0B1-516D86350CE6}"/>
              </a:ext>
            </a:extLst>
          </p:cNvPr>
          <p:cNvSpPr/>
          <p:nvPr/>
        </p:nvSpPr>
        <p:spPr>
          <a:xfrm>
            <a:off x="3207837" y="3429000"/>
            <a:ext cx="136815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181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40BF141-95F1-44F5-81B4-1A9B04750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96" y="1196752"/>
            <a:ext cx="4086225" cy="4038600"/>
          </a:xfrm>
          <a:prstGeom prst="rect">
            <a:avLst/>
          </a:prstGeom>
        </p:spPr>
      </p:pic>
      <p:pic>
        <p:nvPicPr>
          <p:cNvPr id="10" name="Imagen 9" descr="Imagen que contiene texto, captura de pantalla&#10;&#10;Descripción generada con confianza muy alta">
            <a:extLst>
              <a:ext uri="{FF2B5EF4-FFF2-40B4-BE49-F238E27FC236}">
                <a16:creationId xmlns:a16="http://schemas.microsoft.com/office/drawing/2014/main" id="{BB9C533C-C6E5-4450-8C58-4ACEF296B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52" y="594782"/>
            <a:ext cx="4100745" cy="62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74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72A416-BC9C-4042-A41A-A29E146BDB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D29AD54-6DC9-4E20-9408-D91D8F6CA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01" y="1412776"/>
            <a:ext cx="85248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65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 bwMode="auto">
          <a:xfrm>
            <a:off x="3122835" y="2060848"/>
            <a:ext cx="5121573" cy="14401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es-ES_tradnl" altLang="es-CL" sz="10000" b="1" dirty="0">
                <a:solidFill>
                  <a:srgbClr val="FFFFFF"/>
                </a:solidFill>
                <a:latin typeface="Candara" panose="020E0502030303020204" pitchFamily="34" charset="0"/>
                <a:ea typeface="ヒラギノ角ゴ Pro W3"/>
                <a:cs typeface="ヒラギノ角ゴ Pro W3"/>
                <a:sym typeface="Verdana Bold"/>
              </a:rPr>
              <a:t>Gracias!!</a:t>
            </a:r>
          </a:p>
        </p:txBody>
      </p:sp>
      <p:sp>
        <p:nvSpPr>
          <p:cNvPr id="31747" name="6 CuadroTexto"/>
          <p:cNvSpPr txBox="1">
            <a:spLocks noChangeArrowheads="1"/>
          </p:cNvSpPr>
          <p:nvPr/>
        </p:nvSpPr>
        <p:spPr bwMode="auto">
          <a:xfrm>
            <a:off x="2627784" y="4994275"/>
            <a:ext cx="65162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es-CL" b="1" dirty="0">
                <a:latin typeface="Candara" panose="020E0502030303020204" pitchFamily="34" charset="0"/>
              </a:rPr>
              <a:t>Unidad Sistema de Información de Personas </a:t>
            </a:r>
          </a:p>
          <a:p>
            <a:pPr algn="ctr" eaLnBrk="1" hangingPunct="1"/>
            <a:r>
              <a:rPr lang="es-CL" b="1" dirty="0">
                <a:latin typeface="Candara" panose="020E0502030303020204" pitchFamily="34" charset="0"/>
              </a:rPr>
              <a:t>en el Sector Público de Salud</a:t>
            </a:r>
          </a:p>
          <a:p>
            <a:pPr algn="ctr" eaLnBrk="1" hangingPunct="1"/>
            <a:r>
              <a:rPr lang="es-CL" altLang="es-CL" b="1" dirty="0">
                <a:latin typeface="Candara" panose="020E0502030303020204" pitchFamily="34" charset="0"/>
              </a:rPr>
              <a:t>División de Gestión y Desarrollo de las Personas</a:t>
            </a:r>
          </a:p>
          <a:p>
            <a:pPr algn="r" eaLnBrk="1" hangingPunct="1"/>
            <a:r>
              <a:rPr lang="es-CL" altLang="es-CL" b="1" dirty="0">
                <a:solidFill>
                  <a:prstClr val="white"/>
                </a:solidFill>
                <a:latin typeface="Candara" panose="020E0502030303020204" pitchFamily="34" charset="0"/>
              </a:rPr>
              <a:t>Octubre de 2018</a:t>
            </a:r>
          </a:p>
        </p:txBody>
      </p:sp>
    </p:spTree>
    <p:extLst>
      <p:ext uri="{BB962C8B-B14F-4D97-AF65-F5344CB8AC3E}">
        <p14:creationId xmlns:p14="http://schemas.microsoft.com/office/powerpoint/2010/main" val="1975106990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emoticon pregu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4488582" cy="336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6E47132-FA12-438C-B931-70502CFCB02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6400" y="1066801"/>
            <a:ext cx="8331200" cy="747580"/>
          </a:xfrm>
        </p:spPr>
        <p:txBody>
          <a:bodyPr/>
          <a:lstStyle/>
          <a:p>
            <a:pPr algn="ctr"/>
            <a:r>
              <a:rPr lang="es-CL" sz="4000" dirty="0"/>
              <a:t>¿CONSULTAS?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61428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0D02E7CB-1256-4343-85C9-F288263E2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2204865"/>
            <a:ext cx="8331200" cy="3943976"/>
          </a:xfrm>
        </p:spPr>
        <p:txBody>
          <a:bodyPr>
            <a:normAutofit/>
          </a:bodyPr>
          <a:lstStyle/>
          <a:p>
            <a:r>
              <a:rPr lang="es-MX" sz="2400" dirty="0"/>
              <a:t>Matriz “P” = Viviana Vallejos</a:t>
            </a:r>
          </a:p>
          <a:p>
            <a:endParaRPr lang="es-MX" sz="2400" dirty="0"/>
          </a:p>
          <a:p>
            <a:r>
              <a:rPr lang="es-MX" sz="2400" dirty="0"/>
              <a:t>Matriz “K” = Cristian Vasquez</a:t>
            </a:r>
          </a:p>
          <a:p>
            <a:endParaRPr lang="es-MX" sz="2400" dirty="0"/>
          </a:p>
          <a:p>
            <a:r>
              <a:rPr lang="es-MX" sz="2400" dirty="0"/>
              <a:t>Matriz “B” = Kristofer Gomez</a:t>
            </a:r>
          </a:p>
          <a:p>
            <a:endParaRPr lang="es-MX" sz="2400" dirty="0"/>
          </a:p>
          <a:p>
            <a:r>
              <a:rPr lang="es-MX" sz="2400" dirty="0"/>
              <a:t>Matriz “L” = Cristian Vasquez</a:t>
            </a:r>
          </a:p>
          <a:p>
            <a:endParaRPr lang="es-ES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E81937-1897-430F-98EC-624B62CFD77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/>
              <a:t>Presentación Matrices (P, K, B) fuentes de información para su construcción y cambios en matriz L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252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CuadroTexto"/>
          <p:cNvSpPr txBox="1"/>
          <p:nvPr/>
        </p:nvSpPr>
        <p:spPr>
          <a:xfrm>
            <a:off x="323528" y="260648"/>
            <a:ext cx="8376273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b="1" u="sng" dirty="0">
                <a:solidFill>
                  <a:srgbClr val="FF0000"/>
                </a:solidFill>
                <a:latin typeface="Candara" panose="020E0502030303020204" pitchFamily="34" charset="0"/>
              </a:rPr>
              <a:t>Matriz P:</a:t>
            </a:r>
            <a:r>
              <a:rPr lang="es-ES_tradnl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 “Personal que cotiza por Trabajo Pesado”</a:t>
            </a:r>
          </a:p>
          <a:p>
            <a:endParaRPr lang="es-ES_tradnl" sz="2000" b="1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algn="ctr"/>
            <a:r>
              <a:rPr lang="es-ES_tradnl" sz="2000" b="1" dirty="0">
                <a:latin typeface="Candara" panose="020E0502030303020204" pitchFamily="34" charset="0"/>
              </a:rPr>
              <a:t>¿Qué datos se deben informar?</a:t>
            </a:r>
          </a:p>
          <a:p>
            <a:pPr algn="ctr"/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endParaRPr lang="es-ES_tradnl" sz="2000" b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24" y="1412776"/>
            <a:ext cx="82105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1267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06400" y="404664"/>
            <a:ext cx="8331200" cy="6192688"/>
          </a:xfrm>
        </p:spPr>
        <p:txBody>
          <a:bodyPr>
            <a:normAutofit/>
          </a:bodyPr>
          <a:lstStyle/>
          <a:p>
            <a:pPr algn="ctr"/>
            <a:r>
              <a:rPr lang="es-ES_tradnl" sz="2000" b="1" dirty="0">
                <a:solidFill>
                  <a:srgbClr val="FF0000"/>
                </a:solidFill>
              </a:rPr>
              <a:t>¿Dónde se encuentran los datos de quiénes cotizan por TP?</a:t>
            </a:r>
          </a:p>
          <a:p>
            <a:endParaRPr lang="es-ES_tradnl" b="1" dirty="0">
              <a:solidFill>
                <a:srgbClr val="FF0000"/>
              </a:solidFill>
            </a:endParaRPr>
          </a:p>
          <a:p>
            <a:endParaRPr lang="es-ES_tradnl" b="1" dirty="0">
              <a:solidFill>
                <a:srgbClr val="FF0000"/>
              </a:solidFill>
            </a:endParaRPr>
          </a:p>
          <a:p>
            <a:endParaRPr lang="es-ES_tradnl" b="1" dirty="0">
              <a:solidFill>
                <a:srgbClr val="FF0000"/>
              </a:solidFill>
            </a:endParaRPr>
          </a:p>
          <a:p>
            <a:endParaRPr lang="es-ES_tradnl" b="1" dirty="0">
              <a:solidFill>
                <a:srgbClr val="FF0000"/>
              </a:solidFill>
            </a:endParaRPr>
          </a:p>
          <a:p>
            <a:endParaRPr lang="es-ES_tradnl" b="1" dirty="0">
              <a:solidFill>
                <a:srgbClr val="FF0000"/>
              </a:solidFill>
            </a:endParaRPr>
          </a:p>
          <a:p>
            <a:endParaRPr lang="es-ES_tradnl" b="1" dirty="0">
              <a:solidFill>
                <a:srgbClr val="FF0000"/>
              </a:solidFill>
            </a:endParaRPr>
          </a:p>
          <a:p>
            <a:endParaRPr lang="es-ES_tradnl" b="1" dirty="0">
              <a:solidFill>
                <a:srgbClr val="FF0000"/>
              </a:solidFill>
            </a:endParaRPr>
          </a:p>
          <a:p>
            <a:endParaRPr lang="es-ES_tradnl" b="1" dirty="0">
              <a:solidFill>
                <a:srgbClr val="FF0000"/>
              </a:solidFill>
            </a:endParaRPr>
          </a:p>
          <a:p>
            <a:endParaRPr lang="es-ES_tradnl" b="1" dirty="0">
              <a:solidFill>
                <a:srgbClr val="FF0000"/>
              </a:solidFill>
            </a:endParaRPr>
          </a:p>
          <a:p>
            <a:endParaRPr lang="es-ES_tradnl" b="1" dirty="0">
              <a:solidFill>
                <a:srgbClr val="FF0000"/>
              </a:solidFill>
            </a:endParaRPr>
          </a:p>
          <a:p>
            <a:endParaRPr lang="es-ES_tradnl" b="1" dirty="0">
              <a:solidFill>
                <a:srgbClr val="FF0000"/>
              </a:solidFill>
            </a:endParaRPr>
          </a:p>
          <a:p>
            <a:endParaRPr lang="es-ES_tradnl" b="1" dirty="0">
              <a:solidFill>
                <a:srgbClr val="FF0000"/>
              </a:solidFill>
            </a:endParaRPr>
          </a:p>
          <a:p>
            <a:endParaRPr lang="es-ES_tradnl" b="1" dirty="0">
              <a:solidFill>
                <a:srgbClr val="FF0000"/>
              </a:solidFill>
            </a:endParaRPr>
          </a:p>
          <a:p>
            <a:endParaRPr lang="es-ES_tradnl" b="1" dirty="0">
              <a:solidFill>
                <a:srgbClr val="FF0000"/>
              </a:solidFill>
            </a:endParaRPr>
          </a:p>
          <a:p>
            <a:pPr algn="ctr"/>
            <a:r>
              <a:rPr lang="es-ES_tradnl" b="1" dirty="0">
                <a:solidFill>
                  <a:srgbClr val="FF0000"/>
                </a:solidFill>
              </a:rPr>
              <a:t>Desde acá podemos obtener los siguientes datos:</a:t>
            </a:r>
          </a:p>
          <a:p>
            <a:endParaRPr lang="es-CL" dirty="0"/>
          </a:p>
        </p:txBody>
      </p:sp>
      <p:pic>
        <p:nvPicPr>
          <p:cNvPr id="5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764704"/>
            <a:ext cx="5845630" cy="3928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597" y="5193014"/>
            <a:ext cx="63627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54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9512" y="197346"/>
            <a:ext cx="842493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  <a:ea typeface="ヒラギノ角ゴ Pro W3" charset="-128"/>
              <a:cs typeface="Verdana"/>
            </a:endParaRPr>
          </a:p>
          <a:p>
            <a:pPr algn="ctr"/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  <a:ea typeface="ヒラギノ角ゴ Pro W3" charset="-128"/>
              <a:cs typeface="Verdana"/>
            </a:endParaRPr>
          </a:p>
          <a:p>
            <a:pPr algn="ctr"/>
            <a:r>
              <a:rPr lang="es-ES_tradnl" sz="2000" b="1" dirty="0">
                <a:solidFill>
                  <a:srgbClr val="FF0000"/>
                </a:solidFill>
                <a:latin typeface="Candara" panose="020E0502030303020204" pitchFamily="34" charset="0"/>
                <a:ea typeface="ヒラギノ角ゴ Pro W3" charset="-128"/>
                <a:cs typeface="Verdana"/>
              </a:rPr>
              <a:t>¿Cómo construimos la Matriz P?</a:t>
            </a:r>
          </a:p>
          <a:p>
            <a:pPr algn="just"/>
            <a:endParaRPr lang="es-ES_tradnl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just"/>
            <a:r>
              <a:rPr lang="es-ES_tradnl" sz="1600" b="1" dirty="0">
                <a:latin typeface="Candara" panose="020E0502030303020204" pitchFamily="34" charset="0"/>
              </a:rPr>
              <a:t>Utilizando el archivo extraído de QV y el archivo de validación de DIPRES, se puede  construir  Matriz, pero no en su totalidad.  Insertamos los RUT’S en el campo “RUN” para realizar una búsqueda en las Matrices Bases D y S, luego:</a:t>
            </a:r>
          </a:p>
          <a:p>
            <a:pPr algn="just"/>
            <a:endParaRPr lang="es-ES_tradnl" sz="16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just"/>
            <a:r>
              <a:rPr lang="es-ES_tradnl" sz="1600" b="1" dirty="0">
                <a:solidFill>
                  <a:srgbClr val="FF0000"/>
                </a:solidFill>
                <a:latin typeface="Candara" panose="020E0502030303020204" pitchFamily="34" charset="0"/>
              </a:rPr>
              <a:t>TIPO_INFO</a:t>
            </a:r>
            <a:r>
              <a:rPr lang="es-ES_tradnl" sz="1600" b="1" dirty="0">
                <a:latin typeface="Candara" panose="020E0502030303020204" pitchFamily="34" charset="0"/>
              </a:rPr>
              <a:t>  = Valor a informar para todos = P.</a:t>
            </a:r>
          </a:p>
          <a:p>
            <a:pPr algn="just"/>
            <a:r>
              <a:rPr lang="es-ES_tradnl" sz="1600" b="1" dirty="0">
                <a:solidFill>
                  <a:srgbClr val="FF0000"/>
                </a:solidFill>
                <a:latin typeface="Candara" panose="020E0502030303020204" pitchFamily="34" charset="0"/>
              </a:rPr>
              <a:t>ID_SERV</a:t>
            </a:r>
            <a:r>
              <a:rPr lang="es-ES_tradnl" sz="1600" b="1" dirty="0">
                <a:latin typeface="Candara" panose="020E0502030303020204" pitchFamily="34" charset="0"/>
              </a:rPr>
              <a:t>  = Valor por cada uno de los Servicios. Ejemplo: 162001 = Arica.</a:t>
            </a:r>
          </a:p>
          <a:p>
            <a:pPr algn="just"/>
            <a:r>
              <a:rPr lang="es-ES_tradnl" sz="1600" b="1" dirty="0">
                <a:solidFill>
                  <a:srgbClr val="FF0000"/>
                </a:solidFill>
                <a:latin typeface="Candara" panose="020E0502030303020204" pitchFamily="34" charset="0"/>
              </a:rPr>
              <a:t>RUN</a:t>
            </a:r>
            <a:r>
              <a:rPr lang="es-ES_tradnl" sz="1600" b="1" dirty="0">
                <a:latin typeface="Candara" panose="020E0502030303020204" pitchFamily="34" charset="0"/>
              </a:rPr>
              <a:t>  =  Será la llave para encontrar y “traer” a la Matriz P  los siguientes campos </a:t>
            </a:r>
            <a:r>
              <a:rPr lang="es-ES_tradnl" sz="1600" b="1" dirty="0">
                <a:solidFill>
                  <a:srgbClr val="FF0000"/>
                </a:solidFill>
                <a:latin typeface="Candara" panose="020E0502030303020204" pitchFamily="34" charset="0"/>
              </a:rPr>
              <a:t>4. 5. 6. 7. 8. 9. 10. 11. 12. 13. 14 </a:t>
            </a:r>
            <a:r>
              <a:rPr lang="es-ES_tradnl" sz="1600" b="1" dirty="0">
                <a:latin typeface="Candara" panose="020E0502030303020204" pitchFamily="34" charset="0"/>
              </a:rPr>
              <a:t>de la MATRIZ  D  o  S  al 30 de septiembre de 2018.</a:t>
            </a:r>
          </a:p>
          <a:p>
            <a:pPr algn="just"/>
            <a:r>
              <a:rPr lang="es-ES_tradnl" sz="1600" b="1" dirty="0">
                <a:solidFill>
                  <a:srgbClr val="FF0000"/>
                </a:solidFill>
                <a:latin typeface="Candara" panose="020E0502030303020204" pitchFamily="34" charset="0"/>
              </a:rPr>
              <a:t>COD_LABOR</a:t>
            </a:r>
            <a:r>
              <a:rPr lang="es-ES_tradnl" sz="1600" b="1" dirty="0">
                <a:latin typeface="Candara" panose="020E0502030303020204" pitchFamily="34" charset="0"/>
              </a:rPr>
              <a:t> = Valor contenido en la Tabla N°25 de DIPRES (Dice “CÓDIGO” </a:t>
            </a:r>
            <a:r>
              <a:rPr lang="es-ES_tradnl" sz="1600" b="1" dirty="0" err="1">
                <a:latin typeface="Candara" panose="020E0502030303020204" pitchFamily="34" charset="0"/>
              </a:rPr>
              <a:t>Ej</a:t>
            </a:r>
            <a:r>
              <a:rPr lang="es-ES_tradnl" sz="1600" b="1" dirty="0">
                <a:latin typeface="Candara" panose="020E0502030303020204" pitchFamily="34" charset="0"/>
              </a:rPr>
              <a:t>: SS-2018-60)</a:t>
            </a:r>
          </a:p>
          <a:p>
            <a:pPr algn="just"/>
            <a:r>
              <a:rPr lang="es-ES_tradnl" sz="1600" b="1" dirty="0">
                <a:solidFill>
                  <a:srgbClr val="FF0000"/>
                </a:solidFill>
                <a:latin typeface="Candara" panose="020E0502030303020204" pitchFamily="34" charset="0"/>
              </a:rPr>
              <a:t>INICIO_LABOR</a:t>
            </a:r>
            <a:r>
              <a:rPr lang="es-ES_tradnl" sz="1600" b="1" dirty="0">
                <a:latin typeface="Candara" panose="020E0502030303020204" pitchFamily="34" charset="0"/>
              </a:rPr>
              <a:t> = Fecha de inicio en el puesto de trabajo pesado (Unidad) Posible de encontrar en el Archivo Plano de Datos Contractuales.</a:t>
            </a:r>
          </a:p>
          <a:p>
            <a:pPr algn="just"/>
            <a:r>
              <a:rPr lang="es-ES_tradnl" sz="1600" b="1" dirty="0">
                <a:solidFill>
                  <a:srgbClr val="FF0000"/>
                </a:solidFill>
                <a:latin typeface="Candara" panose="020E0502030303020204" pitchFamily="34" charset="0"/>
              </a:rPr>
              <a:t>N_RES</a:t>
            </a:r>
            <a:r>
              <a:rPr lang="es-ES_tradnl" sz="1600" b="1" dirty="0">
                <a:latin typeface="Candara" panose="020E0502030303020204" pitchFamily="34" charset="0"/>
              </a:rPr>
              <a:t> = Número de requerimiento establecido por la CEN.</a:t>
            </a:r>
          </a:p>
          <a:p>
            <a:pPr algn="just"/>
            <a:r>
              <a:rPr lang="es-ES_tradnl" sz="1600" b="1" dirty="0">
                <a:solidFill>
                  <a:srgbClr val="FF0000"/>
                </a:solidFill>
                <a:latin typeface="Candara" panose="020E0502030303020204" pitchFamily="34" charset="0"/>
              </a:rPr>
              <a:t>AÑO_RES</a:t>
            </a:r>
            <a:r>
              <a:rPr lang="es-ES_tradnl" sz="1600" b="1" dirty="0">
                <a:latin typeface="Candara" panose="020E0502030303020204" pitchFamily="34" charset="0"/>
              </a:rPr>
              <a:t> = Año de la calificación de la labor como trabajo pesado.</a:t>
            </a:r>
          </a:p>
          <a:p>
            <a:pPr algn="just"/>
            <a:r>
              <a:rPr lang="es-ES_tradnl" sz="1600" b="1" dirty="0">
                <a:solidFill>
                  <a:srgbClr val="FF0000"/>
                </a:solidFill>
                <a:latin typeface="Candara" panose="020E0502030303020204" pitchFamily="34" charset="0"/>
              </a:rPr>
              <a:t>SOBRECOT</a:t>
            </a:r>
            <a:r>
              <a:rPr lang="es-ES_tradnl" sz="1600" b="1" dirty="0">
                <a:latin typeface="Candara" panose="020E0502030303020204" pitchFamily="34" charset="0"/>
              </a:rPr>
              <a:t> = Porcentaje de </a:t>
            </a:r>
            <a:r>
              <a:rPr lang="es-ES_tradnl" sz="1600" b="1" dirty="0" err="1">
                <a:latin typeface="Candara" panose="020E0502030303020204" pitchFamily="34" charset="0"/>
              </a:rPr>
              <a:t>sobrecotización</a:t>
            </a:r>
            <a:r>
              <a:rPr lang="es-ES_tradnl" sz="1600" b="1" dirty="0">
                <a:latin typeface="Candara" panose="020E0502030303020204" pitchFamily="34" charset="0"/>
              </a:rPr>
              <a:t> 1%  o   2%</a:t>
            </a:r>
          </a:p>
          <a:p>
            <a:pPr algn="just"/>
            <a:r>
              <a:rPr lang="es-ES_tradnl" sz="1600" b="1" dirty="0">
                <a:solidFill>
                  <a:srgbClr val="FF0000"/>
                </a:solidFill>
                <a:latin typeface="Candara" panose="020E0502030303020204" pitchFamily="34" charset="0"/>
              </a:rPr>
              <a:t>MESES_1</a:t>
            </a:r>
            <a:r>
              <a:rPr lang="es-ES_tradnl" sz="1600" b="1" dirty="0">
                <a:latin typeface="Candara" panose="020E0502030303020204" pitchFamily="34" charset="0"/>
              </a:rPr>
              <a:t> = Cantidad de meses que el funcionario ha cotizado al 1%.</a:t>
            </a:r>
          </a:p>
          <a:p>
            <a:pPr algn="just"/>
            <a:r>
              <a:rPr lang="es-ES_tradnl" sz="1600" b="1" dirty="0">
                <a:solidFill>
                  <a:srgbClr val="FF0000"/>
                </a:solidFill>
                <a:latin typeface="Candara" panose="020E0502030303020204" pitchFamily="34" charset="0"/>
              </a:rPr>
              <a:t>MESES_2</a:t>
            </a:r>
            <a:r>
              <a:rPr lang="es-ES_tradnl" sz="1600" b="1" dirty="0">
                <a:latin typeface="Candara" panose="020E0502030303020204" pitchFamily="34" charset="0"/>
              </a:rPr>
              <a:t> = Cantidad de meses que el funcionario ha cotizado al 2%.</a:t>
            </a:r>
          </a:p>
          <a:p>
            <a:pPr algn="just"/>
            <a:r>
              <a:rPr lang="es-ES_tradnl" sz="1600" b="1" dirty="0">
                <a:solidFill>
                  <a:srgbClr val="FF0000"/>
                </a:solidFill>
                <a:latin typeface="Candara" panose="020E0502030303020204" pitchFamily="34" charset="0"/>
              </a:rPr>
              <a:t>COD_ESTAB</a:t>
            </a:r>
            <a:r>
              <a:rPr lang="es-ES_tradnl" sz="1600" b="1" dirty="0">
                <a:latin typeface="Candara" panose="020E0502030303020204" pitchFamily="34" charset="0"/>
              </a:rPr>
              <a:t> = Código Establecimiento del funcionario informado.</a:t>
            </a:r>
          </a:p>
          <a:p>
            <a:pPr algn="just"/>
            <a:r>
              <a:rPr lang="es-ES_tradnl" sz="1600" b="1" dirty="0">
                <a:solidFill>
                  <a:srgbClr val="FF0000"/>
                </a:solidFill>
                <a:latin typeface="Candara" panose="020E0502030303020204" pitchFamily="34" charset="0"/>
              </a:rPr>
              <a:t>CORR_CTO</a:t>
            </a:r>
            <a:r>
              <a:rPr lang="es-ES_tradnl" sz="1600" b="1" dirty="0">
                <a:latin typeface="Candara" panose="020E0502030303020204" pitchFamily="34" charset="0"/>
              </a:rPr>
              <a:t> = Número de correlativo del cargo informado.</a:t>
            </a:r>
          </a:p>
          <a:p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  <a:ea typeface="ヒラギノ角ゴ Pro W3" charset="-128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32044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9512" y="19734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rgbClr val="FF0000"/>
                </a:solidFill>
                <a:latin typeface="Candara" panose="020E0502030303020204" pitchFamily="34" charset="0"/>
                <a:ea typeface="ヒラギノ角ゴ Pro W3" charset="-128"/>
                <a:cs typeface="Verdana"/>
              </a:rPr>
              <a:t>Calificación de puesto de Trabajo Pesado (CEN)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730" y="692696"/>
            <a:ext cx="6504520" cy="58326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00910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9512" y="197346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  <a:ea typeface="ヒラギノ角ゴ Pro W3" charset="-128"/>
              <a:cs typeface="Verdana"/>
            </a:endParaRPr>
          </a:p>
          <a:p>
            <a:pPr algn="ctr"/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  <a:ea typeface="ヒラギノ角ゴ Pro W3" charset="-128"/>
              <a:cs typeface="Verdana"/>
            </a:endParaRPr>
          </a:p>
          <a:p>
            <a:pPr algn="ctr"/>
            <a:r>
              <a:rPr lang="es-ES_tradnl" sz="2200" b="1" dirty="0">
                <a:solidFill>
                  <a:srgbClr val="FF0000"/>
                </a:solidFill>
                <a:latin typeface="Candara" panose="020E0502030303020204" pitchFamily="34" charset="0"/>
                <a:ea typeface="ヒラギノ角ゴ Pro W3" charset="-128"/>
                <a:cs typeface="Verdana"/>
              </a:rPr>
              <a:t>¿Con quién validamos los datos?</a:t>
            </a:r>
          </a:p>
          <a:p>
            <a:pPr algn="just"/>
            <a:endParaRPr lang="es-ES_tradnl" b="1" dirty="0">
              <a:solidFill>
                <a:srgbClr val="FF0000"/>
              </a:solidFill>
            </a:endParaRPr>
          </a:p>
          <a:p>
            <a:r>
              <a:rPr lang="es-ES_tradnl" sz="2000" b="1" dirty="0">
                <a:latin typeface="Candara" panose="020E0502030303020204" pitchFamily="34" charset="0"/>
                <a:ea typeface="ヒラギノ角ゴ Pro W3" charset="-128"/>
                <a:cs typeface="Verdana"/>
              </a:rPr>
              <a:t>Les recomendamos validar los datos con el encargado y/o responsable de Salud Ocupacional del Servicio de Salud y Remuneraciones.</a:t>
            </a:r>
          </a:p>
          <a:p>
            <a:endParaRPr lang="es-ES_tradnl" sz="2000" b="1" dirty="0">
              <a:latin typeface="Candara" panose="020E0502030303020204" pitchFamily="34" charset="0"/>
              <a:ea typeface="ヒラギノ角ゴ Pro W3" charset="-128"/>
              <a:cs typeface="Verdana"/>
            </a:endParaRPr>
          </a:p>
          <a:p>
            <a:r>
              <a:rPr lang="es-ES_tradnl" sz="2000" b="1" dirty="0">
                <a:latin typeface="Candara" panose="020E0502030303020204" pitchFamily="34" charset="0"/>
                <a:ea typeface="ヒラギノ角ゴ Pro W3" charset="-128"/>
                <a:cs typeface="Verdana"/>
              </a:rPr>
              <a:t>Sugerencia:  revisar si el descuento al funcionario(a), está relacionado con su lugar de desempeño.</a:t>
            </a:r>
          </a:p>
          <a:p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  <a:ea typeface="ヒラギノ角ゴ Pro W3" charset="-128"/>
              <a:cs typeface="Verdana"/>
            </a:endParaRPr>
          </a:p>
          <a:p>
            <a:endParaRPr lang="es-ES_tradnl" sz="2000" b="1" dirty="0">
              <a:solidFill>
                <a:srgbClr val="FF0000"/>
              </a:solidFill>
              <a:latin typeface="Candara" panose="020E0502030303020204" pitchFamily="34" charset="0"/>
              <a:ea typeface="ヒラギノ角ゴ Pro W3" charset="-128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89153253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_powerpoint_Basic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Plantilla_powerpoint_Basica</Template>
  <TotalTime>11153</TotalTime>
  <Words>1730</Words>
  <Application>Microsoft Office PowerPoint</Application>
  <PresentationFormat>Presentación en pantalla (4:3)</PresentationFormat>
  <Paragraphs>318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35</vt:i4>
      </vt:variant>
    </vt:vector>
  </HeadingPairs>
  <TitlesOfParts>
    <vt:vector size="47" baseType="lpstr">
      <vt:lpstr>Arial</vt:lpstr>
      <vt:lpstr>Calibri</vt:lpstr>
      <vt:lpstr>Candara</vt:lpstr>
      <vt:lpstr>gobCL</vt:lpstr>
      <vt:lpstr>Times New Roman</vt:lpstr>
      <vt:lpstr>Verdana</vt:lpstr>
      <vt:lpstr>Verdana Bold</vt:lpstr>
      <vt:lpstr>ヒラギノ角ゴ Pro W3</vt:lpstr>
      <vt:lpstr>Plantilla_powerpoint_Basica</vt:lpstr>
      <vt:lpstr>1_Office Theme</vt:lpstr>
      <vt:lpstr>2_Office Theme</vt:lpstr>
      <vt:lpstr>3_Office Theme</vt:lpstr>
      <vt:lpstr>Informes Tercer Trimestre de Dotación - DIPRES 2018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Gracias!!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de La Florida</dc:title>
  <dc:creator>Jazna Mimica</dc:creator>
  <cp:lastModifiedBy>cristian marcelo vasquez anabalon</cp:lastModifiedBy>
  <cp:revision>813</cp:revision>
  <cp:lastPrinted>2018-06-26T15:50:21Z</cp:lastPrinted>
  <dcterms:created xsi:type="dcterms:W3CDTF">2011-08-11T16:09:22Z</dcterms:created>
  <dcterms:modified xsi:type="dcterms:W3CDTF">2018-10-01T11:49:35Z</dcterms:modified>
</cp:coreProperties>
</file>