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1" r:id="rId2"/>
    <p:sldMasterId id="2147483683" r:id="rId3"/>
    <p:sldMasterId id="2147483689" r:id="rId4"/>
  </p:sldMasterIdLst>
  <p:notesMasterIdLst>
    <p:notesMasterId r:id="rId19"/>
  </p:notesMasterIdLst>
  <p:sldIdLst>
    <p:sldId id="260" r:id="rId5"/>
    <p:sldId id="356" r:id="rId6"/>
    <p:sldId id="338" r:id="rId7"/>
    <p:sldId id="321" r:id="rId8"/>
    <p:sldId id="344" r:id="rId9"/>
    <p:sldId id="345" r:id="rId10"/>
    <p:sldId id="347" r:id="rId11"/>
    <p:sldId id="348" r:id="rId12"/>
    <p:sldId id="351" r:id="rId13"/>
    <p:sldId id="353" r:id="rId14"/>
    <p:sldId id="354" r:id="rId15"/>
    <p:sldId id="358" r:id="rId16"/>
    <p:sldId id="359" r:id="rId17"/>
    <p:sldId id="310" r:id="rId18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7B4"/>
    <a:srgbClr val="FF3B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86477" autoAdjust="0"/>
  </p:normalViewPr>
  <p:slideViewPr>
    <p:cSldViewPr snapToGrid="0">
      <p:cViewPr varScale="1">
        <p:scale>
          <a:sx n="73" d="100"/>
          <a:sy n="73" d="100"/>
        </p:scale>
        <p:origin x="404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>
              <a:defRPr sz="1200"/>
            </a:lvl1pPr>
          </a:lstStyle>
          <a:p>
            <a:endParaRPr lang="es-C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C3E86-84A7-4CD0-8A1A-E63AA22741ED}" type="datetimeFigureOut">
              <a:rPr lang="es-CL" smtClean="0"/>
              <a:t>13-06-2019</a:t>
            </a:fld>
            <a:endParaRPr lang="es-C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CL"/>
              <a:t>Editar los estilos de texto del patrón</a:t>
            </a:r>
          </a:p>
          <a:p>
            <a:pPr lvl="1"/>
            <a:r>
              <a:rPr lang="es-CL"/>
              <a:t>Segundo nivel</a:t>
            </a:r>
          </a:p>
          <a:p>
            <a:pPr lvl="2"/>
            <a:r>
              <a:rPr lang="es-CL"/>
              <a:t>Tercer nivel</a:t>
            </a:r>
          </a:p>
          <a:p>
            <a:pPr lvl="3"/>
            <a:r>
              <a:rPr lang="es-CL"/>
              <a:t>Cuarto nivel</a:t>
            </a:r>
          </a:p>
          <a:p>
            <a:pPr lvl="4"/>
            <a:r>
              <a:rPr lang="es-CL"/>
              <a:t>Quinto nivel</a:t>
            </a:r>
            <a:endParaRPr lang="es-C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>
              <a:defRPr sz="1200"/>
            </a:lvl1pPr>
          </a:lstStyle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81DFA-E783-40CB-8634-884E55B23E3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31724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91745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14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408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 hidden="1">
            <a:extLst>
              <a:ext uri="{FF2B5EF4-FFF2-40B4-BE49-F238E27FC236}">
                <a16:creationId xmlns:a16="http://schemas.microsoft.com/office/drawing/2014/main" id="{6BE9BA05-0B29-4EDC-AC41-3BEB59306BA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61627471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name="Diapositiva de think-cell" r:id="rId4" imgW="415" imgH="416" progId="TCLayout.ActiveDocument.1">
                  <p:embed/>
                </p:oleObj>
              </mc:Choice>
              <mc:Fallback>
                <p:oleObj name="Diapositiva de think-cell" r:id="rId4" imgW="415" imgH="416" progId="TCLayout.ActiveDocument.1">
                  <p:embed/>
                  <p:pic>
                    <p:nvPicPr>
                      <p:cNvPr id="2" name="Objeto 1" hidden="1">
                        <a:extLst>
                          <a:ext uri="{FF2B5EF4-FFF2-40B4-BE49-F238E27FC236}">
                            <a16:creationId xmlns:a16="http://schemas.microsoft.com/office/drawing/2014/main" id="{6BE9BA05-0B29-4EDC-AC41-3BEB59306B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McK 2. Slide Title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5617" y="224061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baseline="0">
                <a:latin typeface="+mj-lt"/>
                <a:ea typeface="+mj-ea"/>
              </a:defRPr>
            </a:lvl1pPr>
          </a:lstStyle>
          <a:p>
            <a:pPr lvl="0"/>
            <a:r>
              <a:rPr lang="es-CL" noProof="0"/>
              <a:t>Click to edit Master title style</a:t>
            </a:r>
            <a:endParaRPr lang="es-CL" noProof="0" dirty="0"/>
          </a:p>
        </p:txBody>
      </p:sp>
      <p:sp>
        <p:nvSpPr>
          <p:cNvPr id="3" name="195 Marcador de número de diapositiva">
            <a:extLst>
              <a:ext uri="{FF2B5EF4-FFF2-40B4-BE49-F238E27FC236}">
                <a16:creationId xmlns:a16="http://schemas.microsoft.com/office/drawing/2014/main" id="{37FDE452-4366-4E41-B31C-3C8971D71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989" y="660910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36BA00-E649-495D-B82A-3219CB1D2429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32678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s-ES_tradnl"/>
              <a:t>Departamento de Relaciones Laborales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CB23B-7F0B-4053-BC9B-EC6907D0FB2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69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s-ES_tradnl"/>
              <a:t>Departamento de Relaciones Laborales</a:t>
            </a: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AAF52A-AECB-4FBF-B223-26D5DB37B06A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120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s-ES_tradnl"/>
              <a:t>Departamento de Relaciones Laborales</a:t>
            </a: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111A56-E4A2-407A-A71E-5E97F7C7B03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776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s-ES_tradnl"/>
              <a:t>Departamento de Relaciones Laborales</a:t>
            </a: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6957D9-03B1-42D4-ABB2-604A8A080962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15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s-ES_tradnl"/>
              <a:t>Departamento de Relaciones Laborales</a:t>
            </a: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FBD69C-AEB4-4EE9-AED6-17D3939EEBC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70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s-ES_tradnl"/>
              <a:t>Departamento de Relaciones Laborales</a:t>
            </a: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C062CC-AE9E-4152-8769-AB918403907B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24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s-ES_tradnl"/>
              <a:t>Departamento de Relaciones Laborales</a:t>
            </a: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260FEA-D17E-4889-93D7-26F54E59CCA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52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6400" y="274639"/>
            <a:ext cx="2743200" cy="585152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7213600" cy="585152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s-ES_tradnl"/>
              <a:t>Departamento de Relaciones Laborales</a:t>
            </a: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3B6CD9-6189-4A22-8E3F-2A691681E507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868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8661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mplemento-Logo-Gobierno-160x14p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67" y="0"/>
            <a:ext cx="270933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Marcador de texto 2"/>
          <p:cNvSpPr>
            <a:spLocks noGrp="1"/>
          </p:cNvSpPr>
          <p:nvPr>
            <p:ph idx="18"/>
          </p:nvPr>
        </p:nvSpPr>
        <p:spPr>
          <a:xfrm>
            <a:off x="4639734" y="3035300"/>
            <a:ext cx="7010399" cy="3236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500" baseline="0">
                <a:solidFill>
                  <a:schemeClr val="tx1">
                    <a:lumMod val="75000"/>
                  </a:schemeClr>
                </a:solidFill>
                <a:latin typeface="Verdana"/>
                <a:cs typeface="Verdana"/>
              </a:defRPr>
            </a:lvl1pPr>
            <a:lvl2pPr>
              <a:defRPr sz="1800">
                <a:solidFill>
                  <a:schemeClr val="bg1"/>
                </a:solidFill>
                <a:latin typeface="gobCL"/>
                <a:cs typeface="gobCL"/>
              </a:defRPr>
            </a:lvl2pPr>
            <a:lvl3pPr>
              <a:defRPr sz="1800">
                <a:solidFill>
                  <a:schemeClr val="bg1"/>
                </a:solidFill>
                <a:latin typeface="gobCL"/>
                <a:cs typeface="gobCL"/>
              </a:defRPr>
            </a:lvl3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</p:txBody>
      </p:sp>
      <p:sp>
        <p:nvSpPr>
          <p:cNvPr id="7" name="Marcador de contenido 12"/>
          <p:cNvSpPr>
            <a:spLocks noGrp="1"/>
          </p:cNvSpPr>
          <p:nvPr>
            <p:ph sz="quarter" idx="12"/>
          </p:nvPr>
        </p:nvSpPr>
        <p:spPr>
          <a:xfrm>
            <a:off x="4639733" y="1066801"/>
            <a:ext cx="7010400" cy="861774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1" i="0" spc="0">
                <a:solidFill>
                  <a:schemeClr val="accent1"/>
                </a:solidFill>
                <a:latin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  <p:sp>
        <p:nvSpPr>
          <p:cNvPr id="8" name="Marcador de contenido 12"/>
          <p:cNvSpPr>
            <a:spLocks noGrp="1"/>
          </p:cNvSpPr>
          <p:nvPr>
            <p:ph sz="quarter" idx="13"/>
          </p:nvPr>
        </p:nvSpPr>
        <p:spPr>
          <a:xfrm>
            <a:off x="4639733" y="2184400"/>
            <a:ext cx="7010400" cy="52322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="0" i="0" spc="0">
                <a:solidFill>
                  <a:srgbClr val="4F81BD"/>
                </a:solidFill>
                <a:latin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3241136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7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028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mplemento-Logo-Gobierno-160x14p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67" y="0"/>
            <a:ext cx="270933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Marcador de texto 2"/>
          <p:cNvSpPr>
            <a:spLocks noGrp="1"/>
          </p:cNvSpPr>
          <p:nvPr>
            <p:ph idx="18"/>
          </p:nvPr>
        </p:nvSpPr>
        <p:spPr>
          <a:xfrm>
            <a:off x="4639734" y="3035300"/>
            <a:ext cx="7010399" cy="3236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500" baseline="0">
                <a:solidFill>
                  <a:schemeClr val="tx1">
                    <a:lumMod val="75000"/>
                  </a:schemeClr>
                </a:solidFill>
                <a:latin typeface="Verdana"/>
                <a:cs typeface="Verdana"/>
              </a:defRPr>
            </a:lvl1pPr>
            <a:lvl2pPr>
              <a:defRPr sz="1800">
                <a:solidFill>
                  <a:schemeClr val="bg1"/>
                </a:solidFill>
                <a:latin typeface="gobCL"/>
                <a:cs typeface="gobCL"/>
              </a:defRPr>
            </a:lvl2pPr>
            <a:lvl3pPr>
              <a:defRPr sz="1800">
                <a:solidFill>
                  <a:schemeClr val="bg1"/>
                </a:solidFill>
                <a:latin typeface="gobCL"/>
                <a:cs typeface="gobCL"/>
              </a:defRPr>
            </a:lvl3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</p:txBody>
      </p:sp>
      <p:sp>
        <p:nvSpPr>
          <p:cNvPr id="7" name="Marcador de contenido 12"/>
          <p:cNvSpPr>
            <a:spLocks noGrp="1"/>
          </p:cNvSpPr>
          <p:nvPr>
            <p:ph sz="quarter" idx="12"/>
          </p:nvPr>
        </p:nvSpPr>
        <p:spPr>
          <a:xfrm>
            <a:off x="4639733" y="1066801"/>
            <a:ext cx="7010400" cy="861774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1" i="0" spc="0">
                <a:solidFill>
                  <a:schemeClr val="accent1"/>
                </a:solidFill>
                <a:latin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  <p:sp>
        <p:nvSpPr>
          <p:cNvPr id="8" name="Marcador de contenido 12"/>
          <p:cNvSpPr>
            <a:spLocks noGrp="1"/>
          </p:cNvSpPr>
          <p:nvPr>
            <p:ph sz="quarter" idx="13"/>
          </p:nvPr>
        </p:nvSpPr>
        <p:spPr>
          <a:xfrm>
            <a:off x="4639733" y="2184400"/>
            <a:ext cx="7010400" cy="52322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="0" i="0" spc="0">
                <a:solidFill>
                  <a:srgbClr val="4F81BD"/>
                </a:solidFill>
                <a:latin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1352925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 hidden="1">
            <a:extLst>
              <a:ext uri="{FF2B5EF4-FFF2-40B4-BE49-F238E27FC236}">
                <a16:creationId xmlns:a16="http://schemas.microsoft.com/office/drawing/2014/main" id="{6BE9BA05-0B29-4EDC-AC41-3BEB59306BA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name="Diapositiva de think-cell" r:id="rId4" imgW="415" imgH="416" progId="TCLayout.ActiveDocument.1">
                  <p:embed/>
                </p:oleObj>
              </mc:Choice>
              <mc:Fallback>
                <p:oleObj name="Diapositiva de think-cell" r:id="rId4" imgW="415" imgH="416" progId="TCLayout.ActiveDocument.1">
                  <p:embed/>
                  <p:pic>
                    <p:nvPicPr>
                      <p:cNvPr id="2" name="Objeto 1" hidden="1">
                        <a:extLst>
                          <a:ext uri="{FF2B5EF4-FFF2-40B4-BE49-F238E27FC236}">
                            <a16:creationId xmlns:a16="http://schemas.microsoft.com/office/drawing/2014/main" id="{6BE9BA05-0B29-4EDC-AC41-3BEB59306B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McK 2. Slide Title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5617" y="224061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baseline="0">
                <a:latin typeface="+mj-lt"/>
                <a:ea typeface="+mj-ea"/>
              </a:defRPr>
            </a:lvl1pPr>
          </a:lstStyle>
          <a:p>
            <a:pPr lvl="0"/>
            <a:r>
              <a:rPr lang="es-CL" noProof="0"/>
              <a:t>Click to edit Master title style</a:t>
            </a:r>
            <a:endParaRPr lang="es-CL" noProof="0" dirty="0"/>
          </a:p>
        </p:txBody>
      </p:sp>
      <p:sp>
        <p:nvSpPr>
          <p:cNvPr id="3" name="195 Marcador de número de diapositiva">
            <a:extLst>
              <a:ext uri="{FF2B5EF4-FFF2-40B4-BE49-F238E27FC236}">
                <a16:creationId xmlns:a16="http://schemas.microsoft.com/office/drawing/2014/main" id="{37FDE452-4366-4E41-B31C-3C8971D71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989" y="660910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36BA00-E649-495D-B82A-3219CB1D2429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26508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s-ES_tradnl"/>
              <a:t>Departamento de Relaciones Laborales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DB643C-BB41-4909-8707-60D2EC788BF7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300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s-ES_tradnl"/>
              <a:t>Departamento de Relaciones Laborales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79B43C-887B-4736-8372-D67BA205E73B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s-ES_tradnl"/>
              <a:t>Departamento de Relaciones Laborales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92071-264F-4AD6-8FD4-CA9C2B0B8E02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043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file:///\\localhost\Users\CDEB\Pictures\3.png" TargetMode="External"/><Relationship Id="rId3" Type="http://schemas.openxmlformats.org/officeDocument/2006/relationships/theme" Target="../theme/theme2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file:///\\localhost\Users\CDEB\Pictures\1.png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3.vml"/><Relationship Id="rId7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tags" Target="../tags/tag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375805579"/>
              </p:ext>
            </p:extLst>
          </p:nvPr>
        </p:nvGraphicFramePr>
        <p:xfrm>
          <a:off x="0" y="0"/>
          <a:ext cx="215979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3" name="Diapositiva de think-cell" r:id="rId7" imgW="270" imgH="270" progId="TCLayout.ActiveDocument.1">
                  <p:embed/>
                </p:oleObj>
              </mc:Choice>
              <mc:Fallback>
                <p:oleObj name="Diapositiva de think-cell" r:id="rId7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215979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6207" y="1990667"/>
            <a:ext cx="5853024" cy="12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CL" noProof="0"/>
              <a:t>Click to edit Master text styles</a:t>
            </a:r>
          </a:p>
          <a:p>
            <a:pPr lvl="1"/>
            <a:r>
              <a:rPr lang="es-CL" noProof="0"/>
              <a:t>Second level</a:t>
            </a:r>
          </a:p>
          <a:p>
            <a:pPr lvl="2"/>
            <a:r>
              <a:rPr lang="es-CL" noProof="0"/>
              <a:t>Third level</a:t>
            </a:r>
          </a:p>
          <a:p>
            <a:pPr lvl="3"/>
            <a:r>
              <a:rPr lang="es-CL" noProof="0"/>
              <a:t>Fourth level</a:t>
            </a:r>
          </a:p>
          <a:p>
            <a:pPr lvl="4"/>
            <a:r>
              <a:rPr lang="es-CL" noProof="0"/>
              <a:t>Fifth level</a:t>
            </a:r>
            <a:endParaRPr lang="es-CL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726996" y="223341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CL" noProof="0"/>
              <a:t>Click to edit Master title style</a:t>
            </a:r>
            <a:endParaRPr lang="es-CL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61984" y="27536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s-CL" sz="1400">
                <a:solidFill>
                  <a:srgbClr val="808080"/>
                </a:solidFill>
              </a:rPr>
              <a:t>TRACKER</a:t>
            </a:r>
            <a:endParaRPr lang="es-CL" sz="1400" dirty="0">
              <a:solidFill>
                <a:srgbClr val="808080"/>
              </a:solidFill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61985" y="542615"/>
            <a:ext cx="1172548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L" sz="1400">
                <a:solidFill>
                  <a:srgbClr val="808080"/>
                </a:solidFill>
                <a:latin typeface="Arial"/>
              </a:rPr>
              <a:t>Unit of measure</a:t>
            </a:r>
            <a:endParaRPr lang="es-CL" sz="1400" dirty="0">
              <a:solidFill>
                <a:srgbClr val="808080"/>
              </a:solidFill>
              <a:latin typeface="Arial"/>
            </a:endParaRP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61986" y="6503346"/>
            <a:ext cx="10256829" cy="288318"/>
            <a:chOff x="75" y="4015"/>
            <a:chExt cx="4749" cy="178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4015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CL" sz="900">
                  <a:solidFill>
                    <a:srgbClr val="33448D"/>
                  </a:solidFill>
                  <a:latin typeface="Arial"/>
                </a:rPr>
                <a:t>1 Footnote</a:t>
              </a:r>
              <a:endParaRPr lang="es-CL" sz="900" dirty="0">
                <a:solidFill>
                  <a:srgbClr val="33448D"/>
                </a:solidFill>
                <a:latin typeface="Arial"/>
              </a:endParaRP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106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621975" indent="-621975" defTabSz="913526" fontAlgn="base">
                <a:spcBef>
                  <a:spcPct val="0"/>
                </a:spcBef>
                <a:spcAft>
                  <a:spcPct val="0"/>
                </a:spcAft>
                <a:tabLst>
                  <a:tab pos="625214" algn="l"/>
                </a:tabLst>
              </a:pPr>
              <a:r>
                <a:rPr lang="es-CL" sz="900">
                  <a:solidFill>
                    <a:srgbClr val="33448D"/>
                  </a:solidFill>
                </a:rPr>
                <a:t>SOURCE: Source</a:t>
              </a:r>
              <a:endParaRPr lang="es-CL" sz="900" dirty="0">
                <a:solidFill>
                  <a:srgbClr val="33448D"/>
                </a:solidFill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976207" y="1150019"/>
            <a:ext cx="5801189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 b="1">
                  <a:solidFill>
                    <a:srgbClr val="33448D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>
                  <a:solidFill>
                    <a:srgbClr val="808080"/>
                  </a:solidFill>
                </a:rPr>
                <a:t>Unit of measure</a:t>
              </a:r>
              <a:endParaRPr lang="es-CL" sz="1600" dirty="0">
                <a:solidFill>
                  <a:srgbClr val="808080"/>
                </a:solidFill>
              </a:endParaRPr>
            </a:p>
          </p:txBody>
        </p:sp>
      </p:grpSp>
      <p:sp>
        <p:nvSpPr>
          <p:cNvPr id="20" name="AutoShape 35"/>
          <p:cNvSpPr>
            <a:spLocks noChangeArrowheads="1"/>
          </p:cNvSpPr>
          <p:nvPr/>
        </p:nvSpPr>
        <p:spPr bwMode="gray">
          <a:xfrm>
            <a:off x="0" y="831518"/>
            <a:ext cx="10152235" cy="45719"/>
          </a:xfrm>
          <a:prstGeom prst="roundRect">
            <a:avLst>
              <a:gd name="adj" fmla="val 11644"/>
            </a:avLst>
          </a:prstGeom>
          <a:solidFill>
            <a:srgbClr val="0067B4"/>
          </a:solidFill>
          <a:ln>
            <a:solidFill>
              <a:srgbClr val="0067B4"/>
            </a:solidFill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3296" tIns="46648" rIns="93296" bIns="46648" numCol="1" anchor="ctr" anchorCtr="0" compatLnSpc="1">
            <a:prstTxWarp prst="textNoShape">
              <a:avLst/>
            </a:prstTxWarp>
          </a:bodyPr>
          <a:lstStyle/>
          <a:p>
            <a:pPr algn="ctr"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8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Rectangle 551"/>
          <p:cNvSpPr>
            <a:spLocks noChangeArrowheads="1"/>
          </p:cNvSpPr>
          <p:nvPr/>
        </p:nvSpPr>
        <p:spPr bwMode="auto">
          <a:xfrm>
            <a:off x="-1" y="6644265"/>
            <a:ext cx="12219865" cy="213736"/>
          </a:xfrm>
          <a:prstGeom prst="rect">
            <a:avLst/>
          </a:prstGeom>
          <a:solidFill>
            <a:srgbClr val="0067B4"/>
          </a:solidFill>
          <a:ln>
            <a:noFill/>
          </a:ln>
        </p:spPr>
        <p:txBody>
          <a:bodyPr vert="horz" wrap="square" lIns="93296" tIns="46648" rIns="93296" bIns="46648" numCol="1" anchor="t" anchorCtr="0" compatLnSpc="1">
            <a:prstTxWarp prst="textNoShape">
              <a:avLst/>
            </a:prstTxWarp>
          </a:bodyPr>
          <a:lstStyle/>
          <a:p>
            <a:pPr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600" dirty="0">
              <a:solidFill>
                <a:srgbClr val="33448D"/>
              </a:solidFill>
            </a:endParaRPr>
          </a:p>
        </p:txBody>
      </p:sp>
      <p:sp>
        <p:nvSpPr>
          <p:cNvPr id="23" name="19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697989" y="660910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36BA00-E649-495D-B82A-3219CB1D2429}" type="slidenum">
              <a:rPr lang="es-CL" smtClean="0"/>
              <a:pPr/>
              <a:t>‹Nº›</a:t>
            </a:fld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D6E1703-9EAA-4B88-9B3C-2395CA1E410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2827" y="-15570"/>
            <a:ext cx="1279173" cy="86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68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85" r:id="rId2"/>
    <p:sldLayoutId id="2147483686" r:id="rId3"/>
  </p:sldLayoutIdLst>
  <p:hf hdr="0" ftr="0" dt="0"/>
  <p:txStyles>
    <p:titleStyle>
      <a:lvl1pPr algn="l" defTabSz="913526" rtl="0" eaLnBrk="1" fontAlgn="base" hangingPunct="1">
        <a:spcBef>
          <a:spcPct val="0"/>
        </a:spcBef>
        <a:spcAft>
          <a:spcPct val="0"/>
        </a:spcAft>
        <a:tabLst>
          <a:tab pos="275353" algn="l"/>
        </a:tabLst>
        <a:defRPr sz="1900" b="1" baseline="0">
          <a:solidFill>
            <a:srgbClr val="0067B4"/>
          </a:solidFill>
          <a:latin typeface="+mj-lt"/>
          <a:ea typeface="+mj-ea"/>
          <a:cs typeface="+mj-cs"/>
        </a:defRPr>
      </a:lvl1pPr>
      <a:lvl2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607" indent="-195987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81" indent="-267255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835" indent="-158733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>
            <a:extLst>
              <a:ext uri="{FF2B5EF4-FFF2-40B4-BE49-F238E27FC236}">
                <a16:creationId xmlns:a16="http://schemas.microsoft.com/office/drawing/2014/main" id="{8F91D8EE-5A2D-41F4-8A78-6F1488BD9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1" y="3333750"/>
            <a:ext cx="1377951" cy="352425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 dirty="0">
              <a:solidFill>
                <a:srgbClr val="FFFFFF"/>
              </a:solidFill>
              <a:latin typeface="Calibri" pitchFamily="-60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513FA5B-2768-4084-B936-441E2F226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152" y="3333750"/>
            <a:ext cx="1974849" cy="352425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 dirty="0">
              <a:solidFill>
                <a:srgbClr val="FFFFFF"/>
              </a:solidFill>
              <a:latin typeface="Calibri" pitchFamily="-60" charset="0"/>
            </a:endParaRPr>
          </a:p>
        </p:txBody>
      </p:sp>
      <p:pic>
        <p:nvPicPr>
          <p:cNvPr id="1028" name="Picture 1">
            <a:extLst>
              <a:ext uri="{FF2B5EF4-FFF2-40B4-BE49-F238E27FC236}">
                <a16:creationId xmlns:a16="http://schemas.microsoft.com/office/drawing/2014/main" id="{6CCE0E19-B09D-462B-ADFE-C0E5B65C2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01" y="3452814"/>
            <a:ext cx="107103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49F52C9C-D0A2-48FF-B7A4-D3B1DAA29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1" y="0"/>
            <a:ext cx="1377951" cy="13716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 dirty="0">
              <a:solidFill>
                <a:srgbClr val="FFFFFF"/>
              </a:solidFill>
              <a:latin typeface="Calibri" pitchFamily="-60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781D71-AC81-4E40-90B9-C994E35E6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152" y="0"/>
            <a:ext cx="1974849" cy="13716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 dirty="0">
              <a:solidFill>
                <a:srgbClr val="FFFFFF"/>
              </a:solidFill>
              <a:latin typeface="Calibri" pitchFamily="-60" charset="0"/>
            </a:endParaRPr>
          </a:p>
        </p:txBody>
      </p:sp>
      <p:pic>
        <p:nvPicPr>
          <p:cNvPr id="1031" name="1.png" descr="/Users/CDEB/Pictures/1.png">
            <a:extLst>
              <a:ext uri="{FF2B5EF4-FFF2-40B4-BE49-F238E27FC236}">
                <a16:creationId xmlns:a16="http://schemas.microsoft.com/office/drawing/2014/main" id="{33DC4EEB-2BED-4E79-823B-1326D13B4D1F}"/>
              </a:ext>
            </a:extLst>
          </p:cNvPr>
          <p:cNvPicPr>
            <a:picLocks noChangeAspect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151" y="3430589"/>
            <a:ext cx="184573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3.png" descr="/Users/CDEB/Pictures/3.png">
            <a:extLst>
              <a:ext uri="{FF2B5EF4-FFF2-40B4-BE49-F238E27FC236}">
                <a16:creationId xmlns:a16="http://schemas.microsoft.com/office/drawing/2014/main" id="{D1395D68-2C6D-41B4-AB39-ACFB6011738F}"/>
              </a:ext>
            </a:extLst>
          </p:cNvPr>
          <p:cNvPicPr>
            <a:picLocks noChangeAspect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152" y="6400800"/>
            <a:ext cx="2762249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57287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2" r:id="rId1"/>
    <p:sldLayoutId id="2147483687" r:id="rId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0" y="0"/>
          <a:ext cx="215979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Diapositiva de think-cell" r:id="rId5" imgW="270" imgH="270" progId="TCLayout.ActiveDocument.1">
                  <p:embed/>
                </p:oleObj>
              </mc:Choice>
              <mc:Fallback>
                <p:oleObj name="Diapositiva de think-cell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215979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6207" y="1990667"/>
            <a:ext cx="5853024" cy="12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CL" noProof="0"/>
              <a:t>Click to edit Master text styles</a:t>
            </a:r>
          </a:p>
          <a:p>
            <a:pPr lvl="1"/>
            <a:r>
              <a:rPr lang="es-CL" noProof="0"/>
              <a:t>Second level</a:t>
            </a:r>
          </a:p>
          <a:p>
            <a:pPr lvl="2"/>
            <a:r>
              <a:rPr lang="es-CL" noProof="0"/>
              <a:t>Third level</a:t>
            </a:r>
          </a:p>
          <a:p>
            <a:pPr lvl="3"/>
            <a:r>
              <a:rPr lang="es-CL" noProof="0"/>
              <a:t>Fourth level</a:t>
            </a:r>
          </a:p>
          <a:p>
            <a:pPr lvl="4"/>
            <a:r>
              <a:rPr lang="es-CL" noProof="0"/>
              <a:t>Fifth level</a:t>
            </a:r>
            <a:endParaRPr lang="es-CL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726996" y="223341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CL" noProof="0"/>
              <a:t>Click to edit Master title style</a:t>
            </a:r>
            <a:endParaRPr lang="es-CL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61984" y="27536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s-CL" sz="1400">
                <a:solidFill>
                  <a:srgbClr val="808080"/>
                </a:solidFill>
              </a:rPr>
              <a:t>TRACKER</a:t>
            </a:r>
            <a:endParaRPr lang="es-CL" sz="1400" dirty="0">
              <a:solidFill>
                <a:srgbClr val="808080"/>
              </a:solidFill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61985" y="542615"/>
            <a:ext cx="1172548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L" sz="1400">
                <a:solidFill>
                  <a:srgbClr val="808080"/>
                </a:solidFill>
                <a:latin typeface="Arial"/>
              </a:rPr>
              <a:t>Unit of measure</a:t>
            </a:r>
            <a:endParaRPr lang="es-CL" sz="1400" dirty="0">
              <a:solidFill>
                <a:srgbClr val="808080"/>
              </a:solidFill>
              <a:latin typeface="Arial"/>
            </a:endParaRP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61986" y="6503346"/>
            <a:ext cx="10256829" cy="288318"/>
            <a:chOff x="75" y="4015"/>
            <a:chExt cx="4749" cy="178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4015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CL" sz="900">
                  <a:solidFill>
                    <a:srgbClr val="33448D"/>
                  </a:solidFill>
                  <a:latin typeface="Arial"/>
                </a:rPr>
                <a:t>1 Footnote</a:t>
              </a:r>
              <a:endParaRPr lang="es-CL" sz="900" dirty="0">
                <a:solidFill>
                  <a:srgbClr val="33448D"/>
                </a:solidFill>
                <a:latin typeface="Arial"/>
              </a:endParaRP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106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621975" indent="-621975" defTabSz="913526" fontAlgn="base">
                <a:spcBef>
                  <a:spcPct val="0"/>
                </a:spcBef>
                <a:spcAft>
                  <a:spcPct val="0"/>
                </a:spcAft>
                <a:tabLst>
                  <a:tab pos="625214" algn="l"/>
                </a:tabLst>
              </a:pPr>
              <a:r>
                <a:rPr lang="es-CL" sz="900">
                  <a:solidFill>
                    <a:srgbClr val="33448D"/>
                  </a:solidFill>
                </a:rPr>
                <a:t>SOURCE: Source</a:t>
              </a:r>
              <a:endParaRPr lang="es-CL" sz="900" dirty="0">
                <a:solidFill>
                  <a:srgbClr val="33448D"/>
                </a:solidFill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976207" y="1150019"/>
            <a:ext cx="5801189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 b="1">
                  <a:solidFill>
                    <a:srgbClr val="33448D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>
                  <a:solidFill>
                    <a:srgbClr val="808080"/>
                  </a:solidFill>
                </a:rPr>
                <a:t>Unit of measure</a:t>
              </a:r>
              <a:endParaRPr lang="es-CL" sz="1600" dirty="0">
                <a:solidFill>
                  <a:srgbClr val="808080"/>
                </a:solidFill>
              </a:endParaRPr>
            </a:p>
          </p:txBody>
        </p:sp>
      </p:grpSp>
      <p:sp>
        <p:nvSpPr>
          <p:cNvPr id="20" name="AutoShape 35"/>
          <p:cNvSpPr>
            <a:spLocks noChangeArrowheads="1"/>
          </p:cNvSpPr>
          <p:nvPr/>
        </p:nvSpPr>
        <p:spPr bwMode="gray">
          <a:xfrm>
            <a:off x="0" y="831518"/>
            <a:ext cx="10152235" cy="45719"/>
          </a:xfrm>
          <a:prstGeom prst="roundRect">
            <a:avLst>
              <a:gd name="adj" fmla="val 11644"/>
            </a:avLst>
          </a:prstGeom>
          <a:solidFill>
            <a:srgbClr val="0067B4"/>
          </a:solidFill>
          <a:ln>
            <a:solidFill>
              <a:srgbClr val="0067B4"/>
            </a:solidFill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3296" tIns="46648" rIns="93296" bIns="46648" numCol="1" anchor="ctr" anchorCtr="0" compatLnSpc="1">
            <a:prstTxWarp prst="textNoShape">
              <a:avLst/>
            </a:prstTxWarp>
          </a:bodyPr>
          <a:lstStyle/>
          <a:p>
            <a:pPr algn="ctr"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8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Rectangle 551"/>
          <p:cNvSpPr>
            <a:spLocks noChangeArrowheads="1"/>
          </p:cNvSpPr>
          <p:nvPr/>
        </p:nvSpPr>
        <p:spPr bwMode="auto">
          <a:xfrm>
            <a:off x="-1" y="6644265"/>
            <a:ext cx="12219865" cy="213736"/>
          </a:xfrm>
          <a:prstGeom prst="rect">
            <a:avLst/>
          </a:prstGeom>
          <a:solidFill>
            <a:srgbClr val="0067B4"/>
          </a:solidFill>
          <a:ln>
            <a:noFill/>
          </a:ln>
        </p:spPr>
        <p:txBody>
          <a:bodyPr vert="horz" wrap="square" lIns="93296" tIns="46648" rIns="93296" bIns="46648" numCol="1" anchor="t" anchorCtr="0" compatLnSpc="1">
            <a:prstTxWarp prst="textNoShape">
              <a:avLst/>
            </a:prstTxWarp>
          </a:bodyPr>
          <a:lstStyle/>
          <a:p>
            <a:pPr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600" dirty="0">
              <a:solidFill>
                <a:srgbClr val="33448D"/>
              </a:solidFill>
            </a:endParaRPr>
          </a:p>
        </p:txBody>
      </p:sp>
      <p:sp>
        <p:nvSpPr>
          <p:cNvPr id="23" name="19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697989" y="660910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36BA00-E649-495D-B82A-3219CB1D2429}" type="slidenum">
              <a:rPr lang="es-CL" smtClean="0"/>
              <a:pPr/>
              <a:t>‹Nº›</a:t>
            </a:fld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D6E1703-9EAA-4B88-9B3C-2395CA1E41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2827" y="-15570"/>
            <a:ext cx="1279173" cy="86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79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hf hdr="0" ftr="0" dt="0"/>
  <p:txStyles>
    <p:titleStyle>
      <a:lvl1pPr algn="l" defTabSz="913526" rtl="0" eaLnBrk="1" fontAlgn="base" hangingPunct="1">
        <a:spcBef>
          <a:spcPct val="0"/>
        </a:spcBef>
        <a:spcAft>
          <a:spcPct val="0"/>
        </a:spcAft>
        <a:tabLst>
          <a:tab pos="275353" algn="l"/>
        </a:tabLst>
        <a:defRPr sz="1900" b="1" baseline="0">
          <a:solidFill>
            <a:srgbClr val="0067B4"/>
          </a:solidFill>
          <a:latin typeface="+mj-lt"/>
          <a:ea typeface="+mj-ea"/>
          <a:cs typeface="+mj-cs"/>
        </a:defRPr>
      </a:lvl1pPr>
      <a:lvl2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607" indent="-195987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81" indent="-267255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835" indent="-158733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203201" y="152400"/>
            <a:ext cx="1088601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3201" y="1477963"/>
            <a:ext cx="10902951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400" y="6527801"/>
            <a:ext cx="38608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/>
              <a:t>Departamento de Relaciones Laborales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4417" y="6527801"/>
            <a:ext cx="28448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AB9AE38-0AFC-47E3-A1C5-5E993B6D0D0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1218334" y="-6350"/>
            <a:ext cx="378884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254000"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sz="180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1597218" y="1"/>
            <a:ext cx="463549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254000"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sz="180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1218334" y="6400800"/>
            <a:ext cx="378884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254000"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sz="180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1597218" y="6400800"/>
            <a:ext cx="463549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254000"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sz="180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030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2" r:id="rId12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708AED80-CD44-4B7D-9360-C1519D3DB299}"/>
              </a:ext>
            </a:extLst>
          </p:cNvPr>
          <p:cNvSpPr txBox="1">
            <a:spLocks/>
          </p:cNvSpPr>
          <p:nvPr/>
        </p:nvSpPr>
        <p:spPr bwMode="auto">
          <a:xfrm>
            <a:off x="926122" y="1820133"/>
            <a:ext cx="9252779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s-ES" altLang="en-US" sz="2800" b="1" dirty="0">
                <a:solidFill>
                  <a:srgbClr val="FFFFFF"/>
                </a:solidFill>
                <a:latin typeface="Verdana" panose="020B0604030504040204" pitchFamily="34" charset="0"/>
                <a:sym typeface="Verdana Bold" charset="0"/>
              </a:rPr>
              <a:t>SUBSECRETARÍA DE REDES ASISTENCIALES</a:t>
            </a:r>
          </a:p>
          <a:p>
            <a:pPr marL="4229100" lvl="8" indent="-342900" eaLnBrk="1" hangingPunct="1">
              <a:buFont typeface="Wingdings" panose="05000000000000000000" pitchFamily="2" charset="2"/>
              <a:buChar char="§"/>
              <a:defRPr/>
            </a:pPr>
            <a:endParaRPr lang="es-ES" sz="2800" b="1" dirty="0"/>
          </a:p>
          <a:p>
            <a:pPr marL="4229100" lvl="8" indent="-342900" eaLnBrk="1" hangingPunct="1">
              <a:buFont typeface="Wingdings" panose="05000000000000000000" pitchFamily="2" charset="2"/>
              <a:buChar char="§"/>
              <a:defRPr/>
            </a:pPr>
            <a:endParaRPr lang="es-ES" sz="2800" b="1" dirty="0"/>
          </a:p>
          <a:p>
            <a:pPr marL="4229100" lvl="8" indent="-342900" eaLnBrk="1" hangingPunct="1">
              <a:buFont typeface="Wingdings" panose="05000000000000000000" pitchFamily="2" charset="2"/>
              <a:buChar char="§"/>
              <a:defRPr/>
            </a:pPr>
            <a:endParaRPr lang="es-ES" sz="2800" b="1" dirty="0"/>
          </a:p>
          <a:p>
            <a:pPr marL="4229100" lvl="8" indent="-342900" eaLnBrk="1" hangingPunct="1">
              <a:buFont typeface="Wingdings" panose="05000000000000000000" pitchFamily="2" charset="2"/>
              <a:buChar char="§"/>
              <a:defRPr/>
            </a:pPr>
            <a:endParaRPr lang="es-ES" sz="2800" b="1" dirty="0"/>
          </a:p>
          <a:p>
            <a:pPr marL="4229100" lvl="8" indent="-342900" eaLnBrk="1" hangingPunct="1">
              <a:buFont typeface="Wingdings" panose="05000000000000000000" pitchFamily="2" charset="2"/>
              <a:buChar char="§"/>
              <a:defRPr/>
            </a:pPr>
            <a:r>
              <a:rPr lang="es-ES" sz="2800" b="1"/>
              <a:t>Departamento de </a:t>
            </a:r>
            <a:r>
              <a:rPr lang="es-ES" sz="2800" b="1" dirty="0"/>
              <a:t>Relaciones Laborales</a:t>
            </a:r>
            <a:endParaRPr lang="es-ES" sz="2800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s-ES" altLang="en-US" sz="2800" b="1" dirty="0">
              <a:solidFill>
                <a:srgbClr val="FFFFFF"/>
              </a:solidFill>
              <a:latin typeface="Verdana" panose="020B0604030504040204" pitchFamily="34" charset="0"/>
              <a:sym typeface="Verdana Bold" charset="0"/>
            </a:endParaRPr>
          </a:p>
        </p:txBody>
      </p:sp>
      <p:sp>
        <p:nvSpPr>
          <p:cNvPr id="17411" name="Subtitle 2">
            <a:extLst>
              <a:ext uri="{FF2B5EF4-FFF2-40B4-BE49-F238E27FC236}">
                <a16:creationId xmlns:a16="http://schemas.microsoft.com/office/drawing/2014/main" id="{88F835D9-4277-48A6-8708-E05534943F63}"/>
              </a:ext>
            </a:extLst>
          </p:cNvPr>
          <p:cNvSpPr txBox="1">
            <a:spLocks/>
          </p:cNvSpPr>
          <p:nvPr/>
        </p:nvSpPr>
        <p:spPr bwMode="auto">
          <a:xfrm>
            <a:off x="4245936" y="5295774"/>
            <a:ext cx="634054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endParaRPr lang="es-CL" altLang="en-US" sz="2800" b="1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1414010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/>
          <p:cNvGraphicFramePr>
            <a:graphicFrameLocks noGrp="1"/>
          </p:cNvGraphicFramePr>
          <p:nvPr>
            <p:ph idx="18"/>
            <p:extLst>
              <p:ext uri="{D42A27DB-BD31-4B8C-83A1-F6EECF244321}">
                <p14:modId xmlns:p14="http://schemas.microsoft.com/office/powerpoint/2010/main" val="1177921382"/>
              </p:ext>
            </p:extLst>
          </p:nvPr>
        </p:nvGraphicFramePr>
        <p:xfrm>
          <a:off x="156783" y="1066234"/>
          <a:ext cx="12035217" cy="5484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1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11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11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8698">
                <a:tc>
                  <a:txBody>
                    <a:bodyPr/>
                    <a:lstStyle/>
                    <a:p>
                      <a:pPr marL="285750" marR="0" lvl="0" indent="-285750" algn="l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s-CL" dirty="0">
                          <a:solidFill>
                            <a:schemeClr val="bg2"/>
                          </a:solidFill>
                        </a:rPr>
                        <a:t>GREMIO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>
                          <a:solidFill>
                            <a:schemeClr val="bg2"/>
                          </a:solidFill>
                        </a:rPr>
                        <a:t>ACUERDO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CL" sz="180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0162">
                <a:tc>
                  <a:txBody>
                    <a:bodyPr/>
                    <a:lstStyle/>
                    <a:p>
                      <a:pPr marL="285750" marR="0" lvl="0" indent="-285750" algn="l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s-CL" sz="1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Confederación Nacional de Profesionales Universitarios de los Servicios de Salud. Fenpruss.</a:t>
                      </a:r>
                      <a:endParaRPr lang="es-CL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635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C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Pasantías</a:t>
                      </a:r>
                      <a:r>
                        <a:rPr lang="es-CL" sz="18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en levantamiento de perfil de competencia de cargos.</a:t>
                      </a:r>
                    </a:p>
                    <a:p>
                      <a:pPr marL="958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8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958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b="1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España:</a:t>
                      </a:r>
                      <a:r>
                        <a:rPr lang="es-CL" sz="18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29 funcionarios.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s-CL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ramitación</a:t>
                      </a:r>
                      <a:r>
                        <a:rPr lang="es-C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para ingresar a CGR.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6870">
                <a:tc>
                  <a:txBody>
                    <a:bodyPr/>
                    <a:lstStyle/>
                    <a:p>
                      <a:pPr marL="285750" marR="0" lvl="0" indent="-285750" algn="l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s-C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Federación Nacional de Asociaciones de Funcionarios Técnicos, </a:t>
                      </a:r>
                      <a:r>
                        <a:rPr lang="es-CL" sz="18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Fentess</a:t>
                      </a:r>
                      <a:r>
                        <a:rPr lang="es-C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CL" sz="1800" b="1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Confederación Nacional de Asociaciones Funcionarios Técnicos en Enfermería de Chile. </a:t>
                      </a:r>
                      <a:r>
                        <a:rPr lang="es-CL" sz="18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Conafutech</a:t>
                      </a:r>
                      <a:r>
                        <a:rPr lang="es-C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s-CL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§"/>
                      </a:pPr>
                      <a:r>
                        <a:rPr lang="es-ES_tradnl" sz="18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Implementación de modelo de gestión por competencias en sistema de salud referenciales (modelos de acreditación y calidad sanitaria </a:t>
                      </a:r>
                      <a:r>
                        <a:rPr lang="es-ES_tradnl" sz="1800" b="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español</a:t>
                      </a:r>
                      <a:r>
                        <a:rPr lang="es-ES_tradnl" sz="18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), formando referentes locales a través de programas formativos. </a:t>
                      </a:r>
                      <a:endParaRPr lang="es-ES_tradnl" b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752231" lvl="1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charset="2"/>
                        <a:buChar char="ü"/>
                      </a:pPr>
                      <a:r>
                        <a:rPr lang="es-E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es-CL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upos por confirmar</a:t>
                      </a:r>
                      <a:r>
                        <a:rPr lang="es-CL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(Tecnicos).</a:t>
                      </a:r>
                    </a:p>
                    <a:p>
                      <a:pPr marL="466481" lvl="1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charset="2"/>
                        <a:buNone/>
                      </a:pPr>
                      <a:endParaRPr lang="es-CL" sz="1800" b="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932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"/>
                        <a:tabLst/>
                        <a:defRPr/>
                      </a:pPr>
                      <a:r>
                        <a:rPr lang="es-CL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Diplomados, Atención Avanzada de persona con problemas de salud.</a:t>
                      </a:r>
                    </a:p>
                    <a:p>
                      <a:pPr marL="809381" marR="0" lvl="1" indent="-342900" algn="just" defTabSz="932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ü"/>
                        <a:tabLst/>
                        <a:defRPr/>
                      </a:pPr>
                      <a:r>
                        <a:rPr lang="es-ES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s-CL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acional: 180 TENS. </a:t>
                      </a:r>
                      <a:r>
                        <a:rPr lang="es-ES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s-CL" sz="1800" b="0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ncología</a:t>
                      </a:r>
                      <a:r>
                        <a:rPr lang="es-CL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Geriatría y Urgencia.</a:t>
                      </a:r>
                      <a:endParaRPr lang="es-ES_tradnl" sz="1600" b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charset="2"/>
                        <a:buChar char="§"/>
                      </a:pPr>
                      <a:r>
                        <a:rPr lang="es-E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es-CL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s-CL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estudio y definiciones entre gremios y Autoridades.</a:t>
                      </a:r>
                      <a:endParaRPr lang="es-CL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CL" b="0" dirty="0">
                        <a:latin typeface="Calibri" panose="020F0502020204030204" pitchFamily="34" charset="0"/>
                      </a:endParaRPr>
                    </a:p>
                    <a:p>
                      <a:endParaRPr lang="es-CL" b="0" dirty="0">
                        <a:latin typeface="Calibri" panose="020F0502020204030204" pitchFamily="34" charset="0"/>
                      </a:endParaRPr>
                    </a:p>
                    <a:p>
                      <a:endParaRPr lang="es-CL" b="0" dirty="0">
                        <a:latin typeface="Calibri" panose="020F0502020204030204" pitchFamily="34" charset="0"/>
                      </a:endParaRPr>
                    </a:p>
                    <a:p>
                      <a:endParaRPr lang="es-CL" b="0" dirty="0">
                        <a:latin typeface="Calibri" panose="020F0502020204030204" pitchFamily="34" charset="0"/>
                      </a:endParaRPr>
                    </a:p>
                    <a:p>
                      <a:endParaRPr lang="es-CL" b="0" dirty="0">
                        <a:latin typeface="Calibri" panose="020F0502020204030204" pitchFamily="34" charset="0"/>
                      </a:endParaRPr>
                    </a:p>
                    <a:p>
                      <a:endParaRPr lang="es-CL" b="0" dirty="0">
                        <a:latin typeface="Calibri" panose="020F0502020204030204" pitchFamily="34" charset="0"/>
                      </a:endParaRPr>
                    </a:p>
                    <a:p>
                      <a:endParaRPr lang="es-CL" b="0" dirty="0">
                        <a:latin typeface="Calibri" panose="020F0502020204030204" pitchFamily="34" charset="0"/>
                      </a:endParaRPr>
                    </a:p>
                    <a:p>
                      <a:pPr marL="285750" indent="-285750">
                        <a:buFont typeface="Wingdings" charset="2"/>
                        <a:buChar char="§"/>
                      </a:pPr>
                      <a:r>
                        <a:rPr lang="es-ES" b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E</a:t>
                      </a:r>
                      <a:r>
                        <a:rPr lang="es-CL" b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n acuerdo  con gremio y posterior tramitación.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Marcador de contenido 2"/>
          <p:cNvSpPr>
            <a:spLocks noGrp="1"/>
          </p:cNvSpPr>
          <p:nvPr>
            <p:ph sz="quarter" idx="12"/>
          </p:nvPr>
        </p:nvSpPr>
        <p:spPr>
          <a:xfrm>
            <a:off x="775304" y="301337"/>
            <a:ext cx="10665581" cy="1083374"/>
          </a:xfrm>
        </p:spPr>
        <p:txBody>
          <a:bodyPr/>
          <a:lstStyle/>
          <a:p>
            <a:r>
              <a:rPr lang="es-CL" sz="3200" dirty="0"/>
              <a:t>ACUERDOS GREMIOS</a:t>
            </a:r>
          </a:p>
          <a:p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2125592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2"/>
          <p:cNvSpPr>
            <a:spLocks noGrp="1"/>
          </p:cNvSpPr>
          <p:nvPr>
            <p:ph sz="quarter" idx="12"/>
          </p:nvPr>
        </p:nvSpPr>
        <p:spPr>
          <a:xfrm>
            <a:off x="775304" y="301337"/>
            <a:ext cx="10665581" cy="1083374"/>
          </a:xfrm>
        </p:spPr>
        <p:txBody>
          <a:bodyPr/>
          <a:lstStyle/>
          <a:p>
            <a:r>
              <a:rPr lang="es-CL" sz="3200" dirty="0"/>
              <a:t>ACUERDOS GREMIOS</a:t>
            </a:r>
          </a:p>
          <a:p>
            <a:endParaRPr lang="es-CL" sz="3200" dirty="0"/>
          </a:p>
        </p:txBody>
      </p:sp>
      <p:graphicFrame>
        <p:nvGraphicFramePr>
          <p:cNvPr id="7" name="Marcador de contenido 5"/>
          <p:cNvGraphicFramePr>
            <a:graphicFrameLocks noGrp="1"/>
          </p:cNvGraphicFramePr>
          <p:nvPr>
            <p:ph idx="18"/>
            <p:extLst>
              <p:ext uri="{D42A27DB-BD31-4B8C-83A1-F6EECF244321}">
                <p14:modId xmlns:p14="http://schemas.microsoft.com/office/powerpoint/2010/main" val="3549443708"/>
              </p:ext>
            </p:extLst>
          </p:nvPr>
        </p:nvGraphicFramePr>
        <p:xfrm>
          <a:off x="369383" y="1288473"/>
          <a:ext cx="11453235" cy="47016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7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7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7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0637">
                <a:tc>
                  <a:txBody>
                    <a:bodyPr/>
                    <a:lstStyle/>
                    <a:p>
                      <a:pPr marL="285750" marR="0" lvl="0" indent="-285750" algn="l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s-CL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GREMIO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>
                          <a:solidFill>
                            <a:schemeClr val="bg2"/>
                          </a:solidFill>
                        </a:rPr>
                        <a:t>ACUERDO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CL" sz="180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6390">
                <a:tc>
                  <a:txBody>
                    <a:bodyPr/>
                    <a:lstStyle/>
                    <a:p>
                      <a:pPr marL="285750" marR="0" lvl="0" indent="-285750" algn="l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s-CL" sz="1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Colegio de Técnicos paramédicos de Chile. CTP Chile AG.</a:t>
                      </a:r>
                      <a:endParaRPr lang="es-CL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32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Plan Nacional de </a:t>
                      </a:r>
                      <a:r>
                        <a:rPr lang="fr-FR" sz="18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Cáncer</a:t>
                      </a:r>
                      <a:r>
                        <a:rPr lang="fr-FR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2018-2028 </a:t>
                      </a:r>
                    </a:p>
                    <a:p>
                      <a:pPr marL="285750" marR="0" lvl="0" indent="-285750" algn="just" defTabSz="932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s-C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Pasantías</a:t>
                      </a:r>
                      <a:r>
                        <a:rPr lang="es-CL" sz="18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área oncológica. </a:t>
                      </a:r>
                      <a:r>
                        <a:rPr lang="es-C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42900" marR="0" lvl="0" indent="-342900" algn="just" defTabSz="932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"/>
                        <a:tabLst/>
                        <a:defRPr/>
                      </a:pPr>
                      <a:r>
                        <a:rPr lang="es-ES_tradnl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300 personas, comenzando con 100 funcionarios/as por año. </a:t>
                      </a:r>
                      <a:endParaRPr lang="es-ES_tradnl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marR="0" lvl="0" indent="-342900" algn="just" defTabSz="932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"/>
                        <a:tabLst/>
                        <a:defRPr/>
                      </a:pP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s-CL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Propuesta presentada</a:t>
                      </a:r>
                      <a:r>
                        <a:rPr lang="es-ES" sz="18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CTP para aprobación. 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s-C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xiste una distribucion de cantidad de pasantes por centro oncológico</a:t>
                      </a:r>
                      <a:r>
                        <a:rPr lang="es-CL" sz="18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en fechas distintas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466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CL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Asociacion</a:t>
                      </a:r>
                      <a:r>
                        <a:rPr lang="es-CL" b="1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 de Funcionarios del Ministerio de Salud Afuminsal-Asociaciacion de Funcionarios de Redes Asistenciales Afured</a:t>
                      </a:r>
                      <a:endParaRPr lang="es-CL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r>
                        <a:rPr lang="es-CL" b="0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 tiene Acuerdo en la materia de capacitacion.</a:t>
                      </a:r>
                      <a:endParaRPr lang="es-CL" b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s-CL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No Aplica.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1167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2"/>
          <p:cNvSpPr>
            <a:spLocks noGrp="1"/>
          </p:cNvSpPr>
          <p:nvPr>
            <p:ph sz="quarter" idx="12"/>
          </p:nvPr>
        </p:nvSpPr>
        <p:spPr>
          <a:xfrm>
            <a:off x="775304" y="301337"/>
            <a:ext cx="10665581" cy="1083374"/>
          </a:xfrm>
        </p:spPr>
        <p:txBody>
          <a:bodyPr/>
          <a:lstStyle/>
          <a:p>
            <a:r>
              <a:rPr lang="es-CL" sz="3200" dirty="0"/>
              <a:t>ACUERDOS GREMIOS</a:t>
            </a:r>
          </a:p>
          <a:p>
            <a:endParaRPr lang="es-CL" sz="3200" dirty="0"/>
          </a:p>
        </p:txBody>
      </p:sp>
      <p:graphicFrame>
        <p:nvGraphicFramePr>
          <p:cNvPr id="7" name="Marcador de contenido 5"/>
          <p:cNvGraphicFramePr>
            <a:graphicFrameLocks noGrp="1"/>
          </p:cNvGraphicFramePr>
          <p:nvPr>
            <p:ph idx="18"/>
            <p:extLst>
              <p:ext uri="{D42A27DB-BD31-4B8C-83A1-F6EECF244321}">
                <p14:modId xmlns:p14="http://schemas.microsoft.com/office/powerpoint/2010/main" val="3527094306"/>
              </p:ext>
            </p:extLst>
          </p:nvPr>
        </p:nvGraphicFramePr>
        <p:xfrm>
          <a:off x="369383" y="1288473"/>
          <a:ext cx="11453235" cy="4632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7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7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7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0637">
                <a:tc>
                  <a:txBody>
                    <a:bodyPr/>
                    <a:lstStyle/>
                    <a:p>
                      <a:pPr marL="285750" marR="0" lvl="0" indent="-285750" algn="l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s-CL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GREMIO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>
                          <a:solidFill>
                            <a:schemeClr val="bg2"/>
                          </a:solidFill>
                        </a:rPr>
                        <a:t>ACUERDO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CL" sz="180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956">
                <a:tc>
                  <a:txBody>
                    <a:bodyPr/>
                    <a:lstStyle/>
                    <a:p>
                      <a:pPr marL="285750" marR="0" lvl="0" indent="-285750" algn="l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s-CL" sz="1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Colegio Cirujano Dentistas de Chile AG.</a:t>
                      </a:r>
                      <a:endParaRPr lang="es-CL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r>
                        <a:rPr lang="es-CL" b="0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 tiene acuerdo en la materia de capacitacion.</a:t>
                      </a:r>
                      <a:endParaRPr lang="es-CL" b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No Aplica.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2551">
                <a:tc>
                  <a:txBody>
                    <a:bodyPr/>
                    <a:lstStyle/>
                    <a:p>
                      <a:pPr marL="285750" marR="0" indent="-285750" algn="l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s-CL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Asociacion</a:t>
                      </a:r>
                      <a:r>
                        <a:rPr lang="es-CL" b="1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 de Funcionarios del Ministerio de Salud Afuminsal-Asociaciacion de Funcionarios de Redes Asistenciales Afured</a:t>
                      </a:r>
                      <a:endParaRPr lang="es-CL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s-CL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r>
                        <a:rPr lang="es-CL" b="0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 tiene acuerdo en la materia de capacitacion.</a:t>
                      </a:r>
                      <a:endParaRPr lang="es-CL" b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s-CL" b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No Aplica.</a:t>
                      </a:r>
                    </a:p>
                    <a:p>
                      <a:pPr algn="ctr"/>
                      <a:endParaRPr lang="es-CL" b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466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CL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Hospitales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s-CL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752231" lvl="1" indent="-285750">
                        <a:buFont typeface="Wingdings" charset="2"/>
                        <a:buChar char="ü"/>
                      </a:pPr>
                      <a:r>
                        <a:rPr lang="es-CL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Hospitales Quinteros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s-CL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752231" lvl="1" indent="-285750">
                        <a:buFont typeface="Wingdings" charset="2"/>
                        <a:buChar char="ü"/>
                      </a:pPr>
                      <a:r>
                        <a:rPr lang="es-CL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CRS</a:t>
                      </a:r>
                      <a:r>
                        <a:rPr lang="es-CL" b="1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 Cordillera peñalolen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s-CL" b="1" baseline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752231" lvl="1" indent="-285750">
                        <a:buFont typeface="Wingdings" charset="2"/>
                        <a:buChar char="ü"/>
                      </a:pPr>
                      <a:r>
                        <a:rPr lang="es-CL" b="1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CRS HPH</a:t>
                      </a:r>
                      <a:endParaRPr lang="es-CL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r>
                        <a:rPr lang="es-CL" b="0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 tiene acuerdo en la materia de capacitacion.</a:t>
                      </a:r>
                      <a:endParaRPr lang="es-CL" b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s-CL" b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No Aplica.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64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2"/>
          <p:cNvSpPr>
            <a:spLocks noGrp="1"/>
          </p:cNvSpPr>
          <p:nvPr>
            <p:ph sz="quarter" idx="12"/>
          </p:nvPr>
        </p:nvSpPr>
        <p:spPr>
          <a:xfrm>
            <a:off x="775304" y="301337"/>
            <a:ext cx="10665581" cy="1083374"/>
          </a:xfrm>
        </p:spPr>
        <p:txBody>
          <a:bodyPr/>
          <a:lstStyle/>
          <a:p>
            <a:r>
              <a:rPr lang="es-CL" sz="3200" dirty="0"/>
              <a:t>GREMIOS SIN ACUERDOS CAPACITACIÓN</a:t>
            </a:r>
          </a:p>
          <a:p>
            <a:endParaRPr lang="es-CL" sz="3200" dirty="0"/>
          </a:p>
        </p:txBody>
      </p:sp>
      <p:graphicFrame>
        <p:nvGraphicFramePr>
          <p:cNvPr id="7" name="Marcador de contenido 5"/>
          <p:cNvGraphicFramePr>
            <a:graphicFrameLocks noGrp="1"/>
          </p:cNvGraphicFramePr>
          <p:nvPr>
            <p:ph idx="18"/>
            <p:extLst>
              <p:ext uri="{D42A27DB-BD31-4B8C-83A1-F6EECF244321}">
                <p14:modId xmlns:p14="http://schemas.microsoft.com/office/powerpoint/2010/main" val="3613899304"/>
              </p:ext>
            </p:extLst>
          </p:nvPr>
        </p:nvGraphicFramePr>
        <p:xfrm>
          <a:off x="369383" y="1288473"/>
          <a:ext cx="11453235" cy="2980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7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7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7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0637">
                <a:tc>
                  <a:txBody>
                    <a:bodyPr/>
                    <a:lstStyle/>
                    <a:p>
                      <a:pPr marL="285750" marR="0" lvl="0" indent="-285750" algn="l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s-CL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GREMIO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>
                          <a:solidFill>
                            <a:schemeClr val="bg2"/>
                          </a:solidFill>
                        </a:rPr>
                        <a:t>CONTENIDO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CL" sz="180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956">
                <a:tc>
                  <a:txBody>
                    <a:bodyPr/>
                    <a:lstStyle/>
                    <a:p>
                      <a:pPr marL="285750" marR="0" lvl="0" indent="-285750" algn="l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s-CL" sz="18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Asociación Nacional de Choferes de la Salud Publica,</a:t>
                      </a:r>
                      <a:r>
                        <a:rPr lang="es-CL" sz="1800" b="0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CL" sz="1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ANCHOSA.</a:t>
                      </a:r>
                      <a:endParaRPr lang="es-CL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Curso</a:t>
                      </a:r>
                      <a:r>
                        <a:rPr lang="es-CL" b="0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 de conductores de vehículo de emergencia de Nivel 1 y 2.</a:t>
                      </a:r>
                    </a:p>
                    <a:p>
                      <a:pPr marL="0" marR="0" indent="0" algn="l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b="0" baseline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C</a:t>
                      </a:r>
                      <a:r>
                        <a:rPr lang="es-CL" b="1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apacitados </a:t>
                      </a:r>
                    </a:p>
                    <a:p>
                      <a:pPr marL="752231" marR="0" lvl="1" indent="-285750" algn="l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ü"/>
                        <a:tabLst/>
                        <a:defRPr/>
                      </a:pPr>
                      <a:r>
                        <a:rPr lang="es-CL" b="0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2018: 170 funcionarios y pendientes 182 funcionarios.</a:t>
                      </a:r>
                    </a:p>
                    <a:p>
                      <a:pPr marL="466481" marR="0" lvl="1" indent="0" algn="l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b="0" baseline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752231" marR="0" lvl="1" indent="-285750" algn="l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ü"/>
                        <a:tabLst/>
                        <a:defRPr/>
                      </a:pPr>
                      <a:r>
                        <a:rPr lang="es-CL" b="0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2019: 240 funcionarios.</a:t>
                      </a:r>
                      <a:endParaRPr lang="es-CL" b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s-ES" b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s-ES" b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s-ES" b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s-ES" b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" b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E</a:t>
                      </a:r>
                      <a:r>
                        <a:rPr lang="es-CL" b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s-CL" b="0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 ejecución período 2018.</a:t>
                      </a:r>
                    </a:p>
                    <a:p>
                      <a:endParaRPr lang="tr-TR" b="0" baseline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CL" b="0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En proceso de tramitación período 2019</a:t>
                      </a:r>
                      <a:endParaRPr lang="es-CL" b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764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7D2BA2D-5197-47D8-94EC-D7793B88D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7492" y="6609102"/>
            <a:ext cx="2133600" cy="365125"/>
          </a:xfrm>
        </p:spPr>
        <p:txBody>
          <a:bodyPr/>
          <a:lstStyle/>
          <a:p>
            <a:fld id="{7536BA00-E649-495D-B82A-3219CB1D2429}" type="slidenum">
              <a:rPr lang="es-CL" smtClean="0"/>
              <a:pPr/>
              <a:t>14</a:t>
            </a:fld>
            <a:endParaRPr lang="es-CL" dirty="0"/>
          </a:p>
        </p:txBody>
      </p:sp>
      <p:pic>
        <p:nvPicPr>
          <p:cNvPr id="6" name="Imagen 5" descr="CIERRE-PPT_CHILE-LO-HACEMOS-TODOS.png">
            <a:extLst>
              <a:ext uri="{FF2B5EF4-FFF2-40B4-BE49-F238E27FC236}">
                <a16:creationId xmlns:a16="http://schemas.microsoft.com/office/drawing/2014/main" id="{D7BCC6E5-C263-443E-ACB3-C256CDFBAC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814" y="1020725"/>
            <a:ext cx="7697587" cy="514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69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130362" y="1433582"/>
            <a:ext cx="9931277" cy="3990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7607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66481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26835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algn="just">
              <a:spcAft>
                <a:spcPts val="800"/>
              </a:spcAft>
              <a:buClrTx/>
              <a:buFont typeface="Wingdings" panose="05000000000000000000" pitchFamily="2" charset="2"/>
              <a:buChar char="§"/>
            </a:pPr>
            <a:r>
              <a:rPr lang="es-CL" altLang="es-CL" sz="2400" kern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dependiente de la Subsecretaría de Redes Asistenciales, especialista en gestión y resolución de conflictos en materias de relaciones laborales y de gestión de personas del sector salud.   </a:t>
            </a:r>
          </a:p>
          <a:p>
            <a:pPr marL="342900" indent="-342900" algn="just">
              <a:spcAft>
                <a:spcPts val="800"/>
              </a:spcAft>
              <a:buClrTx/>
              <a:buFont typeface="Wingdings" panose="05000000000000000000" pitchFamily="2" charset="2"/>
              <a:buChar char="§"/>
            </a:pPr>
            <a:r>
              <a:rPr lang="es-CL" altLang="es-CL" sz="2400" kern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Responde a los objetivos estratégicos definidos por la autoridad y a su participación en procesos de diálogo social, procesos de consulta, negociaciones, conflictos y acuerdos, entre la autoridad y las entidades gremiales.</a:t>
            </a:r>
          </a:p>
          <a:p>
            <a:pPr marL="342900" indent="-342900" algn="just">
              <a:spcAft>
                <a:spcPts val="800"/>
              </a:spcAft>
              <a:buClrTx/>
              <a:buFont typeface="Wingdings" panose="05000000000000000000" pitchFamily="2" charset="2"/>
              <a:buChar char="§"/>
            </a:pPr>
            <a:r>
              <a:rPr lang="es-CL" altLang="es-CL" sz="2400" kern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Representar institucionalmente a la autoridad y establecer relaciones permanentes y fluidas con entidades gremiales de carácter nacional de la salud.</a:t>
            </a:r>
          </a:p>
        </p:txBody>
      </p:sp>
      <p:sp>
        <p:nvSpPr>
          <p:cNvPr id="6" name="Marcador de contenido 2"/>
          <p:cNvSpPr>
            <a:spLocks noGrp="1"/>
          </p:cNvSpPr>
          <p:nvPr>
            <p:ph sz="quarter" idx="12"/>
          </p:nvPr>
        </p:nvSpPr>
        <p:spPr>
          <a:xfrm>
            <a:off x="775304" y="301337"/>
            <a:ext cx="9860423" cy="1083374"/>
          </a:xfrm>
        </p:spPr>
        <p:txBody>
          <a:bodyPr/>
          <a:lstStyle/>
          <a:p>
            <a:r>
              <a:rPr lang="es-CL" sz="3200" dirty="0"/>
              <a:t>DESCRIPCIÓN DEL DEPARTAMENTO</a:t>
            </a:r>
          </a:p>
          <a:p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4262166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8"/>
          </p:nvPr>
        </p:nvSpPr>
        <p:spPr>
          <a:xfrm>
            <a:off x="991809" y="1023257"/>
            <a:ext cx="10208382" cy="4811486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Font typeface="Wingdings" panose="05000000000000000000" pitchFamily="2" charset="2"/>
              <a:buChar char="§"/>
            </a:pPr>
            <a:r>
              <a:rPr lang="es-ES" sz="2900" dirty="0">
                <a:solidFill>
                  <a:srgbClr val="000000"/>
                </a:solidFill>
                <a:latin typeface="Calibri" panose="020F0502020204030204" pitchFamily="34" charset="0"/>
              </a:rPr>
              <a:t>Mantener la continuidad del sistema de atención, calidad y prestaciones hacia nuestros usuarios en etapas de alto nivel de conflicto con gremios nacionales, regionales y locales.</a:t>
            </a:r>
          </a:p>
          <a:p>
            <a:pPr marL="514350" indent="-514350" algn="just">
              <a:buFont typeface="Wingdings" panose="05000000000000000000" pitchFamily="2" charset="2"/>
              <a:buChar char="§"/>
            </a:pPr>
            <a:r>
              <a:rPr lang="es-ES" sz="2900" dirty="0">
                <a:solidFill>
                  <a:srgbClr val="000000"/>
                </a:solidFill>
                <a:latin typeface="Calibri" panose="020F0502020204030204" pitchFamily="34" charset="0"/>
              </a:rPr>
              <a:t>Asesorar a las autoridades pertinentes para avanzar en mejoras de la participación funcionaria y la instalación de diálogo social con los representantes nacionales de los/as funcionarios/as.</a:t>
            </a:r>
          </a:p>
          <a:p>
            <a:pPr marL="514350" indent="-514350" algn="just">
              <a:buFont typeface="Wingdings" panose="05000000000000000000" pitchFamily="2" charset="2"/>
              <a:buChar char="§"/>
            </a:pPr>
            <a:r>
              <a:rPr lang="es-ES" sz="2900" dirty="0">
                <a:solidFill>
                  <a:srgbClr val="000000"/>
                </a:solidFill>
                <a:latin typeface="Calibri" panose="020F0502020204030204" pitchFamily="34" charset="0"/>
              </a:rPr>
              <a:t>Equilibrar las demandas permanentes de los gremios y trabajadores/as de la salud, con la agenda y recursos disponibles definidos por la autoridad.</a:t>
            </a:r>
          </a:p>
          <a:p>
            <a:pPr marL="514350" indent="-514350" algn="just">
              <a:buFont typeface="Wingdings" panose="05000000000000000000" pitchFamily="2" charset="2"/>
              <a:buChar char="§"/>
            </a:pPr>
            <a:r>
              <a:rPr lang="es-ES" sz="2900" dirty="0">
                <a:solidFill>
                  <a:srgbClr val="000000"/>
                </a:solidFill>
                <a:latin typeface="Calibri" panose="020F0502020204030204" pitchFamily="34" charset="0"/>
              </a:rPr>
              <a:t>Generar espacios de diálogos y resolución de conflictos entre los gremios de carácter nacional y el Ministerio de Salud, siendo además un puente de colaboración en las relaciones al interior de los 29 Servicios de Salud y las entidades gremiales vinculados con materias del sector. </a:t>
            </a:r>
          </a:p>
          <a:p>
            <a:pPr marL="514350" indent="-514350" algn="just">
              <a:buFont typeface="Wingdings" panose="05000000000000000000" pitchFamily="2" charset="2"/>
              <a:buChar char="§"/>
            </a:pPr>
            <a:r>
              <a:rPr lang="es-ES" sz="2900" dirty="0">
                <a:solidFill>
                  <a:srgbClr val="000000"/>
                </a:solidFill>
                <a:latin typeface="Calibri" panose="020F0502020204030204" pitchFamily="34" charset="0"/>
              </a:rPr>
              <a:t>Anticipar la generación de conflictos explícitos con las entidades gremiales manteniendo mecanismos y modelos de gestión que permitan avanzar en la solución de problemáticas que pudieran afectarles y que sus causas dependen de variables del sistema.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endParaRPr lang="es-ES" sz="2800" dirty="0">
              <a:solidFill>
                <a:srgbClr val="000000"/>
              </a:solidFill>
            </a:endParaRPr>
          </a:p>
          <a:p>
            <a:pPr marL="514350" indent="-514350">
              <a:buFont typeface="Wingdings" panose="05000000000000000000" pitchFamily="2" charset="2"/>
              <a:buChar char="§"/>
            </a:pPr>
            <a:endParaRPr lang="es-ES" sz="2800" dirty="0">
              <a:solidFill>
                <a:srgbClr val="00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2"/>
          </p:nvPr>
        </p:nvSpPr>
        <p:spPr>
          <a:xfrm>
            <a:off x="775304" y="301337"/>
            <a:ext cx="10665581" cy="519546"/>
          </a:xfrm>
        </p:spPr>
        <p:txBody>
          <a:bodyPr/>
          <a:lstStyle/>
          <a:p>
            <a:r>
              <a:rPr lang="es-CL" sz="3200" dirty="0"/>
              <a:t>OBJETIVOS ESTRATÉGICOS </a:t>
            </a:r>
          </a:p>
        </p:txBody>
      </p:sp>
    </p:spTree>
    <p:extLst>
      <p:ext uri="{BB962C8B-B14F-4D97-AF65-F5344CB8AC3E}">
        <p14:creationId xmlns:p14="http://schemas.microsoft.com/office/powerpoint/2010/main" val="2397094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idx="18"/>
          </p:nvPr>
        </p:nvSpPr>
        <p:spPr bwMode="auto">
          <a:xfrm>
            <a:off x="499021" y="3574168"/>
            <a:ext cx="10245179" cy="721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algn="just" fontAlgn="base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Blip>
                <a:blip r:embed="rId2"/>
              </a:buBlip>
            </a:pPr>
            <a:endParaRPr lang="es-CL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marR="0" lvl="0" indent="-285750" algn="just" fontAlgn="base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Blip>
                <a:blip r:embed="rId2"/>
              </a:buBlip>
              <a:tabLst/>
            </a:pPr>
            <a:endParaRPr lang="es-CL" altLang="es-CL" sz="1600" b="1" kern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910937" y="1203776"/>
            <a:ext cx="10370127" cy="4450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Calibri"/>
                <a:ea typeface="ヒラギノ角ゴ Pro W3"/>
              </a:rPr>
              <a:t>Repartición con </a:t>
            </a:r>
            <a:r>
              <a:rPr lang="es-ES" sz="2400" b="1" dirty="0">
                <a:solidFill>
                  <a:srgbClr val="000000"/>
                </a:solidFill>
                <a:latin typeface="Calibri"/>
                <a:ea typeface="ヒラギノ角ゴ Pro W3"/>
              </a:rPr>
              <a:t>más de 50 funcionarios</a:t>
            </a:r>
            <a:r>
              <a:rPr lang="es-ES" sz="2400" dirty="0">
                <a:solidFill>
                  <a:srgbClr val="000000"/>
                </a:solidFill>
                <a:latin typeface="Calibri"/>
                <a:ea typeface="ヒラギノ角ゴ Pro W3"/>
              </a:rPr>
              <a:t>: Mínimo 25 trabajadores que representen, a lo menos, el 10% de los trabajadores que allí prestan servicios.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Calibri"/>
                <a:ea typeface="ヒラギノ角ゴ Pro W3"/>
              </a:rPr>
              <a:t>50 o menos funcionarios: 8 trabajadores que representen más del 50% de quienes prestan servicios.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Calibri"/>
                <a:ea typeface="ヒラギノ角ゴ Pro W3"/>
              </a:rPr>
              <a:t>Siempre podrán constituir una asociación 250 o más funcionarios de una misma repartición, cualquiera que sea el porcentaje que representen.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Calibri"/>
                <a:ea typeface="ヒラギノ角ゴ Pro W3"/>
              </a:rPr>
              <a:t>Se entiende que integran el personal de la repartición los funcionarios de planta y contrata.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Calibri"/>
                <a:ea typeface="ヒラギノ角ゴ Pro W3"/>
              </a:rPr>
              <a:t>Los funcionarios de planta y contrata de las municipalidades, de los servicios de salud administrados por las municipalidades y el personal docente municipal, se calcularán los quorum separados por cada estamento.</a:t>
            </a:r>
          </a:p>
        </p:txBody>
      </p:sp>
      <p:sp>
        <p:nvSpPr>
          <p:cNvPr id="7" name="Marcador de contenido 2"/>
          <p:cNvSpPr>
            <a:spLocks noGrp="1"/>
          </p:cNvSpPr>
          <p:nvPr>
            <p:ph sz="quarter" idx="12"/>
          </p:nvPr>
        </p:nvSpPr>
        <p:spPr>
          <a:xfrm>
            <a:off x="775304" y="301337"/>
            <a:ext cx="10665581" cy="492443"/>
          </a:xfrm>
        </p:spPr>
        <p:txBody>
          <a:bodyPr/>
          <a:lstStyle/>
          <a:p>
            <a:r>
              <a:rPr lang="es-CL" sz="3200" dirty="0">
                <a:solidFill>
                  <a:srgbClr val="0067B4"/>
                </a:solidFill>
              </a:rPr>
              <a:t>ASOCIACION DE FUNCIONARIOS</a:t>
            </a:r>
          </a:p>
        </p:txBody>
      </p:sp>
    </p:spTree>
    <p:extLst>
      <p:ext uri="{BB962C8B-B14F-4D97-AF65-F5344CB8AC3E}">
        <p14:creationId xmlns:p14="http://schemas.microsoft.com/office/powerpoint/2010/main" val="1521395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idx="18"/>
          </p:nvPr>
        </p:nvSpPr>
        <p:spPr bwMode="auto">
          <a:xfrm>
            <a:off x="499021" y="3574168"/>
            <a:ext cx="10245179" cy="721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algn="just" fontAlgn="base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Blip>
                <a:blip r:embed="rId2"/>
              </a:buBlip>
            </a:pPr>
            <a:endParaRPr lang="es-CL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marR="0" lvl="0" indent="-285750" algn="just" fontAlgn="base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Blip>
                <a:blip r:embed="rId2"/>
              </a:buBlip>
              <a:tabLst/>
            </a:pPr>
            <a:endParaRPr lang="es-CL" altLang="es-CL" sz="1600" b="1" kern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910937" y="979099"/>
            <a:ext cx="10370127" cy="489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s-CL" sz="2200" dirty="0">
                <a:solidFill>
                  <a:srgbClr val="000000"/>
                </a:solidFill>
                <a:latin typeface="Calibri"/>
                <a:ea typeface="ヒラギノ角ゴ Pro W3"/>
              </a:rPr>
              <a:t>No tendrán fines de lucro.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s-CL" sz="2200" dirty="0">
                <a:solidFill>
                  <a:srgbClr val="000000"/>
                </a:solidFill>
                <a:latin typeface="Calibri"/>
                <a:ea typeface="ヒラギノ角ゴ Pro W3"/>
              </a:rPr>
              <a:t>Promover el mejoramiento económico, de las condiciones de vida y de trabajo de los afiliados. (a).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s-CL" sz="2200" dirty="0">
                <a:solidFill>
                  <a:srgbClr val="000000"/>
                </a:solidFill>
                <a:latin typeface="Calibri"/>
                <a:ea typeface="ヒラギノ角ゴ Pro W3"/>
              </a:rPr>
              <a:t>Procurar el perfeccionamiento material, espiritual, </a:t>
            </a:r>
            <a:r>
              <a:rPr lang="es-CL" sz="2200" dirty="0" err="1">
                <a:solidFill>
                  <a:srgbClr val="000000"/>
                </a:solidFill>
                <a:latin typeface="Calibri"/>
                <a:ea typeface="ヒラギノ角ゴ Pro W3"/>
              </a:rPr>
              <a:t>recreaciónal</a:t>
            </a:r>
            <a:r>
              <a:rPr lang="es-CL" sz="2200" dirty="0">
                <a:solidFill>
                  <a:srgbClr val="000000"/>
                </a:solidFill>
                <a:latin typeface="Calibri"/>
                <a:ea typeface="ヒラギノ角ゴ Pro W3"/>
              </a:rPr>
              <a:t> y de esparcimiento de los afiliados y de su familia. (b).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s-CL" sz="2200" dirty="0">
                <a:solidFill>
                  <a:srgbClr val="000000"/>
                </a:solidFill>
                <a:latin typeface="Calibri"/>
                <a:ea typeface="ヒラギノ角ゴ Pro W3"/>
              </a:rPr>
              <a:t>Recabar información sobre la acción del servicio público,  y de los planes, programas y resoluciones relativos a sus funcionarios. (c).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s-CL" sz="2200" dirty="0">
                <a:solidFill>
                  <a:srgbClr val="000000"/>
                </a:solidFill>
                <a:latin typeface="Calibri"/>
                <a:ea typeface="ヒラギノ角ゴ Pro W3"/>
              </a:rPr>
              <a:t>Hacer presente ante las autoridades el incumplimiento del Estatuto Administrativo y de otras leyes que establezcan derechos y obligaciones de los funcionarios. (d).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s-CL" sz="2200" b="1" dirty="0">
                <a:solidFill>
                  <a:srgbClr val="000000"/>
                </a:solidFill>
                <a:latin typeface="Calibri"/>
                <a:ea typeface="ヒラギノ角ゴ Pro W3"/>
              </a:rPr>
              <a:t>Plantear a la autoridad criterios sobre políticas de personal, carrera funcionaria, capacitación y de interés general para la asociación. (e).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s-CL" sz="2200" dirty="0">
                <a:solidFill>
                  <a:srgbClr val="000000"/>
                </a:solidFill>
                <a:latin typeface="Calibri"/>
                <a:ea typeface="ヒラギノ角ゴ Pro W3"/>
              </a:rPr>
              <a:t>Representar a los funcionarios en organismos en que ley les reconoce participación. Además, podrán representar a funcionarios en la CGR. (f).</a:t>
            </a:r>
          </a:p>
        </p:txBody>
      </p:sp>
      <p:sp>
        <p:nvSpPr>
          <p:cNvPr id="6" name="Marcador de contenido 2"/>
          <p:cNvSpPr>
            <a:spLocks noGrp="1"/>
          </p:cNvSpPr>
          <p:nvPr>
            <p:ph sz="quarter" idx="12"/>
          </p:nvPr>
        </p:nvSpPr>
        <p:spPr>
          <a:xfrm>
            <a:off x="775304" y="301337"/>
            <a:ext cx="11416696" cy="947952"/>
          </a:xfrm>
        </p:spPr>
        <p:txBody>
          <a:bodyPr/>
          <a:lstStyle/>
          <a:p>
            <a:r>
              <a:rPr lang="es-CL" sz="2800" dirty="0">
                <a:solidFill>
                  <a:srgbClr val="0067B4"/>
                </a:solidFill>
              </a:rPr>
              <a:t>¿QUÉ HACE UNA ASOCIACIÓN DE FUNCIONARIO?</a:t>
            </a:r>
          </a:p>
          <a:p>
            <a:endParaRPr lang="es-CL" sz="2800" dirty="0">
              <a:solidFill>
                <a:srgbClr val="0067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57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idx="18"/>
          </p:nvPr>
        </p:nvSpPr>
        <p:spPr bwMode="auto">
          <a:xfrm>
            <a:off x="499021" y="3574168"/>
            <a:ext cx="10245179" cy="721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algn="just" fontAlgn="base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Blip>
                <a:blip r:embed="rId2"/>
              </a:buBlip>
            </a:pPr>
            <a:endParaRPr lang="es-CL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marR="0" lvl="0" indent="-285750" algn="just" fontAlgn="base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Blip>
                <a:blip r:embed="rId2"/>
              </a:buBlip>
              <a:tabLst/>
            </a:pPr>
            <a:endParaRPr lang="es-CL" altLang="es-CL" sz="1600" b="1" kern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910937" y="1012954"/>
            <a:ext cx="1037012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</a:pPr>
            <a:r>
              <a:rPr lang="es-ES" sz="2800" b="1" dirty="0">
                <a:solidFill>
                  <a:srgbClr val="000000"/>
                </a:solidFill>
                <a:latin typeface="Calibri"/>
                <a:ea typeface="ヒラギノ角ゴ Pro W3"/>
              </a:rPr>
              <a:t>Realizar acciones de bienestar, orientación y de formación gremiales, de capacitación, o de otra índole, dirigidas al funcionario y su familia. (g).</a:t>
            </a:r>
            <a:endParaRPr lang="es-ES" sz="2800" b="1" dirty="0">
              <a:solidFill>
                <a:srgbClr val="000000"/>
              </a:solidFill>
              <a:latin typeface="Calibri"/>
              <a:ea typeface="ヒラギノ角ゴ Pro W3" charset="-128"/>
            </a:endParaRPr>
          </a:p>
          <a:p>
            <a:pPr marL="457200" lvl="0" indent="-4572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</a:pPr>
            <a:r>
              <a:rPr lang="es-ES" sz="2800" dirty="0">
                <a:solidFill>
                  <a:srgbClr val="000000"/>
                </a:solidFill>
                <a:latin typeface="Calibri"/>
                <a:ea typeface="ヒラギノ角ゴ Pro W3"/>
              </a:rPr>
              <a:t>Prestar asistencia técnica a sus asociados y grupos familiares. (h).</a:t>
            </a:r>
          </a:p>
          <a:p>
            <a:pPr marL="457200" lvl="0" indent="-4572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</a:pPr>
            <a:r>
              <a:rPr lang="es-ES" sz="2800" dirty="0">
                <a:solidFill>
                  <a:srgbClr val="000000"/>
                </a:solidFill>
                <a:latin typeface="Calibri"/>
                <a:ea typeface="ヒラギノ角ゴ Pro W3"/>
              </a:rPr>
              <a:t>Constituir o asociarse a mutualidades, fondos y otros servicios y participar en ellas. (I).</a:t>
            </a:r>
          </a:p>
          <a:p>
            <a:pPr marL="457200" lvl="0" indent="-4572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</a:pPr>
            <a:r>
              <a:rPr lang="es-ES" sz="2800" dirty="0">
                <a:solidFill>
                  <a:srgbClr val="000000"/>
                </a:solidFill>
                <a:latin typeface="Calibri"/>
                <a:ea typeface="ヒラギノ角ゴ Pro W3"/>
              </a:rPr>
              <a:t>Constituir o asociarse a instituciones previsionales de salud. (j).</a:t>
            </a:r>
            <a:endParaRPr lang="es-ES" sz="2800" dirty="0">
              <a:solidFill>
                <a:srgbClr val="000000"/>
              </a:solidFill>
              <a:latin typeface="Calibri"/>
              <a:ea typeface="ヒラギノ角ゴ Pro W3" charset="-128"/>
            </a:endParaRPr>
          </a:p>
          <a:p>
            <a:pPr marL="457200" lvl="0" indent="-4572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</a:pPr>
            <a:r>
              <a:rPr lang="es-ES" sz="2800" dirty="0">
                <a:solidFill>
                  <a:srgbClr val="000000"/>
                </a:solidFill>
                <a:latin typeface="Calibri"/>
                <a:ea typeface="ヒラギノ角ゴ Pro W3"/>
              </a:rPr>
              <a:t>Establecer centrales de compra o economato.</a:t>
            </a:r>
          </a:p>
          <a:p>
            <a:pPr marL="457200" lvl="0" indent="-4572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</a:pPr>
            <a:r>
              <a:rPr lang="es-ES" sz="2800" dirty="0">
                <a:solidFill>
                  <a:srgbClr val="000000"/>
                </a:solidFill>
                <a:latin typeface="Calibri"/>
                <a:ea typeface="ヒラギノ角ゴ Pro W3"/>
              </a:rPr>
              <a:t>Realizar las actividades del estatuto y que no estén prohibidas por ley.</a:t>
            </a:r>
            <a:endParaRPr lang="es-ES" sz="2800" dirty="0">
              <a:solidFill>
                <a:srgbClr val="000000"/>
              </a:solidFill>
              <a:latin typeface="Calibri"/>
              <a:ea typeface="ヒラギノ角ゴ Pro W3" charset="-128"/>
            </a:endParaRPr>
          </a:p>
        </p:txBody>
      </p:sp>
      <p:sp>
        <p:nvSpPr>
          <p:cNvPr id="6" name="Marcador de contenido 2"/>
          <p:cNvSpPr>
            <a:spLocks noGrp="1"/>
          </p:cNvSpPr>
          <p:nvPr>
            <p:ph sz="quarter" idx="12"/>
          </p:nvPr>
        </p:nvSpPr>
        <p:spPr>
          <a:xfrm>
            <a:off x="775304" y="301337"/>
            <a:ext cx="11416696" cy="430887"/>
          </a:xfrm>
        </p:spPr>
        <p:txBody>
          <a:bodyPr/>
          <a:lstStyle/>
          <a:p>
            <a:r>
              <a:rPr lang="es-CL" sz="2800" dirty="0">
                <a:solidFill>
                  <a:srgbClr val="0067B4"/>
                </a:solidFill>
              </a:rPr>
              <a:t>¿QUÉ HACE UNA ASOCIACIÓN DE FUNCIONARIO?</a:t>
            </a:r>
          </a:p>
        </p:txBody>
      </p:sp>
    </p:spTree>
    <p:extLst>
      <p:ext uri="{BB962C8B-B14F-4D97-AF65-F5344CB8AC3E}">
        <p14:creationId xmlns:p14="http://schemas.microsoft.com/office/powerpoint/2010/main" val="1875035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Marcador de contenido 11"/>
          <p:cNvGraphicFramePr>
            <a:graphicFrameLocks noGrp="1"/>
          </p:cNvGraphicFramePr>
          <p:nvPr>
            <p:ph idx="18"/>
            <p:extLst>
              <p:ext uri="{D42A27DB-BD31-4B8C-83A1-F6EECF244321}">
                <p14:modId xmlns:p14="http://schemas.microsoft.com/office/powerpoint/2010/main" val="3637891550"/>
              </p:ext>
            </p:extLst>
          </p:nvPr>
        </p:nvGraphicFramePr>
        <p:xfrm>
          <a:off x="472979" y="1416744"/>
          <a:ext cx="4957923" cy="3566160"/>
        </p:xfrm>
        <a:graphic>
          <a:graphicData uri="http://schemas.openxmlformats.org/drawingml/2006/table">
            <a:tbl>
              <a:tblPr firstRow="1" firstCol="1" bandRow="1"/>
              <a:tblGrid>
                <a:gridCol w="931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bg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Gremios Profesionales</a:t>
                      </a:r>
                      <a:endParaRPr lang="es-CL" sz="1800" dirty="0">
                        <a:solidFill>
                          <a:schemeClr val="bg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1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Fenpruss               (9%)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2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Fenasenf               (4%)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3</a:t>
                      </a:r>
                      <a:endParaRPr lang="es-CL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Confedeprus</a:t>
                      </a: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        (2%)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bg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800" dirty="0">
                        <a:solidFill>
                          <a:schemeClr val="bg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bg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Gremios </a:t>
                      </a:r>
                      <a:r>
                        <a:rPr lang="es-ES_tradnl" sz="1800" b="1" dirty="0" err="1">
                          <a:solidFill>
                            <a:schemeClr val="bg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Téc</a:t>
                      </a:r>
                      <a:r>
                        <a:rPr lang="es-ES_tradnl" sz="1800" b="1" dirty="0">
                          <a:solidFill>
                            <a:schemeClr val="bg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. - </a:t>
                      </a:r>
                      <a:r>
                        <a:rPr lang="es-ES_tradnl" sz="1800" b="1" dirty="0" err="1">
                          <a:solidFill>
                            <a:schemeClr val="bg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Adm</a:t>
                      </a:r>
                      <a:r>
                        <a:rPr lang="es-ES_tradnl" sz="1800" b="1" dirty="0">
                          <a:solidFill>
                            <a:schemeClr val="bg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.- </a:t>
                      </a:r>
                      <a:r>
                        <a:rPr lang="es-ES_tradnl" sz="1800" b="1" dirty="0" err="1">
                          <a:solidFill>
                            <a:schemeClr val="bg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Aux</a:t>
                      </a:r>
                      <a:endParaRPr lang="es-CL" sz="1800" dirty="0">
                        <a:solidFill>
                          <a:schemeClr val="bg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4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Fentess                  (3%)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5</a:t>
                      </a:r>
                      <a:endParaRPr lang="es-CL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Conafutech</a:t>
                      </a: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           (1%)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6</a:t>
                      </a:r>
                      <a:endParaRPr lang="es-CL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Fenats Nacional    (13%)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7</a:t>
                      </a:r>
                      <a:endParaRPr lang="es-CL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Fenats Unitaria     (6%)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8</a:t>
                      </a:r>
                      <a:endParaRPr lang="es-CL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Fenats Histórica    (2%)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9</a:t>
                      </a:r>
                      <a:endParaRPr lang="es-CL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Confenats</a:t>
                      </a: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               (9%)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10</a:t>
                      </a:r>
                      <a:endParaRPr lang="es-CL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Fenacoor</a:t>
                      </a: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                (4%)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11</a:t>
                      </a:r>
                      <a:endParaRPr lang="es-CL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Anchosa                  (0,2)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382878"/>
              </p:ext>
            </p:extLst>
          </p:nvPr>
        </p:nvGraphicFramePr>
        <p:xfrm>
          <a:off x="6132802" y="1416744"/>
          <a:ext cx="4957923" cy="3291840"/>
        </p:xfrm>
        <a:graphic>
          <a:graphicData uri="http://schemas.openxmlformats.org/drawingml/2006/table">
            <a:tbl>
              <a:tblPr firstRow="1" firstCol="1" bandRow="1"/>
              <a:tblGrid>
                <a:gridCol w="931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chemeClr val="bg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800" dirty="0">
                        <a:solidFill>
                          <a:schemeClr val="bg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bg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Gremios APS</a:t>
                      </a:r>
                      <a:endParaRPr lang="es-CL" sz="1800" dirty="0">
                        <a:solidFill>
                          <a:schemeClr val="bg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12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Cotrasam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13</a:t>
                      </a:r>
                      <a:endParaRPr lang="es-CL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Confusam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chemeClr val="bg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800" dirty="0">
                        <a:solidFill>
                          <a:schemeClr val="bg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bg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Colegios Profesionales</a:t>
                      </a:r>
                      <a:endParaRPr lang="es-CL" sz="1800" dirty="0">
                        <a:solidFill>
                          <a:schemeClr val="bg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14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Colegio Médico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15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Colegio Dentistas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16</a:t>
                      </a:r>
                      <a:endParaRPr lang="es-CL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Colegio de Enfermeras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17</a:t>
                      </a:r>
                      <a:endParaRPr lang="es-CL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Colegio Matronas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18</a:t>
                      </a:r>
                      <a:endParaRPr lang="es-CL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C.T.P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19</a:t>
                      </a:r>
                      <a:endParaRPr lang="es-CL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Conatens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20</a:t>
                      </a:r>
                      <a:endParaRPr lang="es-CL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Contech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7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21</a:t>
                      </a:r>
                      <a:endParaRPr lang="es-CL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Colegio Quím. Farm.</a:t>
                      </a:r>
                      <a:endParaRPr lang="es-CL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2545" marR="62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Marcador de contenido 2"/>
          <p:cNvSpPr>
            <a:spLocks noGrp="1"/>
          </p:cNvSpPr>
          <p:nvPr>
            <p:ph sz="quarter" idx="12"/>
          </p:nvPr>
        </p:nvSpPr>
        <p:spPr>
          <a:xfrm>
            <a:off x="775304" y="301337"/>
            <a:ext cx="11416696" cy="947952"/>
          </a:xfrm>
        </p:spPr>
        <p:txBody>
          <a:bodyPr/>
          <a:lstStyle/>
          <a:p>
            <a:r>
              <a:rPr lang="es-CL" sz="2800" dirty="0"/>
              <a:t>PRINCIPALES GREMIOS EN LA RED</a:t>
            </a:r>
          </a:p>
          <a:p>
            <a:endParaRPr lang="es-CL" sz="2800" dirty="0">
              <a:solidFill>
                <a:srgbClr val="0067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255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8"/>
          </p:nvPr>
        </p:nvSpPr>
        <p:spPr>
          <a:xfrm>
            <a:off x="410634" y="1081808"/>
            <a:ext cx="11642821" cy="5331275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SALUD FUNCIONARIA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s-CL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CLIMA LABORAL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s-CL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CUIDADOS INFANTILES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s-CL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PREVENCION DE AGRESIONES A FUNCIONARIOS DE LA SALUD.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s-CL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PROCESO DE ENCASILLAMIENTO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s-CL" sz="24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L" sz="2400" b="1" u="sng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CAPACITACION Y FORMACIÓN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s-CL" sz="2400" b="1" u="sng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OTROS.</a:t>
            </a:r>
          </a:p>
          <a:p>
            <a:endParaRPr lang="es-CL" sz="2200" dirty="0">
              <a:solidFill>
                <a:srgbClr val="000000"/>
              </a:solidFill>
            </a:endParaRPr>
          </a:p>
        </p:txBody>
      </p:sp>
      <p:sp>
        <p:nvSpPr>
          <p:cNvPr id="6" name="Marcador de contenido 2"/>
          <p:cNvSpPr>
            <a:spLocks noGrp="1"/>
          </p:cNvSpPr>
          <p:nvPr>
            <p:ph sz="quarter" idx="12"/>
          </p:nvPr>
        </p:nvSpPr>
        <p:spPr>
          <a:xfrm>
            <a:off x="775304" y="301337"/>
            <a:ext cx="11416696" cy="947952"/>
          </a:xfrm>
        </p:spPr>
        <p:txBody>
          <a:bodyPr/>
          <a:lstStyle/>
          <a:p>
            <a:r>
              <a:rPr lang="es-CL" sz="2800" dirty="0"/>
              <a:t>PRINCIPALES TEMAS ABORDAR CON GREMIOS</a:t>
            </a:r>
          </a:p>
          <a:p>
            <a:endParaRPr lang="es-CL" sz="2800" dirty="0">
              <a:solidFill>
                <a:srgbClr val="0067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936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/>
          <p:cNvGraphicFramePr>
            <a:graphicFrameLocks noGrp="1"/>
          </p:cNvGraphicFramePr>
          <p:nvPr>
            <p:ph idx="18"/>
            <p:extLst>
              <p:ext uri="{D42A27DB-BD31-4B8C-83A1-F6EECF244321}">
                <p14:modId xmlns:p14="http://schemas.microsoft.com/office/powerpoint/2010/main" val="240842198"/>
              </p:ext>
            </p:extLst>
          </p:nvPr>
        </p:nvGraphicFramePr>
        <p:xfrm>
          <a:off x="141109" y="987834"/>
          <a:ext cx="11931342" cy="5570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7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77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7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2417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Ø"/>
                      </a:pPr>
                      <a:r>
                        <a:rPr lang="es-CL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GREMIO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CL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ACUERDO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CL" sz="1800" b="1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ESTADO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7819">
                <a:tc>
                  <a:txBody>
                    <a:bodyPr/>
                    <a:lstStyle/>
                    <a:p>
                      <a:pPr marL="285750" marR="0" lvl="0" indent="-285750" algn="l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s-C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Confederación Nacional de la Salud Municipal. </a:t>
                      </a:r>
                    </a:p>
                    <a:p>
                      <a:pPr marL="0" marR="0" lvl="0" indent="0" algn="l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C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Confusam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Ø"/>
                      </a:pPr>
                      <a:endParaRPr lang="es-CL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CL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Programa pasantías 2018.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CL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Programa</a:t>
                      </a:r>
                      <a:r>
                        <a:rPr lang="es-CL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pasantías 2019.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endParaRPr lang="es-CL" sz="1800" b="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ES" sz="1800" b="1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es-CL" sz="1800" b="1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aises de destino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ES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es-CL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spaña </a:t>
                      </a:r>
                    </a:p>
                    <a:p>
                      <a:pPr marL="809381" lvl="1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charset="2"/>
                        <a:buChar char="ü"/>
                      </a:pPr>
                      <a:r>
                        <a:rPr lang="es-CL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Modelo de atención de salud familiar: 120 (60 Profesionales y 60 Técnicos)</a:t>
                      </a:r>
                    </a:p>
                    <a:p>
                      <a:pPr marL="809381" lvl="1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charset="2"/>
                        <a:buChar char="ü"/>
                      </a:pPr>
                      <a:r>
                        <a:rPr lang="es-CL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Gestión Clínica: 40 Técnicos.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CL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Colombia </a:t>
                      </a:r>
                    </a:p>
                    <a:p>
                      <a:pPr marL="809381" lvl="1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charset="2"/>
                        <a:buChar char="ü"/>
                      </a:pPr>
                      <a:r>
                        <a:rPr lang="es-CL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Modelo de atención de salud familiar 300 Técnicos.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CL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Canadá </a:t>
                      </a:r>
                    </a:p>
                    <a:p>
                      <a:pPr marL="809381" lvl="1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charset="2"/>
                        <a:buChar char="ü"/>
                      </a:pPr>
                      <a:r>
                        <a:rPr lang="es-CL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Modelo de atencion de salud familiar 60 Técnicos.</a:t>
                      </a:r>
                      <a:endParaRPr lang="es-CL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CL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Proceso</a:t>
                      </a:r>
                      <a:r>
                        <a:rPr lang="es-CL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2018 y 2019,el resultado de los </a:t>
                      </a:r>
                      <a:r>
                        <a:rPr lang="es-CL" sz="1800" b="1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520</a:t>
                      </a:r>
                      <a:r>
                        <a:rPr lang="es-CL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funcionarios se encuentran Publicados. Pagina WEB </a:t>
                      </a:r>
                      <a:r>
                        <a:rPr lang="es-CL" sz="1800" b="0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Minsal</a:t>
                      </a:r>
                      <a:r>
                        <a:rPr lang="es-CL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es-CL" sz="1800" b="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CL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Primer grupo de 260- septiembre.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es-CL" sz="1800" b="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CL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 segundo grupo de 260- octubre.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es-CL" sz="1800" b="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ES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es-CL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rimer proceso en trámite de licitación posterior adjudicación.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es-CL" sz="1800" b="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ES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es-CL" sz="18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egundo proceso en trámite de Toma de Razón CGR.</a:t>
                      </a:r>
                      <a:endParaRPr lang="es-CL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013">
                <a:tc>
                  <a:txBody>
                    <a:bodyPr/>
                    <a:lstStyle/>
                    <a:p>
                      <a:pPr marL="285750" marR="0" lvl="0" indent="-285750" algn="l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s-C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Colegio Médico de Chile AG. </a:t>
                      </a:r>
                      <a:r>
                        <a:rPr lang="es-CL" sz="18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Colmed</a:t>
                      </a:r>
                      <a:r>
                        <a:rPr lang="es-C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CL" sz="1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Ø"/>
                      </a:pPr>
                      <a:endParaRPr lang="es-CL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CL" b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r>
                        <a:rPr lang="es-CL" b="0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 tiene Acuerdo en la materia de capacitacion.</a:t>
                      </a:r>
                      <a:endParaRPr lang="es-CL" b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>
                          <a:solidFill>
                            <a:srgbClr val="000000"/>
                          </a:solidFill>
                        </a:rPr>
                        <a:t>No aplica</a:t>
                      </a:r>
                      <a:r>
                        <a:rPr lang="es-CL" b="0" dirty="0">
                          <a:solidFill>
                            <a:srgbClr val="000000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Marcador de contenido 2"/>
          <p:cNvSpPr>
            <a:spLocks noGrp="1"/>
          </p:cNvSpPr>
          <p:nvPr>
            <p:ph sz="quarter" idx="12"/>
          </p:nvPr>
        </p:nvSpPr>
        <p:spPr>
          <a:xfrm>
            <a:off x="665554" y="238618"/>
            <a:ext cx="10665581" cy="655137"/>
          </a:xfrm>
        </p:spPr>
        <p:txBody>
          <a:bodyPr/>
          <a:lstStyle/>
          <a:p>
            <a:r>
              <a:rPr lang="es-CL" sz="3200" dirty="0"/>
              <a:t>ACUERDOS GREMIOS</a:t>
            </a:r>
          </a:p>
          <a:p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28464373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74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-%m-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d.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ntenido">
  <a:themeElements>
    <a:clrScheme name="Personalizado 1">
      <a:dk1>
        <a:srgbClr val="FFFFFF"/>
      </a:dk1>
      <a:lt1>
        <a:srgbClr val="FFFFFF"/>
      </a:lt1>
      <a:dk2>
        <a:srgbClr val="33448D"/>
      </a:dk2>
      <a:lt2>
        <a:srgbClr val="FFFFFF"/>
      </a:lt2>
      <a:accent1>
        <a:srgbClr val="0070C0"/>
      </a:accent1>
      <a:accent2>
        <a:srgbClr val="E63C00"/>
      </a:accent2>
      <a:accent3>
        <a:srgbClr val="CC2A04"/>
      </a:accent3>
      <a:accent4>
        <a:srgbClr val="0070C0"/>
      </a:accent4>
      <a:accent5>
        <a:srgbClr val="003258"/>
      </a:accent5>
      <a:accent6>
        <a:srgbClr val="808080"/>
      </a:accent6>
      <a:hlink>
        <a:srgbClr val="D8D8D8"/>
      </a:hlink>
      <a:folHlink>
        <a:srgbClr val="871717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  <a:ln w="9525">
          <a:solidFill>
            <a:schemeClr val="accent1"/>
          </a:solidFill>
          <a:miter lim="800000"/>
          <a:headEnd/>
          <a:tailEnd/>
        </a:ln>
        <a:effectLst/>
      </a:spPr>
      <a:bodyPr vert="horz" wrap="square" lIns="72009" tIns="72009" rIns="72009" bIns="72009" numCol="1" anchor="t" anchorCtr="0" compatLnSpc="1">
        <a:prstTxWarp prst="textNoShape">
          <a:avLst/>
        </a:prstTxWarp>
        <a:noAutofit/>
      </a:bodyPr>
      <a:lstStyle>
        <a:defPPr marL="1587" indent="0">
          <a:buNone/>
          <a:defRPr sz="1200" dirty="0" smtClean="0"/>
        </a:defPPr>
      </a:lstStyle>
    </a:txDef>
  </a:objectDefaults>
  <a:extraClrSchemeLst>
    <a:extraClrScheme>
      <a:clrScheme name="Blank">
        <a:dk1>
          <a:srgbClr val="00296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C2">
        <a:dk1>
          <a:srgbClr val="33448D"/>
        </a:dk1>
        <a:lt1>
          <a:srgbClr val="FFFFFF"/>
        </a:lt1>
        <a:dk2>
          <a:srgbClr val="33448D"/>
        </a:dk2>
        <a:lt2>
          <a:srgbClr val="FFFFFF"/>
        </a:lt2>
        <a:accent1>
          <a:srgbClr val="B6BFDF"/>
        </a:accent1>
        <a:accent2>
          <a:srgbClr val="33448D"/>
        </a:accent2>
        <a:accent3>
          <a:srgbClr val="7686BA"/>
        </a:accent3>
        <a:accent4>
          <a:srgbClr val="BDCB38"/>
        </a:accent4>
        <a:accent5>
          <a:srgbClr val="4BACC6"/>
        </a:accent5>
        <a:accent6>
          <a:srgbClr val="808080"/>
        </a:accent6>
        <a:hlink>
          <a:srgbClr val="7686BA"/>
        </a:hlink>
        <a:folHlink>
          <a:srgbClr val="BDCB3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ontenido">
  <a:themeElements>
    <a:clrScheme name="Personalizado 1">
      <a:dk1>
        <a:srgbClr val="FFFFFF"/>
      </a:dk1>
      <a:lt1>
        <a:srgbClr val="FFFFFF"/>
      </a:lt1>
      <a:dk2>
        <a:srgbClr val="33448D"/>
      </a:dk2>
      <a:lt2>
        <a:srgbClr val="FFFFFF"/>
      </a:lt2>
      <a:accent1>
        <a:srgbClr val="0070C0"/>
      </a:accent1>
      <a:accent2>
        <a:srgbClr val="E63C00"/>
      </a:accent2>
      <a:accent3>
        <a:srgbClr val="CC2A04"/>
      </a:accent3>
      <a:accent4>
        <a:srgbClr val="0070C0"/>
      </a:accent4>
      <a:accent5>
        <a:srgbClr val="003258"/>
      </a:accent5>
      <a:accent6>
        <a:srgbClr val="808080"/>
      </a:accent6>
      <a:hlink>
        <a:srgbClr val="D8D8D8"/>
      </a:hlink>
      <a:folHlink>
        <a:srgbClr val="871717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  <a:ln w="9525">
          <a:solidFill>
            <a:schemeClr val="accent1"/>
          </a:solidFill>
          <a:miter lim="800000"/>
          <a:headEnd/>
          <a:tailEnd/>
        </a:ln>
        <a:effectLst/>
      </a:spPr>
      <a:bodyPr vert="horz" wrap="square" lIns="72009" tIns="72009" rIns="72009" bIns="72009" numCol="1" anchor="t" anchorCtr="0" compatLnSpc="1">
        <a:prstTxWarp prst="textNoShape">
          <a:avLst/>
        </a:prstTxWarp>
        <a:noAutofit/>
      </a:bodyPr>
      <a:lstStyle>
        <a:defPPr marL="1587" indent="0">
          <a:buNone/>
          <a:defRPr sz="1200" dirty="0" smtClean="0"/>
        </a:defPPr>
      </a:lstStyle>
    </a:txDef>
  </a:objectDefaults>
  <a:extraClrSchemeLst>
    <a:extraClrScheme>
      <a:clrScheme name="Blank">
        <a:dk1>
          <a:srgbClr val="00296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C2">
        <a:dk1>
          <a:srgbClr val="33448D"/>
        </a:dk1>
        <a:lt1>
          <a:srgbClr val="FFFFFF"/>
        </a:lt1>
        <a:dk2>
          <a:srgbClr val="33448D"/>
        </a:dk2>
        <a:lt2>
          <a:srgbClr val="FFFFFF"/>
        </a:lt2>
        <a:accent1>
          <a:srgbClr val="B6BFDF"/>
        </a:accent1>
        <a:accent2>
          <a:srgbClr val="33448D"/>
        </a:accent2>
        <a:accent3>
          <a:srgbClr val="7686BA"/>
        </a:accent3>
        <a:accent4>
          <a:srgbClr val="BDCB38"/>
        </a:accent4>
        <a:accent5>
          <a:srgbClr val="4BACC6"/>
        </a:accent5>
        <a:accent6>
          <a:srgbClr val="808080"/>
        </a:accent6>
        <a:hlink>
          <a:srgbClr val="7686BA"/>
        </a:hlink>
        <a:folHlink>
          <a:srgbClr val="BDCB3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lta costura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7916</TotalTime>
  <Words>1024</Words>
  <Application>Microsoft Office PowerPoint</Application>
  <PresentationFormat>Panorámica</PresentationFormat>
  <Paragraphs>210</Paragraphs>
  <Slides>14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4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5" baseType="lpstr">
      <vt:lpstr>Arial</vt:lpstr>
      <vt:lpstr>Calibri</vt:lpstr>
      <vt:lpstr>Cambria</vt:lpstr>
      <vt:lpstr>gobCL</vt:lpstr>
      <vt:lpstr>Verdana</vt:lpstr>
      <vt:lpstr>Wingdings</vt:lpstr>
      <vt:lpstr>Contenido</vt:lpstr>
      <vt:lpstr>Office Theme</vt:lpstr>
      <vt:lpstr>1_Contenido</vt:lpstr>
      <vt:lpstr>1_Office Theme</vt:lpstr>
      <vt:lpstr>Diapositiva de think-cell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mjcanelo@outlook.com</dc:creator>
  <cp:lastModifiedBy>magix informatica</cp:lastModifiedBy>
  <cp:revision>287</cp:revision>
  <dcterms:created xsi:type="dcterms:W3CDTF">2018-02-12T19:45:10Z</dcterms:created>
  <dcterms:modified xsi:type="dcterms:W3CDTF">2019-06-13T13:12:56Z</dcterms:modified>
</cp:coreProperties>
</file>