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E939C-86FA-0144-8833-65A2DAE95022}" type="datetimeFigureOut">
              <a:rPr lang="es-ES_tradnl" smtClean="0"/>
              <a:t>27/6/14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1849B-DA03-694F-9D68-42F65C1C04CF}" type="slidenum">
              <a:rPr lang="es-ES_tradnl" smtClean="0"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1849B-DA03-694F-9D68-42F65C1C04CF}" type="slidenum">
              <a:rPr lang="es-ES_tradnl" smtClean="0"/>
              <a:t>3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20C-314C-4948-81A8-C79149017D96}" type="datetimeFigureOut">
              <a:rPr lang="es-ES_tradnl" smtClean="0"/>
              <a:t>27/6/14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5000-893F-BF45-8C81-B349D71CC43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20C-314C-4948-81A8-C79149017D96}" type="datetimeFigureOut">
              <a:rPr lang="es-ES_tradnl" smtClean="0"/>
              <a:t>27/6/14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5000-893F-BF45-8C81-B349D71CC43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20C-314C-4948-81A8-C79149017D96}" type="datetimeFigureOut">
              <a:rPr lang="es-ES_tradnl" smtClean="0"/>
              <a:t>27/6/14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5000-893F-BF45-8C81-B349D71CC43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20C-314C-4948-81A8-C79149017D96}" type="datetimeFigureOut">
              <a:rPr lang="es-ES_tradnl" smtClean="0"/>
              <a:t>27/6/14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5000-893F-BF45-8C81-B349D71CC43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20C-314C-4948-81A8-C79149017D96}" type="datetimeFigureOut">
              <a:rPr lang="es-ES_tradnl" smtClean="0"/>
              <a:t>27/6/14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5000-893F-BF45-8C81-B349D71CC43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20C-314C-4948-81A8-C79149017D96}" type="datetimeFigureOut">
              <a:rPr lang="es-ES_tradnl" smtClean="0"/>
              <a:t>27/6/14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5000-893F-BF45-8C81-B349D71CC43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20C-314C-4948-81A8-C79149017D96}" type="datetimeFigureOut">
              <a:rPr lang="es-ES_tradnl" smtClean="0"/>
              <a:t>27/6/14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5000-893F-BF45-8C81-B349D71CC43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20C-314C-4948-81A8-C79149017D96}" type="datetimeFigureOut">
              <a:rPr lang="es-ES_tradnl" smtClean="0"/>
              <a:t>27/6/14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5000-893F-BF45-8C81-B349D71CC43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20C-314C-4948-81A8-C79149017D96}" type="datetimeFigureOut">
              <a:rPr lang="es-ES_tradnl" smtClean="0"/>
              <a:t>27/6/14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5000-893F-BF45-8C81-B349D71CC43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20C-314C-4948-81A8-C79149017D96}" type="datetimeFigureOut">
              <a:rPr lang="es-ES_tradnl" smtClean="0"/>
              <a:t>27/6/14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5000-893F-BF45-8C81-B349D71CC43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520C-314C-4948-81A8-C79149017D96}" type="datetimeFigureOut">
              <a:rPr lang="es-ES_tradnl" smtClean="0"/>
              <a:t>27/6/14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5000-893F-BF45-8C81-B349D71CC43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E520C-314C-4948-81A8-C79149017D96}" type="datetimeFigureOut">
              <a:rPr lang="es-ES_tradnl" smtClean="0"/>
              <a:t>27/6/14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05000-893F-BF45-8C81-B349D71CC431}" type="slidenum">
              <a:rPr lang="es-ES_tradnl" smtClean="0"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nguill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53" y="446616"/>
            <a:ext cx="9191121" cy="59874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Macro Zona Sur Austral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FFFF"/>
                </a:solidFill>
              </a:rPr>
              <a:t>Seminario Calidad de Vida</a:t>
            </a:r>
          </a:p>
          <a:p>
            <a:r>
              <a:rPr lang="es-ES_tradnl" dirty="0" smtClean="0">
                <a:solidFill>
                  <a:srgbClr val="FFFFFF"/>
                </a:solidFill>
              </a:rPr>
              <a:t>Arica, Junio 2014</a:t>
            </a:r>
            <a:endParaRPr lang="es-ES_tradnl" dirty="0">
              <a:solidFill>
                <a:srgbClr val="FFFFFF"/>
              </a:solidFill>
            </a:endParaRPr>
          </a:p>
        </p:txBody>
      </p:sp>
      <p:pic>
        <p:nvPicPr>
          <p:cNvPr id="5" name="Imagen 4" descr="logo_mins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738" y="390788"/>
            <a:ext cx="1092924" cy="1092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200" dirty="0" smtClean="0">
                <a:solidFill>
                  <a:srgbClr val="008000"/>
                </a:solidFill>
              </a:rPr>
              <a:t>Servicios que componen la Macro Sur Austral</a:t>
            </a:r>
            <a:endParaRPr lang="es-ES_tradnl" sz="3200" dirty="0">
              <a:solidFill>
                <a:srgbClr val="008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0255" y="1824360"/>
            <a:ext cx="407816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2000" dirty="0" smtClean="0">
                <a:solidFill>
                  <a:srgbClr val="0000FF"/>
                </a:solidFill>
              </a:rPr>
              <a:t>Araucanía Norte</a:t>
            </a:r>
          </a:p>
          <a:p>
            <a:pPr algn="ctr">
              <a:buNone/>
            </a:pPr>
            <a:r>
              <a:rPr lang="es-ES_tradnl" sz="2000" dirty="0" smtClean="0">
                <a:solidFill>
                  <a:srgbClr val="0000FF"/>
                </a:solidFill>
              </a:rPr>
              <a:t>Araucan</a:t>
            </a:r>
            <a:r>
              <a:rPr lang="es-ES_tradnl" sz="2000" dirty="0" smtClean="0">
                <a:solidFill>
                  <a:srgbClr val="0000FF"/>
                </a:solidFill>
              </a:rPr>
              <a:t>ía Sur</a:t>
            </a:r>
          </a:p>
          <a:p>
            <a:pPr algn="ctr">
              <a:buNone/>
            </a:pPr>
            <a:r>
              <a:rPr lang="es-ES_tradnl" sz="2000" dirty="0" smtClean="0">
                <a:solidFill>
                  <a:srgbClr val="0000FF"/>
                </a:solidFill>
              </a:rPr>
              <a:t>Valdivia</a:t>
            </a:r>
          </a:p>
          <a:p>
            <a:pPr algn="ctr">
              <a:buNone/>
            </a:pPr>
            <a:r>
              <a:rPr lang="es-ES_tradnl" sz="2000" dirty="0" smtClean="0">
                <a:solidFill>
                  <a:srgbClr val="0000FF"/>
                </a:solidFill>
              </a:rPr>
              <a:t>Osorno</a:t>
            </a:r>
          </a:p>
          <a:p>
            <a:pPr algn="ctr">
              <a:buNone/>
            </a:pPr>
            <a:r>
              <a:rPr lang="es-ES_tradnl" sz="2000" dirty="0" smtClean="0">
                <a:solidFill>
                  <a:srgbClr val="0000FF"/>
                </a:solidFill>
              </a:rPr>
              <a:t>Reloncaví</a:t>
            </a:r>
          </a:p>
          <a:p>
            <a:pPr algn="ctr">
              <a:buNone/>
            </a:pPr>
            <a:r>
              <a:rPr lang="es-ES_tradnl" sz="2000" dirty="0" smtClean="0">
                <a:solidFill>
                  <a:srgbClr val="0000FF"/>
                </a:solidFill>
              </a:rPr>
              <a:t>Chiloé</a:t>
            </a:r>
          </a:p>
          <a:p>
            <a:pPr algn="ctr">
              <a:buNone/>
            </a:pPr>
            <a:r>
              <a:rPr lang="es-ES_tradnl" sz="2000" dirty="0" smtClean="0">
                <a:solidFill>
                  <a:srgbClr val="0000FF"/>
                </a:solidFill>
              </a:rPr>
              <a:t>Aysén</a:t>
            </a:r>
          </a:p>
          <a:p>
            <a:pPr algn="ctr">
              <a:buNone/>
            </a:pPr>
            <a:r>
              <a:rPr lang="es-ES_tradnl" sz="2000" dirty="0" smtClean="0">
                <a:solidFill>
                  <a:srgbClr val="0000FF"/>
                </a:solidFill>
              </a:rPr>
              <a:t>Magallanes</a:t>
            </a:r>
          </a:p>
        </p:txBody>
      </p:sp>
      <p:pic>
        <p:nvPicPr>
          <p:cNvPr id="4" name="Imagen 3" descr="su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954" y="1417638"/>
            <a:ext cx="2699871" cy="47871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5983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2400" dirty="0"/>
              <a:t>¿Cuáles son los criterios a priorizar o considerar para la institucionalización y la creación de orientaciones técnicas?</a:t>
            </a:r>
            <a:br>
              <a:rPr lang="es-ES_tradnl" sz="2400" dirty="0"/>
            </a:b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9099" y="1618983"/>
            <a:ext cx="8624177" cy="4708525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s-ES_tradnl" sz="4500" dirty="0"/>
              <a:t>Criterios fundamentales están en</a:t>
            </a:r>
            <a:r>
              <a:rPr lang="es-ES_tradnl" sz="4500" dirty="0" smtClean="0"/>
              <a:t> tres líneas:</a:t>
            </a:r>
            <a:endParaRPr lang="es-ES_tradnl" sz="4500" dirty="0"/>
          </a:p>
          <a:p>
            <a:pPr>
              <a:buNone/>
            </a:pPr>
            <a:r>
              <a:rPr lang="es-ES_tradnl" sz="4500" dirty="0"/>
              <a:t>1.1. Por una parte una Política con correlato en recursos lo que le da seriedad a las iniciativas ministeriales.</a:t>
            </a:r>
          </a:p>
          <a:p>
            <a:pPr>
              <a:buNone/>
            </a:pPr>
            <a:r>
              <a:rPr lang="es-ES_tradnl" sz="4500" dirty="0"/>
              <a:t>Las áreas de trabajo planteadas desde el ministerio resultan a nuestro juicio ser las adecuadas en lo que hay consenso.</a:t>
            </a:r>
          </a:p>
          <a:p>
            <a:pPr>
              <a:buNone/>
            </a:pPr>
            <a:r>
              <a:rPr lang="es-ES_tradnl" sz="4500" dirty="0"/>
              <a:t>Debieran unificarse criterios en términos legales que faciliten el abordaje desde lo práctico.</a:t>
            </a:r>
          </a:p>
          <a:p>
            <a:pPr>
              <a:buNone/>
            </a:pPr>
            <a:r>
              <a:rPr lang="es-ES_tradnl" sz="4500" dirty="0"/>
              <a:t> </a:t>
            </a:r>
          </a:p>
          <a:p>
            <a:pPr>
              <a:buNone/>
            </a:pPr>
            <a:r>
              <a:rPr lang="es-ES_tradnl" sz="4500" dirty="0"/>
              <a:t>1.2. Por otra parte la Estructura lo que está vinculado a funciones, recurso humano y presupuestario adecuado. Esto debe considerar un levantamiento de necesidades locales en cuanto a cargos para dar estructura bien definida y no sobrecargar a una sola persona como referente de todas las Funciones tal como ha sido y es en la actualidad.</a:t>
            </a:r>
          </a:p>
          <a:p>
            <a:pPr>
              <a:buNone/>
            </a:pPr>
            <a:r>
              <a:rPr lang="es-ES_tradnl" sz="4500" dirty="0"/>
              <a:t>La relevancia del área debería estar consignada en el organigrama en el nivel de departamento. </a:t>
            </a:r>
            <a:endParaRPr lang="es-ES_tradnl" sz="4500" dirty="0" smtClean="0"/>
          </a:p>
          <a:p>
            <a:pPr>
              <a:buNone/>
            </a:pPr>
            <a:endParaRPr lang="es-ES_tradnl" sz="4500" dirty="0" smtClean="0"/>
          </a:p>
          <a:p>
            <a:pPr>
              <a:buNone/>
            </a:pPr>
            <a:r>
              <a:rPr lang="es-ES_tradnl" sz="4500" dirty="0"/>
              <a:t>1.3. Considerar factores de flexibilidad como pertinencia cultural (por ejemplo Chiloé), y considerando variables como condiciones geográficas, climáticas, dispersión demográfica, etc.</a:t>
            </a:r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88244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2400" dirty="0"/>
              <a:t>¿Qué posibles nodos o puntos críticos se deben considerar</a:t>
            </a:r>
            <a:r>
              <a:rPr lang="es-ES_tradnl" sz="2400" dirty="0" smtClean="0"/>
              <a:t>?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7875" y="860479"/>
            <a:ext cx="8655402" cy="4525963"/>
          </a:xfrm>
        </p:spPr>
        <p:txBody>
          <a:bodyPr>
            <a:normAutofit/>
          </a:bodyPr>
          <a:lstStyle/>
          <a:p>
            <a:pPr algn="just"/>
            <a:r>
              <a:rPr lang="es-ES_tradnl" sz="2000" dirty="0"/>
              <a:t>Problemas de salud del funcionario. Lista de espera quirúrgica y otras atenciones de complejidad. (especialistas)</a:t>
            </a:r>
          </a:p>
          <a:p>
            <a:pPr algn="just"/>
            <a:r>
              <a:rPr lang="es-ES_tradnl" sz="2000" dirty="0"/>
              <a:t>Salud mental que dificulta la gestión de personas.</a:t>
            </a:r>
          </a:p>
          <a:p>
            <a:pPr algn="just"/>
            <a:r>
              <a:rPr lang="es-ES_tradnl" sz="2000" dirty="0"/>
              <a:t>El tema de la alimentación.</a:t>
            </a:r>
          </a:p>
          <a:p>
            <a:pPr algn="just"/>
            <a:r>
              <a:rPr lang="es-ES_tradnl" sz="2000" dirty="0"/>
              <a:t>Abordaje del tema de Cuidados infantiles por las diferencias locales, geográficas.</a:t>
            </a:r>
          </a:p>
          <a:p>
            <a:pPr>
              <a:buNone/>
            </a:pPr>
            <a:endParaRPr lang="es-ES_tradnl" sz="2000" dirty="0"/>
          </a:p>
        </p:txBody>
      </p:sp>
      <p:pic>
        <p:nvPicPr>
          <p:cNvPr id="6" name="Imagen 5" descr="casino-pro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181" y="5031783"/>
            <a:ext cx="2812675" cy="1371179"/>
          </a:xfrm>
          <a:prstGeom prst="rect">
            <a:avLst/>
          </a:prstGeom>
        </p:spPr>
      </p:pic>
      <p:pic>
        <p:nvPicPr>
          <p:cNvPr id="7" name="Imagen 6" descr="clinica-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22" y="3135305"/>
            <a:ext cx="2420890" cy="1609987"/>
          </a:xfrm>
          <a:prstGeom prst="rect">
            <a:avLst/>
          </a:prstGeom>
        </p:spPr>
      </p:pic>
      <p:pic>
        <p:nvPicPr>
          <p:cNvPr id="8" name="Imagen 7" descr="sala-cuna-capullito-sta-juana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825" y="4745292"/>
            <a:ext cx="2663649" cy="1797240"/>
          </a:xfrm>
          <a:prstGeom prst="rect">
            <a:avLst/>
          </a:prstGeom>
        </p:spPr>
      </p:pic>
      <p:pic>
        <p:nvPicPr>
          <p:cNvPr id="9" name="Imagen 8" descr="stress-clinica-tuf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1288" y="3168949"/>
            <a:ext cx="2167094" cy="1419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ielo0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10"/>
            <a:ext cx="9144000" cy="624078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0335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_tradnl" i="1" dirty="0" smtClean="0">
                <a:solidFill>
                  <a:srgbClr val="0000FF"/>
                </a:solidFill>
              </a:rPr>
              <a:t>	</a:t>
            </a:r>
            <a:r>
              <a:rPr lang="es-ES_tradnl" sz="3027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desarrollo del trabajo de esta </a:t>
            </a:r>
            <a:r>
              <a:rPr lang="es-ES_tradnl" sz="3027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es una oportunidad, sin embargo entraña grandes desafíos y debe abordarse con seriedad.</a:t>
            </a:r>
          </a:p>
          <a:p>
            <a:pPr algn="just">
              <a:buNone/>
            </a:pPr>
            <a:r>
              <a:rPr lang="es-ES_tradnl" sz="3027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_tradnl" sz="3027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 inquietarnos y necesita de personas involucradas, comprometidas y mucha seriedad en las propuestas.</a:t>
            </a:r>
          </a:p>
          <a:p>
            <a:pPr algn="just">
              <a:buNone/>
            </a:pPr>
            <a:r>
              <a:rPr lang="es-ES_tradnl" sz="3027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Hay que ser exigentes con el nivel central para alcanzar un logro sustentable en el tiempo y que considere humanamente a los equipos que abordan las medidas en esta área. </a:t>
            </a:r>
            <a:endParaRPr lang="es-ES_tradnl" sz="3027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umbre azuf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570462" y="1124553"/>
            <a:ext cx="27392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smtClean="0">
                <a:solidFill>
                  <a:srgbClr val="008000"/>
                </a:solidFill>
              </a:rPr>
              <a:t>Muchas gracias</a:t>
            </a:r>
            <a:endParaRPr lang="es-ES_tradnl" sz="3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351</Words>
  <Application>Microsoft Macintosh PowerPoint</Application>
  <PresentationFormat>Presentación en pantalla (4:3)</PresentationFormat>
  <Paragraphs>32</Paragraphs>
  <Slides>6</Slides>
  <Notes>1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Macro Zona Sur Austral</vt:lpstr>
      <vt:lpstr>Servicios que componen la Macro Sur Austral</vt:lpstr>
      <vt:lpstr>¿Cuáles son los criterios a priorizar o considerar para la institucionalización y la creación de orientaciones técnicas? </vt:lpstr>
      <vt:lpstr>¿Qué posibles nodos o puntos críticos se deben considerar?</vt:lpstr>
      <vt:lpstr>Diapositiva 5</vt:lpstr>
      <vt:lpstr>Diapositiva 6</vt:lpstr>
    </vt:vector>
  </TitlesOfParts>
  <Company>UAI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 Zona Sur Austral</dc:title>
  <dc:creator>Alberto Ignacio Pinto Uribe</dc:creator>
  <cp:lastModifiedBy>Alberto Ignacio Pinto Uribe</cp:lastModifiedBy>
  <cp:revision>8</cp:revision>
  <dcterms:created xsi:type="dcterms:W3CDTF">2014-06-27T14:39:43Z</dcterms:created>
  <dcterms:modified xsi:type="dcterms:W3CDTF">2014-06-27T15:20:16Z</dcterms:modified>
</cp:coreProperties>
</file>