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310" r:id="rId4"/>
    <p:sldId id="482" r:id="rId5"/>
    <p:sldId id="483" r:id="rId6"/>
    <p:sldId id="484" r:id="rId7"/>
    <p:sldId id="267" r:id="rId8"/>
    <p:sldId id="485" r:id="rId9"/>
    <p:sldId id="292" r:id="rId10"/>
    <p:sldId id="293" r:id="rId11"/>
    <p:sldId id="269" r:id="rId12"/>
    <p:sldId id="304" r:id="rId13"/>
    <p:sldId id="305" r:id="rId14"/>
    <p:sldId id="486" r:id="rId15"/>
    <p:sldId id="487" r:id="rId16"/>
    <p:sldId id="488" r:id="rId17"/>
    <p:sldId id="497" r:id="rId18"/>
    <p:sldId id="297" r:id="rId19"/>
    <p:sldId id="258" r:id="rId20"/>
    <p:sldId id="259" r:id="rId21"/>
    <p:sldId id="260" r:id="rId22"/>
    <p:sldId id="261" r:id="rId23"/>
    <p:sldId id="262" r:id="rId24"/>
    <p:sldId id="263" r:id="rId25"/>
    <p:sldId id="498" r:id="rId26"/>
    <p:sldId id="270" r:id="rId27"/>
    <p:sldId id="271" r:id="rId28"/>
    <p:sldId id="306" r:id="rId29"/>
    <p:sldId id="295" r:id="rId30"/>
    <p:sldId id="296" r:id="rId31"/>
    <p:sldId id="273" r:id="rId32"/>
    <p:sldId id="307" r:id="rId33"/>
    <p:sldId id="489" r:id="rId34"/>
    <p:sldId id="496" r:id="rId35"/>
    <p:sldId id="280" r:id="rId36"/>
    <p:sldId id="281" r:id="rId37"/>
    <p:sldId id="282" r:id="rId38"/>
    <p:sldId id="308" r:id="rId39"/>
    <p:sldId id="283" r:id="rId40"/>
    <p:sldId id="299" r:id="rId41"/>
    <p:sldId id="309" r:id="rId42"/>
    <p:sldId id="284" r:id="rId43"/>
    <p:sldId id="490" r:id="rId44"/>
    <p:sldId id="285" r:id="rId45"/>
    <p:sldId id="492" r:id="rId46"/>
    <p:sldId id="493" r:id="rId47"/>
    <p:sldId id="298" r:id="rId48"/>
    <p:sldId id="288" r:id="rId49"/>
    <p:sldId id="290" r:id="rId50"/>
    <p:sldId id="494" r:id="rId51"/>
    <p:sldId id="495" r:id="rId52"/>
    <p:sldId id="300" r:id="rId53"/>
    <p:sldId id="301" r:id="rId54"/>
    <p:sldId id="302" r:id="rId55"/>
    <p:sldId id="291" r:id="rId5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8"/>
          </a:solidFill>
        </a:fill>
      </a:tcStyle>
    </a:wholeTbl>
    <a:band2H>
      <a:tcTxStyle/>
      <a:tcStyle>
        <a:tcBdr/>
        <a:fill>
          <a:solidFill>
            <a:srgbClr val="E6EB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CA"/>
          </a:solidFill>
        </a:fill>
      </a:tcStyle>
    </a:wholeTbl>
    <a:band2H>
      <a:tcTxStyle/>
      <a:tcStyle>
        <a:tcBdr/>
        <a:fill>
          <a:solidFill>
            <a:srgbClr val="F6E7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43"/>
  </p:normalViewPr>
  <p:slideViewPr>
    <p:cSldViewPr snapToGrid="0">
      <p:cViewPr varScale="1">
        <p:scale>
          <a:sx n="105" d="100"/>
          <a:sy n="105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18411-68F6-CC4E-9578-155D7386EA0B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0E0C4DFD-0021-544F-AD99-BD9EF239540D}">
      <dgm:prSet phldrT="[Text]" custT="1"/>
      <dgm:spPr/>
      <dgm:t>
        <a:bodyPr/>
        <a:lstStyle/>
        <a:p>
          <a:r>
            <a:rPr lang="es-ES_tradnl" sz="3200" dirty="0">
              <a:solidFill>
                <a:schemeClr val="tx2">
                  <a:lumMod val="75000"/>
                </a:schemeClr>
              </a:solidFill>
            </a:rPr>
            <a:t>Ciclo</a:t>
          </a:r>
          <a:endParaRPr lang="es-ES_tradnl" sz="1600" dirty="0">
            <a:solidFill>
              <a:schemeClr val="tx2">
                <a:lumMod val="75000"/>
              </a:schemeClr>
            </a:solidFill>
          </a:endParaRPr>
        </a:p>
      </dgm:t>
    </dgm:pt>
    <dgm:pt modelId="{BCA0FAF3-E0B1-764D-AA40-6AFBF872A361}" type="parTrans" cxnId="{E114024E-2F0A-F24D-96DB-2598A1CD72BA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4BFED4EF-4A1D-D54F-AEF0-6513E915C4FF}" type="sibTrans" cxnId="{E114024E-2F0A-F24D-96DB-2598A1CD72BA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AAD35AB9-6325-9E4A-A3AF-B8E9FDE747CC}">
      <dgm:prSet phldrT="[Text]"/>
      <dgm:spPr/>
      <dgm:t>
        <a:bodyPr/>
        <a:lstStyle/>
        <a:p>
          <a:r>
            <a:rPr lang="es-ES_tradnl" dirty="0">
              <a:solidFill>
                <a:schemeClr val="tx2">
                  <a:lumMod val="75000"/>
                </a:schemeClr>
              </a:solidFill>
            </a:rPr>
            <a:t>Ciclo Destinación-</a:t>
          </a:r>
          <a:r>
            <a:rPr lang="es-ES" dirty="0">
              <a:solidFill>
                <a:schemeClr val="tx2">
                  <a:lumMod val="75000"/>
                </a:schemeClr>
              </a:solidFill>
            </a:rPr>
            <a:t> Formación</a:t>
          </a:r>
          <a:endParaRPr lang="es-ES_tradnl" dirty="0">
            <a:solidFill>
              <a:schemeClr val="tx2">
                <a:lumMod val="75000"/>
              </a:schemeClr>
            </a:solidFill>
          </a:endParaRPr>
        </a:p>
      </dgm:t>
    </dgm:pt>
    <dgm:pt modelId="{190C274E-C9AD-C24F-A954-7309E239C82E}" type="parTrans" cxnId="{97B3C9E7-50CD-7C4F-A5C4-81E2EAF5B039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959825D4-B9BC-EA4B-9422-68EDD7FD777B}" type="sibTrans" cxnId="{97B3C9E7-50CD-7C4F-A5C4-81E2EAF5B039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E7DF7112-C021-AC44-A4F6-9610F43E3C0B}">
      <dgm:prSet phldrT="[Text]"/>
      <dgm:spPr/>
      <dgm:t>
        <a:bodyPr/>
        <a:lstStyle/>
        <a:p>
          <a:r>
            <a:rPr lang="es-ES_tradnl" dirty="0">
              <a:solidFill>
                <a:schemeClr val="tx2">
                  <a:lumMod val="75000"/>
                </a:schemeClr>
              </a:solidFill>
            </a:rPr>
            <a:t>Etapa</a:t>
          </a:r>
          <a:r>
            <a:rPr lang="es-ES_tradnl" baseline="0" dirty="0">
              <a:solidFill>
                <a:schemeClr val="tx2">
                  <a:lumMod val="75000"/>
                </a:schemeClr>
              </a:solidFill>
            </a:rPr>
            <a:t> de Destinación</a:t>
          </a:r>
          <a:endParaRPr lang="es-ES_tradnl" dirty="0">
            <a:solidFill>
              <a:schemeClr val="tx2">
                <a:lumMod val="75000"/>
              </a:schemeClr>
            </a:solidFill>
          </a:endParaRPr>
        </a:p>
      </dgm:t>
    </dgm:pt>
    <dgm:pt modelId="{3445436A-F62D-C041-8176-4D5E2A308397}" type="parTrans" cxnId="{CA7AD68B-FFA0-F547-B447-9BE0A5381569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728B95FF-20F8-734C-874F-AF80D0CDC804}" type="sibTrans" cxnId="{CA7AD68B-FFA0-F547-B447-9BE0A5381569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02CD42D7-15D8-0847-80AC-61F6D0984668}">
      <dgm:prSet phldrT="[Text]"/>
      <dgm:spPr/>
      <dgm:t>
        <a:bodyPr/>
        <a:lstStyle/>
        <a:p>
          <a:r>
            <a:rPr lang="es-ES_tradnl" dirty="0">
              <a:solidFill>
                <a:schemeClr val="tx2">
                  <a:lumMod val="75000"/>
                </a:schemeClr>
              </a:solidFill>
            </a:rPr>
            <a:t>Etapa de Formación</a:t>
          </a:r>
        </a:p>
      </dgm:t>
    </dgm:pt>
    <dgm:pt modelId="{936BB2CA-8963-9F43-98F8-70F7C2F834D1}" type="parTrans" cxnId="{49A0E262-2431-A146-B231-DCC2CBAE01F6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E62F784C-E85E-C04A-92CC-8BDB1AD14535}" type="sibTrans" cxnId="{49A0E262-2431-A146-B231-DCC2CBAE01F6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E652F0E8-1609-EA4E-8ECC-04A07F9DF01F}">
      <dgm:prSet phldrT="[Text]"/>
      <dgm:spPr/>
      <dgm:t>
        <a:bodyPr/>
        <a:lstStyle/>
        <a:p>
          <a:r>
            <a:rPr lang="es-ES_tradnl" dirty="0">
              <a:solidFill>
                <a:schemeClr val="tx2">
                  <a:lumMod val="75000"/>
                </a:schemeClr>
              </a:solidFill>
            </a:rPr>
            <a:t>Ciclo </a:t>
          </a:r>
        </a:p>
        <a:p>
          <a:r>
            <a:rPr lang="es-ES_tradnl" dirty="0">
              <a:solidFill>
                <a:schemeClr val="tx2">
                  <a:lumMod val="75000"/>
                </a:schemeClr>
              </a:solidFill>
            </a:rPr>
            <a:t>Formación-</a:t>
          </a:r>
          <a:r>
            <a:rPr lang="es-ES" dirty="0">
              <a:solidFill>
                <a:schemeClr val="tx2">
                  <a:lumMod val="75000"/>
                </a:schemeClr>
              </a:solidFill>
            </a:rPr>
            <a:t>PAO</a:t>
          </a:r>
          <a:endParaRPr lang="es-ES_tradnl" dirty="0">
            <a:solidFill>
              <a:schemeClr val="tx2">
                <a:lumMod val="75000"/>
              </a:schemeClr>
            </a:solidFill>
          </a:endParaRPr>
        </a:p>
      </dgm:t>
    </dgm:pt>
    <dgm:pt modelId="{0C874D95-A9EE-3741-B349-5B01DABF5BA4}" type="parTrans" cxnId="{71F544EA-6D45-7944-BD7D-1E7BB11BD257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6C42021F-9743-BE46-9BDA-C5B99BAE450C}" type="sibTrans" cxnId="{71F544EA-6D45-7944-BD7D-1E7BB11BD257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C3C46B16-2A07-1649-8626-024932B0E74D}">
      <dgm:prSet phldrT="[Text]"/>
      <dgm:spPr/>
      <dgm:t>
        <a:bodyPr/>
        <a:lstStyle/>
        <a:p>
          <a:r>
            <a:rPr lang="es-ES_tradnl" dirty="0">
              <a:solidFill>
                <a:schemeClr val="tx2">
                  <a:lumMod val="75000"/>
                </a:schemeClr>
              </a:solidFill>
            </a:rPr>
            <a:t>Etapa</a:t>
          </a:r>
          <a:r>
            <a:rPr lang="es-ES_tradnl" baseline="0" dirty="0">
              <a:solidFill>
                <a:schemeClr val="tx2">
                  <a:lumMod val="75000"/>
                </a:schemeClr>
              </a:solidFill>
            </a:rPr>
            <a:t> de Formación</a:t>
          </a:r>
          <a:endParaRPr lang="es-ES_tradnl" dirty="0">
            <a:solidFill>
              <a:schemeClr val="tx2">
                <a:lumMod val="75000"/>
              </a:schemeClr>
            </a:solidFill>
          </a:endParaRPr>
        </a:p>
      </dgm:t>
    </dgm:pt>
    <dgm:pt modelId="{AB44E0F6-1659-214E-957B-0AEC61641872}" type="parTrans" cxnId="{38F6B8FC-645C-1040-9EEF-8C905A505FC8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FB8AC273-88EB-9A44-A520-881C4F36799E}" type="sibTrans" cxnId="{38F6B8FC-645C-1040-9EEF-8C905A505FC8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C9F1E7D3-9E57-6A48-BCE8-FC0973AE4BFF}">
      <dgm:prSet/>
      <dgm:spPr/>
      <dgm:t>
        <a:bodyPr/>
        <a:lstStyle/>
        <a:p>
          <a:r>
            <a:rPr lang="es-ES_tradnl" dirty="0">
              <a:solidFill>
                <a:schemeClr val="tx2">
                  <a:lumMod val="75000"/>
                </a:schemeClr>
              </a:solidFill>
            </a:rPr>
            <a:t>Etapa de PAO</a:t>
          </a:r>
        </a:p>
      </dgm:t>
    </dgm:pt>
    <dgm:pt modelId="{8DE84F7E-BDC7-A246-A290-0A78F13391C1}" type="parTrans" cxnId="{5D93522C-32BD-544D-891D-C439E6B14A32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5A532411-AD4A-B845-B692-BA8AE07ECE9A}" type="sibTrans" cxnId="{5D93522C-32BD-544D-891D-C439E6B14A32}">
      <dgm:prSet/>
      <dgm:spPr/>
      <dgm:t>
        <a:bodyPr/>
        <a:lstStyle/>
        <a:p>
          <a:endParaRPr lang="es-ES_tradnl">
            <a:solidFill>
              <a:schemeClr val="tx2">
                <a:lumMod val="75000"/>
              </a:schemeClr>
            </a:solidFill>
          </a:endParaRPr>
        </a:p>
      </dgm:t>
    </dgm:pt>
    <dgm:pt modelId="{9E25ECB4-F7DC-3B4E-ACA0-4A0458D3322B}" type="pres">
      <dgm:prSet presAssocID="{95218411-68F6-CC4E-9578-155D7386EA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F6F48C-90BE-AD4C-B034-4A735CB09817}" type="pres">
      <dgm:prSet presAssocID="{0E0C4DFD-0021-544F-AD99-BD9EF239540D}" presName="hierRoot1" presStyleCnt="0"/>
      <dgm:spPr/>
    </dgm:pt>
    <dgm:pt modelId="{0BED23C6-0AF5-7447-834A-7E2AD12D7A88}" type="pres">
      <dgm:prSet presAssocID="{0E0C4DFD-0021-544F-AD99-BD9EF239540D}" presName="composite" presStyleCnt="0"/>
      <dgm:spPr/>
    </dgm:pt>
    <dgm:pt modelId="{12C85D5F-6EC1-594B-BCF6-0EEADDFB2322}" type="pres">
      <dgm:prSet presAssocID="{0E0C4DFD-0021-544F-AD99-BD9EF239540D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F474F8-94B3-CE43-B27F-F4439331D4C8}" type="pres">
      <dgm:prSet presAssocID="{0E0C4DFD-0021-544F-AD99-BD9EF239540D}" presName="text" presStyleLbl="revTx" presStyleIdx="0" presStyleCnt="7">
        <dgm:presLayoutVars>
          <dgm:chPref val="3"/>
        </dgm:presLayoutVars>
      </dgm:prSet>
      <dgm:spPr/>
    </dgm:pt>
    <dgm:pt modelId="{380C61BA-88FD-214D-A74D-B99061B70DBB}" type="pres">
      <dgm:prSet presAssocID="{0E0C4DFD-0021-544F-AD99-BD9EF239540D}" presName="hierChild2" presStyleCnt="0"/>
      <dgm:spPr/>
    </dgm:pt>
    <dgm:pt modelId="{A64E5908-4E29-6140-8192-3A3EDD0E3D47}" type="pres">
      <dgm:prSet presAssocID="{190C274E-C9AD-C24F-A954-7309E239C82E}" presName="Name10" presStyleLbl="parChTrans1D2" presStyleIdx="0" presStyleCnt="2"/>
      <dgm:spPr/>
    </dgm:pt>
    <dgm:pt modelId="{BADEACF0-DD69-D64F-B216-FC2733DE231A}" type="pres">
      <dgm:prSet presAssocID="{AAD35AB9-6325-9E4A-A3AF-B8E9FDE747CC}" presName="hierRoot2" presStyleCnt="0"/>
      <dgm:spPr/>
    </dgm:pt>
    <dgm:pt modelId="{92A9DEDE-FC71-4840-BBCF-0DA33A8C3CF4}" type="pres">
      <dgm:prSet presAssocID="{AAD35AB9-6325-9E4A-A3AF-B8E9FDE747CC}" presName="composite2" presStyleCnt="0"/>
      <dgm:spPr/>
    </dgm:pt>
    <dgm:pt modelId="{8146B670-C346-6747-B40C-DBFE6D7F2435}" type="pres">
      <dgm:prSet presAssocID="{AAD35AB9-6325-9E4A-A3AF-B8E9FDE747CC}" presName="image2" presStyleLbl="node2" presStyleIdx="0" presStyleCnt="2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</a:gradFill>
      </dgm:spPr>
    </dgm:pt>
    <dgm:pt modelId="{D4C68641-27F0-F746-87A9-F851F2C96492}" type="pres">
      <dgm:prSet presAssocID="{AAD35AB9-6325-9E4A-A3AF-B8E9FDE747CC}" presName="text2" presStyleLbl="revTx" presStyleIdx="1" presStyleCnt="7" custScaleX="127411" custLinFactNeighborX="15238">
        <dgm:presLayoutVars>
          <dgm:chPref val="3"/>
        </dgm:presLayoutVars>
      </dgm:prSet>
      <dgm:spPr/>
    </dgm:pt>
    <dgm:pt modelId="{677F228F-CB5F-5046-ABF8-AF28625505D6}" type="pres">
      <dgm:prSet presAssocID="{AAD35AB9-6325-9E4A-A3AF-B8E9FDE747CC}" presName="hierChild3" presStyleCnt="0"/>
      <dgm:spPr/>
    </dgm:pt>
    <dgm:pt modelId="{DD60FB8A-78C5-CB40-BF16-3EDCD438C419}" type="pres">
      <dgm:prSet presAssocID="{3445436A-F62D-C041-8176-4D5E2A308397}" presName="Name17" presStyleLbl="parChTrans1D3" presStyleIdx="0" presStyleCnt="4"/>
      <dgm:spPr/>
    </dgm:pt>
    <dgm:pt modelId="{C46016D2-2A83-084E-A120-5CF5053519A9}" type="pres">
      <dgm:prSet presAssocID="{E7DF7112-C021-AC44-A4F6-9610F43E3C0B}" presName="hierRoot3" presStyleCnt="0"/>
      <dgm:spPr/>
    </dgm:pt>
    <dgm:pt modelId="{D8E3FAF6-71C4-4548-8A5B-E400B2452650}" type="pres">
      <dgm:prSet presAssocID="{E7DF7112-C021-AC44-A4F6-9610F43E3C0B}" presName="composite3" presStyleCnt="0"/>
      <dgm:spPr/>
    </dgm:pt>
    <dgm:pt modelId="{CD24619D-9DA0-AE4B-9BC0-8F38BA40D968}" type="pres">
      <dgm:prSet presAssocID="{E7DF7112-C021-AC44-A4F6-9610F43E3C0B}" presName="image3" presStyleLbl="node3" presStyleIdx="0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4CE3DA6-93A1-154D-BEF5-C14C621E8ACB}" type="pres">
      <dgm:prSet presAssocID="{E7DF7112-C021-AC44-A4F6-9610F43E3C0B}" presName="text3" presStyleLbl="revTx" presStyleIdx="2" presStyleCnt="7">
        <dgm:presLayoutVars>
          <dgm:chPref val="3"/>
        </dgm:presLayoutVars>
      </dgm:prSet>
      <dgm:spPr/>
    </dgm:pt>
    <dgm:pt modelId="{F886EB6B-4787-CD46-A96A-3CE93008C84A}" type="pres">
      <dgm:prSet presAssocID="{E7DF7112-C021-AC44-A4F6-9610F43E3C0B}" presName="hierChild4" presStyleCnt="0"/>
      <dgm:spPr/>
    </dgm:pt>
    <dgm:pt modelId="{B726C29D-D043-F74B-9026-0BDC7A185971}" type="pres">
      <dgm:prSet presAssocID="{936BB2CA-8963-9F43-98F8-70F7C2F834D1}" presName="Name17" presStyleLbl="parChTrans1D3" presStyleIdx="1" presStyleCnt="4"/>
      <dgm:spPr/>
    </dgm:pt>
    <dgm:pt modelId="{9D7156BD-17BC-D04F-959B-D13E11F18C68}" type="pres">
      <dgm:prSet presAssocID="{02CD42D7-15D8-0847-80AC-61F6D0984668}" presName="hierRoot3" presStyleCnt="0"/>
      <dgm:spPr/>
    </dgm:pt>
    <dgm:pt modelId="{E4EB4B21-EB1D-8D40-BD3E-80F435C20968}" type="pres">
      <dgm:prSet presAssocID="{02CD42D7-15D8-0847-80AC-61F6D0984668}" presName="composite3" presStyleCnt="0"/>
      <dgm:spPr/>
    </dgm:pt>
    <dgm:pt modelId="{A10B4FAD-62CE-DC42-8CF1-CD73A69DD599}" type="pres">
      <dgm:prSet presAssocID="{02CD42D7-15D8-0847-80AC-61F6D0984668}" presName="image3" presStyleLbl="node3" presStyleIdx="1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A9D5529-3F09-794D-AE92-66300E504491}" type="pres">
      <dgm:prSet presAssocID="{02CD42D7-15D8-0847-80AC-61F6D0984668}" presName="text3" presStyleLbl="revTx" presStyleIdx="3" presStyleCnt="7">
        <dgm:presLayoutVars>
          <dgm:chPref val="3"/>
        </dgm:presLayoutVars>
      </dgm:prSet>
      <dgm:spPr/>
    </dgm:pt>
    <dgm:pt modelId="{ECCE0475-E7E2-6E47-A745-C2405635D0CF}" type="pres">
      <dgm:prSet presAssocID="{02CD42D7-15D8-0847-80AC-61F6D0984668}" presName="hierChild4" presStyleCnt="0"/>
      <dgm:spPr/>
    </dgm:pt>
    <dgm:pt modelId="{D36FC972-6C8E-5B48-A2E7-88F4685D76C8}" type="pres">
      <dgm:prSet presAssocID="{0C874D95-A9EE-3741-B349-5B01DABF5BA4}" presName="Name10" presStyleLbl="parChTrans1D2" presStyleIdx="1" presStyleCnt="2"/>
      <dgm:spPr/>
    </dgm:pt>
    <dgm:pt modelId="{A1169C79-3DA1-0A43-A6A6-7096110672DD}" type="pres">
      <dgm:prSet presAssocID="{E652F0E8-1609-EA4E-8ECC-04A07F9DF01F}" presName="hierRoot2" presStyleCnt="0"/>
      <dgm:spPr/>
    </dgm:pt>
    <dgm:pt modelId="{56FC6C2A-3D24-274C-A7DB-7D8EDD8881C0}" type="pres">
      <dgm:prSet presAssocID="{E652F0E8-1609-EA4E-8ECC-04A07F9DF01F}" presName="composite2" presStyleCnt="0"/>
      <dgm:spPr/>
    </dgm:pt>
    <dgm:pt modelId="{F98A5A82-17E6-674C-9165-C8DE4E525DC6}" type="pres">
      <dgm:prSet presAssocID="{E652F0E8-1609-EA4E-8ECC-04A07F9DF01F}" presName="image2" presStyleLbl="node2" presStyleIdx="1" presStyleCnt="2"/>
      <dgm:spPr>
        <a:gradFill rotWithShape="0">
          <a:gsLst>
            <a:gs pos="0">
              <a:schemeClr val="bg2">
                <a:lumMod val="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</dgm:pt>
    <dgm:pt modelId="{64F1C7F6-DC8B-B947-A343-C9C159D93F8D}" type="pres">
      <dgm:prSet presAssocID="{E652F0E8-1609-EA4E-8ECC-04A07F9DF01F}" presName="text2" presStyleLbl="revTx" presStyleIdx="4" presStyleCnt="7" custScaleX="137995" custLinFactNeighborX="30329">
        <dgm:presLayoutVars>
          <dgm:chPref val="3"/>
        </dgm:presLayoutVars>
      </dgm:prSet>
      <dgm:spPr/>
    </dgm:pt>
    <dgm:pt modelId="{F118E4EC-9339-4345-95DB-1F33CD973809}" type="pres">
      <dgm:prSet presAssocID="{E652F0E8-1609-EA4E-8ECC-04A07F9DF01F}" presName="hierChild3" presStyleCnt="0"/>
      <dgm:spPr/>
    </dgm:pt>
    <dgm:pt modelId="{0464D80A-32E9-BB41-81D7-E665B6A9C754}" type="pres">
      <dgm:prSet presAssocID="{AB44E0F6-1659-214E-957B-0AEC61641872}" presName="Name17" presStyleLbl="parChTrans1D3" presStyleIdx="2" presStyleCnt="4"/>
      <dgm:spPr/>
    </dgm:pt>
    <dgm:pt modelId="{EF706611-08D1-C645-B85E-64E11541049A}" type="pres">
      <dgm:prSet presAssocID="{C3C46B16-2A07-1649-8626-024932B0E74D}" presName="hierRoot3" presStyleCnt="0"/>
      <dgm:spPr/>
    </dgm:pt>
    <dgm:pt modelId="{5297EE5B-B943-FD49-96DE-10B82C849705}" type="pres">
      <dgm:prSet presAssocID="{C3C46B16-2A07-1649-8626-024932B0E74D}" presName="composite3" presStyleCnt="0"/>
      <dgm:spPr/>
    </dgm:pt>
    <dgm:pt modelId="{7187805D-C832-654C-89BF-304BBC2BFF51}" type="pres">
      <dgm:prSet presAssocID="{C3C46B16-2A07-1649-8626-024932B0E74D}" presName="image3" presStyleLbl="node3" presStyleIdx="2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9D0BEE2-ACE3-8643-B3CC-15ACCD828781}" type="pres">
      <dgm:prSet presAssocID="{C3C46B16-2A07-1649-8626-024932B0E74D}" presName="text3" presStyleLbl="revTx" presStyleIdx="5" presStyleCnt="7">
        <dgm:presLayoutVars>
          <dgm:chPref val="3"/>
        </dgm:presLayoutVars>
      </dgm:prSet>
      <dgm:spPr/>
    </dgm:pt>
    <dgm:pt modelId="{FE66DA2B-B988-5040-AADE-1BFB4A3FB12E}" type="pres">
      <dgm:prSet presAssocID="{C3C46B16-2A07-1649-8626-024932B0E74D}" presName="hierChild4" presStyleCnt="0"/>
      <dgm:spPr/>
    </dgm:pt>
    <dgm:pt modelId="{DCAF5AEA-F542-0949-B938-2EACEFE412D9}" type="pres">
      <dgm:prSet presAssocID="{8DE84F7E-BDC7-A246-A290-0A78F13391C1}" presName="Name17" presStyleLbl="parChTrans1D3" presStyleIdx="3" presStyleCnt="4"/>
      <dgm:spPr/>
    </dgm:pt>
    <dgm:pt modelId="{CA46E8BB-2E80-5E47-B3CA-B0F5434CFBE3}" type="pres">
      <dgm:prSet presAssocID="{C9F1E7D3-9E57-6A48-BCE8-FC0973AE4BFF}" presName="hierRoot3" presStyleCnt="0"/>
      <dgm:spPr/>
    </dgm:pt>
    <dgm:pt modelId="{6AF73716-B8A9-F745-BBB0-C2E8422B25F1}" type="pres">
      <dgm:prSet presAssocID="{C9F1E7D3-9E57-6A48-BCE8-FC0973AE4BFF}" presName="composite3" presStyleCnt="0"/>
      <dgm:spPr/>
    </dgm:pt>
    <dgm:pt modelId="{4025BA36-0844-1249-B952-819190D730E2}" type="pres">
      <dgm:prSet presAssocID="{C9F1E7D3-9E57-6A48-BCE8-FC0973AE4BFF}" presName="image3" presStyleLbl="node3" presStyleIdx="3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DCD1E88-8E84-8B47-B1A7-6093E4DBDF7F}" type="pres">
      <dgm:prSet presAssocID="{C9F1E7D3-9E57-6A48-BCE8-FC0973AE4BFF}" presName="text3" presStyleLbl="revTx" presStyleIdx="6" presStyleCnt="7">
        <dgm:presLayoutVars>
          <dgm:chPref val="3"/>
        </dgm:presLayoutVars>
      </dgm:prSet>
      <dgm:spPr/>
    </dgm:pt>
    <dgm:pt modelId="{587D5B78-3574-2B4A-B928-EE8D38248E6F}" type="pres">
      <dgm:prSet presAssocID="{C9F1E7D3-9E57-6A48-BCE8-FC0973AE4BFF}" presName="hierChild4" presStyleCnt="0"/>
      <dgm:spPr/>
    </dgm:pt>
  </dgm:ptLst>
  <dgm:cxnLst>
    <dgm:cxn modelId="{02525C16-514F-4E67-ABE0-5CA2019433C2}" type="presOf" srcId="{C9F1E7D3-9E57-6A48-BCE8-FC0973AE4BFF}" destId="{CDCD1E88-8E84-8B47-B1A7-6093E4DBDF7F}" srcOrd="0" destOrd="0" presId="urn:microsoft.com/office/officeart/2009/layout/CirclePictureHierarchy"/>
    <dgm:cxn modelId="{19765729-6F74-4DDF-BB4E-A7247521590B}" type="presOf" srcId="{3445436A-F62D-C041-8176-4D5E2A308397}" destId="{DD60FB8A-78C5-CB40-BF16-3EDCD438C419}" srcOrd="0" destOrd="0" presId="urn:microsoft.com/office/officeart/2009/layout/CirclePictureHierarchy"/>
    <dgm:cxn modelId="{5D93522C-32BD-544D-891D-C439E6B14A32}" srcId="{E652F0E8-1609-EA4E-8ECC-04A07F9DF01F}" destId="{C9F1E7D3-9E57-6A48-BCE8-FC0973AE4BFF}" srcOrd="1" destOrd="0" parTransId="{8DE84F7E-BDC7-A246-A290-0A78F13391C1}" sibTransId="{5A532411-AD4A-B845-B692-BA8AE07ECE9A}"/>
    <dgm:cxn modelId="{DE1A3240-85DD-4DDF-97DF-AAAB1003C29D}" type="presOf" srcId="{8DE84F7E-BDC7-A246-A290-0A78F13391C1}" destId="{DCAF5AEA-F542-0949-B938-2EACEFE412D9}" srcOrd="0" destOrd="0" presId="urn:microsoft.com/office/officeart/2009/layout/CirclePictureHierarchy"/>
    <dgm:cxn modelId="{EB5D545D-C4E3-4D1B-A184-AEECA5AAAD35}" type="presOf" srcId="{0E0C4DFD-0021-544F-AD99-BD9EF239540D}" destId="{B4F474F8-94B3-CE43-B27F-F4439331D4C8}" srcOrd="0" destOrd="0" presId="urn:microsoft.com/office/officeart/2009/layout/CirclePictureHierarchy"/>
    <dgm:cxn modelId="{49A0E262-2431-A146-B231-DCC2CBAE01F6}" srcId="{AAD35AB9-6325-9E4A-A3AF-B8E9FDE747CC}" destId="{02CD42D7-15D8-0847-80AC-61F6D0984668}" srcOrd="1" destOrd="0" parTransId="{936BB2CA-8963-9F43-98F8-70F7C2F834D1}" sibTransId="{E62F784C-E85E-C04A-92CC-8BDB1AD14535}"/>
    <dgm:cxn modelId="{713CA349-61F9-4796-8BDC-644B32EDDDD3}" type="presOf" srcId="{95218411-68F6-CC4E-9578-155D7386EA0B}" destId="{9E25ECB4-F7DC-3B4E-ACA0-4A0458D3322B}" srcOrd="0" destOrd="0" presId="urn:microsoft.com/office/officeart/2009/layout/CirclePictureHierarchy"/>
    <dgm:cxn modelId="{E114024E-2F0A-F24D-96DB-2598A1CD72BA}" srcId="{95218411-68F6-CC4E-9578-155D7386EA0B}" destId="{0E0C4DFD-0021-544F-AD99-BD9EF239540D}" srcOrd="0" destOrd="0" parTransId="{BCA0FAF3-E0B1-764D-AA40-6AFBF872A361}" sibTransId="{4BFED4EF-4A1D-D54F-AEF0-6513E915C4FF}"/>
    <dgm:cxn modelId="{11AF3051-25CD-4EEF-9B99-F334F85BC33F}" type="presOf" srcId="{AAD35AB9-6325-9E4A-A3AF-B8E9FDE747CC}" destId="{D4C68641-27F0-F746-87A9-F851F2C96492}" srcOrd="0" destOrd="0" presId="urn:microsoft.com/office/officeart/2009/layout/CirclePictureHierarchy"/>
    <dgm:cxn modelId="{85D48485-DE39-483D-B444-E0D810546E0B}" type="presOf" srcId="{E7DF7112-C021-AC44-A4F6-9610F43E3C0B}" destId="{D4CE3DA6-93A1-154D-BEF5-C14C621E8ACB}" srcOrd="0" destOrd="0" presId="urn:microsoft.com/office/officeart/2009/layout/CirclePictureHierarchy"/>
    <dgm:cxn modelId="{CA7AD68B-FFA0-F547-B447-9BE0A5381569}" srcId="{AAD35AB9-6325-9E4A-A3AF-B8E9FDE747CC}" destId="{E7DF7112-C021-AC44-A4F6-9610F43E3C0B}" srcOrd="0" destOrd="0" parTransId="{3445436A-F62D-C041-8176-4D5E2A308397}" sibTransId="{728B95FF-20F8-734C-874F-AF80D0CDC804}"/>
    <dgm:cxn modelId="{ABC07F94-2CEC-4B4F-A107-74B5828C187E}" type="presOf" srcId="{936BB2CA-8963-9F43-98F8-70F7C2F834D1}" destId="{B726C29D-D043-F74B-9026-0BDC7A185971}" srcOrd="0" destOrd="0" presId="urn:microsoft.com/office/officeart/2009/layout/CirclePictureHierarchy"/>
    <dgm:cxn modelId="{98DD59A0-2621-42FA-912D-3460DAD3F7AD}" type="presOf" srcId="{AB44E0F6-1659-214E-957B-0AEC61641872}" destId="{0464D80A-32E9-BB41-81D7-E665B6A9C754}" srcOrd="0" destOrd="0" presId="urn:microsoft.com/office/officeart/2009/layout/CirclePictureHierarchy"/>
    <dgm:cxn modelId="{FF393ACF-7469-48F8-B163-969EF6B29F67}" type="presOf" srcId="{190C274E-C9AD-C24F-A954-7309E239C82E}" destId="{A64E5908-4E29-6140-8192-3A3EDD0E3D47}" srcOrd="0" destOrd="0" presId="urn:microsoft.com/office/officeart/2009/layout/CirclePictureHierarchy"/>
    <dgm:cxn modelId="{97B3C9E7-50CD-7C4F-A5C4-81E2EAF5B039}" srcId="{0E0C4DFD-0021-544F-AD99-BD9EF239540D}" destId="{AAD35AB9-6325-9E4A-A3AF-B8E9FDE747CC}" srcOrd="0" destOrd="0" parTransId="{190C274E-C9AD-C24F-A954-7309E239C82E}" sibTransId="{959825D4-B9BC-EA4B-9422-68EDD7FD777B}"/>
    <dgm:cxn modelId="{71F544EA-6D45-7944-BD7D-1E7BB11BD257}" srcId="{0E0C4DFD-0021-544F-AD99-BD9EF239540D}" destId="{E652F0E8-1609-EA4E-8ECC-04A07F9DF01F}" srcOrd="1" destOrd="0" parTransId="{0C874D95-A9EE-3741-B349-5B01DABF5BA4}" sibTransId="{6C42021F-9743-BE46-9BDA-C5B99BAE450C}"/>
    <dgm:cxn modelId="{31F227EF-CD3B-4491-BE7C-E1BBF999E9DA}" type="presOf" srcId="{02CD42D7-15D8-0847-80AC-61F6D0984668}" destId="{1A9D5529-3F09-794D-AE92-66300E504491}" srcOrd="0" destOrd="0" presId="urn:microsoft.com/office/officeart/2009/layout/CirclePictureHierarchy"/>
    <dgm:cxn modelId="{71B804F8-8744-4338-96A2-B5840FDABB01}" type="presOf" srcId="{E652F0E8-1609-EA4E-8ECC-04A07F9DF01F}" destId="{64F1C7F6-DC8B-B947-A343-C9C159D93F8D}" srcOrd="0" destOrd="0" presId="urn:microsoft.com/office/officeart/2009/layout/CirclePictureHierarchy"/>
    <dgm:cxn modelId="{E971A3F8-CB82-45EC-8910-08AB9FA4DC56}" type="presOf" srcId="{0C874D95-A9EE-3741-B349-5B01DABF5BA4}" destId="{D36FC972-6C8E-5B48-A2E7-88F4685D76C8}" srcOrd="0" destOrd="0" presId="urn:microsoft.com/office/officeart/2009/layout/CirclePictureHierarchy"/>
    <dgm:cxn modelId="{38F6B8FC-645C-1040-9EEF-8C905A505FC8}" srcId="{E652F0E8-1609-EA4E-8ECC-04A07F9DF01F}" destId="{C3C46B16-2A07-1649-8626-024932B0E74D}" srcOrd="0" destOrd="0" parTransId="{AB44E0F6-1659-214E-957B-0AEC61641872}" sibTransId="{FB8AC273-88EB-9A44-A520-881C4F36799E}"/>
    <dgm:cxn modelId="{CE2863FD-8EF4-4E27-A6CF-EF6BD46C1029}" type="presOf" srcId="{C3C46B16-2A07-1649-8626-024932B0E74D}" destId="{09D0BEE2-ACE3-8643-B3CC-15ACCD828781}" srcOrd="0" destOrd="0" presId="urn:microsoft.com/office/officeart/2009/layout/CirclePictureHierarchy"/>
    <dgm:cxn modelId="{608A011F-CBF4-4A98-917D-A9EF2E752CF1}" type="presParOf" srcId="{9E25ECB4-F7DC-3B4E-ACA0-4A0458D3322B}" destId="{8AF6F48C-90BE-AD4C-B034-4A735CB09817}" srcOrd="0" destOrd="0" presId="urn:microsoft.com/office/officeart/2009/layout/CirclePictureHierarchy"/>
    <dgm:cxn modelId="{06E52A16-557F-477E-BA91-816451A68E18}" type="presParOf" srcId="{8AF6F48C-90BE-AD4C-B034-4A735CB09817}" destId="{0BED23C6-0AF5-7447-834A-7E2AD12D7A88}" srcOrd="0" destOrd="0" presId="urn:microsoft.com/office/officeart/2009/layout/CirclePictureHierarchy"/>
    <dgm:cxn modelId="{04D9A827-242D-401A-B2AC-39A242B39500}" type="presParOf" srcId="{0BED23C6-0AF5-7447-834A-7E2AD12D7A88}" destId="{12C85D5F-6EC1-594B-BCF6-0EEADDFB2322}" srcOrd="0" destOrd="0" presId="urn:microsoft.com/office/officeart/2009/layout/CirclePictureHierarchy"/>
    <dgm:cxn modelId="{CE97AE87-0B54-4D36-A714-FB113DFBCACA}" type="presParOf" srcId="{0BED23C6-0AF5-7447-834A-7E2AD12D7A88}" destId="{B4F474F8-94B3-CE43-B27F-F4439331D4C8}" srcOrd="1" destOrd="0" presId="urn:microsoft.com/office/officeart/2009/layout/CirclePictureHierarchy"/>
    <dgm:cxn modelId="{B2DED75B-0334-4D14-96B0-8037935F70F1}" type="presParOf" srcId="{8AF6F48C-90BE-AD4C-B034-4A735CB09817}" destId="{380C61BA-88FD-214D-A74D-B99061B70DBB}" srcOrd="1" destOrd="0" presId="urn:microsoft.com/office/officeart/2009/layout/CirclePictureHierarchy"/>
    <dgm:cxn modelId="{860B3353-F921-4878-AC5D-DC964ADF660A}" type="presParOf" srcId="{380C61BA-88FD-214D-A74D-B99061B70DBB}" destId="{A64E5908-4E29-6140-8192-3A3EDD0E3D47}" srcOrd="0" destOrd="0" presId="urn:microsoft.com/office/officeart/2009/layout/CirclePictureHierarchy"/>
    <dgm:cxn modelId="{656EEEAD-9994-44B3-BDF3-30394250113F}" type="presParOf" srcId="{380C61BA-88FD-214D-A74D-B99061B70DBB}" destId="{BADEACF0-DD69-D64F-B216-FC2733DE231A}" srcOrd="1" destOrd="0" presId="urn:microsoft.com/office/officeart/2009/layout/CirclePictureHierarchy"/>
    <dgm:cxn modelId="{52B1CA4B-9EA0-4358-848C-F2A06F99C8DF}" type="presParOf" srcId="{BADEACF0-DD69-D64F-B216-FC2733DE231A}" destId="{92A9DEDE-FC71-4840-BBCF-0DA33A8C3CF4}" srcOrd="0" destOrd="0" presId="urn:microsoft.com/office/officeart/2009/layout/CirclePictureHierarchy"/>
    <dgm:cxn modelId="{DC77BC05-8CB3-4CBC-BFD0-10014B343171}" type="presParOf" srcId="{92A9DEDE-FC71-4840-BBCF-0DA33A8C3CF4}" destId="{8146B670-C346-6747-B40C-DBFE6D7F2435}" srcOrd="0" destOrd="0" presId="urn:microsoft.com/office/officeart/2009/layout/CirclePictureHierarchy"/>
    <dgm:cxn modelId="{9E4A405B-C066-40FD-B4D8-6EAFCBCDF291}" type="presParOf" srcId="{92A9DEDE-FC71-4840-BBCF-0DA33A8C3CF4}" destId="{D4C68641-27F0-F746-87A9-F851F2C96492}" srcOrd="1" destOrd="0" presId="urn:microsoft.com/office/officeart/2009/layout/CirclePictureHierarchy"/>
    <dgm:cxn modelId="{50F590E0-D903-45B9-8963-0C34CA53EA14}" type="presParOf" srcId="{BADEACF0-DD69-D64F-B216-FC2733DE231A}" destId="{677F228F-CB5F-5046-ABF8-AF28625505D6}" srcOrd="1" destOrd="0" presId="urn:microsoft.com/office/officeart/2009/layout/CirclePictureHierarchy"/>
    <dgm:cxn modelId="{7ED51C4C-172F-42D7-9F42-3AC4EFD95429}" type="presParOf" srcId="{677F228F-CB5F-5046-ABF8-AF28625505D6}" destId="{DD60FB8A-78C5-CB40-BF16-3EDCD438C419}" srcOrd="0" destOrd="0" presId="urn:microsoft.com/office/officeart/2009/layout/CirclePictureHierarchy"/>
    <dgm:cxn modelId="{B5B49351-1D05-427C-B8DF-C903A7011995}" type="presParOf" srcId="{677F228F-CB5F-5046-ABF8-AF28625505D6}" destId="{C46016D2-2A83-084E-A120-5CF5053519A9}" srcOrd="1" destOrd="0" presId="urn:microsoft.com/office/officeart/2009/layout/CirclePictureHierarchy"/>
    <dgm:cxn modelId="{11F0B727-106B-4D36-9CE5-F05A8568B5EC}" type="presParOf" srcId="{C46016D2-2A83-084E-A120-5CF5053519A9}" destId="{D8E3FAF6-71C4-4548-8A5B-E400B2452650}" srcOrd="0" destOrd="0" presId="urn:microsoft.com/office/officeart/2009/layout/CirclePictureHierarchy"/>
    <dgm:cxn modelId="{F8BD278B-D907-4B77-898E-E6D920929B71}" type="presParOf" srcId="{D8E3FAF6-71C4-4548-8A5B-E400B2452650}" destId="{CD24619D-9DA0-AE4B-9BC0-8F38BA40D968}" srcOrd="0" destOrd="0" presId="urn:microsoft.com/office/officeart/2009/layout/CirclePictureHierarchy"/>
    <dgm:cxn modelId="{6342654A-E49A-44DB-94DE-E742DDF29FBA}" type="presParOf" srcId="{D8E3FAF6-71C4-4548-8A5B-E400B2452650}" destId="{D4CE3DA6-93A1-154D-BEF5-C14C621E8ACB}" srcOrd="1" destOrd="0" presId="urn:microsoft.com/office/officeart/2009/layout/CirclePictureHierarchy"/>
    <dgm:cxn modelId="{A084D7C5-554F-40B2-8819-1E9B5368FA7F}" type="presParOf" srcId="{C46016D2-2A83-084E-A120-5CF5053519A9}" destId="{F886EB6B-4787-CD46-A96A-3CE93008C84A}" srcOrd="1" destOrd="0" presId="urn:microsoft.com/office/officeart/2009/layout/CirclePictureHierarchy"/>
    <dgm:cxn modelId="{CEC0B525-C5A5-42EB-B989-369B25D5EDFE}" type="presParOf" srcId="{677F228F-CB5F-5046-ABF8-AF28625505D6}" destId="{B726C29D-D043-F74B-9026-0BDC7A185971}" srcOrd="2" destOrd="0" presId="urn:microsoft.com/office/officeart/2009/layout/CirclePictureHierarchy"/>
    <dgm:cxn modelId="{BABCA411-196B-4AF6-AFC1-B7B891D585D0}" type="presParOf" srcId="{677F228F-CB5F-5046-ABF8-AF28625505D6}" destId="{9D7156BD-17BC-D04F-959B-D13E11F18C68}" srcOrd="3" destOrd="0" presId="urn:microsoft.com/office/officeart/2009/layout/CirclePictureHierarchy"/>
    <dgm:cxn modelId="{9E757624-BA75-4F4A-BB96-31D322CCB58F}" type="presParOf" srcId="{9D7156BD-17BC-D04F-959B-D13E11F18C68}" destId="{E4EB4B21-EB1D-8D40-BD3E-80F435C20968}" srcOrd="0" destOrd="0" presId="urn:microsoft.com/office/officeart/2009/layout/CirclePictureHierarchy"/>
    <dgm:cxn modelId="{B723D482-B68B-4926-8D31-BD42E7E37165}" type="presParOf" srcId="{E4EB4B21-EB1D-8D40-BD3E-80F435C20968}" destId="{A10B4FAD-62CE-DC42-8CF1-CD73A69DD599}" srcOrd="0" destOrd="0" presId="urn:microsoft.com/office/officeart/2009/layout/CirclePictureHierarchy"/>
    <dgm:cxn modelId="{E9D43829-18B7-4C27-B1CB-762CA1017914}" type="presParOf" srcId="{E4EB4B21-EB1D-8D40-BD3E-80F435C20968}" destId="{1A9D5529-3F09-794D-AE92-66300E504491}" srcOrd="1" destOrd="0" presId="urn:microsoft.com/office/officeart/2009/layout/CirclePictureHierarchy"/>
    <dgm:cxn modelId="{3F9C0812-6914-4589-91DA-B6811B4A9094}" type="presParOf" srcId="{9D7156BD-17BC-D04F-959B-D13E11F18C68}" destId="{ECCE0475-E7E2-6E47-A745-C2405635D0CF}" srcOrd="1" destOrd="0" presId="urn:microsoft.com/office/officeart/2009/layout/CirclePictureHierarchy"/>
    <dgm:cxn modelId="{59011CE4-E4E1-4855-8280-40DFBAEBFF3F}" type="presParOf" srcId="{380C61BA-88FD-214D-A74D-B99061B70DBB}" destId="{D36FC972-6C8E-5B48-A2E7-88F4685D76C8}" srcOrd="2" destOrd="0" presId="urn:microsoft.com/office/officeart/2009/layout/CirclePictureHierarchy"/>
    <dgm:cxn modelId="{90993ACD-64A2-42A3-B7D4-960DB21E806A}" type="presParOf" srcId="{380C61BA-88FD-214D-A74D-B99061B70DBB}" destId="{A1169C79-3DA1-0A43-A6A6-7096110672DD}" srcOrd="3" destOrd="0" presId="urn:microsoft.com/office/officeart/2009/layout/CirclePictureHierarchy"/>
    <dgm:cxn modelId="{6AAEAF15-7F34-4630-975A-D4E5BFE88D36}" type="presParOf" srcId="{A1169C79-3DA1-0A43-A6A6-7096110672DD}" destId="{56FC6C2A-3D24-274C-A7DB-7D8EDD8881C0}" srcOrd="0" destOrd="0" presId="urn:microsoft.com/office/officeart/2009/layout/CirclePictureHierarchy"/>
    <dgm:cxn modelId="{8E03908C-3D6D-43CC-935E-4A7D62A6AB4B}" type="presParOf" srcId="{56FC6C2A-3D24-274C-A7DB-7D8EDD8881C0}" destId="{F98A5A82-17E6-674C-9165-C8DE4E525DC6}" srcOrd="0" destOrd="0" presId="urn:microsoft.com/office/officeart/2009/layout/CirclePictureHierarchy"/>
    <dgm:cxn modelId="{5A57A3DB-91C5-4E94-9C1D-2BEC64022485}" type="presParOf" srcId="{56FC6C2A-3D24-274C-A7DB-7D8EDD8881C0}" destId="{64F1C7F6-DC8B-B947-A343-C9C159D93F8D}" srcOrd="1" destOrd="0" presId="urn:microsoft.com/office/officeart/2009/layout/CirclePictureHierarchy"/>
    <dgm:cxn modelId="{E17ED600-7D73-4AD5-BA8B-27DF5DBB0C03}" type="presParOf" srcId="{A1169C79-3DA1-0A43-A6A6-7096110672DD}" destId="{F118E4EC-9339-4345-95DB-1F33CD973809}" srcOrd="1" destOrd="0" presId="urn:microsoft.com/office/officeart/2009/layout/CirclePictureHierarchy"/>
    <dgm:cxn modelId="{2AE1E25F-1386-4F78-91A5-5905A0CA5652}" type="presParOf" srcId="{F118E4EC-9339-4345-95DB-1F33CD973809}" destId="{0464D80A-32E9-BB41-81D7-E665B6A9C754}" srcOrd="0" destOrd="0" presId="urn:microsoft.com/office/officeart/2009/layout/CirclePictureHierarchy"/>
    <dgm:cxn modelId="{B0A5DEE1-0C25-4D72-8F6D-37D9A66CC843}" type="presParOf" srcId="{F118E4EC-9339-4345-95DB-1F33CD973809}" destId="{EF706611-08D1-C645-B85E-64E11541049A}" srcOrd="1" destOrd="0" presId="urn:microsoft.com/office/officeart/2009/layout/CirclePictureHierarchy"/>
    <dgm:cxn modelId="{1A72C652-B0D4-4CB7-AE8A-9DA541C6A09E}" type="presParOf" srcId="{EF706611-08D1-C645-B85E-64E11541049A}" destId="{5297EE5B-B943-FD49-96DE-10B82C849705}" srcOrd="0" destOrd="0" presId="urn:microsoft.com/office/officeart/2009/layout/CirclePictureHierarchy"/>
    <dgm:cxn modelId="{B3629FD1-8BAB-4A22-8ADC-C1DF62440169}" type="presParOf" srcId="{5297EE5B-B943-FD49-96DE-10B82C849705}" destId="{7187805D-C832-654C-89BF-304BBC2BFF51}" srcOrd="0" destOrd="0" presId="urn:microsoft.com/office/officeart/2009/layout/CirclePictureHierarchy"/>
    <dgm:cxn modelId="{5A18C2AC-E955-4E7E-9789-520D99C42779}" type="presParOf" srcId="{5297EE5B-B943-FD49-96DE-10B82C849705}" destId="{09D0BEE2-ACE3-8643-B3CC-15ACCD828781}" srcOrd="1" destOrd="0" presId="urn:microsoft.com/office/officeart/2009/layout/CirclePictureHierarchy"/>
    <dgm:cxn modelId="{CF75EFAB-54BA-417C-95C8-71B757B3E8DE}" type="presParOf" srcId="{EF706611-08D1-C645-B85E-64E11541049A}" destId="{FE66DA2B-B988-5040-AADE-1BFB4A3FB12E}" srcOrd="1" destOrd="0" presId="urn:microsoft.com/office/officeart/2009/layout/CirclePictureHierarchy"/>
    <dgm:cxn modelId="{362083A9-7E03-4C71-8F25-068EBA0A35C0}" type="presParOf" srcId="{F118E4EC-9339-4345-95DB-1F33CD973809}" destId="{DCAF5AEA-F542-0949-B938-2EACEFE412D9}" srcOrd="2" destOrd="0" presId="urn:microsoft.com/office/officeart/2009/layout/CirclePictureHierarchy"/>
    <dgm:cxn modelId="{21DF7C70-FB0A-4C23-A0C5-2F2101021CA7}" type="presParOf" srcId="{F118E4EC-9339-4345-95DB-1F33CD973809}" destId="{CA46E8BB-2E80-5E47-B3CA-B0F5434CFBE3}" srcOrd="3" destOrd="0" presId="urn:microsoft.com/office/officeart/2009/layout/CirclePictureHierarchy"/>
    <dgm:cxn modelId="{59B43529-8D1B-45BC-8582-ED865DB45E0D}" type="presParOf" srcId="{CA46E8BB-2E80-5E47-B3CA-B0F5434CFBE3}" destId="{6AF73716-B8A9-F745-BBB0-C2E8422B25F1}" srcOrd="0" destOrd="0" presId="urn:microsoft.com/office/officeart/2009/layout/CirclePictureHierarchy"/>
    <dgm:cxn modelId="{F5E994D2-CC24-47B7-92A1-F2AD0CCA7FCA}" type="presParOf" srcId="{6AF73716-B8A9-F745-BBB0-C2E8422B25F1}" destId="{4025BA36-0844-1249-B952-819190D730E2}" srcOrd="0" destOrd="0" presId="urn:microsoft.com/office/officeart/2009/layout/CirclePictureHierarchy"/>
    <dgm:cxn modelId="{FC9E3BC2-C072-4597-BBAE-C6C93CD22361}" type="presParOf" srcId="{6AF73716-B8A9-F745-BBB0-C2E8422B25F1}" destId="{CDCD1E88-8E84-8B47-B1A7-6093E4DBDF7F}" srcOrd="1" destOrd="0" presId="urn:microsoft.com/office/officeart/2009/layout/CirclePictureHierarchy"/>
    <dgm:cxn modelId="{D95F6125-CF55-4E09-87D0-EA946F080437}" type="presParOf" srcId="{CA46E8BB-2E80-5E47-B3CA-B0F5434CFBE3}" destId="{587D5B78-3574-2B4A-B928-EE8D38248E6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F5AEA-F542-0949-B938-2EACEFE412D9}">
      <dsp:nvSpPr>
        <dsp:cNvPr id="0" name=""/>
        <dsp:cNvSpPr/>
      </dsp:nvSpPr>
      <dsp:spPr>
        <a:xfrm>
          <a:off x="6363009" y="2585325"/>
          <a:ext cx="1334464" cy="277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03"/>
              </a:lnTo>
              <a:lnTo>
                <a:pt x="1334464" y="139603"/>
              </a:lnTo>
              <a:lnTo>
                <a:pt x="1334464" y="27700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4D80A-32E9-BB41-81D7-E665B6A9C754}">
      <dsp:nvSpPr>
        <dsp:cNvPr id="0" name=""/>
        <dsp:cNvSpPr/>
      </dsp:nvSpPr>
      <dsp:spPr>
        <a:xfrm>
          <a:off x="5279139" y="2585325"/>
          <a:ext cx="1083870" cy="277009"/>
        </a:xfrm>
        <a:custGeom>
          <a:avLst/>
          <a:gdLst/>
          <a:ahLst/>
          <a:cxnLst/>
          <a:rect l="0" t="0" r="0" b="0"/>
          <a:pathLst>
            <a:path>
              <a:moveTo>
                <a:pt x="1083870" y="0"/>
              </a:moveTo>
              <a:lnTo>
                <a:pt x="1083870" y="139603"/>
              </a:lnTo>
              <a:lnTo>
                <a:pt x="0" y="139603"/>
              </a:lnTo>
              <a:lnTo>
                <a:pt x="0" y="27700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FC972-6C8E-5B48-A2E7-88F4685D76C8}">
      <dsp:nvSpPr>
        <dsp:cNvPr id="0" name=""/>
        <dsp:cNvSpPr/>
      </dsp:nvSpPr>
      <dsp:spPr>
        <a:xfrm>
          <a:off x="4087423" y="1428921"/>
          <a:ext cx="2275586" cy="277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03"/>
              </a:lnTo>
              <a:lnTo>
                <a:pt x="2275586" y="139603"/>
              </a:lnTo>
              <a:lnTo>
                <a:pt x="2275586" y="277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6C29D-D043-F74B-9026-0BDC7A185971}">
      <dsp:nvSpPr>
        <dsp:cNvPr id="0" name=""/>
        <dsp:cNvSpPr/>
      </dsp:nvSpPr>
      <dsp:spPr>
        <a:xfrm>
          <a:off x="1561242" y="2585325"/>
          <a:ext cx="1299561" cy="277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03"/>
              </a:lnTo>
              <a:lnTo>
                <a:pt x="1299561" y="139603"/>
              </a:lnTo>
              <a:lnTo>
                <a:pt x="1299561" y="27700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0FB8A-78C5-CB40-BF16-3EDCD438C419}">
      <dsp:nvSpPr>
        <dsp:cNvPr id="0" name=""/>
        <dsp:cNvSpPr/>
      </dsp:nvSpPr>
      <dsp:spPr>
        <a:xfrm>
          <a:off x="442468" y="2585325"/>
          <a:ext cx="1118773" cy="277009"/>
        </a:xfrm>
        <a:custGeom>
          <a:avLst/>
          <a:gdLst/>
          <a:ahLst/>
          <a:cxnLst/>
          <a:rect l="0" t="0" r="0" b="0"/>
          <a:pathLst>
            <a:path>
              <a:moveTo>
                <a:pt x="1118773" y="0"/>
              </a:moveTo>
              <a:lnTo>
                <a:pt x="1118773" y="139603"/>
              </a:lnTo>
              <a:lnTo>
                <a:pt x="0" y="139603"/>
              </a:lnTo>
              <a:lnTo>
                <a:pt x="0" y="27700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E5908-4E29-6140-8192-3A3EDD0E3D47}">
      <dsp:nvSpPr>
        <dsp:cNvPr id="0" name=""/>
        <dsp:cNvSpPr/>
      </dsp:nvSpPr>
      <dsp:spPr>
        <a:xfrm>
          <a:off x="1561242" y="1428921"/>
          <a:ext cx="2526180" cy="277009"/>
        </a:xfrm>
        <a:custGeom>
          <a:avLst/>
          <a:gdLst/>
          <a:ahLst/>
          <a:cxnLst/>
          <a:rect l="0" t="0" r="0" b="0"/>
          <a:pathLst>
            <a:path>
              <a:moveTo>
                <a:pt x="2526180" y="0"/>
              </a:moveTo>
              <a:lnTo>
                <a:pt x="2526180" y="139603"/>
              </a:lnTo>
              <a:lnTo>
                <a:pt x="0" y="139603"/>
              </a:lnTo>
              <a:lnTo>
                <a:pt x="0" y="277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85D5F-6EC1-594B-BCF6-0EEADDFB2322}">
      <dsp:nvSpPr>
        <dsp:cNvPr id="0" name=""/>
        <dsp:cNvSpPr/>
      </dsp:nvSpPr>
      <dsp:spPr>
        <a:xfrm>
          <a:off x="3647725" y="549526"/>
          <a:ext cx="879394" cy="87939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F474F8-94B3-CE43-B27F-F4439331D4C8}">
      <dsp:nvSpPr>
        <dsp:cNvPr id="0" name=""/>
        <dsp:cNvSpPr/>
      </dsp:nvSpPr>
      <dsp:spPr>
        <a:xfrm>
          <a:off x="4527120" y="547328"/>
          <a:ext cx="1319091" cy="879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200" kern="1200" dirty="0">
              <a:solidFill>
                <a:schemeClr val="tx2">
                  <a:lumMod val="75000"/>
                </a:schemeClr>
              </a:solidFill>
            </a:rPr>
            <a:t>Ciclo</a:t>
          </a:r>
          <a:endParaRPr lang="es-ES_tradnl" sz="16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527120" y="547328"/>
        <a:ext cx="1319091" cy="879394"/>
      </dsp:txXfrm>
    </dsp:sp>
    <dsp:sp modelId="{8146B670-C346-6747-B40C-DBFE6D7F2435}">
      <dsp:nvSpPr>
        <dsp:cNvPr id="0" name=""/>
        <dsp:cNvSpPr/>
      </dsp:nvSpPr>
      <dsp:spPr>
        <a:xfrm>
          <a:off x="1121544" y="1705930"/>
          <a:ext cx="879394" cy="8793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68641-27F0-F746-87A9-F851F2C96492}">
      <dsp:nvSpPr>
        <dsp:cNvPr id="0" name=""/>
        <dsp:cNvSpPr/>
      </dsp:nvSpPr>
      <dsp:spPr>
        <a:xfrm>
          <a:off x="2021154" y="1703732"/>
          <a:ext cx="1680668" cy="879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>
              <a:solidFill>
                <a:schemeClr val="tx2">
                  <a:lumMod val="75000"/>
                </a:schemeClr>
              </a:solidFill>
            </a:rPr>
            <a:t>Ciclo Destinación-</a:t>
          </a:r>
          <a:r>
            <a:rPr lang="es-ES" sz="1700" kern="1200" dirty="0">
              <a:solidFill>
                <a:schemeClr val="tx2">
                  <a:lumMod val="75000"/>
                </a:schemeClr>
              </a:solidFill>
            </a:rPr>
            <a:t> Formación</a:t>
          </a:r>
          <a:endParaRPr lang="es-ES_tradnl" sz="17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021154" y="1703732"/>
        <a:ext cx="1680668" cy="879394"/>
      </dsp:txXfrm>
    </dsp:sp>
    <dsp:sp modelId="{CD24619D-9DA0-AE4B-9BC0-8F38BA40D968}">
      <dsp:nvSpPr>
        <dsp:cNvPr id="0" name=""/>
        <dsp:cNvSpPr/>
      </dsp:nvSpPr>
      <dsp:spPr>
        <a:xfrm>
          <a:off x="2771" y="2862334"/>
          <a:ext cx="879394" cy="87939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E3DA6-93A1-154D-BEF5-C14C621E8ACB}">
      <dsp:nvSpPr>
        <dsp:cNvPr id="0" name=""/>
        <dsp:cNvSpPr/>
      </dsp:nvSpPr>
      <dsp:spPr>
        <a:xfrm>
          <a:off x="882165" y="2860136"/>
          <a:ext cx="1319091" cy="879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>
              <a:solidFill>
                <a:schemeClr val="tx2">
                  <a:lumMod val="75000"/>
                </a:schemeClr>
              </a:solidFill>
            </a:rPr>
            <a:t>Etapa</a:t>
          </a:r>
          <a:r>
            <a:rPr lang="es-ES_tradnl" sz="1700" kern="1200" baseline="0" dirty="0">
              <a:solidFill>
                <a:schemeClr val="tx2">
                  <a:lumMod val="75000"/>
                </a:schemeClr>
              </a:solidFill>
            </a:rPr>
            <a:t> de Destinación</a:t>
          </a:r>
          <a:endParaRPr lang="es-ES_tradnl" sz="17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882165" y="2860136"/>
        <a:ext cx="1319091" cy="879394"/>
      </dsp:txXfrm>
    </dsp:sp>
    <dsp:sp modelId="{A10B4FAD-62CE-DC42-8CF1-CD73A69DD599}">
      <dsp:nvSpPr>
        <dsp:cNvPr id="0" name=""/>
        <dsp:cNvSpPr/>
      </dsp:nvSpPr>
      <dsp:spPr>
        <a:xfrm>
          <a:off x="2421106" y="2862334"/>
          <a:ext cx="879394" cy="87939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9D5529-3F09-794D-AE92-66300E504491}">
      <dsp:nvSpPr>
        <dsp:cNvPr id="0" name=""/>
        <dsp:cNvSpPr/>
      </dsp:nvSpPr>
      <dsp:spPr>
        <a:xfrm>
          <a:off x="3300501" y="2860136"/>
          <a:ext cx="1319091" cy="879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>
              <a:solidFill>
                <a:schemeClr val="tx2">
                  <a:lumMod val="75000"/>
                </a:schemeClr>
              </a:solidFill>
            </a:rPr>
            <a:t>Etapa de Formación</a:t>
          </a:r>
        </a:p>
      </dsp:txBody>
      <dsp:txXfrm>
        <a:off x="3300501" y="2860136"/>
        <a:ext cx="1319091" cy="879394"/>
      </dsp:txXfrm>
    </dsp:sp>
    <dsp:sp modelId="{F98A5A82-17E6-674C-9165-C8DE4E525DC6}">
      <dsp:nvSpPr>
        <dsp:cNvPr id="0" name=""/>
        <dsp:cNvSpPr/>
      </dsp:nvSpPr>
      <dsp:spPr>
        <a:xfrm>
          <a:off x="5923312" y="1705930"/>
          <a:ext cx="879394" cy="879394"/>
        </a:xfrm>
        <a:prstGeom prst="ellipse">
          <a:avLst/>
        </a:prstGeom>
        <a:gradFill rotWithShape="0">
          <a:gsLst>
            <a:gs pos="0">
              <a:schemeClr val="bg2">
                <a:lumMod val="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F1C7F6-DC8B-B947-A343-C9C159D93F8D}">
      <dsp:nvSpPr>
        <dsp:cNvPr id="0" name=""/>
        <dsp:cNvSpPr/>
      </dsp:nvSpPr>
      <dsp:spPr>
        <a:xfrm>
          <a:off x="6952179" y="1703732"/>
          <a:ext cx="1820280" cy="879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>
              <a:solidFill>
                <a:schemeClr val="tx2">
                  <a:lumMod val="75000"/>
                </a:schemeClr>
              </a:solidFill>
            </a:rPr>
            <a:t>Ciclo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>
              <a:solidFill>
                <a:schemeClr val="tx2">
                  <a:lumMod val="75000"/>
                </a:schemeClr>
              </a:solidFill>
            </a:rPr>
            <a:t>Formación-</a:t>
          </a:r>
          <a:r>
            <a:rPr lang="es-ES" sz="1700" kern="1200" dirty="0">
              <a:solidFill>
                <a:schemeClr val="tx2">
                  <a:lumMod val="75000"/>
                </a:schemeClr>
              </a:solidFill>
            </a:rPr>
            <a:t>PAO</a:t>
          </a:r>
          <a:endParaRPr lang="es-ES_tradnl" sz="17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952179" y="1703732"/>
        <a:ext cx="1820280" cy="879394"/>
      </dsp:txXfrm>
    </dsp:sp>
    <dsp:sp modelId="{7187805D-C832-654C-89BF-304BBC2BFF51}">
      <dsp:nvSpPr>
        <dsp:cNvPr id="0" name=""/>
        <dsp:cNvSpPr/>
      </dsp:nvSpPr>
      <dsp:spPr>
        <a:xfrm>
          <a:off x="4839441" y="2862334"/>
          <a:ext cx="879394" cy="87939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D0BEE2-ACE3-8643-B3CC-15ACCD828781}">
      <dsp:nvSpPr>
        <dsp:cNvPr id="0" name=""/>
        <dsp:cNvSpPr/>
      </dsp:nvSpPr>
      <dsp:spPr>
        <a:xfrm>
          <a:off x="5718836" y="2860136"/>
          <a:ext cx="1319091" cy="879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>
              <a:solidFill>
                <a:schemeClr val="tx2">
                  <a:lumMod val="75000"/>
                </a:schemeClr>
              </a:solidFill>
            </a:rPr>
            <a:t>Etapa</a:t>
          </a:r>
          <a:r>
            <a:rPr lang="es-ES_tradnl" sz="1700" kern="1200" baseline="0" dirty="0">
              <a:solidFill>
                <a:schemeClr val="tx2">
                  <a:lumMod val="75000"/>
                </a:schemeClr>
              </a:solidFill>
            </a:rPr>
            <a:t> de Formación</a:t>
          </a:r>
          <a:endParaRPr lang="es-ES_tradnl" sz="17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718836" y="2860136"/>
        <a:ext cx="1319091" cy="879394"/>
      </dsp:txXfrm>
    </dsp:sp>
    <dsp:sp modelId="{4025BA36-0844-1249-B952-819190D730E2}">
      <dsp:nvSpPr>
        <dsp:cNvPr id="0" name=""/>
        <dsp:cNvSpPr/>
      </dsp:nvSpPr>
      <dsp:spPr>
        <a:xfrm>
          <a:off x="7257777" y="2862334"/>
          <a:ext cx="879394" cy="87939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CD1E88-8E84-8B47-B1A7-6093E4DBDF7F}">
      <dsp:nvSpPr>
        <dsp:cNvPr id="0" name=""/>
        <dsp:cNvSpPr/>
      </dsp:nvSpPr>
      <dsp:spPr>
        <a:xfrm>
          <a:off x="8137171" y="2860136"/>
          <a:ext cx="1319091" cy="879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>
              <a:solidFill>
                <a:schemeClr val="tx2">
                  <a:lumMod val="75000"/>
                </a:schemeClr>
              </a:solidFill>
            </a:rPr>
            <a:t>Etapa de PAO</a:t>
          </a:r>
        </a:p>
      </dsp:txBody>
      <dsp:txXfrm>
        <a:off x="8137171" y="2860136"/>
        <a:ext cx="1319091" cy="879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35"/>
          <p:cNvSpPr/>
          <p:nvPr/>
        </p:nvSpPr>
        <p:spPr>
          <a:xfrm>
            <a:off x="0" y="831518"/>
            <a:ext cx="10152236" cy="45720"/>
          </a:xfrm>
          <a:prstGeom prst="roundRect">
            <a:avLst>
              <a:gd name="adj" fmla="val 11644"/>
            </a:avLst>
          </a:prstGeom>
          <a:solidFill>
            <a:srgbClr val="0067B4"/>
          </a:solidFill>
          <a:ln>
            <a:solidFill>
              <a:srgbClr val="0067B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91440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9" name="Rectangle 551"/>
          <p:cNvSpPr/>
          <p:nvPr/>
        </p:nvSpPr>
        <p:spPr>
          <a:xfrm>
            <a:off x="-1" y="6644264"/>
            <a:ext cx="12219865" cy="213737"/>
          </a:xfrm>
          <a:prstGeom prst="rect">
            <a:avLst/>
          </a:prstGeom>
          <a:solidFill>
            <a:srgbClr val="0067B4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 sz="1600">
                <a:solidFill>
                  <a:srgbClr val="33448D"/>
                </a:solidFill>
              </a:defRPr>
            </a:pPr>
            <a:endParaRPr/>
          </a:p>
        </p:txBody>
      </p:sp>
      <p:pic>
        <p:nvPicPr>
          <p:cNvPr id="20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979" y="-15570"/>
            <a:ext cx="964020" cy="86994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475616" y="224061"/>
            <a:ext cx="9690484" cy="2983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Texto del título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97989" y="6609102"/>
            <a:ext cx="273656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4"/>
          <p:cNvSpPr/>
          <p:nvPr/>
        </p:nvSpPr>
        <p:spPr>
          <a:xfrm>
            <a:off x="711200" y="3333750"/>
            <a:ext cx="1377953" cy="3524250"/>
          </a:xfrm>
          <a:prstGeom prst="rect">
            <a:avLst/>
          </a:prstGeom>
          <a:solidFill>
            <a:srgbClr val="006CB7"/>
          </a:solidFill>
          <a:ln w="12700">
            <a:miter lim="400000"/>
          </a:ln>
          <a:effectLst>
            <a:outerShdw dist="38100" dir="12899965" rotWithShape="0">
              <a:schemeClr val="accent6">
                <a:alpha val="25000"/>
              </a:scheme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" name="Rectangle 65"/>
          <p:cNvSpPr/>
          <p:nvPr/>
        </p:nvSpPr>
        <p:spPr>
          <a:xfrm>
            <a:off x="2089151" y="3333750"/>
            <a:ext cx="1974850" cy="3524250"/>
          </a:xfrm>
          <a:prstGeom prst="rect">
            <a:avLst/>
          </a:prstGeom>
          <a:solidFill>
            <a:srgbClr val="EF4144"/>
          </a:solidFill>
          <a:ln w="12700">
            <a:miter lim="400000"/>
          </a:ln>
          <a:effectLst>
            <a:outerShdw dist="38100" dir="12899965" rotWithShape="0">
              <a:schemeClr val="accent6">
                <a:alpha val="25000"/>
              </a:scheme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3452814"/>
            <a:ext cx="942898" cy="5857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70"/>
          <p:cNvSpPr/>
          <p:nvPr/>
        </p:nvSpPr>
        <p:spPr>
          <a:xfrm>
            <a:off x="711200" y="0"/>
            <a:ext cx="1377953" cy="1371600"/>
          </a:xfrm>
          <a:prstGeom prst="rect">
            <a:avLst/>
          </a:prstGeom>
          <a:solidFill>
            <a:srgbClr val="006CB7"/>
          </a:solidFill>
          <a:ln w="12700">
            <a:miter lim="400000"/>
          </a:ln>
          <a:effectLst>
            <a:outerShdw dist="38100" dir="2700000" rotWithShape="0">
              <a:schemeClr val="accent6">
                <a:alpha val="25000"/>
              </a:scheme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" name="Rectangle 71"/>
          <p:cNvSpPr/>
          <p:nvPr/>
        </p:nvSpPr>
        <p:spPr>
          <a:xfrm>
            <a:off x="2089151" y="0"/>
            <a:ext cx="1974850" cy="1371600"/>
          </a:xfrm>
          <a:prstGeom prst="rect">
            <a:avLst/>
          </a:prstGeom>
          <a:solidFill>
            <a:srgbClr val="EF4144"/>
          </a:solidFill>
          <a:ln w="12700">
            <a:miter lim="400000"/>
          </a:ln>
          <a:effectLst>
            <a:outerShdw dist="38100" dir="2700000" rotWithShape="0">
              <a:schemeClr val="accent6">
                <a:alpha val="25000"/>
              </a:scheme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" name="1.png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150" y="3430589"/>
            <a:ext cx="1600348" cy="52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3.png" descr="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151" y="6400800"/>
            <a:ext cx="2429686" cy="2984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Texto del título</a:t>
            </a:r>
          </a:p>
        </p:txBody>
      </p:sp>
      <p:sp>
        <p:nvSpPr>
          <p:cNvPr id="10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5pPr>
      <a:lvl6pPr marL="0" marR="0" indent="466481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6pPr>
      <a:lvl7pPr marL="0" marR="0" indent="932962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99442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65925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97607" marR="0" indent="-195986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▪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466481" marR="0" indent="-267255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0000"/>
        <a:buFontTx/>
        <a:buChar char="–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626834" marR="0" indent="-158732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0000"/>
        <a:buFontTx/>
        <a:buChar char="▫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sirh.cl/noticias/instrucciones-y-validadores-para-informe-dipres-iii-trimestre-2020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onsultas.dipres@minsal.c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hyperlink" Target="https://en.wikipedia.org/wiki/File:Ambox_warning_yellow.sv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Ambox_warning_yellow.svg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Ambox_warning_yellow.sv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en.wikipedia.org/wiki/File:Ambox_warning_yellow.svg" TargetMode="External"/><Relationship Id="rId7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30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s://en.wikipedia.org/wiki/File:Ambox_warning_yellow.svg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Ambox_warning_yellow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Ambox_warning_yellow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rh.cl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ubtitle 2"/>
          <p:cNvSpPr txBox="1"/>
          <p:nvPr/>
        </p:nvSpPr>
        <p:spPr>
          <a:xfrm>
            <a:off x="4304908" y="5295774"/>
            <a:ext cx="707274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Kristopher Gómez Fuentes</a:t>
            </a:r>
          </a:p>
          <a:p>
            <a:pPr>
              <a:spcBef>
                <a:spcPts val="400"/>
              </a:spcBef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Unidad Sistema de Información de Personas en el Sector Público de </a:t>
            </a:r>
            <a:r>
              <a:rPr dirty="0" err="1"/>
              <a:t>Salud</a:t>
            </a:r>
            <a:endParaRPr dirty="0"/>
          </a:p>
          <a:p>
            <a:pPr>
              <a:spcBef>
                <a:spcPts val="400"/>
              </a:spcBef>
            </a:pPr>
            <a:r>
              <a:rPr lang="es-CL" dirty="0"/>
              <a:t>Septiembre</a:t>
            </a:r>
            <a:r>
              <a:rPr dirty="0"/>
              <a:t> de 2020</a:t>
            </a:r>
          </a:p>
        </p:txBody>
      </p:sp>
      <p:sp>
        <p:nvSpPr>
          <p:cNvPr id="39" name="Rectángulo 1"/>
          <p:cNvSpPr txBox="1"/>
          <p:nvPr/>
        </p:nvSpPr>
        <p:spPr>
          <a:xfrm>
            <a:off x="1674224" y="2087584"/>
            <a:ext cx="1025559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3600" b="1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Estado de </a:t>
            </a:r>
            <a:r>
              <a:rPr dirty="0" err="1"/>
              <a:t>Situación</a:t>
            </a:r>
            <a:r>
              <a:rPr dirty="0"/>
              <a:t> y </a:t>
            </a:r>
            <a:r>
              <a:rPr dirty="0" err="1"/>
              <a:t>Desafíos</a:t>
            </a:r>
            <a:r>
              <a:rPr dirty="0"/>
              <a:t> de DIPRES</a:t>
            </a:r>
          </a:p>
          <a:p>
            <a:pPr algn="ctr">
              <a:defRPr sz="3600" b="1">
                <a:latin typeface="+mj-lt"/>
                <a:ea typeface="+mj-ea"/>
                <a:cs typeface="+mj-cs"/>
                <a:sym typeface="Calibri"/>
              </a:defRPr>
            </a:pPr>
            <a:r>
              <a:rPr lang="es-CL" dirty="0"/>
              <a:t>III TRIM - </a:t>
            </a:r>
            <a:r>
              <a:rPr dirty="0"/>
              <a:t>2020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Evaluación II Corte 2020 – Matrices Bases</a:t>
            </a:r>
            <a:endParaRPr dirty="0"/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43" name="Rectángulo 4"/>
          <p:cNvSpPr txBox="1"/>
          <p:nvPr/>
        </p:nvSpPr>
        <p:spPr>
          <a:xfrm>
            <a:off x="378249" y="1255798"/>
            <a:ext cx="5967161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 algn="just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Aumento en los errores de las matrices</a:t>
            </a:r>
            <a:r>
              <a:rPr lang="es-ES" dirty="0"/>
              <a:t>, debido a los campos de antecedentes de estudios y unidad. Y a los </a:t>
            </a:r>
            <a:r>
              <a:rPr lang="es-ES" b="1" u="sng" dirty="0"/>
              <a:t>campos nuevos de la matriz H</a:t>
            </a:r>
            <a:r>
              <a:rPr lang="es-ES" dirty="0"/>
              <a:t>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ES" b="1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Principales Errores: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DB719AA-0B67-4AF5-8BB0-DC7D463D2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05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EB724B-D8E5-40CB-BA3F-A76435D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607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35F93B-F45F-43F1-B1A1-607F87209B50}"/>
              </a:ext>
            </a:extLst>
          </p:cNvPr>
          <p:cNvSpPr txBox="1"/>
          <p:nvPr/>
        </p:nvSpPr>
        <p:spPr>
          <a:xfrm>
            <a:off x="769012" y="3752525"/>
            <a:ext cx="5576398" cy="2084417"/>
          </a:xfrm>
          <a:prstGeom prst="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2009" tIns="72009" rIns="72009" bIns="7200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 declarar estamentos PERSONAL MÉDICO,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CL" dirty="0">
                <a:solidFill>
                  <a:schemeClr val="accent5"/>
                </a:solidFill>
              </a:rPr>
              <a:t>PROFESIONAL O TÉCNICO, con EDU 00.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Sólo declarar con OTROS EDU = 5, PERSONAL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CL" dirty="0">
                <a:solidFill>
                  <a:schemeClr val="accent5"/>
                </a:solidFill>
              </a:rPr>
              <a:t>MÉDICO con alguna especialidad.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CL" dirty="0">
                <a:solidFill>
                  <a:schemeClr val="accent5"/>
                </a:solidFill>
              </a:rPr>
              <a:t>Si declara un funcionario con EDU&lt;&gt;00, no puede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declararlo con TITULO 0001. (Por defecto en 9999).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67F4075-5FF2-3541-9F12-9B80A7920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533" y="824186"/>
            <a:ext cx="5377218" cy="570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56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CAMBIO EN LA EVALUACIÓN POR COMPONENTES </a:t>
            </a:r>
            <a:endParaRPr dirty="0"/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59" name="Rectángulo 4"/>
          <p:cNvSpPr txBox="1"/>
          <p:nvPr/>
        </p:nvSpPr>
        <p:spPr>
          <a:xfrm>
            <a:off x="378249" y="1255798"/>
            <a:ext cx="6654567" cy="532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COMPONENTE DENSIDAD DE ERROR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 dirty="0" err="1"/>
              <a:t>Densidad</a:t>
            </a:r>
            <a:r>
              <a:rPr b="1" dirty="0"/>
              <a:t> de Error por </a:t>
            </a:r>
            <a:r>
              <a:rPr b="1" dirty="0" err="1"/>
              <a:t>Matriz</a:t>
            </a:r>
            <a:r>
              <a:rPr dirty="0"/>
              <a:t>: </a:t>
            </a:r>
            <a:r>
              <a:rPr dirty="0" err="1"/>
              <a:t>Cantidad</a:t>
            </a:r>
            <a:r>
              <a:rPr dirty="0"/>
              <a:t> de </a:t>
            </a:r>
            <a:r>
              <a:rPr dirty="0" err="1"/>
              <a:t>registros</a:t>
            </a:r>
            <a:r>
              <a:rPr dirty="0"/>
              <a:t> con error / </a:t>
            </a:r>
            <a:r>
              <a:rPr dirty="0" err="1"/>
              <a:t>Cantidad</a:t>
            </a:r>
            <a:r>
              <a:rPr dirty="0"/>
              <a:t> de </a:t>
            </a:r>
            <a:r>
              <a:rPr dirty="0" err="1"/>
              <a:t>registros</a:t>
            </a:r>
            <a:r>
              <a:rPr dirty="0"/>
              <a:t> de la </a:t>
            </a:r>
            <a:r>
              <a:rPr dirty="0" err="1"/>
              <a:t>Matriz</a:t>
            </a:r>
            <a:r>
              <a:rPr dirty="0"/>
              <a:t>.</a:t>
            </a:r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 dirty="0" err="1"/>
              <a:t>Densidad</a:t>
            </a:r>
            <a:r>
              <a:rPr b="1" dirty="0"/>
              <a:t> de Error Total</a:t>
            </a:r>
            <a:r>
              <a:rPr dirty="0"/>
              <a:t>: </a:t>
            </a:r>
            <a:r>
              <a:rPr dirty="0" err="1"/>
              <a:t>Cantidad</a:t>
            </a:r>
            <a:r>
              <a:rPr dirty="0"/>
              <a:t> total de </a:t>
            </a:r>
            <a:r>
              <a:rPr dirty="0" err="1"/>
              <a:t>registros</a:t>
            </a:r>
            <a:r>
              <a:rPr dirty="0"/>
              <a:t> con </a:t>
            </a:r>
            <a:r>
              <a:rPr dirty="0" err="1"/>
              <a:t>errores</a:t>
            </a:r>
            <a:r>
              <a:rPr dirty="0"/>
              <a:t> / </a:t>
            </a:r>
            <a:r>
              <a:rPr dirty="0" err="1"/>
              <a:t>Cantidad</a:t>
            </a:r>
            <a:r>
              <a:rPr dirty="0"/>
              <a:t> total de </a:t>
            </a:r>
            <a:r>
              <a:rPr dirty="0" err="1"/>
              <a:t>registros</a:t>
            </a:r>
            <a:r>
              <a:rPr dirty="0"/>
              <a:t> de </a:t>
            </a:r>
            <a:r>
              <a:rPr dirty="0" err="1"/>
              <a:t>todas</a:t>
            </a:r>
            <a:r>
              <a:rPr dirty="0"/>
              <a:t> las matrices.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r>
              <a:rPr dirty="0"/>
              <a:t>¿</a:t>
            </a:r>
            <a:r>
              <a:rPr dirty="0" err="1"/>
              <a:t>Qué</a:t>
            </a:r>
            <a:r>
              <a:rPr dirty="0"/>
              <a:t> es lo que se define por error?</a:t>
            </a:r>
          </a:p>
          <a:p>
            <a:pPr algn="just">
              <a:defRPr sz="2000" i="1">
                <a:solidFill>
                  <a:schemeClr val="accent5"/>
                </a:solidFill>
              </a:defRPr>
            </a:pPr>
            <a:r>
              <a:rPr dirty="0"/>
              <a:t>Se </a:t>
            </a:r>
            <a:r>
              <a:rPr dirty="0" err="1"/>
              <a:t>considera</a:t>
            </a:r>
            <a:r>
              <a:rPr dirty="0"/>
              <a:t> que el </a:t>
            </a:r>
            <a:r>
              <a:rPr dirty="0" err="1"/>
              <a:t>registro</a:t>
            </a:r>
            <a:r>
              <a:rPr dirty="0"/>
              <a:t> </a:t>
            </a:r>
            <a:r>
              <a:rPr dirty="0" err="1"/>
              <a:t>está</a:t>
            </a:r>
            <a:r>
              <a:rPr dirty="0"/>
              <a:t> con error </a:t>
            </a:r>
            <a:r>
              <a:rPr dirty="0" err="1"/>
              <a:t>cuando</a:t>
            </a:r>
            <a:r>
              <a:rPr dirty="0"/>
              <a:t> no </a:t>
            </a:r>
            <a:r>
              <a:rPr dirty="0" err="1"/>
              <a:t>cumple</a:t>
            </a:r>
            <a:r>
              <a:rPr dirty="0"/>
              <a:t> el </a:t>
            </a:r>
            <a:r>
              <a:rPr dirty="0" err="1"/>
              <a:t>validado</a:t>
            </a:r>
            <a:r>
              <a:rPr dirty="0"/>
              <a:t> </a:t>
            </a:r>
            <a:r>
              <a:rPr dirty="0" err="1"/>
              <a:t>técnico</a:t>
            </a:r>
            <a:r>
              <a:rPr dirty="0"/>
              <a:t> y/o de </a:t>
            </a:r>
            <a:r>
              <a:rPr dirty="0" err="1"/>
              <a:t>consistencia</a:t>
            </a:r>
            <a:r>
              <a:rPr dirty="0"/>
              <a:t> del campo,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instructivo</a:t>
            </a:r>
            <a:r>
              <a:rPr dirty="0"/>
              <a:t> de la DIPRES. Si la fila </a:t>
            </a:r>
            <a:r>
              <a:rPr dirty="0" err="1"/>
              <a:t>presenta</a:t>
            </a:r>
            <a:r>
              <a:rPr dirty="0"/>
              <a:t> 1 campo con error, se </a:t>
            </a:r>
            <a:r>
              <a:rPr dirty="0" err="1"/>
              <a:t>marca</a:t>
            </a:r>
            <a:r>
              <a:rPr dirty="0"/>
              <a:t> la fila con error.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B527685-A5B7-4BA6-BF07-9F7B0916A2A3}"/>
              </a:ext>
            </a:extLst>
          </p:cNvPr>
          <p:cNvGrpSpPr/>
          <p:nvPr/>
        </p:nvGrpSpPr>
        <p:grpSpPr>
          <a:xfrm>
            <a:off x="7724147" y="1741714"/>
            <a:ext cx="3825596" cy="3995057"/>
            <a:chOff x="7552697" y="1662508"/>
            <a:chExt cx="3030325" cy="2275255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F6B77E8E-76E8-4EE6-87C7-F00FDDA41F0A}"/>
                </a:ext>
              </a:extLst>
            </p:cNvPr>
            <p:cNvSpPr/>
            <p:nvPr/>
          </p:nvSpPr>
          <p:spPr>
            <a:xfrm>
              <a:off x="7552697" y="1662508"/>
              <a:ext cx="2143125" cy="90886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L" dirty="0">
                  <a:solidFill>
                    <a:schemeClr val="accent1"/>
                  </a:solidFill>
                </a:rPr>
                <a:t>Matriz H</a:t>
              </a:r>
            </a:p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L" sz="1800" b="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35%</a:t>
              </a:r>
            </a:p>
          </p:txBody>
        </p: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87EE6E6A-478C-436C-84B1-E49D6BB4E13E}"/>
                </a:ext>
              </a:extLst>
            </p:cNvPr>
            <p:cNvSpPr/>
            <p:nvPr/>
          </p:nvSpPr>
          <p:spPr>
            <a:xfrm>
              <a:off x="8808621" y="2223967"/>
              <a:ext cx="1774401" cy="90886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L" sz="1800" b="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Matriz C</a:t>
              </a:r>
            </a:p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L" dirty="0">
                  <a:solidFill>
                    <a:schemeClr val="accent1"/>
                  </a:solidFill>
                </a:rPr>
                <a:t>30%</a:t>
              </a:r>
              <a:endParaRPr kumimoji="0" lang="es-CL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C7B4B216-9393-413E-B2F2-EE85672D35E0}"/>
                </a:ext>
              </a:extLst>
            </p:cNvPr>
            <p:cNvSpPr/>
            <p:nvPr/>
          </p:nvSpPr>
          <p:spPr>
            <a:xfrm>
              <a:off x="7690558" y="2466611"/>
              <a:ext cx="1504950" cy="90886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L" sz="1800" b="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Matriz D</a:t>
              </a:r>
            </a:p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L" dirty="0">
                  <a:solidFill>
                    <a:schemeClr val="accent1"/>
                  </a:solidFill>
                </a:rPr>
                <a:t>20%</a:t>
              </a: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7EC52BB9-DA54-478C-9A19-7DE67CF36C90}"/>
                </a:ext>
              </a:extLst>
            </p:cNvPr>
            <p:cNvSpPr/>
            <p:nvPr/>
          </p:nvSpPr>
          <p:spPr>
            <a:xfrm>
              <a:off x="8750147" y="2998122"/>
              <a:ext cx="1355878" cy="90886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L" sz="1800" b="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Matriz S 10%</a:t>
              </a: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AB90BA0-D4B5-4CFB-9625-9F2F258B66E3}"/>
                </a:ext>
              </a:extLst>
            </p:cNvPr>
            <p:cNvSpPr/>
            <p:nvPr/>
          </p:nvSpPr>
          <p:spPr>
            <a:xfrm>
              <a:off x="7943850" y="3202019"/>
              <a:ext cx="1079691" cy="73574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L" sz="1400" b="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Matriz V 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8352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CAMBIO EN LA EVALUACIÓN POR COMPONENTES </a:t>
            </a:r>
            <a:endParaRPr dirty="0"/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59" name="Rectángulo 4"/>
          <p:cNvSpPr txBox="1"/>
          <p:nvPr/>
        </p:nvSpPr>
        <p:spPr>
          <a:xfrm>
            <a:off x="378249" y="1255798"/>
            <a:ext cx="10496580" cy="532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COMPONENTE REGISTROS FANTASMAS</a:t>
            </a: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lang="es-ES" dirty="0"/>
          </a:p>
          <a:p>
            <a:pPr>
              <a:defRPr sz="2000">
                <a:solidFill>
                  <a:schemeClr val="accent5"/>
                </a:solidFill>
              </a:defRPr>
            </a:pPr>
            <a:r>
              <a:rPr dirty="0"/>
              <a:t>¿</a:t>
            </a:r>
            <a:r>
              <a:rPr lang="es-CL" dirty="0"/>
              <a:t>Qué</a:t>
            </a:r>
            <a:r>
              <a:rPr dirty="0"/>
              <a:t> </a:t>
            </a:r>
            <a:r>
              <a:rPr lang="es-CL" dirty="0"/>
              <a:t>se considera por registro fantasma</a:t>
            </a:r>
            <a:r>
              <a:rPr dirty="0"/>
              <a:t>?</a:t>
            </a:r>
          </a:p>
          <a:p>
            <a:pPr algn="just">
              <a:defRPr sz="2000" i="1">
                <a:solidFill>
                  <a:schemeClr val="accent5"/>
                </a:solidFill>
              </a:defRPr>
            </a:pPr>
            <a:r>
              <a:rPr lang="es-CL" dirty="0"/>
              <a:t>Todo aquel contrato declarado en cortes anteriores y que no se declare en las matrices del corte actual. Para todos los efectos no se consideran los fantasmas de la matriz S.</a:t>
            </a:r>
            <a:endParaRPr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4CB04519-2417-40DC-91E1-D1D224AE8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314717"/>
              </p:ext>
            </p:extLst>
          </p:nvPr>
        </p:nvGraphicFramePr>
        <p:xfrm>
          <a:off x="1631188" y="2467864"/>
          <a:ext cx="8128000" cy="24333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1559516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3058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accent1"/>
                          </a:solidFill>
                        </a:rPr>
                        <a:t>Cantidad de Registros Faltantes por Matriz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b="1" i="0" u="none" strike="noStrike" cap="none" spc="0" baseline="0" dirty="0"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% de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940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b="0" i="0" u="none" strike="noStrike" cap="none" spc="0" baseline="0" dirty="0"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959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accent1"/>
                          </a:solidFill>
                        </a:rPr>
                        <a:t>1 - 10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L" sz="1600" b="0" i="0" u="none" strike="noStrike" cap="none" spc="0" baseline="0" dirty="0"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28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accent1"/>
                          </a:solidFill>
                        </a:rPr>
                        <a:t>11 - 50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L" sz="1600" b="0" i="0" u="none" strike="noStrike" cap="none" spc="0" baseline="0" dirty="0"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32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accent1"/>
                          </a:solidFill>
                        </a:rPr>
                        <a:t>51 - 100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L" sz="1600" b="0" i="0" u="none" strike="noStrike" cap="none" spc="0" baseline="0" dirty="0"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41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accent1"/>
                          </a:solidFill>
                        </a:rPr>
                        <a:t>&gt;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L" sz="1600" b="0" i="0" u="none" strike="noStrike" cap="none" spc="0" baseline="0" dirty="0"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804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3437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FÓRMULA FINAL</a:t>
            </a:r>
            <a:endParaRPr dirty="0"/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59" name="Rectángulo 4"/>
          <p:cNvSpPr txBox="1"/>
          <p:nvPr/>
        </p:nvSpPr>
        <p:spPr>
          <a:xfrm>
            <a:off x="630508" y="2687694"/>
            <a:ext cx="105591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 sz="320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CL" sz="3200" b="1" dirty="0"/>
              <a:t>Evaluación</a:t>
            </a:r>
            <a:r>
              <a:rPr sz="3200" b="1" dirty="0"/>
              <a:t> </a:t>
            </a:r>
            <a:r>
              <a:rPr lang="es-CL" sz="3200" b="1" dirty="0"/>
              <a:t>= </a:t>
            </a:r>
            <a:r>
              <a:rPr lang="es-MX" sz="3200" b="1" dirty="0"/>
              <a:t>% de Error + % Registros Fantasmas 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5697278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ES" dirty="0"/>
              <a:t>RETROALIMENTACIÓN EN CADA CORTE</a:t>
            </a:r>
            <a:endParaRPr dirty="0"/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0C01FB2-90F2-AE4C-9338-0DA7573D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52" y="914496"/>
            <a:ext cx="8258462" cy="56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62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ES" dirty="0"/>
              <a:t>RETROALIMENTACIÓN EN CADA CORTE</a:t>
            </a:r>
            <a:endParaRPr dirty="0"/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CF29975-D853-DF45-A3D8-2F351F78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0" y="926268"/>
            <a:ext cx="8175019" cy="56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652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ES" dirty="0"/>
              <a:t>MODELO DE CONSULTA EN QV</a:t>
            </a:r>
            <a:endParaRPr dirty="0"/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91190287-ABF1-2448-A3FC-ADACD29BD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8" y="979714"/>
            <a:ext cx="9539644" cy="557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634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ES" dirty="0"/>
              <a:t>MODELO DE CONSULTA EN QV – Registros Fantasmas</a:t>
            </a:r>
            <a:endParaRPr dirty="0"/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84ABA8E-D558-44BF-84B6-E0719A9B5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91" y="1094613"/>
            <a:ext cx="7026889" cy="28190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D56E76-621F-49DC-8B0D-48B8B5047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0" y="984885"/>
            <a:ext cx="2095120" cy="54680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159541-6757-4A01-BB9B-66DA627D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784" y="1066228"/>
            <a:ext cx="2322576" cy="53866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0DA7FF6-0A1B-4284-8F27-4674DF9ADF9D}"/>
              </a:ext>
            </a:extLst>
          </p:cNvPr>
          <p:cNvSpPr txBox="1"/>
          <p:nvPr/>
        </p:nvSpPr>
        <p:spPr>
          <a:xfrm>
            <a:off x="1003972" y="4833564"/>
            <a:ext cx="5762347" cy="6994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2009" tIns="72009" rIns="72009" bIns="7200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L" dirty="0">
                <a:solidFill>
                  <a:schemeClr val="accent5"/>
                </a:solidFill>
              </a:rPr>
              <a:t>Punto de comparación desde el pago en SIRH (2.304).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es-CL" dirty="0">
                <a:solidFill>
                  <a:schemeClr val="accent5"/>
                </a:solidFill>
              </a:rPr>
              <a:t>cluye contratos transitorios de SUP/REE.</a:t>
            </a: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0039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RECORDATORIO: Dónde consigo los validadores?</a:t>
            </a:r>
            <a:endParaRPr dirty="0"/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59" name="Rectángulo 4"/>
          <p:cNvSpPr txBox="1"/>
          <p:nvPr/>
        </p:nvSpPr>
        <p:spPr>
          <a:xfrm>
            <a:off x="378249" y="1255798"/>
            <a:ext cx="5967161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CL" b="1" dirty="0"/>
              <a:t>www.sirh.cl</a:t>
            </a:r>
            <a:endParaRPr b="1" dirty="0"/>
          </a:p>
          <a:p>
            <a:pPr marL="962526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Los validadores publicados tienen las columnas ESTAB y CORR_CTO</a:t>
            </a:r>
          </a:p>
          <a:p>
            <a:pPr marL="762000" algn="just">
              <a:buSzPct val="100000"/>
              <a:defRPr sz="2000">
                <a:solidFill>
                  <a:schemeClr val="accent5"/>
                </a:solidFill>
              </a:defRPr>
            </a:pPr>
            <a:endParaRPr lang="es-ES" b="1" dirty="0"/>
          </a:p>
          <a:p>
            <a:pPr marL="762000" algn="just">
              <a:buSzPct val="100000"/>
              <a:defRPr sz="2000">
                <a:solidFill>
                  <a:schemeClr val="accent5"/>
                </a:solidFill>
              </a:defRPr>
            </a:pPr>
            <a:r>
              <a:rPr lang="es-ES" b="1" dirty="0">
                <a:hlinkClick r:id="rId2"/>
              </a:rPr>
              <a:t>http://</a:t>
            </a:r>
            <a:r>
              <a:rPr lang="es-ES" b="1" dirty="0" err="1">
                <a:hlinkClick r:id="rId2"/>
              </a:rPr>
              <a:t>www.sirh.cl</a:t>
            </a:r>
            <a:r>
              <a:rPr lang="es-ES" b="1" dirty="0">
                <a:hlinkClick r:id="rId2"/>
              </a:rPr>
              <a:t>/noticias/instrucciones-y-validadores-para-informe-dipres-iii-trimestre-2020</a:t>
            </a:r>
            <a:endParaRPr lang="es-ES" b="1" dirty="0"/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 lang="es-ES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>
                <a:solidFill>
                  <a:schemeClr val="tx1"/>
                </a:solidFill>
                <a:highlight>
                  <a:srgbClr val="000080"/>
                </a:highlight>
              </a:rPr>
              <a:t>No cambiar el nombre de las columnas.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ES" dirty="0">
              <a:solidFill>
                <a:schemeClr val="tx1"/>
              </a:solidFill>
              <a:highlight>
                <a:srgbClr val="000080"/>
              </a:highlight>
            </a:endParaRP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>
                <a:solidFill>
                  <a:schemeClr val="tx1"/>
                </a:solidFill>
                <a:highlight>
                  <a:srgbClr val="000080"/>
                </a:highlight>
              </a:rPr>
              <a:t>No cambiar el nombre de la hoja.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 lang="es-ES"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2C1DC7-2D70-DC49-AC70-2A0F55727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26" y="903514"/>
            <a:ext cx="4664632" cy="56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951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ítulo 1"/>
          <p:cNvSpPr txBox="1">
            <a:spLocks noGrp="1"/>
          </p:cNvSpPr>
          <p:nvPr>
            <p:ph type="title"/>
          </p:nvPr>
        </p:nvSpPr>
        <p:spPr>
          <a:xfrm>
            <a:off x="1208286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s-CL" dirty="0"/>
              <a:t>Metodología de Trabajo</a:t>
            </a:r>
            <a:endParaRPr dirty="0"/>
          </a:p>
        </p:txBody>
      </p:sp>
      <p:sp>
        <p:nvSpPr>
          <p:cNvPr id="4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5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4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4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51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Rectángulo 3"/>
          <p:cNvSpPr txBox="1"/>
          <p:nvPr/>
        </p:nvSpPr>
        <p:spPr>
          <a:xfrm>
            <a:off x="1101017" y="1290472"/>
            <a:ext cx="9912327" cy="8943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Metodología</a:t>
            </a: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/>
              <a:t>No </a:t>
            </a:r>
            <a:r>
              <a:rPr dirty="0" err="1"/>
              <a:t>habrá</a:t>
            </a:r>
            <a:r>
              <a:rPr dirty="0"/>
              <a:t> </a:t>
            </a:r>
            <a:r>
              <a:rPr dirty="0" err="1"/>
              <a:t>referentes</a:t>
            </a:r>
            <a:r>
              <a:rPr dirty="0"/>
              <a:t> por Matrices, </a:t>
            </a:r>
            <a:r>
              <a:rPr dirty="0" err="1"/>
              <a:t>todo</a:t>
            </a:r>
            <a:r>
              <a:rPr dirty="0"/>
              <a:t> se </a:t>
            </a:r>
            <a:r>
              <a:rPr dirty="0" err="1"/>
              <a:t>canalizará</a:t>
            </a:r>
            <a:r>
              <a:rPr dirty="0"/>
              <a:t> </a:t>
            </a:r>
            <a:r>
              <a:rPr dirty="0" err="1"/>
              <a:t>centralizadamente</a:t>
            </a:r>
            <a:r>
              <a:rPr dirty="0"/>
              <a:t> </a:t>
            </a:r>
            <a:r>
              <a:rPr dirty="0" err="1"/>
              <a:t>vía</a:t>
            </a:r>
            <a:r>
              <a:rPr dirty="0"/>
              <a:t> </a:t>
            </a:r>
            <a:r>
              <a:rPr dirty="0" err="1"/>
              <a:t>correo</a:t>
            </a:r>
            <a:r>
              <a:rPr dirty="0"/>
              <a:t> </a:t>
            </a:r>
            <a:r>
              <a:rPr dirty="0" err="1"/>
              <a:t>electrónico</a:t>
            </a:r>
            <a:r>
              <a:rPr dirty="0"/>
              <a:t>.</a:t>
            </a:r>
          </a:p>
          <a:p>
            <a:pPr lvl="8" indent="1828800">
              <a:defRPr sz="2000" b="1">
                <a:solidFill>
                  <a:schemeClr val="accent5"/>
                </a:solidFill>
              </a:defRPr>
            </a:pPr>
            <a:r>
              <a:rPr dirty="0">
                <a:hlinkClick r:id="rId3"/>
              </a:rPr>
              <a:t>consultas.dipres@minsal.cl</a:t>
            </a:r>
            <a:endParaRPr lang="es-CL" dirty="0"/>
          </a:p>
          <a:p>
            <a:pPr lvl="8" indent="1828800"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>
              <a:defRPr sz="1600">
                <a:solidFill>
                  <a:schemeClr val="accent5"/>
                </a:solidFill>
              </a:defRPr>
            </a:pPr>
            <a:endParaRPr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Recepción</a:t>
            </a:r>
            <a:r>
              <a:rPr sz="1400" b="0" dirty="0"/>
              <a:t> de Matrices trimestral + </a:t>
            </a:r>
            <a:r>
              <a:rPr lang="es-CL" sz="1400" b="0" dirty="0"/>
              <a:t>Certificado</a:t>
            </a:r>
            <a:r>
              <a:rPr sz="1400" b="0" dirty="0"/>
              <a:t> de </a:t>
            </a:r>
            <a:r>
              <a:rPr lang="es-CL" sz="1400" b="0" noProof="1"/>
              <a:t>Recepción</a:t>
            </a:r>
            <a:r>
              <a:rPr sz="1400" b="0" dirty="0"/>
              <a:t>. </a:t>
            </a:r>
            <a:r>
              <a:rPr sz="1400" dirty="0"/>
              <a:t>ASUNTO: ENVÍO MATRICES DIPRES XX CORTE AÑO XX SERVICIO DE SALUD XX</a:t>
            </a:r>
            <a:endParaRPr sz="1400" b="0"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Consultas</a:t>
            </a:r>
            <a:r>
              <a:rPr sz="1400" b="0" dirty="0"/>
              <a:t>. </a:t>
            </a:r>
            <a:r>
              <a:rPr sz="1400" dirty="0"/>
              <a:t>ASUNTO: CONSULTA MATRIZ XX SERVICIO DE SALUD XX</a:t>
            </a:r>
            <a:endParaRPr sz="1400" b="0"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>
                <a:solidFill>
                  <a:schemeClr val="accent5"/>
                </a:solidFill>
              </a:defRPr>
            </a:pPr>
            <a:r>
              <a:rPr sz="1400" dirty="0" err="1"/>
              <a:t>Copia</a:t>
            </a:r>
            <a:r>
              <a:rPr sz="1400" dirty="0"/>
              <a:t> de </a:t>
            </a:r>
            <a:r>
              <a:rPr sz="1400" dirty="0" err="1"/>
              <a:t>Incidencias</a:t>
            </a:r>
            <a:r>
              <a:rPr sz="1400" dirty="0"/>
              <a:t> que </a:t>
            </a:r>
            <a:r>
              <a:rPr sz="1400" dirty="0" err="1"/>
              <a:t>suban</a:t>
            </a:r>
            <a:r>
              <a:rPr sz="1400" dirty="0"/>
              <a:t>, para </a:t>
            </a:r>
            <a:r>
              <a:rPr sz="1400" dirty="0" err="1"/>
              <a:t>hacerles</a:t>
            </a:r>
            <a:r>
              <a:rPr sz="1400" dirty="0"/>
              <a:t> </a:t>
            </a:r>
            <a:r>
              <a:rPr sz="1400" dirty="0" err="1"/>
              <a:t>seguimiento</a:t>
            </a:r>
            <a:r>
              <a:rPr sz="1400" dirty="0"/>
              <a:t>.</a:t>
            </a:r>
            <a:r>
              <a:rPr sz="1400" b="1" dirty="0"/>
              <a:t> ASUNTO: INCIDENCIA MATRIZ XX SERVICIO DE SALUD XX FECHA XX</a:t>
            </a:r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Evaluación</a:t>
            </a:r>
            <a:r>
              <a:rPr sz="1400" b="0" dirty="0"/>
              <a:t> Cortes </a:t>
            </a:r>
            <a:r>
              <a:rPr sz="1400" b="0" dirty="0" err="1"/>
              <a:t>Trimestrales</a:t>
            </a:r>
            <a:r>
              <a:rPr sz="1400" b="0" dirty="0"/>
              <a:t> (Caritas </a:t>
            </a:r>
            <a:r>
              <a:rPr sz="1400" b="0" dirty="0" err="1"/>
              <a:t>Felices</a:t>
            </a:r>
            <a:r>
              <a:rPr sz="1400" b="0" dirty="0"/>
              <a:t>). </a:t>
            </a:r>
            <a:r>
              <a:rPr sz="1400" dirty="0"/>
              <a:t>ASUNTO: EVALUACION MATRICES DIPRES XX CORTE AÑO XX SERVICIO DE SALUD XX</a:t>
            </a:r>
            <a:endParaRPr sz="1400" b="0"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Observaciones</a:t>
            </a:r>
            <a:r>
              <a:rPr sz="1400" b="0" dirty="0"/>
              <a:t>, </a:t>
            </a:r>
            <a:r>
              <a:rPr sz="1400" b="0" dirty="0" err="1"/>
              <a:t>enviadas</a:t>
            </a:r>
            <a:r>
              <a:rPr sz="1400" b="0" dirty="0"/>
              <a:t> por DIPRES. </a:t>
            </a:r>
            <a:r>
              <a:rPr sz="1400" dirty="0"/>
              <a:t>ASUNTO: REENVÍO RESPUESTA OBSERVACIONES MATRICES DIPRES XX CORTE AÑO XX SERVICIO DE SALUD XX</a:t>
            </a:r>
            <a:endParaRPr sz="1400" b="0"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Solicitud</a:t>
            </a:r>
            <a:r>
              <a:rPr sz="1400" b="0" dirty="0"/>
              <a:t> de </a:t>
            </a:r>
            <a:r>
              <a:rPr sz="1400" b="0" dirty="0" err="1"/>
              <a:t>Capacitación</a:t>
            </a:r>
            <a:r>
              <a:rPr sz="1400" b="0" dirty="0"/>
              <a:t>. </a:t>
            </a:r>
            <a:r>
              <a:rPr sz="1400" dirty="0"/>
              <a:t>ASUNTO: SOLICITA CAPACITACION SERVICIO DE SALUD XX</a:t>
            </a:r>
            <a:endParaRPr sz="1400" b="0" dirty="0"/>
          </a:p>
          <a:p>
            <a:pPr marL="457200" indent="-457200">
              <a:lnSpc>
                <a:spcPts val="2300"/>
              </a:lnSpc>
              <a:tabLst>
                <a:tab pos="139700" algn="l"/>
                <a:tab pos="457200" algn="l"/>
              </a:tabLst>
              <a:defRPr sz="1000" b="1">
                <a:solidFill>
                  <a:srgbClr val="222222"/>
                </a:solidFill>
              </a:defRPr>
            </a:pPr>
            <a:endParaRPr b="0"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ítulo 1"/>
          <p:cNvSpPr txBox="1">
            <a:spLocks noGrp="1"/>
          </p:cNvSpPr>
          <p:nvPr>
            <p:ph type="title"/>
          </p:nvPr>
        </p:nvSpPr>
        <p:spPr>
          <a:xfrm>
            <a:off x="530378" y="284469"/>
            <a:ext cx="7267862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CONTENIDOS DE LA PRESENTACION</a:t>
            </a:r>
          </a:p>
        </p:txBody>
      </p:sp>
      <p:sp>
        <p:nvSpPr>
          <p:cNvPr id="42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3" name="CuadroTexto 5"/>
          <p:cNvSpPr txBox="1"/>
          <p:nvPr/>
        </p:nvSpPr>
        <p:spPr>
          <a:xfrm>
            <a:off x="530377" y="1340570"/>
            <a:ext cx="7475788" cy="593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9" tIns="72009" rIns="72009" bIns="72009">
            <a:spAutoFit/>
          </a:bodyPr>
          <a:lstStyle/>
          <a:p>
            <a:pPr>
              <a:defRPr>
                <a:solidFill>
                  <a:schemeClr val="accent5"/>
                </a:solidFill>
              </a:defRPr>
            </a:pPr>
            <a:r>
              <a:rPr dirty="0"/>
              <a:t> 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CL" dirty="0"/>
              <a:t>Contexto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CL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CL" dirty="0"/>
              <a:t>Evaluación II Corte 2020.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CL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CL" dirty="0"/>
              <a:t>Refuerzo</a:t>
            </a:r>
            <a:r>
              <a:rPr dirty="0"/>
              <a:t> de </a:t>
            </a:r>
            <a:r>
              <a:rPr dirty="0" err="1"/>
              <a:t>Metodología</a:t>
            </a:r>
            <a:r>
              <a:rPr dirty="0"/>
              <a:t>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Plazos</a:t>
            </a:r>
            <a:r>
              <a:rPr dirty="0"/>
              <a:t> I</a:t>
            </a:r>
            <a:r>
              <a:rPr lang="es-CL" dirty="0"/>
              <a:t>II</a:t>
            </a:r>
            <a:r>
              <a:rPr dirty="0"/>
              <a:t> Corte </a:t>
            </a:r>
            <a:r>
              <a:rPr dirty="0" err="1"/>
              <a:t>Informes</a:t>
            </a:r>
            <a:r>
              <a:rPr dirty="0"/>
              <a:t> </a:t>
            </a:r>
            <a:r>
              <a:rPr dirty="0" err="1"/>
              <a:t>Trimestrales</a:t>
            </a:r>
            <a:r>
              <a:rPr dirty="0"/>
              <a:t> 2020.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Cronograma</a:t>
            </a:r>
            <a:r>
              <a:rPr dirty="0"/>
              <a:t> de </a:t>
            </a:r>
            <a:r>
              <a:rPr dirty="0" err="1"/>
              <a:t>Actividades</a:t>
            </a:r>
            <a:r>
              <a:rPr dirty="0"/>
              <a:t>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Procedimientos</a:t>
            </a:r>
            <a:r>
              <a:rPr dirty="0"/>
              <a:t> de </a:t>
            </a:r>
            <a:r>
              <a:rPr dirty="0" err="1"/>
              <a:t>Trabajo</a:t>
            </a:r>
            <a:endParaRPr dirty="0"/>
          </a:p>
          <a:p>
            <a:pPr marL="457200" lvl="1" indent="0">
              <a:buSzPct val="100000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>
              <a:defRPr>
                <a:solidFill>
                  <a:schemeClr val="accent5"/>
                </a:solidFill>
              </a:defRPr>
            </a:pPr>
            <a:r>
              <a:rPr dirty="0"/>
              <a:t> </a:t>
            </a:r>
          </a:p>
        </p:txBody>
      </p:sp>
      <p:pic>
        <p:nvPicPr>
          <p:cNvPr id="44" name="Imagen 8" descr="Imagen 8"/>
          <p:cNvPicPr>
            <a:picLocks noChangeAspect="1"/>
          </p:cNvPicPr>
          <p:nvPr/>
        </p:nvPicPr>
        <p:blipFill>
          <a:blip r:embed="rId2"/>
          <a:srcRect l="34272" r="23704"/>
          <a:stretch>
            <a:fillRect/>
          </a:stretch>
        </p:blipFill>
        <p:spPr>
          <a:xfrm flipH="1">
            <a:off x="9010947" y="1562093"/>
            <a:ext cx="2133601" cy="3733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s-CL" dirty="0"/>
              <a:t>Metodología de Trabajo</a:t>
            </a:r>
            <a:endParaRPr dirty="0"/>
          </a:p>
        </p:txBody>
      </p:sp>
      <p:sp>
        <p:nvSpPr>
          <p:cNvPr id="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59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Rectángulo 3"/>
          <p:cNvSpPr txBox="1"/>
          <p:nvPr/>
        </p:nvSpPr>
        <p:spPr>
          <a:xfrm>
            <a:off x="1101017" y="1290472"/>
            <a:ext cx="9912327" cy="9017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Metodología</a:t>
            </a: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/>
              <a:t>No </a:t>
            </a:r>
            <a:r>
              <a:rPr dirty="0" err="1"/>
              <a:t>habrá</a:t>
            </a:r>
            <a:r>
              <a:rPr dirty="0"/>
              <a:t> </a:t>
            </a:r>
            <a:r>
              <a:rPr dirty="0" err="1"/>
              <a:t>referentes</a:t>
            </a:r>
            <a:r>
              <a:rPr dirty="0"/>
              <a:t> por Matrices, </a:t>
            </a:r>
            <a:r>
              <a:rPr dirty="0" err="1"/>
              <a:t>todo</a:t>
            </a:r>
            <a:r>
              <a:rPr dirty="0"/>
              <a:t> se </a:t>
            </a:r>
            <a:r>
              <a:rPr dirty="0" err="1"/>
              <a:t>canalizará</a:t>
            </a:r>
            <a:r>
              <a:rPr dirty="0"/>
              <a:t> </a:t>
            </a:r>
            <a:r>
              <a:rPr dirty="0" err="1"/>
              <a:t>centralizadamente</a:t>
            </a:r>
            <a:r>
              <a:rPr dirty="0"/>
              <a:t> </a:t>
            </a:r>
            <a:r>
              <a:rPr dirty="0" err="1"/>
              <a:t>vía</a:t>
            </a:r>
            <a:r>
              <a:rPr dirty="0"/>
              <a:t> </a:t>
            </a:r>
            <a:r>
              <a:rPr dirty="0" err="1"/>
              <a:t>correo</a:t>
            </a:r>
            <a:r>
              <a:rPr dirty="0"/>
              <a:t> </a:t>
            </a:r>
            <a:r>
              <a:rPr dirty="0" err="1"/>
              <a:t>electrónico</a:t>
            </a:r>
            <a:r>
              <a:rPr dirty="0"/>
              <a:t>.</a:t>
            </a:r>
          </a:p>
          <a:p>
            <a:pPr lvl="8" indent="1828800">
              <a:defRPr sz="2000" b="1">
                <a:solidFill>
                  <a:schemeClr val="accent5"/>
                </a:solidFill>
              </a:defRPr>
            </a:pPr>
            <a:r>
              <a:rPr dirty="0"/>
              <a:t>consultas.dipres@minsal.cl</a:t>
            </a:r>
          </a:p>
          <a:p>
            <a:pPr lvl="8" indent="1828800"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/>
              <a:t>¿</a:t>
            </a:r>
            <a:r>
              <a:rPr dirty="0" err="1"/>
              <a:t>Qué</a:t>
            </a:r>
            <a:r>
              <a:rPr dirty="0"/>
              <a:t> se </a:t>
            </a:r>
            <a:r>
              <a:rPr dirty="0" err="1"/>
              <a:t>busca</a:t>
            </a:r>
            <a:r>
              <a:rPr dirty="0"/>
              <a:t>?</a:t>
            </a:r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/>
              <a:t>No </a:t>
            </a:r>
            <a:r>
              <a:rPr dirty="0" err="1"/>
              <a:t>perder</a:t>
            </a:r>
            <a:r>
              <a:rPr dirty="0"/>
              <a:t> </a:t>
            </a:r>
            <a:r>
              <a:rPr dirty="0" err="1"/>
              <a:t>trazabilidad</a:t>
            </a:r>
            <a:r>
              <a:rPr dirty="0"/>
              <a:t> de los </a:t>
            </a:r>
            <a:r>
              <a:rPr dirty="0" err="1"/>
              <a:t>requerimientos</a:t>
            </a:r>
            <a:r>
              <a:rPr dirty="0"/>
              <a:t> de los </a:t>
            </a:r>
            <a:r>
              <a:rPr dirty="0" err="1"/>
              <a:t>referentes</a:t>
            </a:r>
            <a:r>
              <a:rPr dirty="0"/>
              <a:t>.</a:t>
            </a:r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Poder</a:t>
            </a:r>
            <a:r>
              <a:rPr dirty="0"/>
              <a:t> </a:t>
            </a:r>
            <a:r>
              <a:rPr dirty="0" err="1"/>
              <a:t>derivar</a:t>
            </a:r>
            <a:r>
              <a:rPr dirty="0"/>
              <a:t>, entre el </a:t>
            </a:r>
            <a:r>
              <a:rPr dirty="0" err="1"/>
              <a:t>equipo</a:t>
            </a:r>
            <a:r>
              <a:rPr dirty="0"/>
              <a:t> SIRH, los </a:t>
            </a:r>
            <a:r>
              <a:rPr dirty="0" err="1"/>
              <a:t>requerimientos</a:t>
            </a:r>
            <a:r>
              <a:rPr dirty="0"/>
              <a:t> </a:t>
            </a:r>
            <a:r>
              <a:rPr dirty="0" err="1"/>
              <a:t>dependiendo</a:t>
            </a:r>
            <a:r>
              <a:rPr dirty="0"/>
              <a:t> de la </a:t>
            </a:r>
            <a:r>
              <a:rPr dirty="0" err="1"/>
              <a:t>línea</a:t>
            </a:r>
            <a:r>
              <a:rPr dirty="0"/>
              <a:t> de </a:t>
            </a:r>
            <a:r>
              <a:rPr dirty="0" err="1"/>
              <a:t>trabajo</a:t>
            </a:r>
            <a:r>
              <a:rPr dirty="0"/>
              <a:t>.</a:t>
            </a:r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Poder</a:t>
            </a:r>
            <a:r>
              <a:rPr dirty="0"/>
              <a:t> </a:t>
            </a:r>
            <a:r>
              <a:rPr dirty="0" err="1"/>
              <a:t>gestionar</a:t>
            </a:r>
            <a:r>
              <a:rPr dirty="0"/>
              <a:t> las </a:t>
            </a:r>
            <a:r>
              <a:rPr dirty="0" err="1"/>
              <a:t>incidencias</a:t>
            </a:r>
            <a:r>
              <a:rPr dirty="0"/>
              <a:t> </a:t>
            </a:r>
            <a:r>
              <a:rPr dirty="0" err="1"/>
              <a:t>centralizadamente</a:t>
            </a:r>
            <a:r>
              <a:rPr dirty="0"/>
              <a:t>.</a:t>
            </a:r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Reducir</a:t>
            </a:r>
            <a:r>
              <a:rPr dirty="0"/>
              <a:t> </a:t>
            </a:r>
            <a:r>
              <a:rPr dirty="0" err="1"/>
              <a:t>tiempos</a:t>
            </a:r>
            <a:r>
              <a:rPr dirty="0"/>
              <a:t> y </a:t>
            </a:r>
            <a:r>
              <a:rPr dirty="0" err="1"/>
              <a:t>retrabajos</a:t>
            </a:r>
            <a:r>
              <a:rPr dirty="0"/>
              <a:t> del </a:t>
            </a:r>
            <a:r>
              <a:rPr dirty="0" err="1"/>
              <a:t>equipo</a:t>
            </a:r>
            <a:r>
              <a:rPr dirty="0"/>
              <a:t> central (SIRH).</a:t>
            </a:r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Mantener</a:t>
            </a:r>
            <a:r>
              <a:rPr dirty="0"/>
              <a:t> una mayor </a:t>
            </a:r>
            <a:r>
              <a:rPr dirty="0" err="1"/>
              <a:t>retroalimentación</a:t>
            </a:r>
            <a:r>
              <a:rPr dirty="0"/>
              <a:t> con los </a:t>
            </a:r>
            <a:r>
              <a:rPr dirty="0" err="1"/>
              <a:t>referentes</a:t>
            </a:r>
            <a:r>
              <a:rPr dirty="0"/>
              <a:t>. 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s-CL" dirty="0"/>
              <a:t>Metodología de Trabajo</a:t>
            </a:r>
            <a:endParaRPr dirty="0"/>
          </a:p>
        </p:txBody>
      </p:sp>
      <p:sp>
        <p:nvSpPr>
          <p:cNvPr id="63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pSp>
        <p:nvGrpSpPr>
          <p:cNvPr id="66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64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65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67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Línea"/>
          <p:cNvSpPr/>
          <p:nvPr/>
        </p:nvSpPr>
        <p:spPr>
          <a:xfrm>
            <a:off x="1590900" y="3627701"/>
            <a:ext cx="8088084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9" name="Línea"/>
          <p:cNvSpPr/>
          <p:nvPr/>
        </p:nvSpPr>
        <p:spPr>
          <a:xfrm flipV="1">
            <a:off x="3252906" y="2807315"/>
            <a:ext cx="1" cy="16407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0" name="Línea"/>
          <p:cNvSpPr/>
          <p:nvPr/>
        </p:nvSpPr>
        <p:spPr>
          <a:xfrm flipV="1">
            <a:off x="5357403" y="2807315"/>
            <a:ext cx="1" cy="16407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1" name="Línea"/>
          <p:cNvSpPr/>
          <p:nvPr/>
        </p:nvSpPr>
        <p:spPr>
          <a:xfrm flipV="1">
            <a:off x="7461899" y="2807315"/>
            <a:ext cx="1" cy="16407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2" name="Línea"/>
          <p:cNvSpPr/>
          <p:nvPr/>
        </p:nvSpPr>
        <p:spPr>
          <a:xfrm flipV="1">
            <a:off x="9668199" y="2807315"/>
            <a:ext cx="1" cy="16407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3" name="I Corte"/>
          <p:cNvSpPr txBox="1"/>
          <p:nvPr/>
        </p:nvSpPr>
        <p:spPr>
          <a:xfrm>
            <a:off x="2901354" y="2242048"/>
            <a:ext cx="842743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>
                <a:solidFill>
                  <a:srgbClr val="00020D"/>
                </a:solidFill>
              </a:defRPr>
            </a:lvl1pPr>
          </a:lstStyle>
          <a:p>
            <a:r>
              <a:t>I Corte</a:t>
            </a:r>
          </a:p>
        </p:txBody>
      </p:sp>
      <p:sp>
        <p:nvSpPr>
          <p:cNvPr id="74" name="II Corte"/>
          <p:cNvSpPr txBox="1"/>
          <p:nvPr/>
        </p:nvSpPr>
        <p:spPr>
          <a:xfrm>
            <a:off x="4802471" y="2242048"/>
            <a:ext cx="906255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>
                <a:solidFill>
                  <a:srgbClr val="00020D"/>
                </a:solidFill>
              </a:defRPr>
            </a:lvl1pPr>
          </a:lstStyle>
          <a:p>
            <a:r>
              <a:t>II Corte</a:t>
            </a:r>
          </a:p>
        </p:txBody>
      </p:sp>
      <p:sp>
        <p:nvSpPr>
          <p:cNvPr id="75" name="III Corte"/>
          <p:cNvSpPr txBox="1"/>
          <p:nvPr/>
        </p:nvSpPr>
        <p:spPr>
          <a:xfrm>
            <a:off x="6875212" y="2242048"/>
            <a:ext cx="969767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>
                <a:solidFill>
                  <a:srgbClr val="00020D"/>
                </a:solidFill>
              </a:defRPr>
            </a:lvl1pPr>
          </a:lstStyle>
          <a:p>
            <a:r>
              <a:t>III Corte</a:t>
            </a:r>
          </a:p>
        </p:txBody>
      </p:sp>
      <p:sp>
        <p:nvSpPr>
          <p:cNvPr id="76" name="IV Corte"/>
          <p:cNvSpPr txBox="1"/>
          <p:nvPr/>
        </p:nvSpPr>
        <p:spPr>
          <a:xfrm>
            <a:off x="9072609" y="2242048"/>
            <a:ext cx="995217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>
                <a:solidFill>
                  <a:srgbClr val="00020D"/>
                </a:solidFill>
              </a:defRPr>
            </a:lvl1pPr>
          </a:lstStyle>
          <a:p>
            <a:r>
              <a:t>IV Corte</a:t>
            </a:r>
          </a:p>
        </p:txBody>
      </p:sp>
      <p:sp>
        <p:nvSpPr>
          <p:cNvPr id="77" name="Año 2020"/>
          <p:cNvSpPr txBox="1"/>
          <p:nvPr/>
        </p:nvSpPr>
        <p:spPr>
          <a:xfrm>
            <a:off x="1556292" y="3264441"/>
            <a:ext cx="863634" cy="32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sz="1300">
                <a:solidFill>
                  <a:srgbClr val="00020D"/>
                </a:solidFill>
              </a:defRPr>
            </a:lvl1pPr>
          </a:lstStyle>
          <a:p>
            <a:r>
              <a:t>Año 2020</a:t>
            </a:r>
          </a:p>
        </p:txBody>
      </p:sp>
      <p:sp>
        <p:nvSpPr>
          <p:cNvPr id="78" name="Seguimiento"/>
          <p:cNvSpPr txBox="1"/>
          <p:nvPr/>
        </p:nvSpPr>
        <p:spPr>
          <a:xfrm>
            <a:off x="3490037" y="3852981"/>
            <a:ext cx="1528431" cy="4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79960E"/>
                </a:solidFill>
              </a:defRPr>
            </a:lvl1pPr>
          </a:lstStyle>
          <a:p>
            <a:r>
              <a:t>Seguimiento</a:t>
            </a:r>
          </a:p>
        </p:txBody>
      </p:sp>
      <p:sp>
        <p:nvSpPr>
          <p:cNvPr id="79" name="Seguimiento"/>
          <p:cNvSpPr txBox="1"/>
          <p:nvPr/>
        </p:nvSpPr>
        <p:spPr>
          <a:xfrm>
            <a:off x="5689505" y="3852981"/>
            <a:ext cx="1528431" cy="4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79960E"/>
                </a:solidFill>
              </a:defRPr>
            </a:lvl1pPr>
          </a:lstStyle>
          <a:p>
            <a:r>
              <a:t>Seguimiento</a:t>
            </a:r>
          </a:p>
        </p:txBody>
      </p:sp>
      <p:sp>
        <p:nvSpPr>
          <p:cNvPr id="80" name="Seguimiento"/>
          <p:cNvSpPr txBox="1"/>
          <p:nvPr/>
        </p:nvSpPr>
        <p:spPr>
          <a:xfrm>
            <a:off x="7888974" y="3858583"/>
            <a:ext cx="1528430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79960E"/>
                </a:solidFill>
              </a:defRPr>
            </a:lvl1pPr>
          </a:lstStyle>
          <a:p>
            <a:r>
              <a:t>Seguimiento</a:t>
            </a:r>
          </a:p>
        </p:txBody>
      </p:sp>
      <p:sp>
        <p:nvSpPr>
          <p:cNvPr id="81" name="3 R"/>
          <p:cNvSpPr txBox="1"/>
          <p:nvPr/>
        </p:nvSpPr>
        <p:spPr>
          <a:xfrm>
            <a:off x="2996679" y="4474404"/>
            <a:ext cx="512455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218F14"/>
                </a:solidFill>
              </a:defRPr>
            </a:lvl1pPr>
          </a:lstStyle>
          <a:p>
            <a:r>
              <a:t>3 R</a:t>
            </a:r>
          </a:p>
        </p:txBody>
      </p:sp>
      <p:sp>
        <p:nvSpPr>
          <p:cNvPr id="82" name="3 R"/>
          <p:cNvSpPr txBox="1"/>
          <p:nvPr/>
        </p:nvSpPr>
        <p:spPr>
          <a:xfrm>
            <a:off x="5101175" y="4474404"/>
            <a:ext cx="512455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218F14"/>
                </a:solidFill>
              </a:defRPr>
            </a:lvl1pPr>
          </a:lstStyle>
          <a:p>
            <a:r>
              <a:t>3 R</a:t>
            </a:r>
          </a:p>
        </p:txBody>
      </p:sp>
      <p:sp>
        <p:nvSpPr>
          <p:cNvPr id="83" name="3 R"/>
          <p:cNvSpPr txBox="1"/>
          <p:nvPr/>
        </p:nvSpPr>
        <p:spPr>
          <a:xfrm>
            <a:off x="7205671" y="4443156"/>
            <a:ext cx="512456" cy="4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218F14"/>
                </a:solidFill>
              </a:defRPr>
            </a:lvl1pPr>
          </a:lstStyle>
          <a:p>
            <a:r>
              <a:t>3 R</a:t>
            </a:r>
          </a:p>
        </p:txBody>
      </p:sp>
      <p:sp>
        <p:nvSpPr>
          <p:cNvPr id="84" name="3 R"/>
          <p:cNvSpPr txBox="1"/>
          <p:nvPr/>
        </p:nvSpPr>
        <p:spPr>
          <a:xfrm>
            <a:off x="9411972" y="4474404"/>
            <a:ext cx="512455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218F14"/>
                </a:solidFill>
              </a:defRPr>
            </a:lvl1pPr>
          </a:lstStyle>
          <a:p>
            <a:r>
              <a:t>3 R</a:t>
            </a:r>
          </a:p>
        </p:txBody>
      </p:sp>
      <p:sp>
        <p:nvSpPr>
          <p:cNvPr id="85" name="3 R= RECEPCIÓN / REVISIÓN / RETROALIMENTACIÓN"/>
          <p:cNvSpPr txBox="1"/>
          <p:nvPr/>
        </p:nvSpPr>
        <p:spPr>
          <a:xfrm>
            <a:off x="1551397" y="5641162"/>
            <a:ext cx="9089206" cy="51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009" tIns="72009" rIns="72009" bIns="72009">
            <a:spAutoFit/>
          </a:bodyPr>
          <a:lstStyle>
            <a:lvl1pPr>
              <a:defRPr sz="1100" b="1">
                <a:solidFill>
                  <a:srgbClr val="218F14"/>
                </a:solidFill>
              </a:defRPr>
            </a:lvl1pPr>
          </a:lstStyle>
          <a:p>
            <a:pPr algn="ctr"/>
            <a:r>
              <a:rPr sz="2400" dirty="0"/>
              <a:t>3 R= RECEPCIÓN / REVISIÓN /</a:t>
            </a:r>
            <a:r>
              <a:rPr sz="2400" u="sng" dirty="0"/>
              <a:t> RETROALIMENTACIÓN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s-CL" dirty="0"/>
              <a:t>Metodología de Trabajo</a:t>
            </a:r>
            <a:endParaRPr dirty="0"/>
          </a:p>
        </p:txBody>
      </p:sp>
      <p:sp>
        <p:nvSpPr>
          <p:cNvPr id="88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grpSp>
        <p:nvGrpSpPr>
          <p:cNvPr id="91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89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90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92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Rectángulo 3"/>
          <p:cNvSpPr txBox="1"/>
          <p:nvPr/>
        </p:nvSpPr>
        <p:spPr>
          <a:xfrm>
            <a:off x="1292641" y="1281845"/>
            <a:ext cx="9912328" cy="9941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75368" lvl="1" indent="-267368">
              <a:buSzPct val="100000"/>
              <a:buAutoNum type="arabicPeriod"/>
              <a:defRPr sz="2000">
                <a:solidFill>
                  <a:schemeClr val="accent5"/>
                </a:solidFill>
              </a:defRPr>
            </a:pPr>
            <a:r>
              <a:rPr dirty="0" err="1"/>
              <a:t>Seguimiento</a:t>
            </a: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75368" lvl="1" indent="-267368">
              <a:buSzPct val="100000"/>
              <a:buAutoNum type="arabicPeriod" startAt="2"/>
              <a:defRPr sz="2000">
                <a:solidFill>
                  <a:schemeClr val="accent5"/>
                </a:solidFill>
              </a:defRPr>
            </a:pPr>
            <a:r>
              <a:rPr dirty="0"/>
              <a:t>Corte Trimestral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Recepción</a:t>
            </a:r>
            <a:r>
              <a:rPr dirty="0"/>
              <a:t>: </a:t>
            </a:r>
            <a:r>
              <a:rPr b="1" dirty="0"/>
              <a:t>Deben </a:t>
            </a:r>
            <a:r>
              <a:rPr b="1" dirty="0" err="1"/>
              <a:t>enviar</a:t>
            </a:r>
            <a:r>
              <a:rPr b="1" dirty="0"/>
              <a:t> sus matrices y </a:t>
            </a:r>
            <a:r>
              <a:rPr b="1" dirty="0" err="1"/>
              <a:t>certificado</a:t>
            </a:r>
            <a:r>
              <a:rPr b="1" dirty="0"/>
              <a:t> de </a:t>
            </a:r>
            <a:r>
              <a:rPr b="1" dirty="0" err="1"/>
              <a:t>recepción</a:t>
            </a:r>
            <a:r>
              <a:rPr b="1" dirty="0"/>
              <a:t> </a:t>
            </a:r>
            <a:r>
              <a:rPr dirty="0"/>
              <a:t>a </a:t>
            </a:r>
            <a:r>
              <a:rPr b="1" dirty="0"/>
              <a:t>consultas.dipres@minsal.cl </a:t>
            </a:r>
            <a:r>
              <a:rPr dirty="0"/>
              <a:t>con </a:t>
            </a:r>
            <a:r>
              <a:rPr dirty="0" err="1"/>
              <a:t>copia</a:t>
            </a:r>
            <a:r>
              <a:rPr dirty="0"/>
              <a:t> a </a:t>
            </a:r>
            <a:r>
              <a:rPr b="1" dirty="0"/>
              <a:t>sirh@minsal.cl. </a:t>
            </a:r>
            <a:r>
              <a:rPr dirty="0"/>
              <a:t>Se </a:t>
            </a:r>
            <a:r>
              <a:rPr dirty="0" err="1"/>
              <a:t>validará</a:t>
            </a:r>
            <a:r>
              <a:rPr dirty="0"/>
              <a:t> la </a:t>
            </a:r>
            <a:r>
              <a:rPr dirty="0" err="1"/>
              <a:t>estructura</a:t>
            </a:r>
            <a:r>
              <a:rPr dirty="0"/>
              <a:t> de la </a:t>
            </a:r>
            <a:r>
              <a:rPr dirty="0" err="1"/>
              <a:t>matriz</a:t>
            </a:r>
            <a:r>
              <a:rPr dirty="0"/>
              <a:t>, </a:t>
            </a:r>
            <a:r>
              <a:rPr dirty="0" err="1"/>
              <a:t>nombre</a:t>
            </a:r>
            <a:r>
              <a:rPr dirty="0"/>
              <a:t> de hoja. (</a:t>
            </a:r>
            <a:r>
              <a:rPr dirty="0" err="1"/>
              <a:t>todas</a:t>
            </a:r>
            <a:r>
              <a:rPr dirty="0"/>
              <a:t> </a:t>
            </a:r>
            <a:r>
              <a:rPr dirty="0" err="1"/>
              <a:t>deben</a:t>
            </a:r>
            <a:r>
              <a:rPr dirty="0"/>
              <a:t> </a:t>
            </a:r>
            <a:r>
              <a:rPr dirty="0" err="1"/>
              <a:t>venir</a:t>
            </a:r>
            <a:r>
              <a:rPr dirty="0"/>
              <a:t> con CORR_CTO) </a:t>
            </a:r>
            <a:endParaRPr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Revisión</a:t>
            </a:r>
            <a:r>
              <a:rPr dirty="0"/>
              <a:t>: Se </a:t>
            </a:r>
            <a:r>
              <a:rPr dirty="0" err="1"/>
              <a:t>pasará</a:t>
            </a:r>
            <a:r>
              <a:rPr dirty="0"/>
              <a:t> </a:t>
            </a:r>
            <a:r>
              <a:rPr dirty="0" err="1"/>
              <a:t>matriz</a:t>
            </a:r>
            <a:r>
              <a:rPr dirty="0"/>
              <a:t> de </a:t>
            </a:r>
            <a:r>
              <a:rPr dirty="0" err="1"/>
              <a:t>validación</a:t>
            </a:r>
            <a:r>
              <a:rPr dirty="0"/>
              <a:t> a lo </a:t>
            </a:r>
            <a:r>
              <a:rPr dirty="0" err="1"/>
              <a:t>enviado</a:t>
            </a:r>
            <a:r>
              <a:rPr dirty="0"/>
              <a:t>. Se les </a:t>
            </a:r>
            <a:r>
              <a:rPr dirty="0" err="1"/>
              <a:t>solicitarán</a:t>
            </a:r>
            <a:r>
              <a:rPr dirty="0"/>
              <a:t> </a:t>
            </a:r>
            <a:r>
              <a:rPr dirty="0" err="1"/>
              <a:t>correcciones</a:t>
            </a:r>
            <a:r>
              <a:rPr dirty="0"/>
              <a:t> en el </a:t>
            </a:r>
            <a:r>
              <a:rPr dirty="0" err="1"/>
              <a:t>mismo</a:t>
            </a:r>
            <a:r>
              <a:rPr dirty="0"/>
              <a:t> </a:t>
            </a:r>
            <a:r>
              <a:rPr dirty="0" err="1"/>
              <a:t>corte</a:t>
            </a:r>
            <a:r>
              <a:rPr dirty="0"/>
              <a:t>. En el </a:t>
            </a:r>
            <a:r>
              <a:rPr dirty="0" err="1"/>
              <a:t>caso</a:t>
            </a:r>
            <a:r>
              <a:rPr dirty="0"/>
              <a:t> que el error se </a:t>
            </a:r>
            <a:r>
              <a:rPr dirty="0" err="1"/>
              <a:t>pueda</a:t>
            </a:r>
            <a:r>
              <a:rPr dirty="0"/>
              <a:t> </a:t>
            </a:r>
            <a:r>
              <a:rPr dirty="0" err="1"/>
              <a:t>corregir</a:t>
            </a:r>
            <a:r>
              <a:rPr dirty="0"/>
              <a:t> </a:t>
            </a:r>
            <a:r>
              <a:rPr dirty="0" err="1"/>
              <a:t>centralizadamente</a:t>
            </a:r>
            <a:r>
              <a:rPr dirty="0"/>
              <a:t> se </a:t>
            </a:r>
            <a:r>
              <a:rPr dirty="0" err="1"/>
              <a:t>realizará</a:t>
            </a:r>
            <a:r>
              <a:rPr dirty="0"/>
              <a:t>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75368" lvl="1" indent="-267368">
              <a:buSzPct val="100000"/>
              <a:buAutoNum type="arabicPeriod" startAt="3"/>
              <a:defRPr sz="2000">
                <a:solidFill>
                  <a:schemeClr val="accent5"/>
                </a:solidFill>
              </a:defRPr>
            </a:pPr>
            <a:r>
              <a:rPr dirty="0" err="1"/>
              <a:t>Retroalimentación</a:t>
            </a:r>
            <a:endParaRPr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Recepción</a:t>
            </a:r>
            <a:r>
              <a:rPr dirty="0"/>
              <a:t> de </a:t>
            </a:r>
            <a:r>
              <a:rPr dirty="0" err="1"/>
              <a:t>correo</a:t>
            </a:r>
            <a:r>
              <a:rPr dirty="0"/>
              <a:t>, con </a:t>
            </a:r>
            <a:r>
              <a:rPr dirty="0" err="1"/>
              <a:t>todos</a:t>
            </a:r>
            <a:r>
              <a:rPr dirty="0"/>
              <a:t> los </a:t>
            </a:r>
            <a:r>
              <a:rPr dirty="0" err="1"/>
              <a:t>errores</a:t>
            </a:r>
            <a:r>
              <a:rPr dirty="0"/>
              <a:t> </a:t>
            </a:r>
            <a:r>
              <a:rPr dirty="0" err="1"/>
              <a:t>encontrados</a:t>
            </a:r>
            <a:r>
              <a:rPr dirty="0"/>
              <a:t> en el </a:t>
            </a:r>
            <a:r>
              <a:rPr dirty="0" err="1"/>
              <a:t>corte</a:t>
            </a:r>
            <a:r>
              <a:rPr dirty="0"/>
              <a:t> y que no se </a:t>
            </a:r>
            <a:r>
              <a:rPr dirty="0" err="1"/>
              <a:t>corrigieron</a:t>
            </a:r>
            <a:r>
              <a:rPr dirty="0"/>
              <a:t>.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/>
              <a:t>Caritas </a:t>
            </a:r>
            <a:r>
              <a:rPr dirty="0" err="1"/>
              <a:t>Felices</a:t>
            </a:r>
            <a:r>
              <a:rPr dirty="0"/>
              <a:t>.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Reenviar</a:t>
            </a:r>
            <a:r>
              <a:rPr dirty="0"/>
              <a:t> matrices finales.</a:t>
            </a:r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pic>
        <p:nvPicPr>
          <p:cNvPr id="9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47" y="1707250"/>
            <a:ext cx="9640191" cy="622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s-CL" dirty="0"/>
              <a:t>Metodología de Trabajo</a:t>
            </a:r>
            <a:endParaRPr dirty="0"/>
          </a:p>
        </p:txBody>
      </p:sp>
      <p:sp>
        <p:nvSpPr>
          <p:cNvPr id="9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grpSp>
        <p:nvGrpSpPr>
          <p:cNvPr id="10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9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9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101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Rectángulo 3"/>
          <p:cNvSpPr txBox="1"/>
          <p:nvPr/>
        </p:nvSpPr>
        <p:spPr>
          <a:xfrm>
            <a:off x="1292642" y="1281845"/>
            <a:ext cx="9912326" cy="10556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lang="es-ES" dirty="0"/>
              <a:t>S</a:t>
            </a:r>
            <a:r>
              <a:rPr dirty="0"/>
              <a:t>e </a:t>
            </a:r>
            <a:r>
              <a:rPr lang="es-ES" dirty="0"/>
              <a:t>conformó mesa </a:t>
            </a:r>
            <a:r>
              <a:rPr dirty="0" err="1"/>
              <a:t>técnica</a:t>
            </a:r>
            <a:r>
              <a:rPr lang="es-ES" dirty="0"/>
              <a:t> de trabajo</a:t>
            </a:r>
            <a:r>
              <a:rPr dirty="0"/>
              <a:t>: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/>
              <a:t>2 </a:t>
            </a:r>
            <a:r>
              <a:rPr dirty="0" err="1"/>
              <a:t>representantes</a:t>
            </a:r>
            <a:r>
              <a:rPr dirty="0"/>
              <a:t> del SS. </a:t>
            </a:r>
            <a:r>
              <a:rPr dirty="0" err="1"/>
              <a:t>Metropolitano</a:t>
            </a:r>
            <a:r>
              <a:rPr dirty="0"/>
              <a:t> </a:t>
            </a:r>
            <a:r>
              <a:rPr dirty="0" err="1"/>
              <a:t>Occidente</a:t>
            </a:r>
            <a:r>
              <a:rPr dirty="0"/>
              <a:t>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/>
              <a:t>1 </a:t>
            </a:r>
            <a:r>
              <a:rPr dirty="0" err="1"/>
              <a:t>representante</a:t>
            </a:r>
            <a:r>
              <a:rPr dirty="0"/>
              <a:t> de SS. Bio </a:t>
            </a:r>
            <a:r>
              <a:rPr lang="es-CL" dirty="0"/>
              <a:t>B</a:t>
            </a:r>
            <a:r>
              <a:rPr dirty="0" err="1"/>
              <a:t>io</a:t>
            </a:r>
            <a:r>
              <a:rPr dirty="0"/>
              <a:t>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/>
              <a:t>1 </a:t>
            </a:r>
            <a:r>
              <a:rPr dirty="0" err="1"/>
              <a:t>representante</a:t>
            </a:r>
            <a:r>
              <a:rPr dirty="0"/>
              <a:t> de CRS </a:t>
            </a:r>
            <a:r>
              <a:rPr lang="es-CL" dirty="0"/>
              <a:t>Cordillera.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1 representante de SS. Ñuble.</a:t>
            </a:r>
            <a:endParaRPr dirty="0"/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/>
              <a:t>1 </a:t>
            </a:r>
            <a:r>
              <a:rPr dirty="0" err="1"/>
              <a:t>representante</a:t>
            </a:r>
            <a:r>
              <a:rPr dirty="0"/>
              <a:t> de SIRH.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 err="1"/>
              <a:t>Tareas</a:t>
            </a:r>
            <a:r>
              <a:rPr lang="es-ES" dirty="0"/>
              <a:t> Realizadas</a:t>
            </a:r>
            <a:r>
              <a:rPr dirty="0"/>
              <a:t>: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/>
              <a:t>Documento de Mejora Formatos Matrices Bases (En desarrollo)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/>
              <a:t>Documento de Mejoras Matriz H (En desarrollo)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/>
              <a:t>Documento de Mejoras Matriz K</a:t>
            </a:r>
            <a:endParaRPr dirty="0"/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 indent="228600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Matrices y Plazos</a:t>
            </a:r>
          </a:p>
        </p:txBody>
      </p:sp>
      <p:sp>
        <p:nvSpPr>
          <p:cNvPr id="10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grpSp>
        <p:nvGrpSpPr>
          <p:cNvPr id="10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0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0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09" name="Rectángulo 4"/>
          <p:cNvSpPr txBox="1"/>
          <p:nvPr/>
        </p:nvSpPr>
        <p:spPr>
          <a:xfrm>
            <a:off x="378249" y="1255798"/>
            <a:ext cx="9298870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Plazos</a:t>
            </a:r>
            <a:r>
              <a:rPr dirty="0"/>
              <a:t> I</a:t>
            </a:r>
            <a:r>
              <a:rPr lang="es-CL" dirty="0"/>
              <a:t>II</a:t>
            </a:r>
            <a:r>
              <a:rPr dirty="0"/>
              <a:t> Corte </a:t>
            </a:r>
            <a:r>
              <a:rPr dirty="0" err="1"/>
              <a:t>Informes</a:t>
            </a:r>
            <a:r>
              <a:rPr dirty="0"/>
              <a:t> </a:t>
            </a:r>
            <a:r>
              <a:rPr dirty="0" err="1"/>
              <a:t>Trimestrales</a:t>
            </a:r>
            <a:r>
              <a:rPr dirty="0"/>
              <a:t> 2020</a:t>
            </a:r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257300" lvl="2" indent="-342900">
              <a:buSzPct val="100000"/>
              <a:buFont typeface="Arial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Cierre</a:t>
            </a:r>
            <a:r>
              <a:rPr dirty="0"/>
              <a:t> de </a:t>
            </a:r>
            <a:r>
              <a:rPr dirty="0" err="1"/>
              <a:t>Gestión</a:t>
            </a:r>
            <a:r>
              <a:rPr dirty="0"/>
              <a:t> Local</a:t>
            </a:r>
          </a:p>
          <a:p>
            <a:pPr marL="1257300" lvl="2" indent="-342900">
              <a:buSzPct val="100000"/>
              <a:buFont typeface="Arial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257300" lvl="2" indent="-342900">
              <a:buSzPct val="100000"/>
              <a:buFont typeface="Arial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Calendario</a:t>
            </a:r>
            <a:r>
              <a:rPr dirty="0"/>
              <a:t> DIPRES </a:t>
            </a:r>
          </a:p>
          <a:p>
            <a:pPr lvl="2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2"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86C2E0-1CE1-49AA-8808-41BECFB2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041" y="1530082"/>
            <a:ext cx="2220475" cy="444094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E849E7-D7E7-49F8-B3E6-D1BA5E9F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374" y="2855678"/>
            <a:ext cx="6815894" cy="2772362"/>
          </a:xfrm>
          <a:prstGeom prst="rect">
            <a:avLst/>
          </a:prstGeom>
        </p:spPr>
      </p:pic>
      <p:sp>
        <p:nvSpPr>
          <p:cNvPr id="113" name="Rectángulo 15"/>
          <p:cNvSpPr/>
          <p:nvPr/>
        </p:nvSpPr>
        <p:spPr>
          <a:xfrm>
            <a:off x="5919298" y="4100670"/>
            <a:ext cx="938620" cy="282378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4" name="Rectángulo 16"/>
          <p:cNvSpPr/>
          <p:nvPr/>
        </p:nvSpPr>
        <p:spPr>
          <a:xfrm>
            <a:off x="5880502" y="4586206"/>
            <a:ext cx="1016212" cy="282378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Matrices y Plazos</a:t>
            </a:r>
          </a:p>
        </p:txBody>
      </p:sp>
      <p:sp>
        <p:nvSpPr>
          <p:cNvPr id="10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grpSp>
        <p:nvGrpSpPr>
          <p:cNvPr id="10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0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0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09" name="Rectángulo 4"/>
          <p:cNvSpPr txBox="1"/>
          <p:nvPr/>
        </p:nvSpPr>
        <p:spPr>
          <a:xfrm>
            <a:off x="378249" y="1255798"/>
            <a:ext cx="9298870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Plazos</a:t>
            </a:r>
            <a:r>
              <a:rPr dirty="0"/>
              <a:t> I</a:t>
            </a:r>
            <a:r>
              <a:rPr lang="es-CL" dirty="0"/>
              <a:t>II</a:t>
            </a:r>
            <a:r>
              <a:rPr dirty="0"/>
              <a:t> Corte </a:t>
            </a:r>
            <a:r>
              <a:rPr dirty="0" err="1"/>
              <a:t>Informes</a:t>
            </a:r>
            <a:r>
              <a:rPr dirty="0"/>
              <a:t> </a:t>
            </a:r>
            <a:r>
              <a:rPr dirty="0" err="1"/>
              <a:t>Trimestrales</a:t>
            </a:r>
            <a:r>
              <a:rPr dirty="0"/>
              <a:t> 2020</a:t>
            </a:r>
          </a:p>
          <a:p>
            <a:pPr marL="1257300" lvl="2" indent="-342900">
              <a:buSzPct val="100000"/>
              <a:buFont typeface="Arial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Matrices que se deben informar.</a:t>
            </a:r>
            <a:endParaRPr dirty="0"/>
          </a:p>
          <a:p>
            <a:pPr lvl="2"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2"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FAC914-B349-4135-B3A1-9D8D3DC7F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95" y="1971359"/>
            <a:ext cx="7639050" cy="25050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96B527-7629-4A87-8E1A-7EB0F35D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70" y="4563916"/>
            <a:ext cx="76866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63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II</a:t>
            </a:r>
            <a:r>
              <a:rPr dirty="0"/>
              <a:t> Corte 2020.</a:t>
            </a:r>
          </a:p>
        </p:txBody>
      </p:sp>
      <p:sp>
        <p:nvSpPr>
          <p:cNvPr id="163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grpSp>
        <p:nvGrpSpPr>
          <p:cNvPr id="166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64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65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67" name="Rectángulo 4"/>
          <p:cNvSpPr txBox="1"/>
          <p:nvPr/>
        </p:nvSpPr>
        <p:spPr>
          <a:xfrm>
            <a:off x="341807" y="1255798"/>
            <a:ext cx="11190286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D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Todo</a:t>
            </a:r>
            <a:r>
              <a:rPr dirty="0"/>
              <a:t> personal </a:t>
            </a:r>
            <a:r>
              <a:rPr lang="es-CL" dirty="0"/>
              <a:t>vigente</a:t>
            </a:r>
            <a:r>
              <a:rPr dirty="0"/>
              <a:t> al 3</a:t>
            </a:r>
            <a:r>
              <a:rPr lang="es-CL" dirty="0"/>
              <a:t>0</a:t>
            </a:r>
            <a:r>
              <a:rPr dirty="0"/>
              <a:t> de </a:t>
            </a:r>
            <a:r>
              <a:rPr lang="es-CL" dirty="0"/>
              <a:t>Septiembre</a:t>
            </a:r>
            <a:r>
              <a:rPr dirty="0"/>
              <a:t> 2020. </a:t>
            </a:r>
            <a:endParaRPr lang="es-CL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MX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 dirty="0" err="1">
                <a:solidFill>
                  <a:schemeClr val="accent5"/>
                </a:solidFill>
              </a:rPr>
              <a:t>Realizar</a:t>
            </a:r>
            <a:r>
              <a:rPr b="1" dirty="0">
                <a:solidFill>
                  <a:schemeClr val="accent5"/>
                </a:solidFill>
              </a:rPr>
              <a:t> </a:t>
            </a:r>
            <a:r>
              <a:rPr b="1" dirty="0" err="1">
                <a:solidFill>
                  <a:schemeClr val="accent5"/>
                </a:solidFill>
              </a:rPr>
              <a:t>tabla</a:t>
            </a:r>
            <a:r>
              <a:rPr b="1" dirty="0">
                <a:solidFill>
                  <a:schemeClr val="accent5"/>
                </a:solidFill>
              </a:rPr>
              <a:t> </a:t>
            </a:r>
            <a:r>
              <a:rPr b="1" dirty="0" err="1">
                <a:solidFill>
                  <a:schemeClr val="accent5"/>
                </a:solidFill>
              </a:rPr>
              <a:t>dinámica</a:t>
            </a:r>
            <a:r>
              <a:rPr b="1" dirty="0">
                <a:solidFill>
                  <a:schemeClr val="accent5"/>
                </a:solidFill>
              </a:rPr>
              <a:t> por RUN, que </a:t>
            </a:r>
            <a:r>
              <a:rPr b="1" dirty="0" err="1">
                <a:solidFill>
                  <a:schemeClr val="accent5"/>
                </a:solidFill>
              </a:rPr>
              <a:t>calcule</a:t>
            </a:r>
            <a:r>
              <a:rPr b="1" dirty="0">
                <a:solidFill>
                  <a:schemeClr val="accent5"/>
                </a:solidFill>
              </a:rPr>
              <a:t> el total de Horas. </a:t>
            </a:r>
            <a:r>
              <a:rPr b="1" dirty="0" err="1">
                <a:solidFill>
                  <a:schemeClr val="accent5"/>
                </a:solidFill>
              </a:rPr>
              <a:t>Revisar</a:t>
            </a:r>
            <a:r>
              <a:rPr b="1" dirty="0">
                <a:solidFill>
                  <a:schemeClr val="accent5"/>
                </a:solidFill>
              </a:rPr>
              <a:t> los que </a:t>
            </a:r>
            <a:r>
              <a:rPr b="1" dirty="0" err="1">
                <a:solidFill>
                  <a:schemeClr val="accent5"/>
                </a:solidFill>
              </a:rPr>
              <a:t>excedan</a:t>
            </a:r>
            <a:r>
              <a:rPr b="1" dirty="0">
                <a:solidFill>
                  <a:schemeClr val="accent5"/>
                </a:solidFill>
              </a:rPr>
              <a:t> &gt;=44 </a:t>
            </a:r>
            <a:r>
              <a:rPr b="1" dirty="0" err="1">
                <a:solidFill>
                  <a:schemeClr val="accent5"/>
                </a:solidFill>
              </a:rPr>
              <a:t>hrs</a:t>
            </a:r>
            <a:r>
              <a:rPr b="1" dirty="0">
                <a:solidFill>
                  <a:schemeClr val="accent5"/>
                </a:solidFill>
              </a:rPr>
              <a:t>/EUS. y Personal </a:t>
            </a:r>
            <a:r>
              <a:rPr b="1" dirty="0" err="1">
                <a:solidFill>
                  <a:schemeClr val="accent5"/>
                </a:solidFill>
              </a:rPr>
              <a:t>Médico</a:t>
            </a:r>
            <a:r>
              <a:rPr b="1" dirty="0">
                <a:solidFill>
                  <a:schemeClr val="accent5"/>
                </a:solidFill>
              </a:rPr>
              <a:t> &gt;=56 horas. </a:t>
            </a:r>
            <a:r>
              <a:rPr b="1" dirty="0" err="1">
                <a:solidFill>
                  <a:schemeClr val="accent5"/>
                </a:solidFill>
              </a:rPr>
              <a:t>Replicar</a:t>
            </a:r>
            <a:r>
              <a:rPr b="1" dirty="0">
                <a:solidFill>
                  <a:schemeClr val="accent5"/>
                </a:solidFill>
              </a:rPr>
              <a:t> con S y H.</a:t>
            </a:r>
            <a:endParaRPr lang="es-CL" b="1" dirty="0">
              <a:solidFill>
                <a:schemeClr val="accent5"/>
              </a:solidFill>
            </a:endParaRP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b="1" dirty="0">
              <a:solidFill>
                <a:schemeClr val="accent5"/>
              </a:solidFill>
            </a:endParaRP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 dirty="0" err="1"/>
              <a:t>Verificar</a:t>
            </a:r>
            <a:r>
              <a:rPr b="1" dirty="0"/>
              <a:t> </a:t>
            </a:r>
            <a:r>
              <a:rPr b="1" dirty="0" err="1"/>
              <a:t>Volumetría</a:t>
            </a:r>
            <a:r>
              <a:rPr b="1" dirty="0"/>
              <a:t>. </a:t>
            </a:r>
            <a:r>
              <a:rPr b="1" dirty="0" err="1"/>
              <a:t>Cruzar</a:t>
            </a:r>
            <a:r>
              <a:rPr b="1" dirty="0"/>
              <a:t> con </a:t>
            </a:r>
            <a:r>
              <a:rPr b="1" dirty="0" err="1"/>
              <a:t>Matriz</a:t>
            </a:r>
            <a:r>
              <a:rPr b="1" dirty="0"/>
              <a:t> D del </a:t>
            </a:r>
            <a:r>
              <a:rPr lang="es-CL" b="1" dirty="0"/>
              <a:t>II</a:t>
            </a:r>
            <a:r>
              <a:rPr b="1" dirty="0"/>
              <a:t> </a:t>
            </a:r>
            <a:r>
              <a:rPr lang="es-CL" b="1" dirty="0"/>
              <a:t>2020</a:t>
            </a:r>
            <a:r>
              <a:rPr b="1" dirty="0"/>
              <a:t>. (</a:t>
            </a:r>
            <a:r>
              <a:rPr b="1" dirty="0" err="1"/>
              <a:t>filtrar</a:t>
            </a:r>
            <a:r>
              <a:rPr b="1" dirty="0"/>
              <a:t> </a:t>
            </a:r>
            <a:r>
              <a:rPr b="1" dirty="0" err="1"/>
              <a:t>todos</a:t>
            </a:r>
            <a:r>
              <a:rPr b="1" dirty="0"/>
              <a:t> los que </a:t>
            </a:r>
            <a:r>
              <a:rPr b="1" dirty="0" err="1"/>
              <a:t>tengan</a:t>
            </a:r>
            <a:r>
              <a:rPr b="1" dirty="0"/>
              <a:t> TERMINO_NOM &gt;=3</a:t>
            </a:r>
            <a:r>
              <a:rPr lang="es-CL" b="1" dirty="0"/>
              <a:t>0-09-</a:t>
            </a:r>
            <a:r>
              <a:rPr b="1" dirty="0"/>
              <a:t>20</a:t>
            </a:r>
            <a:r>
              <a:rPr lang="es-CL" b="1" dirty="0"/>
              <a:t>20 </a:t>
            </a:r>
            <a:r>
              <a:rPr lang="es-CL" b="1" dirty="0" err="1"/>
              <a:t>ó</a:t>
            </a:r>
            <a:r>
              <a:rPr lang="es-CL" b="1" dirty="0"/>
              <a:t> 00-00-0000</a:t>
            </a:r>
            <a:r>
              <a:rPr b="1" dirty="0"/>
              <a:t>, </a:t>
            </a:r>
            <a:r>
              <a:rPr b="1" dirty="0" err="1"/>
              <a:t>deberían</a:t>
            </a:r>
            <a:r>
              <a:rPr b="1" dirty="0"/>
              <a:t> </a:t>
            </a:r>
            <a:r>
              <a:rPr b="1" dirty="0" err="1"/>
              <a:t>estar</a:t>
            </a:r>
            <a:r>
              <a:rPr b="1" dirty="0"/>
              <a:t> en D I</a:t>
            </a:r>
            <a:r>
              <a:rPr lang="es-CL" b="1" dirty="0"/>
              <a:t>II</a:t>
            </a:r>
            <a:r>
              <a:rPr b="1" dirty="0"/>
              <a:t> 2020. </a:t>
            </a:r>
            <a:r>
              <a:rPr lang="es-CL" b="1" dirty="0">
                <a:solidFill>
                  <a:schemeClr val="tx1"/>
                </a:solidFill>
                <a:highlight>
                  <a:srgbClr val="000080"/>
                </a:highlight>
              </a:rPr>
              <a:t>La diferencia debe estar en Matriz C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b="1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REVISAR e Informar </a:t>
            </a:r>
            <a:r>
              <a:rPr dirty="0" err="1"/>
              <a:t>contratos</a:t>
            </a:r>
            <a:r>
              <a:rPr dirty="0"/>
              <a:t> </a:t>
            </a:r>
            <a:r>
              <a:rPr b="1" dirty="0" err="1">
                <a:solidFill>
                  <a:schemeClr val="tx1"/>
                </a:solidFill>
                <a:highlight>
                  <a:srgbClr val="000080"/>
                </a:highlight>
              </a:rPr>
              <a:t>provistos</a:t>
            </a:r>
            <a:r>
              <a:rPr lang="es-CL" b="1" dirty="0">
                <a:solidFill>
                  <a:schemeClr val="tx1"/>
                </a:solidFill>
                <a:highlight>
                  <a:srgbClr val="000080"/>
                </a:highlight>
              </a:rPr>
              <a:t>, </a:t>
            </a:r>
            <a:r>
              <a:rPr b="1" dirty="0">
                <a:solidFill>
                  <a:schemeClr val="tx1"/>
                </a:solidFill>
                <a:highlight>
                  <a:srgbClr val="000080"/>
                </a:highlight>
              </a:rPr>
              <a:t>no </a:t>
            </a:r>
            <a:r>
              <a:rPr b="1" dirty="0" err="1">
                <a:solidFill>
                  <a:schemeClr val="tx1"/>
                </a:solidFill>
                <a:highlight>
                  <a:srgbClr val="000080"/>
                </a:highlight>
              </a:rPr>
              <a:t>provistos</a:t>
            </a:r>
            <a:r>
              <a:rPr lang="es-CL" b="1" dirty="0">
                <a:solidFill>
                  <a:schemeClr val="tx1"/>
                </a:solidFill>
                <a:highlight>
                  <a:srgbClr val="000080"/>
                </a:highlight>
              </a:rPr>
              <a:t> y sin </a:t>
            </a:r>
            <a:r>
              <a:rPr lang="es-CL" b="1" dirty="0" err="1">
                <a:solidFill>
                  <a:schemeClr val="tx1"/>
                </a:solidFill>
                <a:highlight>
                  <a:srgbClr val="000080"/>
                </a:highlight>
              </a:rPr>
              <a:t>planillar</a:t>
            </a:r>
            <a:r>
              <a:rPr dirty="0"/>
              <a:t>. </a:t>
            </a:r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  <a:r>
              <a:rPr lang="es-CL" dirty="0"/>
              <a:t>	                 I Trim                        II Trim</a:t>
            </a:r>
            <a:endParaRPr dirty="0"/>
          </a:p>
        </p:txBody>
      </p:sp>
      <p:sp>
        <p:nvSpPr>
          <p:cNvPr id="17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grpSp>
        <p:nvGrpSpPr>
          <p:cNvPr id="17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7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7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74" name="Rectángulo 4"/>
          <p:cNvSpPr txBox="1"/>
          <p:nvPr/>
        </p:nvSpPr>
        <p:spPr>
          <a:xfrm>
            <a:off x="341807" y="948018"/>
            <a:ext cx="5525521" cy="532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D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Principales Errores de la Matriz, tienen relación con los antecedentes de estudio, unidad y renta.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Debe informar el </a:t>
            </a:r>
            <a:r>
              <a:rPr lang="es-CL" b="1" dirty="0"/>
              <a:t>JEFE SUP. DE SERVICIO.</a:t>
            </a:r>
            <a:r>
              <a:rPr lang="es-CL" dirty="0"/>
              <a:t> En el caso que este realizando las funciones y no esté ratificado en el cargo. </a:t>
            </a:r>
            <a:r>
              <a:rPr lang="es-CL" dirty="0">
                <a:solidFill>
                  <a:schemeClr val="tx1"/>
                </a:solidFill>
                <a:highlight>
                  <a:srgbClr val="000080"/>
                </a:highlight>
              </a:rPr>
              <a:t>Agregar hoja en la misma Matriz D.</a:t>
            </a:r>
            <a:endParaRPr lang="es-CL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dirty="0"/>
          </a:p>
          <a:p>
            <a:pPr marL="1104900" lvl="2" indent="-342900" algn="just"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69 registros sin Previsión. Agregar columna de observación si no corresponde previsión.</a:t>
            </a:r>
          </a:p>
          <a:p>
            <a:pPr marL="1104900" lvl="2" indent="-342900" algn="just"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461 registros sin ASIG PROF.</a:t>
            </a:r>
          </a:p>
          <a:p>
            <a:pPr marL="1104900" lvl="2" indent="-342900" algn="just"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25 registros con problemas de Nivel.</a:t>
            </a:r>
          </a:p>
          <a:p>
            <a:pPr marL="1104900" lvl="2" indent="-342900" algn="just"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b="1" dirty="0">
                <a:solidFill>
                  <a:schemeClr val="tx1"/>
                </a:solidFill>
                <a:highlight>
                  <a:srgbClr val="000080"/>
                </a:highlight>
              </a:rPr>
              <a:t>REVISAR </a:t>
            </a:r>
            <a:r>
              <a:rPr lang="es-CL" b="1" dirty="0" err="1">
                <a:solidFill>
                  <a:schemeClr val="tx1"/>
                </a:solidFill>
                <a:highlight>
                  <a:srgbClr val="000080"/>
                </a:highlight>
              </a:rPr>
              <a:t>PAO’s</a:t>
            </a:r>
            <a:r>
              <a:rPr lang="es-CL" b="1" dirty="0">
                <a:solidFill>
                  <a:schemeClr val="tx1"/>
                </a:solidFill>
                <a:highlight>
                  <a:srgbClr val="000080"/>
                </a:highlight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DB84CA-F85B-41CA-8A81-0BE9BB05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118" y="1024127"/>
            <a:ext cx="2094799" cy="537214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0D10209-8E46-4AAE-8DAB-2F1137BE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007" y="1024127"/>
            <a:ext cx="2647266" cy="53721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  <a:r>
              <a:rPr lang="es-CL" dirty="0"/>
              <a:t>	</a:t>
            </a:r>
            <a:endParaRPr dirty="0"/>
          </a:p>
        </p:txBody>
      </p:sp>
      <p:sp>
        <p:nvSpPr>
          <p:cNvPr id="17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grpSp>
        <p:nvGrpSpPr>
          <p:cNvPr id="17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7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7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74" name="Rectángulo 4"/>
          <p:cNvSpPr txBox="1"/>
          <p:nvPr/>
        </p:nvSpPr>
        <p:spPr>
          <a:xfrm>
            <a:off x="341807" y="948018"/>
            <a:ext cx="552552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EA2BCB-FD33-43E5-808B-826D6EEA9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777341"/>
            <a:ext cx="2743200" cy="45720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3F257F9D-1F9B-47E9-ADA0-382D8DF79429}"/>
              </a:ext>
            </a:extLst>
          </p:cNvPr>
          <p:cNvSpPr txBox="1">
            <a:spLocks/>
          </p:cNvSpPr>
          <p:nvPr/>
        </p:nvSpPr>
        <p:spPr>
          <a:xfrm>
            <a:off x="347903" y="1393452"/>
            <a:ext cx="7193280" cy="30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2000" b="1" i="0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66481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3296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9944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6592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/>
              <a:t>	                 I Trim                        II Trim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B8DB93-6ABA-42CE-85CD-888B6983D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31" y="1777341"/>
            <a:ext cx="2743200" cy="4572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550AA1-8891-4F21-AA28-36139C0A3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657" y="2581488"/>
            <a:ext cx="4163911" cy="4263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2A45AE-5A5A-410A-A000-7EE281FA2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44" y="4848188"/>
            <a:ext cx="3968135" cy="2599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A0BA7A-4703-432F-BDE1-6958C388D6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24705" y="1666652"/>
            <a:ext cx="772225" cy="668221"/>
          </a:xfrm>
          <a:prstGeom prst="rect">
            <a:avLst/>
          </a:prstGeom>
        </p:spPr>
      </p:pic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EC619ABA-3EF3-4ED1-9C09-F19F430E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33" y="3948250"/>
            <a:ext cx="772225" cy="8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0089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17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grpSp>
        <p:nvGrpSpPr>
          <p:cNvPr id="17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7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7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74" name="Rectángulo 4"/>
          <p:cNvSpPr txBox="1"/>
          <p:nvPr/>
        </p:nvSpPr>
        <p:spPr>
          <a:xfrm>
            <a:off x="341807" y="1255798"/>
            <a:ext cx="526395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FontTx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D</a:t>
            </a:r>
            <a:r>
              <a:rPr lang="es-CL" dirty="0"/>
              <a:t>: VOLUMETRIA (Sin HPH)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6CE3F1A-5169-4945-B58D-C88CE3B43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12" y="1759574"/>
            <a:ext cx="9667168" cy="23374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8EB87A-D56C-4064-A391-D6E02859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8" y="4291493"/>
            <a:ext cx="3399845" cy="96082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F75F0A-BC11-456E-8FFF-93BDDA145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8" y="5438759"/>
            <a:ext cx="3591738" cy="8032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0D8E93-1089-48A0-BA67-A02DE6114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1" y="4379604"/>
            <a:ext cx="5760720" cy="186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28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Contexto Informes Trimestrales DIPRES</a:t>
            </a:r>
            <a:endParaRPr dirty="0"/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43" name="Rectángulo 4"/>
          <p:cNvSpPr txBox="1"/>
          <p:nvPr/>
        </p:nvSpPr>
        <p:spPr>
          <a:xfrm>
            <a:off x="269391" y="1234440"/>
            <a:ext cx="11443637" cy="50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 algn="just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dirty="0"/>
              <a:t>La información que se entrega trimestralmente a la DIPRES, está directamente relacionada con el </a:t>
            </a:r>
            <a:r>
              <a:rPr lang="es-ES" b="1" dirty="0"/>
              <a:t>Recurso Humano </a:t>
            </a:r>
            <a:r>
              <a:rPr lang="es-ES" dirty="0"/>
              <a:t>y el </a:t>
            </a:r>
            <a:r>
              <a:rPr lang="es-ES" b="1" dirty="0"/>
              <a:t>presupuesto</a:t>
            </a:r>
            <a:r>
              <a:rPr lang="es-ES" dirty="0"/>
              <a:t> asociado a todos los ámbitos de la vida funcionaria (remuneraciones, licencias médicas, horas extras, pago de viáticos, etc.) de nuestra red.</a:t>
            </a:r>
          </a:p>
          <a:p>
            <a:pPr marL="457200" lvl="1" indent="0">
              <a:buSzPct val="100000"/>
              <a:defRPr sz="2000">
                <a:solidFill>
                  <a:schemeClr val="accent5"/>
                </a:solidFill>
              </a:defRPr>
            </a:pPr>
            <a:endParaRPr lang="es-ES" b="1" dirty="0"/>
          </a:p>
          <a:p>
            <a:pPr marL="742950" lvl="1" indent="-285750" algn="just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dirty="0"/>
              <a:t>Cabe destacar que, el presupuesto de la Nación debe ser distribuido, ajustado y manejado en relación a las necesidades de los Organismos, debidamente justificados y validados por esta Institución, por lo tanto, es de suma  importancia que la información sea de </a:t>
            </a:r>
            <a:r>
              <a:rPr lang="es-ES" b="1" dirty="0"/>
              <a:t>alta calidad </a:t>
            </a:r>
            <a:r>
              <a:rPr lang="es-ES" dirty="0"/>
              <a:t>y </a:t>
            </a:r>
            <a:r>
              <a:rPr lang="es-ES" b="1" dirty="0"/>
              <a:t>fiabilidad</a:t>
            </a:r>
            <a:r>
              <a:rPr lang="es-ES" dirty="0"/>
              <a:t>, ya que trasciende fuertemente en las </a:t>
            </a:r>
            <a:r>
              <a:rPr lang="es-ES" b="1" dirty="0"/>
              <a:t>decisiones de estas autoridades a la hora de asignar o restar recursos de cada Organismo.</a:t>
            </a:r>
          </a:p>
          <a:p>
            <a:pPr marL="742950" lvl="1" indent="-285750" algn="just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ES" b="1" dirty="0"/>
          </a:p>
          <a:p>
            <a:pPr marL="742950" lvl="1" indent="-285750" algn="just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PROCESOS CRITICOS: Presupuesto RRHH, Regularización de Honorarios, Decretos de Expansión de cargos, Ejecución de Gasto, Incentivo al Retiro.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ES" b="1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ES" b="1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DB719AA-0B67-4AF5-8BB0-DC7D463D2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05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EB724B-D8E5-40CB-BA3F-A76435D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607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193719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17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grpSp>
        <p:nvGrpSpPr>
          <p:cNvPr id="17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7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7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74" name="Rectángulo 4"/>
          <p:cNvSpPr txBox="1"/>
          <p:nvPr/>
        </p:nvSpPr>
        <p:spPr>
          <a:xfrm>
            <a:off x="341807" y="1255798"/>
            <a:ext cx="526395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FontTx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D</a:t>
            </a:r>
            <a:r>
              <a:rPr lang="es-CL" dirty="0"/>
              <a:t>: VOLUMETRIA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262B899-2A98-4FFB-86E3-56BBB9401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1146429"/>
            <a:ext cx="3283648" cy="53229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0FD076-28C0-46B0-9FE1-0A21634F6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12" y="2741112"/>
            <a:ext cx="3095625" cy="1066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45B291-4E4D-4EE4-A61A-846F9418F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13" y="1812401"/>
            <a:ext cx="3095625" cy="6667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9667BC9-3A98-4AA2-835B-D8BA26B5E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12" y="3966210"/>
            <a:ext cx="3095625" cy="24003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56033D-0AE8-489C-883B-35426F2FD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712" y="1767168"/>
            <a:ext cx="3095625" cy="1066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7714B2E-E3DB-4063-9C2E-B89C08D044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93175" y="3660044"/>
            <a:ext cx="1373179" cy="11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3823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19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grpSp>
        <p:nvGrpSpPr>
          <p:cNvPr id="19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9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9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99" name="Rectángulo 4"/>
          <p:cNvSpPr txBox="1"/>
          <p:nvPr/>
        </p:nvSpPr>
        <p:spPr>
          <a:xfrm>
            <a:off x="338108" y="992376"/>
            <a:ext cx="608571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I ENTREGA: MATRIZ D</a:t>
            </a:r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563FC3B-F574-4842-BE55-7E649BE09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26306" y="4289552"/>
            <a:ext cx="1930438" cy="16704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FABF1A-6084-491D-A4C6-B4F3B1DA3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62" y="2081500"/>
            <a:ext cx="11064073" cy="18268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19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19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9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9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99" name="Rectángulo 4"/>
          <p:cNvSpPr txBox="1"/>
          <p:nvPr/>
        </p:nvSpPr>
        <p:spPr>
          <a:xfrm>
            <a:off x="338108" y="992376"/>
            <a:ext cx="608571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D</a:t>
            </a:r>
            <a:r>
              <a:rPr lang="es-CL" dirty="0"/>
              <a:t>: </a:t>
            </a:r>
            <a:r>
              <a:rPr lang="es-CL" dirty="0" err="1"/>
              <a:t>PAO’s</a:t>
            </a:r>
            <a:endParaRPr dirty="0"/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673D1B1F-8B0C-4267-96DD-5B9F9A157F33}"/>
              </a:ext>
            </a:extLst>
          </p:cNvPr>
          <p:cNvSpPr/>
          <p:nvPr/>
        </p:nvSpPr>
        <p:spPr>
          <a:xfrm>
            <a:off x="1567141" y="1463040"/>
            <a:ext cx="217967" cy="5091601"/>
          </a:xfrm>
          <a:prstGeom prst="lef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045B5-17AC-4CCE-9F96-D3D376CFC8A4}"/>
              </a:ext>
            </a:extLst>
          </p:cNvPr>
          <p:cNvSpPr txBox="1"/>
          <p:nvPr/>
        </p:nvSpPr>
        <p:spPr>
          <a:xfrm>
            <a:off x="371420" y="3797628"/>
            <a:ext cx="1107226" cy="422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2009" tIns="72009" rIns="72009" bIns="7200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FORCAP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DD8AAA-90F3-844F-BD9B-D5070E5C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618" y="1425181"/>
            <a:ext cx="6372274" cy="4744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D92B20-0E50-F742-B605-94BDBDB6B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92" y="1425182"/>
            <a:ext cx="3215078" cy="51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6059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19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grpSp>
        <p:nvGrpSpPr>
          <p:cNvPr id="19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9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9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99" name="Rectángulo 4"/>
          <p:cNvSpPr txBox="1"/>
          <p:nvPr/>
        </p:nvSpPr>
        <p:spPr>
          <a:xfrm>
            <a:off x="338107" y="992376"/>
            <a:ext cx="945903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D</a:t>
            </a:r>
            <a:r>
              <a:rPr lang="es-CL" dirty="0"/>
              <a:t>: PAO’s (Códigos de Cargos y Correlativos) </a:t>
            </a:r>
            <a:endParaRPr dirty="0"/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9C16FF-38A7-43A2-8376-7020DF92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9" y="1538287"/>
            <a:ext cx="5334253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34D8B5EF-20FA-4ACD-96DB-C10B6267F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724" y="1485900"/>
            <a:ext cx="5513630" cy="486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36542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19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pSp>
        <p:nvGrpSpPr>
          <p:cNvPr id="19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9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9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99" name="Rectángulo 4"/>
          <p:cNvSpPr txBox="1"/>
          <p:nvPr/>
        </p:nvSpPr>
        <p:spPr>
          <a:xfrm>
            <a:off x="338107" y="992376"/>
            <a:ext cx="945903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D</a:t>
            </a:r>
            <a:r>
              <a:rPr lang="es-CL" dirty="0"/>
              <a:t>: PAO’s (Códigos de Cargos y Correlativos) </a:t>
            </a:r>
            <a:endParaRPr dirty="0"/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graphicFrame>
        <p:nvGraphicFramePr>
          <p:cNvPr id="5" name="Diagram 8">
            <a:extLst>
              <a:ext uri="{FF2B5EF4-FFF2-40B4-BE49-F238E27FC236}">
                <a16:creationId xmlns:a16="http://schemas.microsoft.com/office/drawing/2014/main" id="{5B0B2F96-1327-4EF4-94B3-2016EF3FA3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612309"/>
              </p:ext>
            </p:extLst>
          </p:nvPr>
        </p:nvGraphicFramePr>
        <p:xfrm>
          <a:off x="1246921" y="1700262"/>
          <a:ext cx="9459035" cy="428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01FDBA9-3B8E-41D7-8C5B-804DBEE45709}"/>
              </a:ext>
            </a:extLst>
          </p:cNvPr>
          <p:cNvSpPr/>
          <p:nvPr/>
        </p:nvSpPr>
        <p:spPr>
          <a:xfrm>
            <a:off x="5788152" y="4297680"/>
            <a:ext cx="4917804" cy="1567944"/>
          </a:xfrm>
          <a:prstGeom prst="roundRect">
            <a:avLst/>
          </a:prstGeom>
          <a:noFill/>
          <a:ln w="5715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59812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6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grpSp>
        <p:nvGrpSpPr>
          <p:cNvPr id="26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6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6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64" name="Rectángulo 4"/>
          <p:cNvSpPr txBox="1"/>
          <p:nvPr/>
        </p:nvSpPr>
        <p:spPr>
          <a:xfrm>
            <a:off x="341807" y="1255798"/>
            <a:ext cx="9919571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S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/>
              <a:t>Todo personal </a:t>
            </a:r>
            <a:r>
              <a:rPr dirty="0" err="1"/>
              <a:t>vigente</a:t>
            </a:r>
            <a:r>
              <a:rPr dirty="0"/>
              <a:t> al 3</a:t>
            </a:r>
            <a:r>
              <a:rPr lang="es-CL" dirty="0"/>
              <a:t>0</a:t>
            </a:r>
            <a:r>
              <a:rPr dirty="0"/>
              <a:t> de </a:t>
            </a:r>
            <a:r>
              <a:rPr lang="es-CL" dirty="0"/>
              <a:t>Septiembre</a:t>
            </a:r>
            <a:r>
              <a:rPr dirty="0"/>
              <a:t> 2020.</a:t>
            </a:r>
            <a:endParaRPr lang="es-CL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Realizar</a:t>
            </a:r>
            <a:r>
              <a:rPr dirty="0"/>
              <a:t> </a:t>
            </a:r>
            <a:r>
              <a:rPr dirty="0" err="1"/>
              <a:t>tabla</a:t>
            </a:r>
            <a:r>
              <a:rPr dirty="0"/>
              <a:t> </a:t>
            </a:r>
            <a:r>
              <a:rPr dirty="0" err="1"/>
              <a:t>dinámica</a:t>
            </a:r>
            <a:r>
              <a:rPr dirty="0"/>
              <a:t> por RUN, que </a:t>
            </a:r>
            <a:r>
              <a:rPr dirty="0" err="1"/>
              <a:t>calcule</a:t>
            </a:r>
            <a:r>
              <a:rPr dirty="0"/>
              <a:t> el total de Horas</a:t>
            </a:r>
            <a:r>
              <a:rPr lang="es-CL" dirty="0"/>
              <a:t> + Total de Horas en D.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MX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Verificar</a:t>
            </a:r>
            <a:r>
              <a:rPr dirty="0"/>
              <a:t> </a:t>
            </a:r>
            <a:r>
              <a:rPr dirty="0" err="1"/>
              <a:t>Volumetría</a:t>
            </a:r>
            <a:r>
              <a:rPr dirty="0"/>
              <a:t>. </a:t>
            </a:r>
            <a:r>
              <a:rPr dirty="0" err="1"/>
              <a:t>Brecha</a:t>
            </a:r>
            <a:r>
              <a:rPr dirty="0"/>
              <a:t> por </a:t>
            </a:r>
            <a:r>
              <a:rPr dirty="0" err="1"/>
              <a:t>subregistro</a:t>
            </a:r>
            <a:r>
              <a:rPr dirty="0"/>
              <a:t>, </a:t>
            </a:r>
            <a:r>
              <a:rPr b="1" dirty="0"/>
              <a:t>se </a:t>
            </a:r>
            <a:r>
              <a:rPr b="1" dirty="0" err="1"/>
              <a:t>realiza</a:t>
            </a:r>
            <a:r>
              <a:rPr b="1" dirty="0"/>
              <a:t> </a:t>
            </a:r>
            <a:r>
              <a:rPr b="1" dirty="0" err="1"/>
              <a:t>reproceso</a:t>
            </a:r>
            <a:r>
              <a:rPr b="1" dirty="0"/>
              <a:t> </a:t>
            </a:r>
            <a:r>
              <a:rPr b="1" dirty="0" err="1"/>
              <a:t>centralizado</a:t>
            </a:r>
            <a:r>
              <a:rPr b="1" dirty="0"/>
              <a:t> </a:t>
            </a:r>
            <a:r>
              <a:rPr lang="es-CL" b="1" dirty="0"/>
              <a:t>que deben revisarlo y subirlo al portal de la DIPRES.</a:t>
            </a:r>
            <a:endParaRPr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b="1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97C662-4084-4726-9592-010F0612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384" y="4330827"/>
            <a:ext cx="9478530" cy="21238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grpSp>
        <p:nvGrpSpPr>
          <p:cNvPr id="27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7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7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73" name="Rectángulo 4"/>
          <p:cNvSpPr txBox="1"/>
          <p:nvPr/>
        </p:nvSpPr>
        <p:spPr>
          <a:xfrm>
            <a:off x="341807" y="1255798"/>
            <a:ext cx="5597354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S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Registros sin cargo TIT ni causal </a:t>
            </a:r>
            <a:r>
              <a:rPr lang="es-CL" dirty="0">
                <a:sym typeface="Wingdings" panose="05000000000000000000" pitchFamily="2" charset="2"/>
              </a:rPr>
              <a:t> Enviar a D (30 registros en Mayo)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>
                <a:sym typeface="Wingdings" panose="05000000000000000000" pitchFamily="2" charset="2"/>
              </a:rPr>
              <a:t>Revisar casos donde RUN_TIT= RUN</a:t>
            </a:r>
          </a:p>
          <a:p>
            <a:pPr marL="762000" lvl="2" indent="0" algn="just">
              <a:buSzPct val="100000"/>
              <a:defRPr sz="2000">
                <a:solidFill>
                  <a:schemeClr val="accent5"/>
                </a:solidFill>
              </a:defRPr>
            </a:pPr>
            <a:endParaRPr lang="es-CL" dirty="0">
              <a:sym typeface="Wingdings" panose="05000000000000000000" pitchFamily="2" charset="2"/>
            </a:endParaRPr>
          </a:p>
          <a:p>
            <a:pPr marL="762000" lvl="2" indent="0" algn="just">
              <a:buSzPct val="100000"/>
              <a:defRPr sz="2000">
                <a:solidFill>
                  <a:schemeClr val="accent5"/>
                </a:solidFill>
              </a:defRPr>
            </a:pPr>
            <a:endParaRPr lang="es-CL" dirty="0">
              <a:sym typeface="Wingdings" panose="05000000000000000000" pitchFamily="2" charset="2"/>
            </a:endParaRPr>
          </a:p>
          <a:p>
            <a:pPr marL="762000" lvl="2" indent="0" algn="just">
              <a:buSzPct val="100000"/>
              <a:defRPr sz="2000">
                <a:solidFill>
                  <a:schemeClr val="accent5"/>
                </a:solidFill>
              </a:defRPr>
            </a:pPr>
            <a:endParaRPr lang="es-CL" dirty="0">
              <a:sym typeface="Wingdings" panose="05000000000000000000" pitchFamily="2" charset="2"/>
            </a:endParaRPr>
          </a:p>
          <a:p>
            <a:pPr marL="762000" lvl="2" indent="0" algn="just">
              <a:buSzPct val="100000"/>
              <a:defRPr sz="2000">
                <a:solidFill>
                  <a:schemeClr val="accent5"/>
                </a:solidFill>
              </a:defRPr>
            </a:pPr>
            <a:endParaRPr lang="es-CL" dirty="0">
              <a:sym typeface="Wingdings" panose="05000000000000000000" pitchFamily="2" charset="2"/>
            </a:endParaRP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>
                <a:sym typeface="Wingdings" panose="05000000000000000000" pitchFamily="2" charset="2"/>
              </a:rPr>
              <a:t>Revisar que estén apareciendo los PSR.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dirty="0">
              <a:sym typeface="Wingdings" panose="05000000000000000000" pitchFamily="2" charset="2"/>
            </a:endParaRP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>
                <a:sym typeface="Wingdings" panose="05000000000000000000" pitchFamily="2" charset="2"/>
              </a:rPr>
              <a:t>Problemas con los campos TITULO, UNIDAD.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dirty="0">
              <a:sym typeface="Wingdings" panose="05000000000000000000" pitchFamily="2" charset="2"/>
            </a:endParaRP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>
                <a:sym typeface="Wingdings" panose="05000000000000000000" pitchFamily="2" charset="2"/>
              </a:rPr>
              <a:t>Reproceso Matriz S -&gt; 19/10/2020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875728-A01F-4BFC-A48B-E9E6169C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505" y="851678"/>
            <a:ext cx="2687479" cy="5502528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989AA306-561D-4A55-A7F1-15AD383BCB9C}"/>
              </a:ext>
            </a:extLst>
          </p:cNvPr>
          <p:cNvSpPr txBox="1">
            <a:spLocks/>
          </p:cNvSpPr>
          <p:nvPr/>
        </p:nvSpPr>
        <p:spPr>
          <a:xfrm>
            <a:off x="1246922" y="303359"/>
            <a:ext cx="9089206" cy="30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2000" b="1" i="0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66481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3296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9944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6592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/>
              <a:t>Revisión Matrices II Corte 2020.	                 I Trim                        II Trim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FF0705-B831-4DAC-AC16-A12B05534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28" y="845553"/>
            <a:ext cx="2687479" cy="55114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4FC9A5-AF41-4C11-B4C4-374279BF8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910" y="2664480"/>
            <a:ext cx="3876675" cy="9048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28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29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8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8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91" name="Rectángulo 4"/>
          <p:cNvSpPr txBox="1"/>
          <p:nvPr/>
        </p:nvSpPr>
        <p:spPr>
          <a:xfrm>
            <a:off x="341806" y="1255798"/>
            <a:ext cx="847371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I ENTREGA: MATRIZ S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Calidad de Desempeño NNN </a:t>
            </a:r>
            <a:r>
              <a:rPr lang="es-CL" dirty="0">
                <a:sym typeface="Wingdings" panose="05000000000000000000" pitchFamily="2" charset="2"/>
              </a:rPr>
              <a:t> corresponden a PSR! Cambiar.</a:t>
            </a:r>
            <a:endParaRPr dirty="0"/>
          </a:p>
        </p:txBody>
      </p:sp>
      <p:pic>
        <p:nvPicPr>
          <p:cNvPr id="29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91" y="3687987"/>
            <a:ext cx="8204201" cy="195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B5F6FB-2ACA-436F-9362-FBFF5C620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81" y="2088789"/>
            <a:ext cx="4993881" cy="13402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0548B3-492B-4FC0-B8FE-C9F55BB1C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247" y="844098"/>
            <a:ext cx="1445802" cy="5676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8416A4-05D1-4623-9717-352798DA6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512" y="5487841"/>
            <a:ext cx="1724025" cy="1066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  <a:r>
              <a:rPr lang="es-CL" dirty="0"/>
              <a:t>	</a:t>
            </a:r>
            <a:endParaRPr dirty="0"/>
          </a:p>
        </p:txBody>
      </p:sp>
      <p:sp>
        <p:nvSpPr>
          <p:cNvPr id="17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grpSp>
        <p:nvGrpSpPr>
          <p:cNvPr id="17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7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7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74" name="Rectángulo 4"/>
          <p:cNvSpPr txBox="1"/>
          <p:nvPr/>
        </p:nvSpPr>
        <p:spPr>
          <a:xfrm>
            <a:off x="341807" y="948018"/>
            <a:ext cx="552552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</a:t>
            </a:r>
            <a:r>
              <a:rPr lang="es-CL" dirty="0"/>
              <a:t>S</a:t>
            </a:r>
            <a:endParaRPr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F257F9D-1F9B-47E9-ADA0-382D8DF79429}"/>
              </a:ext>
            </a:extLst>
          </p:cNvPr>
          <p:cNvSpPr txBox="1">
            <a:spLocks/>
          </p:cNvSpPr>
          <p:nvPr/>
        </p:nvSpPr>
        <p:spPr>
          <a:xfrm>
            <a:off x="347903" y="1393452"/>
            <a:ext cx="7193280" cy="30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2000" b="1" i="0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66481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3296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9944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6592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/>
              <a:t>	                 I Trim                        II Trim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A0BA7A-4703-432F-BDE1-6958C388D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36544" y="1974635"/>
            <a:ext cx="772225" cy="668221"/>
          </a:xfrm>
          <a:prstGeom prst="rect">
            <a:avLst/>
          </a:prstGeom>
        </p:spPr>
      </p:pic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EC619ABA-3EF3-4ED1-9C09-F19F430E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145" y="4226524"/>
            <a:ext cx="772225" cy="8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CF7A69C-1181-4CC1-B10C-0E8CF7861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3" y="1822168"/>
            <a:ext cx="2610082" cy="45240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AEC7C7B-8D29-4882-A9AD-3B8E18848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136" y="1801418"/>
            <a:ext cx="2743200" cy="457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89D2A-62E5-4D86-B8BB-A2B8ACE28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6943" y="1974635"/>
            <a:ext cx="2838450" cy="6286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405192-588C-4491-8770-38990E50F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9343" y="4385713"/>
            <a:ext cx="2533650" cy="1809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DA4BD75-B37B-4E2A-9974-80CAD604F2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3155" y="4636555"/>
            <a:ext cx="2533651" cy="1650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F2C8561-7862-4447-846E-22CD0FA27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7538" y="4889736"/>
            <a:ext cx="2218373" cy="1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3332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29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grpSp>
        <p:nvGrpSpPr>
          <p:cNvPr id="30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9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9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01" name="Rectángulo 4"/>
          <p:cNvSpPr txBox="1"/>
          <p:nvPr/>
        </p:nvSpPr>
        <p:spPr>
          <a:xfrm>
            <a:off x="265607" y="1238717"/>
            <a:ext cx="9919571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H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/>
              <a:t>Todo personal </a:t>
            </a:r>
            <a:r>
              <a:rPr dirty="0" err="1"/>
              <a:t>vigente</a:t>
            </a:r>
            <a:r>
              <a:rPr dirty="0"/>
              <a:t> al 3</a:t>
            </a:r>
            <a:r>
              <a:rPr lang="es-CL" dirty="0"/>
              <a:t>0</a:t>
            </a:r>
            <a:r>
              <a:rPr dirty="0"/>
              <a:t> de </a:t>
            </a:r>
            <a:r>
              <a:rPr lang="es-CL" dirty="0"/>
              <a:t>Septiembre</a:t>
            </a:r>
            <a:r>
              <a:rPr dirty="0"/>
              <a:t> 2020. </a:t>
            </a:r>
            <a:endParaRPr lang="es-CL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MX"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dirty="0" err="1"/>
              <a:t>Realizar</a:t>
            </a:r>
            <a:r>
              <a:rPr dirty="0"/>
              <a:t> </a:t>
            </a:r>
            <a:r>
              <a:rPr dirty="0" err="1"/>
              <a:t>tabla</a:t>
            </a:r>
            <a:r>
              <a:rPr dirty="0"/>
              <a:t> </a:t>
            </a:r>
            <a:r>
              <a:rPr dirty="0" err="1"/>
              <a:t>dinámica</a:t>
            </a:r>
            <a:r>
              <a:rPr dirty="0"/>
              <a:t> por RUN, que </a:t>
            </a:r>
            <a:r>
              <a:rPr dirty="0" err="1"/>
              <a:t>calcule</a:t>
            </a:r>
            <a:r>
              <a:rPr dirty="0"/>
              <a:t> el total de Horas. </a:t>
            </a:r>
            <a:r>
              <a:rPr dirty="0" err="1"/>
              <a:t>Revisar</a:t>
            </a:r>
            <a:r>
              <a:rPr dirty="0"/>
              <a:t> los que </a:t>
            </a:r>
            <a:r>
              <a:rPr dirty="0" err="1"/>
              <a:t>excedan</a:t>
            </a:r>
            <a:r>
              <a:rPr dirty="0"/>
              <a:t> &gt;=44 </a:t>
            </a:r>
            <a:r>
              <a:rPr dirty="0" err="1"/>
              <a:t>hrs</a:t>
            </a:r>
            <a:r>
              <a:rPr dirty="0"/>
              <a:t>/EUS. y Personal </a:t>
            </a:r>
            <a:r>
              <a:rPr dirty="0" err="1"/>
              <a:t>Médico</a:t>
            </a:r>
            <a:r>
              <a:rPr dirty="0"/>
              <a:t> &gt;=56 horas. </a:t>
            </a:r>
            <a:r>
              <a:rPr dirty="0" err="1"/>
              <a:t>Replicar</a:t>
            </a:r>
            <a:r>
              <a:rPr dirty="0"/>
              <a:t> con S y H.</a:t>
            </a:r>
            <a:r>
              <a:rPr lang="es-CL" dirty="0"/>
              <a:t> </a:t>
            </a:r>
            <a:r>
              <a:rPr lang="es-CL" b="1" dirty="0"/>
              <a:t>Hemos encontrado contratos por 44hrs. En D y en H.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 dirty="0" err="1">
                <a:solidFill>
                  <a:schemeClr val="tx1"/>
                </a:solidFill>
                <a:highlight>
                  <a:srgbClr val="000080"/>
                </a:highlight>
              </a:rPr>
              <a:t>Cuadrar</a:t>
            </a:r>
            <a:r>
              <a:rPr b="1" dirty="0">
                <a:solidFill>
                  <a:schemeClr val="tx1"/>
                </a:solidFill>
                <a:highlight>
                  <a:srgbClr val="000080"/>
                </a:highlight>
              </a:rPr>
              <a:t> LGN, BECARIOS, CODIGOS DEL TRABAJO, </a:t>
            </a:r>
            <a:r>
              <a:rPr lang="es-ES" b="1" dirty="0">
                <a:solidFill>
                  <a:schemeClr val="tx1"/>
                </a:solidFill>
                <a:highlight>
                  <a:srgbClr val="000080"/>
                </a:highlight>
              </a:rPr>
              <a:t>HSA.</a:t>
            </a:r>
            <a:r>
              <a:rPr dirty="0">
                <a:highlight>
                  <a:srgbClr val="000080"/>
                </a:highlight>
              </a:rPr>
              <a:t>.</a:t>
            </a:r>
            <a:endParaRPr lang="es-CL" dirty="0">
              <a:highlight>
                <a:srgbClr val="000080"/>
              </a:highlight>
            </a:endParaRP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dirty="0"/>
              <a:t>A partir del trimestre pasado, se agregan a la matriz H los campos:</a:t>
            </a:r>
            <a:r>
              <a:rPr lang="es-CL" b="1" dirty="0"/>
              <a:t> MONTO_TOT, EXPERIENCIA y DESC_FUN para toda CALIDAD_JURIDICA.</a:t>
            </a:r>
            <a:endParaRPr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b="1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Contexto Informes Trimestrales DIPRES</a:t>
            </a:r>
            <a:endParaRPr dirty="0"/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1DB719AA-0B67-4AF5-8BB0-DC7D463D2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05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EB724B-D8E5-40CB-BA3F-A76435D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607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0" name="Marcador de contenido 1">
            <a:extLst>
              <a:ext uri="{FF2B5EF4-FFF2-40B4-BE49-F238E27FC236}">
                <a16:creationId xmlns:a16="http://schemas.microsoft.com/office/drawing/2014/main" id="{DBEE9B7B-6FAC-A24E-833E-24603C10ECAB}"/>
              </a:ext>
            </a:extLst>
          </p:cNvPr>
          <p:cNvSpPr txBox="1">
            <a:spLocks/>
          </p:cNvSpPr>
          <p:nvPr/>
        </p:nvSpPr>
        <p:spPr>
          <a:xfrm>
            <a:off x="541867" y="2773680"/>
            <a:ext cx="11108267" cy="33751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97607" marR="0" indent="-195986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▪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466481" marR="0" indent="-26725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–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26834" marR="0" indent="-15873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▫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r>
              <a:rPr lang="es-CL">
                <a:solidFill>
                  <a:schemeClr val="accent5"/>
                </a:solidFill>
              </a:rPr>
              <a:t>Las matrices DHS consultan sobre el personal disponible, en funciones a la fecha de corte. La matriz C, consulta por el personal que cesó durante el período. </a:t>
            </a:r>
          </a:p>
          <a:p>
            <a:pPr hangingPunct="1"/>
            <a:r>
              <a:rPr lang="es-CL">
                <a:solidFill>
                  <a:schemeClr val="accent5"/>
                </a:solidFill>
              </a:rPr>
              <a:t>En términos generales, una persona debería estar declarada una vez en alguna de las matrices base 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590EEE2A-2AFA-0E44-8D85-2CF876AB1D6E}"/>
              </a:ext>
            </a:extLst>
          </p:cNvPr>
          <p:cNvSpPr txBox="1">
            <a:spLocks/>
          </p:cNvSpPr>
          <p:nvPr/>
        </p:nvSpPr>
        <p:spPr>
          <a:xfrm>
            <a:off x="541867" y="1064411"/>
            <a:ext cx="8331200" cy="747580"/>
          </a:xfrm>
          <a:prstGeom prst="rect">
            <a:avLst/>
          </a:prstGeom>
        </p:spPr>
        <p:txBody>
          <a:bodyPr/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97607" marR="0" indent="-195986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▪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466481" marR="0" indent="-26725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–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26834" marR="0" indent="-15873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▫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>
                <a:solidFill>
                  <a:schemeClr val="accent5"/>
                </a:solidFill>
              </a:rPr>
              <a:t>CLASIFICACIÓN: SEGÚN TIPO DE INFORMACIÓN</a:t>
            </a:r>
          </a:p>
          <a:p>
            <a:pPr hangingPunct="1"/>
            <a:endParaRPr lang="es-CL" dirty="0">
              <a:solidFill>
                <a:schemeClr val="accent5"/>
              </a:solidFill>
            </a:endParaRPr>
          </a:p>
          <a:p>
            <a:pPr hangingPunct="1"/>
            <a:r>
              <a:rPr lang="es-CL" b="1" dirty="0">
                <a:solidFill>
                  <a:schemeClr val="accent5"/>
                </a:solidFill>
              </a:rPr>
              <a:t>Matrices Base</a:t>
            </a:r>
            <a:r>
              <a:rPr lang="es-CL" dirty="0">
                <a:solidFill>
                  <a:schemeClr val="accent5"/>
                </a:solidFill>
              </a:rPr>
              <a:t>:</a:t>
            </a: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id="{CD53746B-BF08-8940-8A1B-4D4524C15882}"/>
              </a:ext>
            </a:extLst>
          </p:cNvPr>
          <p:cNvSpPr txBox="1">
            <a:spLocks/>
          </p:cNvSpPr>
          <p:nvPr/>
        </p:nvSpPr>
        <p:spPr>
          <a:xfrm>
            <a:off x="541867" y="1966784"/>
            <a:ext cx="11108267" cy="380178"/>
          </a:xfrm>
          <a:prstGeom prst="rect">
            <a:avLst/>
          </a:prstGeom>
        </p:spPr>
        <p:txBody>
          <a:bodyPr/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97607" marR="0" indent="-195986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▪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466481" marR="0" indent="-26725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–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26834" marR="0" indent="-15873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▫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>
                <a:solidFill>
                  <a:schemeClr val="accent5"/>
                </a:solidFill>
              </a:rPr>
              <a:t>Personal que se desempeña o desempeñó en la institución, desde el 1 de Enero y hasta la fecha de corte de cada informe.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EF255CA-63D1-BB46-8F1B-AC9769BE5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892" y="3106352"/>
            <a:ext cx="63531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240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grpSp>
        <p:nvGrpSpPr>
          <p:cNvPr id="27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7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7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73" name="Rectángulo 4"/>
          <p:cNvSpPr txBox="1"/>
          <p:nvPr/>
        </p:nvSpPr>
        <p:spPr>
          <a:xfrm>
            <a:off x="341807" y="1255798"/>
            <a:ext cx="5597354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</a:t>
            </a:r>
            <a:r>
              <a:rPr lang="es-CL" dirty="0"/>
              <a:t>H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/>
              <a:t>Campos de Antecedentes de Estudio + Unidad + MONTO_TOT + EXPERIENCIA + DESC_FUN.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/>
              <a:t>Grado: </a:t>
            </a:r>
            <a:r>
              <a:rPr lang="es-ES" b="1" dirty="0"/>
              <a:t>Deben homologar grados para Honorarios que no sean PERSONAL MÉDICO.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/>
              <a:t>Los LGN son titulares, por tanto el término de contrato es 00-00-0000.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ES" dirty="0"/>
              <a:t>Deben enviar todos los campos con dato. (CORR_CTO)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079BF9-7FC2-43A5-A0DF-3434491E4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551" y="684289"/>
            <a:ext cx="3076575" cy="57816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804F87A-800E-4919-B6CF-04B1C43F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126" y="684289"/>
            <a:ext cx="2855147" cy="5781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AC53B7B-54B3-415A-B74C-C28E5C155C71}"/>
              </a:ext>
            </a:extLst>
          </p:cNvPr>
          <p:cNvSpPr txBox="1">
            <a:spLocks/>
          </p:cNvSpPr>
          <p:nvPr/>
        </p:nvSpPr>
        <p:spPr>
          <a:xfrm>
            <a:off x="1246922" y="303359"/>
            <a:ext cx="9089206" cy="30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2000" b="1" i="0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66481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3296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9944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6592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/>
              <a:t>Revisión Matrices II Corte 2020.	                 I Trim                        II Trim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A2A8FF-7B8E-2B4C-9D09-02784D295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70" y="5079687"/>
            <a:ext cx="4671674" cy="12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4771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  <a:r>
              <a:rPr lang="es-CL" dirty="0"/>
              <a:t>	</a:t>
            </a:r>
            <a:endParaRPr dirty="0"/>
          </a:p>
        </p:txBody>
      </p:sp>
      <p:sp>
        <p:nvSpPr>
          <p:cNvPr id="17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grpSp>
        <p:nvGrpSpPr>
          <p:cNvPr id="17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7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7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74" name="Rectángulo 4"/>
          <p:cNvSpPr txBox="1"/>
          <p:nvPr/>
        </p:nvSpPr>
        <p:spPr>
          <a:xfrm>
            <a:off x="341807" y="948018"/>
            <a:ext cx="552552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</a:t>
            </a:r>
            <a:r>
              <a:rPr lang="es-CL" dirty="0"/>
              <a:t>H</a:t>
            </a:r>
            <a:endParaRPr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F257F9D-1F9B-47E9-ADA0-382D8DF79429}"/>
              </a:ext>
            </a:extLst>
          </p:cNvPr>
          <p:cNvSpPr txBox="1">
            <a:spLocks/>
          </p:cNvSpPr>
          <p:nvPr/>
        </p:nvSpPr>
        <p:spPr>
          <a:xfrm>
            <a:off x="347903" y="1393452"/>
            <a:ext cx="7193280" cy="30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2000" b="1" i="0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66481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3296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9944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6592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/>
              <a:t>	                 I Trim                        II Trim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A0BA7A-4703-432F-BDE1-6958C388D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36544" y="1974635"/>
            <a:ext cx="772225" cy="668221"/>
          </a:xfrm>
          <a:prstGeom prst="rect">
            <a:avLst/>
          </a:prstGeom>
        </p:spPr>
      </p:pic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EC619ABA-3EF3-4ED1-9C09-F19F430E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242" y="4823832"/>
            <a:ext cx="772225" cy="8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8B7615-EDC7-44A5-9168-416C65E0E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13" y="1701230"/>
            <a:ext cx="2743200" cy="4572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D70960D-0403-4F2D-8016-A9767121D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058" y="1701230"/>
            <a:ext cx="2743200" cy="4572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F76F9D-E3D3-452B-AA2D-0EFD08A71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6467" y="1214106"/>
            <a:ext cx="2867025" cy="2857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6BEAD0-06C9-488C-8E56-60AC4C39A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992" y="5251581"/>
            <a:ext cx="28575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8065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3E6C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04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grpSp>
        <p:nvGrpSpPr>
          <p:cNvPr id="307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05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06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08" name="Marcador de contenido 1"/>
          <p:cNvSpPr txBox="1"/>
          <p:nvPr/>
        </p:nvSpPr>
        <p:spPr>
          <a:xfrm>
            <a:off x="518675" y="1322576"/>
            <a:ext cx="4641154" cy="661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H</a:t>
            </a:r>
            <a:r>
              <a:rPr lang="es-CL" dirty="0"/>
              <a:t> : LIBERADOS DE GUARDIA</a:t>
            </a:r>
            <a:endParaRPr dirty="0">
              <a:solidFill>
                <a:srgbClr val="000000"/>
              </a:solidFill>
            </a:endParaRPr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chemeClr val="accent5"/>
                </a:solidFill>
              </a:defRPr>
            </a:pPr>
            <a:r>
              <a:rPr dirty="0" err="1"/>
              <a:t>Cuadrar</a:t>
            </a:r>
            <a:r>
              <a:rPr dirty="0"/>
              <a:t> LGN:</a:t>
            </a:r>
            <a:endParaRPr sz="1600" dirty="0"/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dirty="0" err="1"/>
              <a:t>Existen</a:t>
            </a:r>
            <a:r>
              <a:rPr dirty="0"/>
              <a:t> </a:t>
            </a:r>
            <a:r>
              <a:rPr dirty="0" err="1"/>
              <a:t>contratos</a:t>
            </a:r>
            <a:r>
              <a:rPr dirty="0"/>
              <a:t> que por error </a:t>
            </a:r>
            <a:r>
              <a:rPr dirty="0" err="1"/>
              <a:t>seleccionan</a:t>
            </a:r>
            <a:r>
              <a:rPr dirty="0"/>
              <a:t> la </a:t>
            </a:r>
            <a:r>
              <a:rPr dirty="0" err="1"/>
              <a:t>marca</a:t>
            </a:r>
            <a:r>
              <a:rPr dirty="0"/>
              <a:t> de LGN de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Contractuales</a:t>
            </a:r>
            <a:r>
              <a:rPr dirty="0"/>
              <a:t>.</a:t>
            </a:r>
          </a:p>
          <a:p>
            <a:pPr algn="just" defTabSz="913526">
              <a:defRPr>
                <a:solidFill>
                  <a:schemeClr val="accent5"/>
                </a:solidFill>
              </a:defRPr>
            </a:pPr>
            <a:endParaRPr dirty="0"/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 b="1" i="1">
                <a:solidFill>
                  <a:schemeClr val="accent5"/>
                </a:solidFill>
              </a:defRPr>
            </a:pP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Servicio</a:t>
            </a:r>
            <a:r>
              <a:rPr dirty="0"/>
              <a:t> debe </a:t>
            </a:r>
            <a:r>
              <a:rPr dirty="0" err="1"/>
              <a:t>cuadrar</a:t>
            </a:r>
            <a:r>
              <a:rPr dirty="0"/>
              <a:t> los LGN </a:t>
            </a:r>
            <a:r>
              <a:rPr lang="es-CL" dirty="0"/>
              <a:t>contra los periodos pasados.</a:t>
            </a:r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 b="1" i="1">
                <a:solidFill>
                  <a:schemeClr val="accent5"/>
                </a:solidFill>
              </a:defRPr>
            </a:pPr>
            <a:endParaRPr lang="es-CL" dirty="0"/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 b="1" i="1">
                <a:solidFill>
                  <a:schemeClr val="accent5"/>
                </a:solidFill>
              </a:defRPr>
            </a:pPr>
            <a:r>
              <a:rPr lang="es-CL" dirty="0"/>
              <a:t>Si su servicio se encuentra en rojo, debe revisar que estos funcionarios estén en C, por causal 311 o 312.</a:t>
            </a:r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 b="1" i="1">
                <a:solidFill>
                  <a:schemeClr val="accent5"/>
                </a:solidFill>
              </a:defRPr>
            </a:pPr>
            <a:endParaRPr lang="es-CL" dirty="0"/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 b="1" i="1">
                <a:solidFill>
                  <a:schemeClr val="accent5"/>
                </a:solidFill>
              </a:defRPr>
            </a:pPr>
            <a:r>
              <a:rPr lang="es-CL" dirty="0"/>
              <a:t>2.091 + 16 LGN HPH: 2.107</a:t>
            </a:r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 b="1" i="1">
                <a:solidFill>
                  <a:schemeClr val="accent5"/>
                </a:solidFill>
              </a:defRPr>
            </a:pPr>
            <a:r>
              <a:rPr lang="es-CL" dirty="0"/>
              <a:t>Diferencia: 8 funcionarios.</a:t>
            </a:r>
            <a:endParaRPr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04999F-D5FF-7140-8514-B43D07F5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718" y="403352"/>
            <a:ext cx="3998177" cy="60512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B1A3587-D390-0D46-BFE2-24B56BB4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245" y="403352"/>
            <a:ext cx="2286000" cy="60512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3E6C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04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grpSp>
        <p:nvGrpSpPr>
          <p:cNvPr id="307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05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06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08" name="Marcador de contenido 1"/>
          <p:cNvSpPr txBox="1"/>
          <p:nvPr/>
        </p:nvSpPr>
        <p:spPr>
          <a:xfrm>
            <a:off x="518674" y="1322576"/>
            <a:ext cx="6023639" cy="3395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H</a:t>
            </a:r>
            <a:r>
              <a:rPr lang="es-CL" dirty="0"/>
              <a:t> : LIBERADOS DE GUARDIA</a:t>
            </a:r>
            <a:endParaRPr dirty="0">
              <a:solidFill>
                <a:srgbClr val="000000"/>
              </a:solidFill>
            </a:endParaRPr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chemeClr val="accent5"/>
                </a:solidFill>
              </a:defRPr>
            </a:pPr>
            <a:r>
              <a:rPr lang="es-ES" dirty="0"/>
              <a:t>Distorsión</a:t>
            </a:r>
            <a:r>
              <a:rPr dirty="0"/>
              <a:t> LGN:</a:t>
            </a:r>
            <a:endParaRPr lang="es-ES" dirty="0"/>
          </a:p>
          <a:p>
            <a:pPr marL="752231" lvl="6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dirty="0"/>
              <a:t>LGN </a:t>
            </a:r>
            <a:r>
              <a:rPr dirty="0" err="1"/>
              <a:t>sentados</a:t>
            </a:r>
            <a:r>
              <a:rPr dirty="0"/>
              <a:t> en cargos </a:t>
            </a:r>
            <a:r>
              <a:rPr lang="es-ES" dirty="0"/>
              <a:t>que </a:t>
            </a:r>
            <a:r>
              <a:rPr dirty="0"/>
              <a:t>no</a:t>
            </a:r>
            <a:r>
              <a:rPr lang="es-ES" dirty="0"/>
              <a:t> son</a:t>
            </a:r>
            <a:r>
              <a:rPr dirty="0"/>
              <a:t> </a:t>
            </a:r>
            <a:r>
              <a:rPr dirty="0" err="1"/>
              <a:t>titulares</a:t>
            </a:r>
            <a:r>
              <a:rPr lang="es-ES" dirty="0"/>
              <a:t>.</a:t>
            </a:r>
          </a:p>
          <a:p>
            <a:pPr marL="752231" lvl="6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ES" dirty="0"/>
              <a:t>LGN sin pago de la Liberación de Guardia.</a:t>
            </a:r>
          </a:p>
          <a:p>
            <a:pPr marL="752231" lvl="6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ES" dirty="0"/>
              <a:t>LGN con jornada 22 y 44 horas</a:t>
            </a:r>
          </a:p>
          <a:p>
            <a:pPr marL="752231" lvl="6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ES" dirty="0"/>
              <a:t>LGN con fechas de ingreso que no corresponden.</a:t>
            </a:r>
          </a:p>
          <a:p>
            <a:pPr marL="752231" lvl="6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ES" dirty="0"/>
              <a:t>LGN que no se declararon en el II TRIM 2020.</a:t>
            </a:r>
            <a:endParaRPr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324BAA-B783-E342-BAEF-5CAA96C14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4" y="3624942"/>
            <a:ext cx="1110646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1766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12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grpSp>
        <p:nvGrpSpPr>
          <p:cNvPr id="315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13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14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16" name="Marcador de contenido 1"/>
          <p:cNvSpPr txBox="1"/>
          <p:nvPr/>
        </p:nvSpPr>
        <p:spPr>
          <a:xfrm>
            <a:off x="635905" y="1237168"/>
            <a:ext cx="5504806" cy="755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H</a:t>
            </a:r>
            <a:r>
              <a:rPr lang="es-ES" dirty="0">
                <a:solidFill>
                  <a:srgbClr val="000000"/>
                </a:solidFill>
              </a:rPr>
              <a:t>: </a:t>
            </a:r>
            <a:r>
              <a:rPr dirty="0"/>
              <a:t>BECARIOS:</a:t>
            </a:r>
            <a:endParaRPr sz="1600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dirty="0" err="1"/>
              <a:t>Usar</a:t>
            </a:r>
            <a:r>
              <a:rPr dirty="0"/>
              <a:t> bases de FORCAP, para </a:t>
            </a:r>
            <a:r>
              <a:rPr dirty="0" err="1"/>
              <a:t>cuadrar</a:t>
            </a:r>
            <a:r>
              <a:rPr dirty="0"/>
              <a:t> los BECARIOS.</a:t>
            </a:r>
            <a:endParaRPr sz="1600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dirty="0" err="1"/>
              <a:t>Cruzar</a:t>
            </a:r>
            <a:r>
              <a:rPr dirty="0"/>
              <a:t> con el </a:t>
            </a:r>
            <a:r>
              <a:rPr lang="es-CL" dirty="0"/>
              <a:t>I y II</a:t>
            </a:r>
            <a:r>
              <a:rPr dirty="0"/>
              <a:t> Corte 20</a:t>
            </a:r>
            <a:r>
              <a:rPr lang="es-CL" dirty="0"/>
              <a:t>20</a:t>
            </a:r>
            <a:r>
              <a:rPr dirty="0"/>
              <a:t>.</a:t>
            </a:r>
            <a:endParaRPr lang="es-CL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MX" b="1" dirty="0"/>
              <a:t>Total= Becarios I Corte </a:t>
            </a:r>
          </a:p>
          <a:p>
            <a:pPr marL="466481" lvl="2" indent="0" defTabSz="913526">
              <a:lnSpc>
                <a:spcPct val="150000"/>
              </a:lnSpc>
              <a:buClr>
                <a:srgbClr val="33448D"/>
              </a:buClr>
              <a:buSzPct val="120000"/>
              <a:defRPr>
                <a:solidFill>
                  <a:schemeClr val="accent5"/>
                </a:solidFill>
              </a:defRPr>
            </a:pPr>
            <a:r>
              <a:rPr lang="es-MX" b="1" dirty="0"/>
              <a:t>+ Becarios que ingresan a Beca</a:t>
            </a:r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Tx/>
              <a:buChar char="-"/>
              <a:defRPr>
                <a:solidFill>
                  <a:schemeClr val="accent5"/>
                </a:solidFill>
              </a:defRPr>
            </a:pPr>
            <a:r>
              <a:rPr lang="es-MX" b="1" dirty="0"/>
              <a:t>Becarios que terminan Beca. </a:t>
            </a:r>
          </a:p>
          <a:p>
            <a:pPr marL="466481" lvl="2" indent="0" defTabSz="913526">
              <a:lnSpc>
                <a:spcPct val="150000"/>
              </a:lnSpc>
              <a:buClr>
                <a:srgbClr val="33448D"/>
              </a:buClr>
              <a:buSzPct val="120000"/>
              <a:defRPr>
                <a:solidFill>
                  <a:schemeClr val="accent5"/>
                </a:solidFill>
              </a:defRPr>
            </a:pPr>
            <a:endParaRPr lang="es-MX" b="1" dirty="0"/>
          </a:p>
          <a:p>
            <a:pPr marL="466481" lvl="2" indent="0" defTabSz="913526">
              <a:lnSpc>
                <a:spcPct val="150000"/>
              </a:lnSpc>
              <a:buClr>
                <a:srgbClr val="33448D"/>
              </a:buClr>
              <a:buSzPct val="120000"/>
              <a:defRPr>
                <a:solidFill>
                  <a:schemeClr val="accent5"/>
                </a:solidFill>
              </a:defRPr>
            </a:pPr>
            <a:r>
              <a:rPr lang="es-MX" b="1" i="1" dirty="0">
                <a:solidFill>
                  <a:schemeClr val="tx1"/>
                </a:solidFill>
                <a:highlight>
                  <a:srgbClr val="000080"/>
                </a:highlight>
              </a:rPr>
              <a:t>En el caso que termine Beca y</a:t>
            </a:r>
          </a:p>
          <a:p>
            <a:pPr marL="466481" lvl="2" indent="0" defTabSz="913526">
              <a:lnSpc>
                <a:spcPct val="150000"/>
              </a:lnSpc>
              <a:buClr>
                <a:srgbClr val="33448D"/>
              </a:buClr>
              <a:buSzPct val="120000"/>
              <a:defRPr>
                <a:solidFill>
                  <a:schemeClr val="accent5"/>
                </a:solidFill>
              </a:defRPr>
            </a:pPr>
            <a:r>
              <a:rPr lang="es-MX" b="1" i="1" dirty="0">
                <a:solidFill>
                  <a:schemeClr val="tx1"/>
                </a:solidFill>
                <a:highlight>
                  <a:srgbClr val="000080"/>
                </a:highlight>
              </a:rPr>
              <a:t>deba devolver (PAO), verificar </a:t>
            </a:r>
          </a:p>
          <a:p>
            <a:pPr marL="466481" lvl="2" indent="0" defTabSz="913526">
              <a:lnSpc>
                <a:spcPct val="150000"/>
              </a:lnSpc>
              <a:buClr>
                <a:srgbClr val="33448D"/>
              </a:buClr>
              <a:buSzPct val="120000"/>
              <a:defRPr>
                <a:solidFill>
                  <a:schemeClr val="accent5"/>
                </a:solidFill>
              </a:defRPr>
            </a:pPr>
            <a:r>
              <a:rPr lang="es-MX" b="1" i="1" dirty="0">
                <a:solidFill>
                  <a:schemeClr val="tx1"/>
                </a:solidFill>
                <a:highlight>
                  <a:srgbClr val="000080"/>
                </a:highlight>
              </a:rPr>
              <a:t>que esté en D.</a:t>
            </a:r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endParaRPr lang="es-MX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endParaRPr dirty="0"/>
          </a:p>
          <a:p>
            <a:pPr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</p:txBody>
      </p:sp>
      <p:pic>
        <p:nvPicPr>
          <p:cNvPr id="317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407" y="2618831"/>
            <a:ext cx="7052630" cy="3417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F66B56-549E-4A5D-99A3-8B07DE9B4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92" y="931646"/>
            <a:ext cx="4468237" cy="6110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A5C0E3-5D58-BD4D-926E-7DA2BC782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31" y="611137"/>
            <a:ext cx="4056380" cy="59475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19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grpSp>
        <p:nvGrpSpPr>
          <p:cNvPr id="19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9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9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99" name="Rectángulo 4"/>
          <p:cNvSpPr txBox="1"/>
          <p:nvPr/>
        </p:nvSpPr>
        <p:spPr>
          <a:xfrm>
            <a:off x="338108" y="992376"/>
            <a:ext cx="608571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</a:t>
            </a:r>
            <a:r>
              <a:rPr lang="es-ES" dirty="0"/>
              <a:t>H</a:t>
            </a:r>
            <a:r>
              <a:rPr lang="es-CL" dirty="0"/>
              <a:t>: BECARIOS</a:t>
            </a:r>
            <a:endParaRPr dirty="0"/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 dirty="0"/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673D1B1F-8B0C-4267-96DD-5B9F9A157F33}"/>
              </a:ext>
            </a:extLst>
          </p:cNvPr>
          <p:cNvSpPr/>
          <p:nvPr/>
        </p:nvSpPr>
        <p:spPr>
          <a:xfrm>
            <a:off x="1246922" y="1463040"/>
            <a:ext cx="217967" cy="5091601"/>
          </a:xfrm>
          <a:prstGeom prst="lef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045B5-17AC-4CCE-9F96-D3D376CFC8A4}"/>
              </a:ext>
            </a:extLst>
          </p:cNvPr>
          <p:cNvSpPr txBox="1"/>
          <p:nvPr/>
        </p:nvSpPr>
        <p:spPr>
          <a:xfrm>
            <a:off x="188540" y="3797628"/>
            <a:ext cx="1107226" cy="422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2009" tIns="72009" rIns="72009" bIns="7200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FORCAP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D8EC61-22A7-CE48-9524-B6E626F20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89" y="1558374"/>
            <a:ext cx="3407844" cy="49009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AFD8C0-9CDF-EE45-AAE5-D059322A3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700" y="1177290"/>
            <a:ext cx="6850732" cy="528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7157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21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grpSp>
        <p:nvGrpSpPr>
          <p:cNvPr id="324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22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23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25" name="Marcador de contenido 1"/>
          <p:cNvSpPr txBox="1"/>
          <p:nvPr/>
        </p:nvSpPr>
        <p:spPr>
          <a:xfrm>
            <a:off x="635905" y="1237168"/>
            <a:ext cx="6528824" cy="5217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H</a:t>
            </a:r>
            <a:r>
              <a:rPr lang="es-ES" dirty="0">
                <a:solidFill>
                  <a:srgbClr val="000000"/>
                </a:solidFill>
              </a:rPr>
              <a:t>: </a:t>
            </a:r>
            <a:r>
              <a:rPr b="1" dirty="0"/>
              <a:t>HONORARIOS</a:t>
            </a:r>
            <a:r>
              <a:rPr dirty="0"/>
              <a:t>:</a:t>
            </a:r>
            <a:endParaRPr lang="es-ES" dirty="0"/>
          </a:p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 sz="1600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dirty="0" err="1"/>
              <a:t>Cruzar</a:t>
            </a:r>
            <a:r>
              <a:rPr dirty="0"/>
              <a:t> con el </a:t>
            </a:r>
            <a:r>
              <a:rPr lang="es-CL" dirty="0"/>
              <a:t>II</a:t>
            </a:r>
            <a:r>
              <a:rPr dirty="0"/>
              <a:t> Corte </a:t>
            </a:r>
            <a:r>
              <a:rPr lang="es-CL" dirty="0"/>
              <a:t>2020</a:t>
            </a:r>
            <a:r>
              <a:rPr dirty="0"/>
              <a:t>, </a:t>
            </a:r>
            <a:r>
              <a:rPr dirty="0" err="1"/>
              <a:t>identificar</a:t>
            </a:r>
            <a:r>
              <a:rPr dirty="0"/>
              <a:t> las </a:t>
            </a:r>
            <a:r>
              <a:rPr dirty="0" err="1"/>
              <a:t>diferencias</a:t>
            </a:r>
            <a:r>
              <a:rPr dirty="0"/>
              <a:t>.</a:t>
            </a:r>
            <a:endParaRPr lang="es-ES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endParaRPr lang="es-CL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CL" dirty="0"/>
              <a:t>Si su servicio se encuentra en rojo, debe revisar que estos funcionarios estén en C, por causal 412.</a:t>
            </a:r>
          </a:p>
          <a:p>
            <a:pPr marL="466481" lvl="2" indent="0" defTabSz="913526">
              <a:lnSpc>
                <a:spcPct val="150000"/>
              </a:lnSpc>
              <a:buClr>
                <a:srgbClr val="33448D"/>
              </a:buClr>
              <a:buSzPct val="120000"/>
              <a:defRPr>
                <a:solidFill>
                  <a:schemeClr val="accent5"/>
                </a:solidFill>
              </a:defRPr>
            </a:pPr>
            <a:endParaRPr lang="es-MX" sz="1600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MX" sz="1600" b="1" i="1" dirty="0"/>
              <a:t>Especial énfasis: Honorarios por COVID. </a:t>
            </a:r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ES" sz="1600" b="1" i="1" dirty="0"/>
              <a:t>Proceso de Regularización IV TRIM 2020.</a:t>
            </a:r>
            <a:endParaRPr sz="1600" b="1" i="1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766E2D-72C1-5149-BFBA-70C6E073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553" y="611137"/>
            <a:ext cx="4901498" cy="577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1788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21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grpSp>
        <p:nvGrpSpPr>
          <p:cNvPr id="324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22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23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25" name="Marcador de contenido 1"/>
          <p:cNvSpPr txBox="1"/>
          <p:nvPr/>
        </p:nvSpPr>
        <p:spPr>
          <a:xfrm>
            <a:off x="635904" y="1237168"/>
            <a:ext cx="10163275" cy="4340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dirty="0"/>
              <a:t>MATRIZ H</a:t>
            </a:r>
            <a:r>
              <a:rPr lang="es-ES" dirty="0">
                <a:solidFill>
                  <a:srgbClr val="000000"/>
                </a:solidFill>
              </a:rPr>
              <a:t>: </a:t>
            </a:r>
            <a:r>
              <a:rPr lang="es-CL" b="1" dirty="0"/>
              <a:t>CT_FD</a:t>
            </a:r>
            <a:r>
              <a:rPr dirty="0"/>
              <a:t>:</a:t>
            </a:r>
            <a:endParaRPr lang="es-ES" dirty="0"/>
          </a:p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 sz="1600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dirty="0" err="1"/>
              <a:t>Cruzar</a:t>
            </a:r>
            <a:r>
              <a:rPr dirty="0"/>
              <a:t> con el </a:t>
            </a:r>
            <a:r>
              <a:rPr lang="es-CL" dirty="0"/>
              <a:t>II</a:t>
            </a:r>
            <a:r>
              <a:rPr dirty="0"/>
              <a:t> Corte </a:t>
            </a:r>
            <a:r>
              <a:rPr lang="es-CL" dirty="0"/>
              <a:t>2020</a:t>
            </a:r>
            <a:r>
              <a:rPr dirty="0"/>
              <a:t>, </a:t>
            </a:r>
            <a:r>
              <a:rPr dirty="0" err="1"/>
              <a:t>identificar</a:t>
            </a:r>
            <a:r>
              <a:rPr dirty="0"/>
              <a:t> las </a:t>
            </a:r>
            <a:r>
              <a:rPr dirty="0" err="1"/>
              <a:t>diferencias</a:t>
            </a:r>
            <a:r>
              <a:rPr dirty="0"/>
              <a:t>.</a:t>
            </a:r>
            <a:endParaRPr lang="es-MX" sz="1600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MX" sz="1600" b="1" i="1" dirty="0"/>
              <a:t>Especial énfasis: Contratos por COVID.</a:t>
            </a:r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rPr lang="es-CL" sz="1600" b="1" dirty="0"/>
              <a:t>Si su servicio se encuentra en rojo, debe revisar que estos funcionarios estén en C, por causal 421 o 422.</a:t>
            </a:r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endParaRPr lang="es-MX" sz="1600" b="1" i="1" dirty="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86FF40-4F8A-124F-9816-5EA7886B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31" y="3538054"/>
            <a:ext cx="7240489" cy="28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5242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3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grpSp>
        <p:nvGrpSpPr>
          <p:cNvPr id="34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3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3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41" name="Marcador de contenido 1"/>
          <p:cNvSpPr txBox="1"/>
          <p:nvPr/>
        </p:nvSpPr>
        <p:spPr>
          <a:xfrm>
            <a:off x="635905" y="1237168"/>
            <a:ext cx="8453044" cy="192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lang="es-CL" dirty="0"/>
              <a:t>MATRIZ H</a:t>
            </a:r>
            <a:r>
              <a:rPr lang="es-CL" dirty="0">
                <a:solidFill>
                  <a:srgbClr val="000000"/>
                </a:solidFill>
              </a:rPr>
              <a:t>: </a:t>
            </a:r>
            <a:r>
              <a:rPr lang="es-CL" b="1" dirty="0"/>
              <a:t>CT_FD</a:t>
            </a:r>
            <a:r>
              <a:rPr lang="es-CL" dirty="0"/>
              <a:t>:</a:t>
            </a:r>
          </a:p>
          <a:p>
            <a:pPr lvl="3" indent="0" defTabSz="913526">
              <a:lnSpc>
                <a:spcPct val="150000"/>
              </a:lnSpc>
              <a:defRPr>
                <a:solidFill>
                  <a:schemeClr val="accent5"/>
                </a:solidFill>
              </a:defRPr>
            </a:pPr>
            <a:r>
              <a:rPr lang="es-ES" sz="1600" dirty="0"/>
              <a:t>	</a:t>
            </a:r>
            <a:r>
              <a:rPr lang="es-ES" sz="2000" dirty="0"/>
              <a:t>Homologar el Estamento y Grado.</a:t>
            </a:r>
            <a:endParaRPr sz="20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 dirty="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45C0EB-9B99-498D-9FB8-54051A87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270" y="2678271"/>
            <a:ext cx="8020050" cy="3533775"/>
          </a:xfrm>
          <a:prstGeom prst="rect">
            <a:avLst/>
          </a:prstGeom>
        </p:spPr>
      </p:pic>
      <p:sp>
        <p:nvSpPr>
          <p:cNvPr id="343" name="Rectángulo"/>
          <p:cNvSpPr/>
          <p:nvPr/>
        </p:nvSpPr>
        <p:spPr>
          <a:xfrm>
            <a:off x="5577499" y="3984328"/>
            <a:ext cx="699453" cy="2175937"/>
          </a:xfrm>
          <a:prstGeom prst="rect">
            <a:avLst/>
          </a:prstGeom>
          <a:ln w="25400">
            <a:solidFill>
              <a:srgbClr val="FF0006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4" name="Rectángulo"/>
          <p:cNvSpPr/>
          <p:nvPr/>
        </p:nvSpPr>
        <p:spPr>
          <a:xfrm>
            <a:off x="4108616" y="4088012"/>
            <a:ext cx="1468883" cy="1968568"/>
          </a:xfrm>
          <a:prstGeom prst="rect">
            <a:avLst/>
          </a:prstGeom>
          <a:ln w="25400">
            <a:solidFill>
              <a:srgbClr val="FF0006"/>
            </a:solidFill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grpSp>
        <p:nvGrpSpPr>
          <p:cNvPr id="36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5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5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61" name="Rectángulo 4"/>
          <p:cNvSpPr txBox="1"/>
          <p:nvPr/>
        </p:nvSpPr>
        <p:spPr>
          <a:xfrm>
            <a:off x="159075" y="1007898"/>
            <a:ext cx="6126315" cy="581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sz="1600" dirty="0"/>
              <a:t>MATRIZ C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sz="1600" dirty="0" err="1"/>
              <a:t>Errores</a:t>
            </a:r>
            <a:r>
              <a:rPr sz="1600" dirty="0"/>
              <a:t> de </a:t>
            </a:r>
            <a:r>
              <a:rPr sz="1600" dirty="0" err="1"/>
              <a:t>Formato</a:t>
            </a:r>
            <a:r>
              <a:rPr sz="1600" dirty="0"/>
              <a:t>, </a:t>
            </a:r>
            <a:r>
              <a:rPr sz="1600" dirty="0" err="1"/>
              <a:t>campos</a:t>
            </a:r>
            <a:r>
              <a:rPr sz="1600" dirty="0"/>
              <a:t>  </a:t>
            </a:r>
            <a:r>
              <a:rPr sz="1600" dirty="0" err="1"/>
              <a:t>vacíos</a:t>
            </a:r>
            <a:endParaRPr lang="es-ES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sz="1600" dirty="0"/>
              <a:t>Error </a:t>
            </a:r>
            <a:r>
              <a:rPr sz="1600" dirty="0" err="1"/>
              <a:t>consistencia</a:t>
            </a:r>
            <a:r>
              <a:rPr sz="1600" dirty="0"/>
              <a:t> contractual</a:t>
            </a:r>
            <a:r>
              <a:rPr lang="es-CL" sz="1600" dirty="0"/>
              <a:t>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sz="1600" b="1" dirty="0" err="1"/>
              <a:t>Registros</a:t>
            </a:r>
            <a:r>
              <a:rPr sz="1600" b="1" dirty="0"/>
              <a:t> que </a:t>
            </a:r>
            <a:r>
              <a:rPr sz="1600" b="1" dirty="0" err="1"/>
              <a:t>desaparecen</a:t>
            </a:r>
            <a:r>
              <a:rPr sz="1600" b="1" dirty="0"/>
              <a:t> de un </a:t>
            </a:r>
            <a:r>
              <a:rPr sz="1600" b="1" dirty="0" err="1"/>
              <a:t>trimestre</a:t>
            </a:r>
            <a:r>
              <a:rPr sz="1600" b="1" dirty="0"/>
              <a:t> a </a:t>
            </a:r>
            <a:r>
              <a:rPr sz="1600" b="1" dirty="0" err="1"/>
              <a:t>otro</a:t>
            </a:r>
            <a:r>
              <a:rPr sz="1600" b="1" dirty="0"/>
              <a:t>.</a:t>
            </a:r>
            <a:endParaRPr lang="es-ES" sz="1600" b="1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b="1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sz="1600" dirty="0"/>
              <a:t>El valor del campo ANTIG_SERV, debe ser </a:t>
            </a:r>
            <a:r>
              <a:rPr sz="1600" dirty="0" err="1"/>
              <a:t>consistente</a:t>
            </a:r>
            <a:r>
              <a:rPr sz="1600" dirty="0"/>
              <a:t> con el </a:t>
            </a:r>
            <a:r>
              <a:rPr sz="1600" dirty="0" err="1"/>
              <a:t>cálculo</a:t>
            </a:r>
            <a:r>
              <a:rPr sz="1600" dirty="0"/>
              <a:t> a la </a:t>
            </a:r>
            <a:r>
              <a:rPr sz="1600" dirty="0" err="1"/>
              <a:t>fecha</a:t>
            </a:r>
            <a:r>
              <a:rPr sz="1600" dirty="0"/>
              <a:t> de </a:t>
            </a:r>
            <a:r>
              <a:rPr sz="1600" dirty="0" err="1"/>
              <a:t>alejamiento</a:t>
            </a:r>
            <a:r>
              <a:rPr lang="es-CL" sz="1600" dirty="0"/>
              <a:t>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sz="1600" dirty="0"/>
              <a:t>El valor del campo EDAD, debe ser </a:t>
            </a:r>
            <a:r>
              <a:rPr sz="1600" dirty="0" err="1"/>
              <a:t>consistente</a:t>
            </a:r>
            <a:r>
              <a:rPr sz="1600" dirty="0"/>
              <a:t> con el </a:t>
            </a:r>
            <a:r>
              <a:rPr sz="1600" dirty="0" err="1"/>
              <a:t>cálculo</a:t>
            </a:r>
            <a:r>
              <a:rPr sz="1600" dirty="0"/>
              <a:t> a la </a:t>
            </a:r>
            <a:r>
              <a:rPr sz="1600" dirty="0" err="1"/>
              <a:t>fecha</a:t>
            </a:r>
            <a:r>
              <a:rPr sz="1600" dirty="0"/>
              <a:t> de </a:t>
            </a:r>
            <a:r>
              <a:rPr sz="1600" dirty="0" err="1"/>
              <a:t>alejamiento</a:t>
            </a:r>
            <a:r>
              <a:rPr lang="es-CL" sz="1600" dirty="0"/>
              <a:t>.</a:t>
            </a: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b="1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sz="1600" dirty="0" err="1"/>
              <a:t>Registros</a:t>
            </a:r>
            <a:r>
              <a:rPr sz="1600" dirty="0"/>
              <a:t> </a:t>
            </a:r>
            <a:r>
              <a:rPr sz="1600" dirty="0" err="1"/>
              <a:t>cambian</a:t>
            </a:r>
            <a:r>
              <a:rPr sz="1600" dirty="0"/>
              <a:t> de causal de un </a:t>
            </a:r>
            <a:r>
              <a:rPr sz="1600" dirty="0" err="1"/>
              <a:t>trimestre</a:t>
            </a:r>
            <a:r>
              <a:rPr sz="1600" dirty="0"/>
              <a:t> a </a:t>
            </a:r>
            <a:r>
              <a:rPr sz="1600" dirty="0" err="1"/>
              <a:t>otro</a:t>
            </a:r>
            <a:r>
              <a:rPr sz="1600" dirty="0"/>
              <a:t>.</a:t>
            </a:r>
            <a:endParaRPr lang="es-ES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sz="1600" dirty="0" err="1"/>
              <a:t>Fecha</a:t>
            </a:r>
            <a:r>
              <a:rPr sz="1600" dirty="0"/>
              <a:t> de </a:t>
            </a:r>
            <a:r>
              <a:rPr sz="1600" dirty="0" err="1"/>
              <a:t>término</a:t>
            </a:r>
            <a:r>
              <a:rPr sz="1600" dirty="0"/>
              <a:t> </a:t>
            </a:r>
            <a:r>
              <a:rPr sz="1600" dirty="0" err="1"/>
              <a:t>igual</a:t>
            </a:r>
            <a:r>
              <a:rPr sz="1600" dirty="0"/>
              <a:t> que </a:t>
            </a:r>
            <a:r>
              <a:rPr sz="1600" dirty="0" err="1"/>
              <a:t>fecha</a:t>
            </a:r>
            <a:r>
              <a:rPr sz="1600" dirty="0"/>
              <a:t> de </a:t>
            </a:r>
            <a:r>
              <a:rPr sz="1600" dirty="0" err="1"/>
              <a:t>alejamiento</a:t>
            </a:r>
            <a:endParaRPr sz="1600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sz="1600" b="1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FD08EB8-6EF3-674D-B90A-480CC3350BAA}"/>
              </a:ext>
            </a:extLst>
          </p:cNvPr>
          <p:cNvSpPr txBox="1">
            <a:spLocks/>
          </p:cNvSpPr>
          <p:nvPr/>
        </p:nvSpPr>
        <p:spPr>
          <a:xfrm>
            <a:off x="1246922" y="303359"/>
            <a:ext cx="9089206" cy="30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2000" b="1" i="0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66481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3296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9944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6592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/>
              <a:t>Revisión Matrices II Corte 2020.	                 I Trim                        II Trim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923921B-65BE-0749-82AB-82C45309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728" y="765930"/>
            <a:ext cx="2196360" cy="57887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093510-A00E-3844-A666-422CE75D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828" y="765930"/>
            <a:ext cx="2247900" cy="58431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Contexto Informes Trimestrales DIPRES</a:t>
            </a:r>
            <a:endParaRPr dirty="0"/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1DB719AA-0B67-4AF5-8BB0-DC7D463D2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05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EB724B-D8E5-40CB-BA3F-A76435D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607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4" name="Marcador de contenido 1">
            <a:extLst>
              <a:ext uri="{FF2B5EF4-FFF2-40B4-BE49-F238E27FC236}">
                <a16:creationId xmlns:a16="http://schemas.microsoft.com/office/drawing/2014/main" id="{0DD056C4-6363-094F-A10A-48450DC553E2}"/>
              </a:ext>
            </a:extLst>
          </p:cNvPr>
          <p:cNvSpPr txBox="1">
            <a:spLocks/>
          </p:cNvSpPr>
          <p:nvPr/>
        </p:nvSpPr>
        <p:spPr>
          <a:xfrm>
            <a:off x="406400" y="2773679"/>
            <a:ext cx="8331200" cy="33751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97607" marR="0" indent="-195986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▪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466481" marR="0" indent="-26725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–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26834" marR="0" indent="-15873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▫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>
              <a:solidFill>
                <a:schemeClr val="accent5"/>
              </a:solidFill>
            </a:endParaRPr>
          </a:p>
          <a:p>
            <a:pPr hangingPunct="1"/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D062E115-5F69-564F-855E-05C8BC1CE53D}"/>
              </a:ext>
            </a:extLst>
          </p:cNvPr>
          <p:cNvSpPr txBox="1">
            <a:spLocks/>
          </p:cNvSpPr>
          <p:nvPr/>
        </p:nvSpPr>
        <p:spPr>
          <a:xfrm>
            <a:off x="406400" y="1101241"/>
            <a:ext cx="8331200" cy="747580"/>
          </a:xfrm>
          <a:prstGeom prst="rect">
            <a:avLst/>
          </a:prstGeom>
        </p:spPr>
        <p:txBody>
          <a:bodyPr/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97607" marR="0" indent="-195986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▪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466481" marR="0" indent="-26725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–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26834" marR="0" indent="-15873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▫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>
                <a:solidFill>
                  <a:schemeClr val="accent5"/>
                </a:solidFill>
              </a:rPr>
              <a:t>CLASIFICACIÓN: SEGÚN TIPO DE INFORMACIÓN</a:t>
            </a:r>
          </a:p>
          <a:p>
            <a:pPr hangingPunct="1"/>
            <a:endParaRPr lang="es-CL" dirty="0">
              <a:solidFill>
                <a:schemeClr val="accent5"/>
              </a:solidFill>
            </a:endParaRPr>
          </a:p>
          <a:p>
            <a:pPr hangingPunct="1"/>
            <a:r>
              <a:rPr lang="es-CL" b="1" dirty="0">
                <a:solidFill>
                  <a:schemeClr val="accent5"/>
                </a:solidFill>
              </a:rPr>
              <a:t>Matrices Temáticas</a:t>
            </a:r>
            <a:r>
              <a:rPr lang="es-CL" dirty="0">
                <a:solidFill>
                  <a:schemeClr val="accent5"/>
                </a:solidFill>
              </a:rPr>
              <a:t>: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0B1F9B82-3288-AC40-9F5B-2B5AE019520B}"/>
              </a:ext>
            </a:extLst>
          </p:cNvPr>
          <p:cNvSpPr txBox="1">
            <a:spLocks/>
          </p:cNvSpPr>
          <p:nvPr/>
        </p:nvSpPr>
        <p:spPr>
          <a:xfrm>
            <a:off x="406400" y="1966784"/>
            <a:ext cx="8331200" cy="380178"/>
          </a:xfrm>
          <a:prstGeom prst="rect">
            <a:avLst/>
          </a:prstGeom>
        </p:spPr>
        <p:txBody>
          <a:bodyPr/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97607" marR="0" indent="-195986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▪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466481" marR="0" indent="-26725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–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26834" marR="0" indent="-15873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▫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765028" marR="0" indent="-132818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>
                <a:solidFill>
                  <a:schemeClr val="accent5"/>
                </a:solidFill>
              </a:rPr>
              <a:t>Consultan por el personal que presenta alguna característica específica. Puede ser a la fecha de corte o todo el período. Son complementarias a las Base.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2B7A89A-32C6-6747-8DF5-9FE84F0B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204" y="2886076"/>
            <a:ext cx="3848100" cy="3590925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6F8CA0D6-6EDF-B84F-AC14-1E8A94A37976}"/>
              </a:ext>
            </a:extLst>
          </p:cNvPr>
          <p:cNvSpPr/>
          <p:nvPr/>
        </p:nvSpPr>
        <p:spPr>
          <a:xfrm>
            <a:off x="2456927" y="6182385"/>
            <a:ext cx="432048" cy="4267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6688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grpSp>
        <p:nvGrpSpPr>
          <p:cNvPr id="36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5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5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61" name="Rectángulo 4"/>
          <p:cNvSpPr txBox="1"/>
          <p:nvPr/>
        </p:nvSpPr>
        <p:spPr>
          <a:xfrm>
            <a:off x="159075" y="1007898"/>
            <a:ext cx="6126315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sz="1600" dirty="0"/>
              <a:t>MATRIZ C</a:t>
            </a:r>
            <a:r>
              <a:rPr lang="es-ES" sz="1600" dirty="0"/>
              <a:t>: CAUSALES DE ALEJAMIENTO</a:t>
            </a:r>
          </a:p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742950" lvl="3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lang="es-ES" sz="1600" dirty="0"/>
              <a:t>CRUCE MATRIZ C Y V (CAUSAL DEBE SER 312)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ES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sz="1600" b="1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FD08EB8-6EF3-674D-B90A-480CC3350BAA}"/>
              </a:ext>
            </a:extLst>
          </p:cNvPr>
          <p:cNvSpPr txBox="1">
            <a:spLocks/>
          </p:cNvSpPr>
          <p:nvPr/>
        </p:nvSpPr>
        <p:spPr>
          <a:xfrm>
            <a:off x="1246922" y="303359"/>
            <a:ext cx="9089206" cy="30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2000" b="1" i="0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66481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3296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9944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6592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/>
              <a:t>Revisión Matrices II Corte 2020.	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209B8A-A85A-48A7-9599-DA3A507B1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1969389"/>
            <a:ext cx="6143625" cy="4400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91F3E0-CDEF-4F0B-A188-5A1D807FE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78" y="1517562"/>
            <a:ext cx="4004600" cy="15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617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grpSp>
        <p:nvGrpSpPr>
          <p:cNvPr id="36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5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5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61" name="Rectángulo 4"/>
          <p:cNvSpPr txBox="1"/>
          <p:nvPr/>
        </p:nvSpPr>
        <p:spPr>
          <a:xfrm>
            <a:off x="159076" y="1007898"/>
            <a:ext cx="5419922" cy="606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sz="1600" dirty="0"/>
              <a:t>MATRIZ C</a:t>
            </a:r>
            <a:r>
              <a:rPr lang="es-ES" sz="1600" dirty="0"/>
              <a:t>: CAUSALES DE ALEJAMIENTO</a:t>
            </a:r>
          </a:p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457200" lvl="3" indent="0">
              <a:buSzPct val="100000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742950" lvl="3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742950" lvl="3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lang="es-ES" sz="1600" dirty="0"/>
              <a:t>800: ALEJAMIENTOS QUE NO SON DEFINITIVOS.</a:t>
            </a:r>
          </a:p>
          <a:p>
            <a:pPr marL="457200" lvl="3" indent="0">
              <a:buSzPct val="100000"/>
              <a:defRPr sz="2000" b="1">
                <a:solidFill>
                  <a:schemeClr val="accent5"/>
                </a:solidFill>
              </a:defRPr>
            </a:pPr>
            <a:r>
              <a:rPr lang="es-ES" sz="1600" dirty="0"/>
              <a:t>     </a:t>
            </a:r>
          </a:p>
          <a:p>
            <a:pPr marL="457200" lvl="3" indent="0">
              <a:buSzPct val="100000"/>
              <a:defRPr sz="2000" b="1">
                <a:solidFill>
                  <a:schemeClr val="accent5"/>
                </a:solidFill>
              </a:defRPr>
            </a:pPr>
            <a:r>
              <a:rPr lang="es-ES" sz="1600" dirty="0"/>
              <a:t>     NO SE DEBEN INFORMAR EN C.</a:t>
            </a:r>
          </a:p>
          <a:p>
            <a:pPr marL="457200" lvl="3" indent="0">
              <a:buSzPct val="100000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742950" lvl="3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lang="es-ES" sz="1600" dirty="0"/>
              <a:t>801: CESES AMBIGUOS. EL SERVICIO DEBE ESPECIFICAR LA CORRECTA CAUSAL EN SIRH. </a:t>
            </a:r>
          </a:p>
          <a:p>
            <a:pPr marL="742950" lvl="3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742950" lvl="3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lang="es-ES" sz="1600" dirty="0"/>
              <a:t>CORREGIR CAUSALES DE HONORARIOS.</a:t>
            </a:r>
          </a:p>
          <a:p>
            <a:pPr marL="457200" lvl="3" indent="0">
              <a:buSzPct val="100000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457200" lvl="3" indent="0">
              <a:buSzPct val="100000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457200" lvl="3" indent="0">
              <a:buSzPct val="100000"/>
              <a:defRPr sz="2000" b="1">
                <a:solidFill>
                  <a:schemeClr val="accent5"/>
                </a:solidFill>
              </a:defRPr>
            </a:pPr>
            <a:endParaRPr lang="es-ES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ES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sz="1600" b="1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FD08EB8-6EF3-674D-B90A-480CC3350BAA}"/>
              </a:ext>
            </a:extLst>
          </p:cNvPr>
          <p:cNvSpPr txBox="1">
            <a:spLocks/>
          </p:cNvSpPr>
          <p:nvPr/>
        </p:nvSpPr>
        <p:spPr>
          <a:xfrm>
            <a:off x="1246922" y="303359"/>
            <a:ext cx="9089206" cy="30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2000" b="1" i="0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66481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3296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99442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65925" algn="l" defTabSz="91352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 sz="1900" b="1" i="0" u="none" strike="noStrike" cap="none" spc="0" baseline="0">
                <a:solidFill>
                  <a:srgbClr val="0067B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L" dirty="0"/>
              <a:t>Revisión Matrices II Corte 2020.	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610B76-EDC6-DE49-8710-CF461AB0B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25" y="453895"/>
            <a:ext cx="5292122" cy="59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769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5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grpSp>
        <p:nvGrpSpPr>
          <p:cNvPr id="36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5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5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61" name="Rectángulo 4"/>
          <p:cNvSpPr txBox="1"/>
          <p:nvPr/>
        </p:nvSpPr>
        <p:spPr>
          <a:xfrm>
            <a:off x="159075" y="1007898"/>
            <a:ext cx="6126315" cy="4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sz="1600" dirty="0"/>
              <a:t>I ENTREGA: MATRIZ </a:t>
            </a:r>
            <a:r>
              <a:rPr lang="es-CL" sz="1600" dirty="0"/>
              <a:t>V</a:t>
            </a:r>
            <a:endParaRPr sz="1600"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MX" sz="1600"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sz="1600" dirty="0" err="1"/>
              <a:t>Errores</a:t>
            </a:r>
            <a:r>
              <a:rPr sz="1600" dirty="0"/>
              <a:t> de </a:t>
            </a:r>
            <a:r>
              <a:rPr sz="1600" dirty="0" err="1"/>
              <a:t>Formato</a:t>
            </a:r>
            <a:r>
              <a:rPr lang="es-CL" sz="1600" dirty="0"/>
              <a:t> campo MES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sz="1600" dirty="0"/>
              <a:t>Causal Matriz C.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sz="1600" b="1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85D6E0-3646-4DE1-9E4B-768DD746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29" y="1512071"/>
            <a:ext cx="3200400" cy="8572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6A7EBF6-C66A-4698-8084-94385501F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040" y="3911094"/>
            <a:ext cx="3978743" cy="19390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045612-8528-4BD3-AB43-7A1D58857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40" y="2552036"/>
            <a:ext cx="3978743" cy="619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6EE90E-BAF0-4ECA-9A13-8DA6BCB33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524" y="1257900"/>
            <a:ext cx="2255662" cy="51120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6A9BF99-5841-4E0D-BCEE-6DF601817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734" y="1119851"/>
            <a:ext cx="2063080" cy="52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8836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5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  <p:grpSp>
        <p:nvGrpSpPr>
          <p:cNvPr id="36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5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5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61" name="Rectángulo 4"/>
          <p:cNvSpPr txBox="1"/>
          <p:nvPr/>
        </p:nvSpPr>
        <p:spPr>
          <a:xfrm>
            <a:off x="159075" y="1007898"/>
            <a:ext cx="6126315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sz="1600" dirty="0"/>
              <a:t>I ENTREGA: MATRIZ </a:t>
            </a:r>
            <a:r>
              <a:rPr lang="es-CL" sz="1600" dirty="0"/>
              <a:t>V</a:t>
            </a:r>
            <a:endParaRPr sz="1600" dirty="0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sz="1600" b="1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E4B936D-FC04-4B55-8859-EA28F93C5656}"/>
              </a:ext>
            </a:extLst>
          </p:cNvPr>
          <p:cNvSpPr/>
          <p:nvPr/>
        </p:nvSpPr>
        <p:spPr>
          <a:xfrm>
            <a:off x="2124672" y="1849008"/>
            <a:ext cx="714734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L" sz="1400" b="1" dirty="0">
              <a:solidFill>
                <a:schemeClr val="accent5"/>
              </a:solidFill>
            </a:endParaRPr>
          </a:p>
          <a:p>
            <a:pPr algn="just"/>
            <a:r>
              <a:rPr lang="es-CL" sz="1400" b="1" dirty="0">
                <a:solidFill>
                  <a:schemeClr val="accent5"/>
                </a:solidFill>
              </a:rPr>
              <a:t>Estimados y Estimadas Referentes:</a:t>
            </a:r>
          </a:p>
          <a:p>
            <a:pPr algn="just"/>
            <a:endParaRPr lang="es-CL" sz="1400" b="1" dirty="0">
              <a:solidFill>
                <a:schemeClr val="accent5"/>
              </a:solidFill>
            </a:endParaRPr>
          </a:p>
          <a:p>
            <a:pPr algn="just"/>
            <a:r>
              <a:rPr lang="es-CL" sz="1400" b="1" dirty="0">
                <a:solidFill>
                  <a:schemeClr val="accent5"/>
                </a:solidFill>
              </a:rPr>
              <a:t>Junto con saludar, en el marco del paso a producción del Proyecto 571: “Mejoras Matriz V Retiro Voluntario”, precisamos lo siguiente:</a:t>
            </a:r>
          </a:p>
          <a:p>
            <a:pPr algn="just"/>
            <a:endParaRPr lang="es-CL" sz="1400" b="1" dirty="0">
              <a:solidFill>
                <a:schemeClr val="accent5"/>
              </a:solidFill>
            </a:endParaRPr>
          </a:p>
          <a:p>
            <a:pPr algn="just"/>
            <a:r>
              <a:rPr lang="es-CL" sz="1400" b="1" dirty="0">
                <a:solidFill>
                  <a:schemeClr val="accent5"/>
                </a:solidFill>
              </a:rPr>
              <a:t>Para que la matriz, extraiga todos los montos de los bonos que se informan, se deben realizar las siguientes acciones:</a:t>
            </a:r>
          </a:p>
          <a:p>
            <a:pPr algn="just"/>
            <a:r>
              <a:rPr lang="es-CL" sz="1400" b="1" dirty="0">
                <a:solidFill>
                  <a:schemeClr val="accent5"/>
                </a:solidFill>
              </a:rPr>
              <a:t>•	Procesar el cálculo de la indemnización en la Fase 4, del Módulo de Incentivo al retiro, para ambas leyes.</a:t>
            </a:r>
          </a:p>
          <a:p>
            <a:pPr algn="just"/>
            <a:r>
              <a:rPr lang="es-CL" sz="1400" b="1" dirty="0">
                <a:solidFill>
                  <a:schemeClr val="accent5"/>
                </a:solidFill>
              </a:rPr>
              <a:t>•	Para lo anterior, les solicitamos coordinarse con el o los referentes del tema. Advirtiendo el no traspaso a accesoria, sólo el proceso de cálculo.</a:t>
            </a:r>
          </a:p>
          <a:p>
            <a:pPr algn="just"/>
            <a:r>
              <a:rPr lang="es-CL" sz="1400" b="1" dirty="0">
                <a:solidFill>
                  <a:schemeClr val="accent5"/>
                </a:solidFill>
              </a:rPr>
              <a:t>•	Para que la matriz V, levante correctamente los datos, el cese del funcionario por Retiro Voluntario debe ser ingresado correctamente en el mantenedor de alejamiento.</a:t>
            </a:r>
          </a:p>
          <a:p>
            <a:pPr algn="just"/>
            <a:r>
              <a:rPr lang="es-CL" sz="1400" b="1" dirty="0">
                <a:solidFill>
                  <a:schemeClr val="accent5"/>
                </a:solidFill>
              </a:rPr>
              <a:t>•	Para cualquier duda o consulta, con respecto a este tema, comunicarse con la referente SIRH de Incentivo al Retiro: Viviana Vallejos.</a:t>
            </a:r>
          </a:p>
        </p:txBody>
      </p:sp>
    </p:spTree>
    <p:extLst>
      <p:ext uri="{BB962C8B-B14F-4D97-AF65-F5344CB8AC3E}">
        <p14:creationId xmlns:p14="http://schemas.microsoft.com/office/powerpoint/2010/main" val="100583611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dirty="0" err="1"/>
              <a:t>Revisión</a:t>
            </a:r>
            <a:r>
              <a:rPr dirty="0"/>
              <a:t> Matrices I</a:t>
            </a:r>
            <a:r>
              <a:rPr lang="es-CL" dirty="0"/>
              <a:t>I</a:t>
            </a:r>
            <a:r>
              <a:rPr dirty="0"/>
              <a:t> Corte 2020.</a:t>
            </a:r>
          </a:p>
        </p:txBody>
      </p:sp>
      <p:sp>
        <p:nvSpPr>
          <p:cNvPr id="35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/>
          </a:p>
        </p:txBody>
      </p:sp>
      <p:grpSp>
        <p:nvGrpSpPr>
          <p:cNvPr id="36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5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5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61" name="Rectángulo 4"/>
          <p:cNvSpPr txBox="1"/>
          <p:nvPr/>
        </p:nvSpPr>
        <p:spPr>
          <a:xfrm>
            <a:off x="471591" y="1631122"/>
            <a:ext cx="6126315" cy="630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rPr lang="es-CL" sz="1600" dirty="0"/>
              <a:t>GENERALIDADES:</a:t>
            </a:r>
          </a:p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sz="1600" dirty="0"/>
              <a:t>Se dispone catálogo de prestadores a Agosto 2020.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sz="1600" dirty="0"/>
              <a:t>Si un administrativo y/o auxiliar tuviese pago por asignación profesional, es necesario declarar el título. Sino sin título.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sz="1600" dirty="0"/>
              <a:t>Se dispone reportes FORCAP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sz="1600" dirty="0"/>
              <a:t>Se dispone archivo de LGN.</a:t>
            </a:r>
          </a:p>
          <a:p>
            <a:pPr marL="1143000" lvl="3" indent="0">
              <a:buSzPct val="100000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sz="1600" dirty="0"/>
              <a:t>Si necesita algún detalle, de lo mostrado en la presentación, por Establecimiento tome contacto.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sz="1600" dirty="0"/>
              <a:t>Base de la CEN a Junio con los puestos dictaminados como Trabajo Pesado.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lang="es-CL" sz="1600" dirty="0"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lang="es-CL" sz="1600" dirty="0"/>
              <a:t>Instructivo Matriz K y B.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600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sz="1600" b="1" dirty="0"/>
          </a:p>
          <a:p>
            <a:pPr>
              <a:defRPr sz="2000">
                <a:solidFill>
                  <a:schemeClr val="accent5"/>
                </a:solidFill>
              </a:defRPr>
            </a:pPr>
            <a:endParaRPr sz="1600" b="1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 dirty="0"/>
          </a:p>
        </p:txBody>
      </p:sp>
      <p:pic>
        <p:nvPicPr>
          <p:cNvPr id="3074" name="Picture 2" descr="Ver las imágenes de origen">
            <a:extLst>
              <a:ext uri="{FF2B5EF4-FFF2-40B4-BE49-F238E27FC236}">
                <a16:creationId xmlns:a16="http://schemas.microsoft.com/office/drawing/2014/main" id="{43E3E78F-8475-4DBD-8857-85AB8FDC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92" y="1616727"/>
            <a:ext cx="3986784" cy="39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99217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55</a:t>
            </a:fld>
            <a:endParaRPr/>
          </a:p>
        </p:txBody>
      </p:sp>
      <p:pic>
        <p:nvPicPr>
          <p:cNvPr id="364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14" y="1020725"/>
            <a:ext cx="7697587" cy="5149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Contexto Informes Trimestrales DIPRES</a:t>
            </a:r>
            <a:endParaRPr dirty="0"/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1DB719AA-0B67-4AF5-8BB0-DC7D463D2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05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EB724B-D8E5-40CB-BA3F-A76435D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607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732737-ABAA-6045-84CD-5F696440AAF3}"/>
              </a:ext>
            </a:extLst>
          </p:cNvPr>
          <p:cNvSpPr/>
          <p:nvPr/>
        </p:nvSpPr>
        <p:spPr>
          <a:xfrm>
            <a:off x="584789" y="1664675"/>
            <a:ext cx="103958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u="sng" dirty="0">
                <a:solidFill>
                  <a:schemeClr val="accent5"/>
                </a:solidFill>
              </a:rPr>
              <a:t>Dotación Efectiva</a:t>
            </a:r>
            <a:r>
              <a:rPr lang="es-CL" dirty="0">
                <a:solidFill>
                  <a:schemeClr val="accent5"/>
                </a:solidFill>
              </a:rPr>
              <a:t>:</a:t>
            </a:r>
          </a:p>
          <a:p>
            <a:pPr algn="just"/>
            <a:endParaRPr lang="es-CL" dirty="0">
              <a:solidFill>
                <a:schemeClr val="accent5"/>
              </a:solidFill>
            </a:endParaRPr>
          </a:p>
          <a:p>
            <a:pPr algn="just"/>
            <a:r>
              <a:rPr lang="es-CL" dirty="0">
                <a:solidFill>
                  <a:schemeClr val="accent5"/>
                </a:solidFill>
              </a:rPr>
              <a:t>Personal permanente del servicio o institución, es decir, personal 	de planta, contrata, código del trabajo, honorario asimilado a grado, 	jornadas permanentes, suplentes en cargos vacantes.</a:t>
            </a:r>
          </a:p>
          <a:p>
            <a:endParaRPr lang="es-CL" dirty="0">
              <a:solidFill>
                <a:schemeClr val="accent5"/>
              </a:solidFill>
            </a:endParaRPr>
          </a:p>
          <a:p>
            <a:r>
              <a:rPr lang="es-CL" dirty="0">
                <a:solidFill>
                  <a:schemeClr val="accent5"/>
                </a:solidFill>
              </a:rPr>
              <a:t>	</a:t>
            </a:r>
            <a:r>
              <a:rPr lang="es-CL" b="1" dirty="0">
                <a:solidFill>
                  <a:schemeClr val="accent5"/>
                </a:solidFill>
              </a:rPr>
              <a:t>SIRH = dato contractual ingresado en Hoja de Vida y provisto en el 	Módulo de Plantas.</a:t>
            </a:r>
          </a:p>
          <a:p>
            <a:endParaRPr lang="es-CL" dirty="0">
              <a:solidFill>
                <a:schemeClr val="accent5"/>
              </a:solidFill>
            </a:endParaRPr>
          </a:p>
          <a:p>
            <a:endParaRPr lang="es-CL" dirty="0">
              <a:solidFill>
                <a:schemeClr val="accent5"/>
              </a:solidFill>
            </a:endParaRPr>
          </a:p>
          <a:p>
            <a:r>
              <a:rPr lang="es-CL" b="1" u="sng" dirty="0">
                <a:solidFill>
                  <a:schemeClr val="accent5"/>
                </a:solidFill>
              </a:rPr>
              <a:t>Fuera de Dotación</a:t>
            </a:r>
            <a:r>
              <a:rPr lang="es-CL" b="1" dirty="0">
                <a:solidFill>
                  <a:schemeClr val="accent5"/>
                </a:solidFill>
              </a:rPr>
              <a:t>:</a:t>
            </a:r>
          </a:p>
          <a:p>
            <a:endParaRPr lang="es-CL" dirty="0">
              <a:solidFill>
                <a:schemeClr val="accent5"/>
              </a:solidFill>
            </a:endParaRPr>
          </a:p>
          <a:p>
            <a:pPr algn="just"/>
            <a:r>
              <a:rPr lang="es-CL" dirty="0">
                <a:solidFill>
                  <a:schemeClr val="accent5"/>
                </a:solidFill>
              </a:rPr>
              <a:t>Personal con funciones transitorias y el contrato no se descuenta de máxima autorizada.</a:t>
            </a:r>
          </a:p>
          <a:p>
            <a:endParaRPr lang="es-CL" dirty="0">
              <a:solidFill>
                <a:schemeClr val="accent5"/>
              </a:solidFill>
            </a:endParaRPr>
          </a:p>
          <a:p>
            <a:r>
              <a:rPr lang="es-CL" dirty="0">
                <a:solidFill>
                  <a:schemeClr val="accent5"/>
                </a:solidFill>
              </a:rPr>
              <a:t>	</a:t>
            </a:r>
            <a:r>
              <a:rPr lang="es-CL" b="1" dirty="0">
                <a:solidFill>
                  <a:schemeClr val="accent5"/>
                </a:solidFill>
              </a:rPr>
              <a:t>SIRH = Becarios, Honorario Suma Alzada, Liberados de Guardia, CT_FD, Suplentes y Reemplazos.</a:t>
            </a:r>
          </a:p>
          <a:p>
            <a:endParaRPr lang="es-CL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932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Evaluación II Corte 2020 – Matrices Bases Comparativo I y II Corte.</a:t>
            </a:r>
            <a:endParaRPr dirty="0"/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43" name="Rectángulo 4"/>
          <p:cNvSpPr txBox="1"/>
          <p:nvPr/>
        </p:nvSpPr>
        <p:spPr>
          <a:xfrm>
            <a:off x="38005" y="1255798"/>
            <a:ext cx="5262155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 algn="just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Aumento en los errores de las matrices</a:t>
            </a:r>
            <a:r>
              <a:rPr lang="es-ES" dirty="0"/>
              <a:t>, debido a los campos de antecedentes de estudios y unidad. Y a los </a:t>
            </a:r>
            <a:r>
              <a:rPr lang="es-ES" b="1" u="sng" dirty="0"/>
              <a:t>campos nuevos de la matriz H</a:t>
            </a:r>
            <a:r>
              <a:rPr lang="es-ES" dirty="0"/>
              <a:t>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ES" b="1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Principales Errores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ES" b="1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DB719AA-0B67-4AF5-8BB0-DC7D463D2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05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EB724B-D8E5-40CB-BA3F-A76435D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607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B0B8364-B7FE-4C1B-8531-514A37443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00369" y="3810343"/>
            <a:ext cx="2806614" cy="24286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A63A47-6488-5746-803A-6150D57B1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525" y="880981"/>
            <a:ext cx="5377218" cy="570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123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Evaluación II Corte 2020 – Matrices Bases Comparativo I y II Corte.</a:t>
            </a:r>
            <a:endParaRPr dirty="0"/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43" name="Rectángulo 4"/>
          <p:cNvSpPr txBox="1"/>
          <p:nvPr/>
        </p:nvSpPr>
        <p:spPr>
          <a:xfrm>
            <a:off x="38005" y="1255798"/>
            <a:ext cx="5262155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 dirty="0"/>
          </a:p>
          <a:p>
            <a:pPr marL="742950" lvl="1" indent="-285750" algn="just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Aumento en los errores de las matrices</a:t>
            </a:r>
            <a:r>
              <a:rPr lang="es-ES" dirty="0"/>
              <a:t>, debido a los campos de antecedentes de estudios y unidad. Y a los </a:t>
            </a:r>
            <a:r>
              <a:rPr lang="es-ES" b="1" u="sng" dirty="0"/>
              <a:t>campos nuevos de la matriz H</a:t>
            </a:r>
            <a:r>
              <a:rPr lang="es-ES" dirty="0"/>
              <a:t>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ES" b="1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Principales Errores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lang="es-ES" b="1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DB719AA-0B67-4AF5-8BB0-DC7D463D2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05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EB724B-D8E5-40CB-BA3F-A76435D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607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B0B8364-B7FE-4C1B-8531-514A37443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00369" y="3810343"/>
            <a:ext cx="2806614" cy="24286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A63A47-6488-5746-803A-6150D57B1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525" y="880981"/>
            <a:ext cx="5377218" cy="5705405"/>
          </a:xfrm>
          <a:prstGeom prst="rect">
            <a:avLst/>
          </a:prstGeom>
        </p:spPr>
      </p:pic>
      <p:sp>
        <p:nvSpPr>
          <p:cNvPr id="20" name="Bocadillo: rectángulo con esquinas redondeadas 4">
            <a:extLst>
              <a:ext uri="{FF2B5EF4-FFF2-40B4-BE49-F238E27FC236}">
                <a16:creationId xmlns:a16="http://schemas.microsoft.com/office/drawing/2014/main" id="{CB1D676E-E533-4E49-8E08-E5DB8C6C5D6D}"/>
              </a:ext>
            </a:extLst>
          </p:cNvPr>
          <p:cNvSpPr/>
          <p:nvPr/>
        </p:nvSpPr>
        <p:spPr>
          <a:xfrm>
            <a:off x="3960795" y="3736810"/>
            <a:ext cx="4442059" cy="646983"/>
          </a:xfrm>
          <a:prstGeom prst="wedgeRoundRectCallout">
            <a:avLst>
              <a:gd name="adj1" fmla="val -40709"/>
              <a:gd name="adj2" fmla="val -195233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Es para toda CJ en H</a:t>
            </a:r>
          </a:p>
        </p:txBody>
      </p:sp>
    </p:spTree>
    <p:extLst>
      <p:ext uri="{BB962C8B-B14F-4D97-AF65-F5344CB8AC3E}">
        <p14:creationId xmlns:p14="http://schemas.microsoft.com/office/powerpoint/2010/main" val="17281508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s-CL" dirty="0"/>
              <a:t>Evaluación II Corte 2020 – Matrices Bases</a:t>
            </a:r>
            <a:endParaRPr dirty="0"/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43" name="Rectángulo 4"/>
          <p:cNvSpPr txBox="1"/>
          <p:nvPr/>
        </p:nvSpPr>
        <p:spPr>
          <a:xfrm>
            <a:off x="378249" y="1255798"/>
            <a:ext cx="596716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lang="es-ES" b="1" dirty="0"/>
              <a:t>Principales Errores Generales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EB724B-D8E5-40CB-BA3F-A76435D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6" y="10607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60B217-54DE-402A-B25A-BB4DFA29B602}"/>
              </a:ext>
            </a:extLst>
          </p:cNvPr>
          <p:cNvSpPr txBox="1"/>
          <p:nvPr/>
        </p:nvSpPr>
        <p:spPr>
          <a:xfrm>
            <a:off x="781575" y="1734632"/>
            <a:ext cx="10019900" cy="48544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9" tIns="72009" rIns="72009" bIns="72009" numCol="1" spcCol="38100" rtlCol="0" anchor="t">
            <a:spAutoFit/>
          </a:bodyPr>
          <a:lstStyle/>
          <a:p>
            <a:pPr marL="342900" marR="0" indent="-34290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s-CL" sz="18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Segundo corte consecutivo, que aparecen evaluaciones negativas, principalmente dado por no enviar las matrices con todos los campos que la componen. </a:t>
            </a:r>
            <a:r>
              <a:rPr lang="es-CL" sz="1800" b="1" dirty="0">
                <a:solidFill>
                  <a:schemeClr val="tx1"/>
                </a:solidFill>
                <a:effectLst/>
                <a:highlight>
                  <a:srgbClr val="00008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Favor utilizar los validadores que se disponen en </a:t>
            </a:r>
            <a:r>
              <a:rPr lang="es-CL" sz="1800" b="1" u="sng" dirty="0">
                <a:solidFill>
                  <a:schemeClr val="tx1"/>
                </a:solidFill>
                <a:effectLst/>
                <a:highlight>
                  <a:srgbClr val="00008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www.sirh.cl</a:t>
            </a:r>
            <a:r>
              <a:rPr lang="es-CL" sz="18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ya que tienen todos los campos que debemos enviar, no modificar nombres de campos ni nombre de la hoja del validador.</a:t>
            </a:r>
          </a:p>
          <a:p>
            <a:pPr marL="342900" marR="0" indent="-34290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s-CL" b="1" i="0" u="none" strike="noStrike" cap="none" spc="0" normalizeH="0" baseline="0" dirty="0">
              <a:ln>
                <a:noFill/>
              </a:ln>
              <a:solidFill>
                <a:schemeClr val="accent4"/>
              </a:solidFill>
              <a:uFillTx/>
              <a:latin typeface="Calibri" panose="020F0502020204030204" pitchFamily="34" charset="0"/>
              <a:cs typeface="Arial"/>
              <a:sym typeface="Arial"/>
            </a:endParaRPr>
          </a:p>
          <a:p>
            <a:pPr marL="342900" marR="0" indent="-34290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s-CL" sz="18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 bien </a:t>
            </a:r>
            <a:r>
              <a:rPr lang="es-CL" dirty="0">
                <a:solidFill>
                  <a:schemeClr val="accent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evaluación anterior, </a:t>
            </a:r>
            <a:r>
              <a:rPr lang="es-CL" sz="18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 con respecto a la consistencia de la información, no visibiliza el subregistro. Dónde se puede encontrar </a:t>
            </a:r>
            <a:r>
              <a:rPr lang="es-CL" sz="1800" b="1" dirty="0">
                <a:solidFill>
                  <a:schemeClr val="tx1"/>
                </a:solidFill>
                <a:effectLst/>
                <a:highlight>
                  <a:srgbClr val="00008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contratos continuos de un corte a otro y que desaparecen (lo que impacta finalmente en la volumetría y en la aparición de registros fantasmas). Deben revisar que los contratos del corte anterior, aparezcan declarados en alguna matriz base del corte actual. 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s-CL" b="1" i="0" u="none" strike="noStrike" cap="none" spc="0" normalizeH="0" baseline="0" dirty="0">
              <a:ln>
                <a:noFill/>
              </a:ln>
              <a:solidFill>
                <a:schemeClr val="accent4"/>
              </a:solidFill>
              <a:highlight>
                <a:srgbClr val="000080"/>
              </a:highlight>
              <a:uFillTx/>
              <a:latin typeface="Calibri" panose="020F0502020204030204" pitchFamily="34" charset="0"/>
              <a:cs typeface="Arial"/>
              <a:sym typeface="Arial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CL" sz="18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mayoría de los problemas se presentan por no cumplir con los formatos que se definen por campo.</a:t>
            </a:r>
            <a:endParaRPr lang="es-CL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CL" sz="18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Existen errores en relación de RUN con DV y TIPO_INFO. (</a:t>
            </a:r>
            <a:r>
              <a:rPr lang="es-CL" sz="1800" dirty="0">
                <a:solidFill>
                  <a:schemeClr val="tx1"/>
                </a:solidFill>
                <a:effectLst/>
                <a:highlight>
                  <a:srgbClr val="00008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Esta etapa ya la habíamos superado </a:t>
            </a:r>
            <a:r>
              <a:rPr lang="es-CL" sz="18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18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Existe una gran cantidad de errores, provenientes de la relación de los campos EDU y TITULO. Además por no completar los campos nuevos de la matriz H para todo el conjunto de funcionarios (</a:t>
            </a:r>
            <a:r>
              <a:rPr lang="es-CL" sz="1800" dirty="0">
                <a:solidFill>
                  <a:schemeClr val="tx1"/>
                </a:solidFill>
                <a:effectLst/>
                <a:highlight>
                  <a:srgbClr val="00008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situación aclarada en VC pasada</a:t>
            </a:r>
            <a:r>
              <a:rPr lang="es-CL" sz="18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es-CL" sz="18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s-CL" sz="18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0080"/>
              </a:highlight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5237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Contenido">
  <a:themeElements>
    <a:clrScheme name="1_Contenido">
      <a:dk1>
        <a:srgbClr val="006CB7"/>
      </a:dk1>
      <a:lt1>
        <a:srgbClr val="FFFFFF"/>
      </a:lt1>
      <a:dk2>
        <a:srgbClr val="A7A7A7"/>
      </a:dk2>
      <a:lt2>
        <a:srgbClr val="535353"/>
      </a:lt2>
      <a:accent1>
        <a:srgbClr val="0070C0"/>
      </a:accent1>
      <a:accent2>
        <a:srgbClr val="E63C00"/>
      </a:accent2>
      <a:accent3>
        <a:srgbClr val="CC2A04"/>
      </a:accent3>
      <a:accent4>
        <a:srgbClr val="003F6C"/>
      </a:accent4>
      <a:accent5>
        <a:srgbClr val="003258"/>
      </a:accent5>
      <a:accent6>
        <a:srgbClr val="808080"/>
      </a:accent6>
      <a:hlink>
        <a:srgbClr val="0000FF"/>
      </a:hlink>
      <a:folHlink>
        <a:srgbClr val="FF00FF"/>
      </a:folHlink>
    </a:clrScheme>
    <a:fontScheme name="1_Conteni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Conteni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2009" tIns="72009" rIns="72009" bIns="7200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Contenido">
  <a:themeElements>
    <a:clrScheme name="1_Conteni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0C0"/>
      </a:accent1>
      <a:accent2>
        <a:srgbClr val="E63C00"/>
      </a:accent2>
      <a:accent3>
        <a:srgbClr val="CC2A04"/>
      </a:accent3>
      <a:accent4>
        <a:srgbClr val="003F6C"/>
      </a:accent4>
      <a:accent5>
        <a:srgbClr val="003258"/>
      </a:accent5>
      <a:accent6>
        <a:srgbClr val="808080"/>
      </a:accent6>
      <a:hlink>
        <a:srgbClr val="0000FF"/>
      </a:hlink>
      <a:folHlink>
        <a:srgbClr val="FF00FF"/>
      </a:folHlink>
    </a:clrScheme>
    <a:fontScheme name="1_Conteni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Conteni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2009" tIns="72009" rIns="72009" bIns="7200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8311</TotalTime>
  <Words>3196</Words>
  <Application>Microsoft Office PowerPoint</Application>
  <PresentationFormat>Panorámica</PresentationFormat>
  <Paragraphs>676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Courier New</vt:lpstr>
      <vt:lpstr>Helvetica</vt:lpstr>
      <vt:lpstr>1_Contenido</vt:lpstr>
      <vt:lpstr>Presentación de PowerPoint</vt:lpstr>
      <vt:lpstr>CONTENIDOS DE LA PRESENTACION</vt:lpstr>
      <vt:lpstr>Contexto Informes Trimestrales DIPRES</vt:lpstr>
      <vt:lpstr>Contexto Informes Trimestrales DIPRES</vt:lpstr>
      <vt:lpstr>Contexto Informes Trimestrales DIPRES</vt:lpstr>
      <vt:lpstr>Contexto Informes Trimestrales DIPRES</vt:lpstr>
      <vt:lpstr>Evaluación II Corte 2020 – Matrices Bases Comparativo I y II Corte.</vt:lpstr>
      <vt:lpstr>Evaluación II Corte 2020 – Matrices Bases Comparativo I y II Corte.</vt:lpstr>
      <vt:lpstr>Evaluación II Corte 2020 – Matrices Bases</vt:lpstr>
      <vt:lpstr>Evaluación II Corte 2020 – Matrices Bases</vt:lpstr>
      <vt:lpstr>CAMBIO EN LA EVALUACIÓN POR COMPONENTES </vt:lpstr>
      <vt:lpstr>CAMBIO EN LA EVALUACIÓN POR COMPONENTES </vt:lpstr>
      <vt:lpstr>FÓRMULA FINAL</vt:lpstr>
      <vt:lpstr>RETROALIMENTACIÓN EN CADA CORTE</vt:lpstr>
      <vt:lpstr>RETROALIMENTACIÓN EN CADA CORTE</vt:lpstr>
      <vt:lpstr>MODELO DE CONSULTA EN QV</vt:lpstr>
      <vt:lpstr>MODELO DE CONSULTA EN QV – Registros Fantasmas</vt:lpstr>
      <vt:lpstr>RECORDATORIO: Dónde consigo los validadores?</vt:lpstr>
      <vt:lpstr>Metodología de Trabajo</vt:lpstr>
      <vt:lpstr>Metodología de Trabajo</vt:lpstr>
      <vt:lpstr>Metodología de Trabajo</vt:lpstr>
      <vt:lpstr>Metodología de Trabajo</vt:lpstr>
      <vt:lpstr>Metodología de Trabajo</vt:lpstr>
      <vt:lpstr>Matrices y Plazos</vt:lpstr>
      <vt:lpstr>Matrices y Plazos</vt:lpstr>
      <vt:lpstr>Revisión Matrices III Corte 2020.</vt:lpstr>
      <vt:lpstr>Revisión Matrices II Corte 2020.                  I Trim                        II Trim</vt:lpstr>
      <vt:lpstr>Revisión Matrices II Corte 2020. </vt:lpstr>
      <vt:lpstr>Revisión Matrices II Corte 2020.</vt:lpstr>
      <vt:lpstr>Revisión Matrices II Corte 2020.</vt:lpstr>
      <vt:lpstr>Revisión Matrices II Corte 2020.</vt:lpstr>
      <vt:lpstr>Revisión Matrices II Corte 2020.</vt:lpstr>
      <vt:lpstr>Revisión Matrices II Corte 2020.</vt:lpstr>
      <vt:lpstr>Revisión Matrices II Corte 2020.</vt:lpstr>
      <vt:lpstr>Revisión Matrices I Corte 2020.</vt:lpstr>
      <vt:lpstr>Presentación de PowerPoint</vt:lpstr>
      <vt:lpstr>Revisión Matrices II Corte 2020.</vt:lpstr>
      <vt:lpstr>Revisión Matrices II Corte 2020. </vt:lpstr>
      <vt:lpstr>Revisión Matrices II Corte 2020.</vt:lpstr>
      <vt:lpstr>Presentación de PowerPoint</vt:lpstr>
      <vt:lpstr>Revisión Matrices II Corte 2020. </vt:lpstr>
      <vt:lpstr>Revisión Matrices II Corte 2020.</vt:lpstr>
      <vt:lpstr>Revisión Matrices II Corte 2020.</vt:lpstr>
      <vt:lpstr>Revisión Matrices II Corte 2020.</vt:lpstr>
      <vt:lpstr>Revisión Matrices II Corte 2020.</vt:lpstr>
      <vt:lpstr>Revisión Matrices II Corte 2020.</vt:lpstr>
      <vt:lpstr>Revisión Matrices II Corte 2020.</vt:lpstr>
      <vt:lpstr>Revisión Matrices II Corte 2020.</vt:lpstr>
      <vt:lpstr>Presentación de PowerPoint</vt:lpstr>
      <vt:lpstr>Presentación de PowerPoint</vt:lpstr>
      <vt:lpstr>Presentación de PowerPoint</vt:lpstr>
      <vt:lpstr>Revisión Matrices II Corte 2020.</vt:lpstr>
      <vt:lpstr>Revisión Matrices II Corte 2020.</vt:lpstr>
      <vt:lpstr>Revisión Matrices II Corte 2020.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KRISTOPHER GOMEZ</cp:lastModifiedBy>
  <cp:revision>78</cp:revision>
  <dcterms:modified xsi:type="dcterms:W3CDTF">2020-09-28T15:37:29Z</dcterms:modified>
</cp:coreProperties>
</file>