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4E8"/>
          </a:solidFill>
        </a:fill>
      </a:tcStyle>
    </a:wholeTbl>
    <a:band2H>
      <a:tcTxStyle/>
      <a:tcStyle>
        <a:tcBdr/>
        <a:fill>
          <a:solidFill>
            <a:srgbClr val="E6EB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CA"/>
          </a:solidFill>
        </a:fill>
      </a:tcStyle>
    </a:wholeTbl>
    <a:band2H>
      <a:tcTxStyle/>
      <a:tcStyle>
        <a:tcBdr/>
        <a:fill>
          <a:solidFill>
            <a:srgbClr val="F6E7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7D7"/>
          </a:solidFill>
        </a:fill>
      </a:tcStyle>
    </a:wholeTbl>
    <a:band2H>
      <a:tcTxStyle/>
      <a:tcStyle>
        <a:tcBdr/>
        <a:fill>
          <a:solidFill>
            <a:srgbClr val="ECECEC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35"/>
          <p:cNvSpPr/>
          <p:nvPr/>
        </p:nvSpPr>
        <p:spPr>
          <a:xfrm>
            <a:off x="0" y="831518"/>
            <a:ext cx="10152236" cy="45720"/>
          </a:xfrm>
          <a:prstGeom prst="roundRect">
            <a:avLst>
              <a:gd name="adj" fmla="val 11644"/>
            </a:avLst>
          </a:prstGeom>
          <a:solidFill>
            <a:srgbClr val="0067B4"/>
          </a:solidFill>
          <a:ln>
            <a:solidFill>
              <a:srgbClr val="0067B4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 defTabSz="91440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9" name="Rectangle 551"/>
          <p:cNvSpPr/>
          <p:nvPr/>
        </p:nvSpPr>
        <p:spPr>
          <a:xfrm>
            <a:off x="-1" y="6644264"/>
            <a:ext cx="12219865" cy="213737"/>
          </a:xfrm>
          <a:prstGeom prst="rect">
            <a:avLst/>
          </a:prstGeom>
          <a:solidFill>
            <a:srgbClr val="0067B4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 sz="1600">
                <a:solidFill>
                  <a:srgbClr val="33448D"/>
                </a:solidFill>
              </a:defRPr>
            </a:pPr>
            <a:endParaRPr/>
          </a:p>
        </p:txBody>
      </p:sp>
      <p:pic>
        <p:nvPicPr>
          <p:cNvPr id="20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7979" y="-15570"/>
            <a:ext cx="964020" cy="86994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xfrm>
            <a:off x="475616" y="224061"/>
            <a:ext cx="9690484" cy="2983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Texto del título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697989" y="6609102"/>
            <a:ext cx="273656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4"/>
          <p:cNvSpPr/>
          <p:nvPr/>
        </p:nvSpPr>
        <p:spPr>
          <a:xfrm>
            <a:off x="711200" y="3333750"/>
            <a:ext cx="1377953" cy="3524250"/>
          </a:xfrm>
          <a:prstGeom prst="rect">
            <a:avLst/>
          </a:prstGeom>
          <a:solidFill>
            <a:srgbClr val="006CB7"/>
          </a:solidFill>
          <a:ln w="12700">
            <a:miter lim="400000"/>
          </a:ln>
          <a:effectLst>
            <a:outerShdw dist="38100" dir="12899965" rotWithShape="0">
              <a:schemeClr val="accent6">
                <a:alpha val="25000"/>
              </a:schemeClr>
            </a:outerShdw>
          </a:effectLst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" name="Rectangle 65"/>
          <p:cNvSpPr/>
          <p:nvPr/>
        </p:nvSpPr>
        <p:spPr>
          <a:xfrm>
            <a:off x="2089151" y="3333750"/>
            <a:ext cx="1974850" cy="3524250"/>
          </a:xfrm>
          <a:prstGeom prst="rect">
            <a:avLst/>
          </a:prstGeom>
          <a:solidFill>
            <a:srgbClr val="EF4144"/>
          </a:solidFill>
          <a:ln w="12700">
            <a:miter lim="400000"/>
          </a:ln>
          <a:effectLst>
            <a:outerShdw dist="38100" dir="12899965" rotWithShape="0">
              <a:schemeClr val="accent6">
                <a:alpha val="25000"/>
              </a:schemeClr>
            </a:outerShdw>
          </a:effectLst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4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" y="3452814"/>
            <a:ext cx="942898" cy="58578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70"/>
          <p:cNvSpPr/>
          <p:nvPr/>
        </p:nvSpPr>
        <p:spPr>
          <a:xfrm>
            <a:off x="711200" y="0"/>
            <a:ext cx="1377953" cy="1371600"/>
          </a:xfrm>
          <a:prstGeom prst="rect">
            <a:avLst/>
          </a:prstGeom>
          <a:solidFill>
            <a:srgbClr val="006CB7"/>
          </a:solidFill>
          <a:ln w="12700">
            <a:miter lim="400000"/>
          </a:ln>
          <a:effectLst>
            <a:outerShdw dist="38100" dir="2700000" rotWithShape="0">
              <a:schemeClr val="accent6">
                <a:alpha val="25000"/>
              </a:schemeClr>
            </a:outerShdw>
          </a:effectLst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" name="Rectangle 71"/>
          <p:cNvSpPr/>
          <p:nvPr/>
        </p:nvSpPr>
        <p:spPr>
          <a:xfrm>
            <a:off x="2089151" y="0"/>
            <a:ext cx="1974850" cy="1371600"/>
          </a:xfrm>
          <a:prstGeom prst="rect">
            <a:avLst/>
          </a:prstGeom>
          <a:solidFill>
            <a:srgbClr val="EF4144"/>
          </a:solidFill>
          <a:ln w="12700">
            <a:miter lim="400000"/>
          </a:ln>
          <a:effectLst>
            <a:outerShdw dist="38100" dir="2700000" rotWithShape="0">
              <a:schemeClr val="accent6">
                <a:alpha val="25000"/>
              </a:schemeClr>
            </a:outerShdw>
          </a:effectLst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7" name="1.png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150" y="3430589"/>
            <a:ext cx="1600348" cy="52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3.png" descr="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9151" y="6400800"/>
            <a:ext cx="2429686" cy="29845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o del título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Texto del título</a:t>
            </a:r>
          </a:p>
        </p:txBody>
      </p:sp>
      <p:sp>
        <p:nvSpPr>
          <p:cNvPr id="10" name="Nivel de texto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5pPr>
      <a:lvl6pPr marL="0" marR="0" indent="466481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6pPr>
      <a:lvl7pPr marL="0" marR="0" indent="932962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99442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65925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266700" algn="l"/>
        </a:tabLst>
        <a:defRPr sz="1900" b="1" i="0" u="none" strike="noStrike" cap="none" spc="0" baseline="0">
          <a:solidFill>
            <a:srgbClr val="0067B4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197607" marR="0" indent="-195986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▪"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466481" marR="0" indent="-267255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0000"/>
        <a:buFontTx/>
        <a:buChar char="–"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626834" marR="0" indent="-158732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0000"/>
        <a:buFontTx/>
        <a:buChar char="▫"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765028" marR="0" indent="-132818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89000"/>
        <a:buFontTx/>
        <a:buChar char="-"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765028" marR="0" indent="-132818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89000"/>
        <a:buFontTx/>
        <a:buChar char="-"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765028" marR="0" indent="-132818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89000"/>
        <a:buFontTx/>
        <a:buChar char="-"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765028" marR="0" indent="-132818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89000"/>
        <a:buFontTx/>
        <a:buChar char="-"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765028" marR="0" indent="-132818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89000"/>
        <a:buFontTx/>
        <a:buChar char="-"/>
        <a:tabLst/>
        <a:defRPr sz="1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tif"/><Relationship Id="rId4" Type="http://schemas.openxmlformats.org/officeDocument/2006/relationships/image" Target="../media/image13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ubtitle 2"/>
          <p:cNvSpPr txBox="1"/>
          <p:nvPr/>
        </p:nvSpPr>
        <p:spPr>
          <a:xfrm>
            <a:off x="4304908" y="5295774"/>
            <a:ext cx="7072746" cy="1589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Kristopher Gómez Fuentes</a:t>
            </a:r>
          </a:p>
          <a:p>
            <a:pPr>
              <a:spcBef>
                <a:spcPts val="400"/>
              </a:spcBef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Unidad Sistema de Información de Personas en el Sector Público de Salud</a:t>
            </a:r>
          </a:p>
          <a:p>
            <a:pPr>
              <a:spcBef>
                <a:spcPts val="400"/>
              </a:spcBef>
            </a:pPr>
            <a:r>
              <a:t>Marzo de 2020</a:t>
            </a:r>
          </a:p>
        </p:txBody>
      </p:sp>
      <p:sp>
        <p:nvSpPr>
          <p:cNvPr id="39" name="Rectángulo 1"/>
          <p:cNvSpPr txBox="1"/>
          <p:nvPr/>
        </p:nvSpPr>
        <p:spPr>
          <a:xfrm>
            <a:off x="1674224" y="2087584"/>
            <a:ext cx="10255590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3600" b="1">
                <a:latin typeface="+mj-lt"/>
                <a:ea typeface="+mj-ea"/>
                <a:cs typeface="+mj-cs"/>
                <a:sym typeface="Calibri"/>
              </a:defRPr>
            </a:pPr>
            <a:r>
              <a:t>Estado de Situación y Desafíos de DIPRES</a:t>
            </a:r>
          </a:p>
          <a:p>
            <a:pPr algn="ctr">
              <a:defRPr sz="3600" b="1">
                <a:latin typeface="+mj-lt"/>
                <a:ea typeface="+mj-ea"/>
                <a:cs typeface="+mj-cs"/>
                <a:sym typeface="Calibri"/>
              </a:defRPr>
            </a:pPr>
            <a:r>
              <a:t>2020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Evaluación “Caritas Felices”</a:t>
            </a:r>
          </a:p>
        </p:txBody>
      </p:sp>
      <p:sp>
        <p:nvSpPr>
          <p:cNvPr id="14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pSp>
        <p:nvGrpSpPr>
          <p:cNvPr id="15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4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4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51" name="Rectángulo 4"/>
          <p:cNvSpPr txBox="1"/>
          <p:nvPr/>
        </p:nvSpPr>
        <p:spPr>
          <a:xfrm>
            <a:off x="378249" y="1255798"/>
            <a:ext cx="5967161" cy="6014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IV Corte 2019</a:t>
            </a:r>
          </a:p>
          <a:p>
            <a:pPr>
              <a:defRPr sz="2000" b="1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b="1"/>
              <a:t>Evaluación 2020:</a:t>
            </a:r>
            <a:r>
              <a:t> Se añaden todas las matrices bases y temáticas. Además se considerarán todos los campos (</a:t>
            </a:r>
            <a:r>
              <a:rPr b="1"/>
              <a:t>Campos Nuevos</a:t>
            </a:r>
            <a:r>
              <a:t>)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b="1"/>
              <a:t>RENTA</a:t>
            </a:r>
            <a:r>
              <a:t>: Modelo QV, deben completar los que no cruzan y quedan sin dato. </a:t>
            </a:r>
            <a:r>
              <a:rPr sz="1500" b="1" i="1"/>
              <a:t>Disponible el 07/04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sz="1500" b="1" i="1"/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b="1"/>
              <a:t>EDU, TITULO, OTROS_EDU, ESPECIALIDAD</a:t>
            </a:r>
            <a:r>
              <a:t>. Base SIS, actualizada a Enero 2020, con códigos DIPRES (llegar y cruzar).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/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b="1"/>
              <a:t>PAIS</a:t>
            </a:r>
            <a:r>
              <a:t>, HV.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UNIDAD, T_T</a:t>
            </a:r>
          </a:p>
          <a:p>
            <a:pPr>
              <a:defRPr sz="3100" b="1">
                <a:solidFill>
                  <a:srgbClr val="FF2816"/>
                </a:solidFill>
              </a:defRPr>
            </a:pPr>
            <a:r>
              <a:t>   BRECHA: VOLUMETRIA</a:t>
            </a:r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</p:txBody>
      </p:sp>
      <p:pic>
        <p:nvPicPr>
          <p:cNvPr id="152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316" y="381000"/>
            <a:ext cx="4076701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Evaluación “Caritas Felices”</a:t>
            </a:r>
          </a:p>
        </p:txBody>
      </p:sp>
      <p:sp>
        <p:nvSpPr>
          <p:cNvPr id="15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grpSp>
        <p:nvGrpSpPr>
          <p:cNvPr id="15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5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5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59" name="Rectángulo 4"/>
          <p:cNvSpPr txBox="1"/>
          <p:nvPr/>
        </p:nvSpPr>
        <p:spPr>
          <a:xfrm>
            <a:off x="378249" y="1255798"/>
            <a:ext cx="5967161" cy="5925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b="1"/>
              <a:t>Evaluación 2020: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b="1"/>
              <a:t>Densidad de Error por Matriz</a:t>
            </a:r>
            <a:r>
              <a:t>: Cantidad de registros con error / Cantidad de registros de la Matriz.</a:t>
            </a:r>
          </a:p>
          <a:p>
            <a:pPr algn="just">
              <a:defRPr sz="2000">
                <a:solidFill>
                  <a:schemeClr val="accent5"/>
                </a:solidFill>
              </a:defRPr>
            </a:pPr>
            <a:endParaRPr/>
          </a:p>
          <a:p>
            <a:pPr algn="just">
              <a:defRPr sz="2000">
                <a:solidFill>
                  <a:schemeClr val="accent5"/>
                </a:solidFill>
              </a:defRPr>
            </a:pPr>
            <a:endParaRPr/>
          </a:p>
          <a:p>
            <a:pPr algn="just">
              <a:defRPr sz="2000">
                <a:solidFill>
                  <a:schemeClr val="accent5"/>
                </a:solidFill>
              </a:defRPr>
            </a:pPr>
            <a:endParaRPr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b="1"/>
              <a:t>Densidad de Error Total</a:t>
            </a:r>
            <a:r>
              <a:t>: Cantidad total de registros con errores / Cantidad total de registros de todas las matrices.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/>
          </a:p>
          <a:p>
            <a:pPr>
              <a:defRPr sz="2000">
                <a:solidFill>
                  <a:schemeClr val="accent5"/>
                </a:solidFill>
              </a:defRPr>
            </a:pPr>
            <a:r>
              <a:t>¿Qué es lo que se define por error?</a:t>
            </a:r>
          </a:p>
          <a:p>
            <a:pPr algn="just">
              <a:defRPr sz="2000" i="1">
                <a:solidFill>
                  <a:schemeClr val="accent5"/>
                </a:solidFill>
              </a:defRPr>
            </a:pPr>
            <a:r>
              <a:t>Se considera que el registro está con error cuando no cumple el validado técnico y/o de consistencia del campo, según instructivo de la DIPRES. Si la fila presenta 1 campo con error, se marca la fila con error.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/>
          </a:p>
        </p:txBody>
      </p:sp>
      <p:pic>
        <p:nvPicPr>
          <p:cNvPr id="160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316" y="381000"/>
            <a:ext cx="4076701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163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grpSp>
        <p:nvGrpSpPr>
          <p:cNvPr id="166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64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65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67" name="Rectángulo 4"/>
          <p:cNvSpPr txBox="1"/>
          <p:nvPr/>
        </p:nvSpPr>
        <p:spPr>
          <a:xfrm>
            <a:off x="341807" y="1255798"/>
            <a:ext cx="9919571" cy="6217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D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Todo personal vigente al 31 de marzo 2020. </a:t>
            </a:r>
            <a:r>
              <a:rPr b="1"/>
              <a:t>Incluir regularizados que no se traspasaron y no fueron informados el IV 2019. </a:t>
            </a:r>
            <a:r>
              <a:t>Revisar decretos 1701 (honorarios puros) y 1540 (Compras de Servicio, Médicos, Honorarios y Sobredotación).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Realizar tabla dinámica por RUN, que calcule el total de Horas. Revisar los que excedan &gt;=44 hrs/EUS. y Personal Médico &gt;=56 horas. Replicar con S y H.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Verificar Volumetría. Cruzar con Matriz D del IV 2019. (filtrar todos los que tengan TERMINO_NOM &gt;=31/12/2019, deberían estar en D I 2020. </a:t>
            </a:r>
            <a:endParaRPr b="1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En lo posible informar contratos </a:t>
            </a:r>
            <a:r>
              <a:rPr b="1"/>
              <a:t>provistos y no provistos</a:t>
            </a:r>
            <a:r>
              <a:t>. Generar una nueva columna que indique el estado de la provisión. (Columna no debe ser enviada a DIPRES).</a:t>
            </a:r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/>
          </a:p>
          <a:p>
            <a:pPr algn="just">
              <a:defRPr sz="2000" i="1">
                <a:solidFill>
                  <a:srgbClr val="BC0200"/>
                </a:solidFill>
              </a:defRPr>
            </a:pPr>
            <a:r>
              <a:rPr b="1"/>
              <a:t>Esta será nuestra Matriz D inicial. </a:t>
            </a:r>
            <a:r>
              <a:t>Para los próximos cortes, eliminar contratos no vigentes y añadir sólo los contratos nuevos del corte.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170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grpSp>
        <p:nvGrpSpPr>
          <p:cNvPr id="173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71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72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74" name="Rectángulo 4"/>
          <p:cNvSpPr txBox="1"/>
          <p:nvPr/>
        </p:nvSpPr>
        <p:spPr>
          <a:xfrm>
            <a:off x="341807" y="1255798"/>
            <a:ext cx="6085716" cy="1251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D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En general la matriz posee muy pocos errores de consistencia y formato.</a:t>
            </a:r>
          </a:p>
        </p:txBody>
      </p:sp>
      <p:pic>
        <p:nvPicPr>
          <p:cNvPr id="175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411774"/>
            <a:ext cx="7336830" cy="71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348" y="476250"/>
            <a:ext cx="4076701" cy="590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53" y="3318632"/>
            <a:ext cx="5596129" cy="1251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n" descr="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53" y="4926063"/>
            <a:ext cx="5596129" cy="109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Óvalo Óvalo" descr="Óvalo Óvalo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030942" y="2501713"/>
            <a:ext cx="778800" cy="630063"/>
          </a:xfrm>
          <a:prstGeom prst="rect">
            <a:avLst/>
          </a:prstGeom>
        </p:spPr>
      </p:pic>
      <p:sp>
        <p:nvSpPr>
          <p:cNvPr id="181" name="Deberían estar en C!"/>
          <p:cNvSpPr txBox="1"/>
          <p:nvPr/>
        </p:nvSpPr>
        <p:spPr>
          <a:xfrm>
            <a:off x="1524252" y="6040789"/>
            <a:ext cx="3985682" cy="5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sz="3100" b="1">
                <a:solidFill>
                  <a:srgbClr val="FF2816"/>
                </a:solidFill>
              </a:defRPr>
            </a:lvl1pPr>
          </a:lstStyle>
          <a:p>
            <a:r>
              <a:t>Deberían estar en C!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184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grpSp>
        <p:nvGrpSpPr>
          <p:cNvPr id="187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85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86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88" name="Rectángulo 4"/>
          <p:cNvSpPr txBox="1"/>
          <p:nvPr/>
        </p:nvSpPr>
        <p:spPr>
          <a:xfrm>
            <a:off x="341807" y="1255798"/>
            <a:ext cx="6085716" cy="1251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D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En general la matriz posee muy pocos errores de consistencia y formato.</a:t>
            </a:r>
          </a:p>
        </p:txBody>
      </p:sp>
      <p:pic>
        <p:nvPicPr>
          <p:cNvPr id="18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348" y="476250"/>
            <a:ext cx="4076701" cy="590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99" y="2266843"/>
            <a:ext cx="6188161" cy="1906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Óvalo Óvalo" descr="Óvalo Óvalo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33322" y="3473812"/>
            <a:ext cx="3399845" cy="3077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19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grpSp>
        <p:nvGrpSpPr>
          <p:cNvPr id="19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9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9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99" name="Rectángulo 4"/>
          <p:cNvSpPr txBox="1"/>
          <p:nvPr/>
        </p:nvSpPr>
        <p:spPr>
          <a:xfrm>
            <a:off x="418007" y="1255798"/>
            <a:ext cx="6085716" cy="959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D</a:t>
            </a:r>
          </a:p>
          <a:p>
            <a:pPr algn="just">
              <a:defRPr sz="2000">
                <a:solidFill>
                  <a:schemeClr val="accent5"/>
                </a:solidFill>
              </a:defRPr>
            </a:pPr>
            <a:endParaRPr/>
          </a:p>
        </p:txBody>
      </p:sp>
      <p:pic>
        <p:nvPicPr>
          <p:cNvPr id="200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19" y="1926078"/>
            <a:ext cx="11677562" cy="3647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203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grpSp>
        <p:nvGrpSpPr>
          <p:cNvPr id="206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204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205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07" name="Rectángulo 4"/>
          <p:cNvSpPr txBox="1"/>
          <p:nvPr/>
        </p:nvSpPr>
        <p:spPr>
          <a:xfrm>
            <a:off x="341807" y="1255798"/>
            <a:ext cx="6085716" cy="1251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D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En general la matriz posee muy pocos errores de consistencia y formato.</a:t>
            </a:r>
          </a:p>
        </p:txBody>
      </p:sp>
      <p:pic>
        <p:nvPicPr>
          <p:cNvPr id="208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27" y="1305069"/>
            <a:ext cx="10515601" cy="461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312" y="654050"/>
            <a:ext cx="2438401" cy="554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Óvalo Óvalo" descr="Óvalo Óvalo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10305" y="2274793"/>
            <a:ext cx="1446710" cy="7408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214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grpSp>
        <p:nvGrpSpPr>
          <p:cNvPr id="217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215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216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18" name="Rectángulo 4"/>
          <p:cNvSpPr txBox="1"/>
          <p:nvPr/>
        </p:nvSpPr>
        <p:spPr>
          <a:xfrm>
            <a:off x="341807" y="1255798"/>
            <a:ext cx="6085716" cy="1251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D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En general la matriz posee muy pocos errores de consistencia y formato.</a:t>
            </a:r>
          </a:p>
        </p:txBody>
      </p:sp>
      <p:pic>
        <p:nvPicPr>
          <p:cNvPr id="21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625600"/>
            <a:ext cx="10375900" cy="454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Óvalo Óvalo" descr="Óvalo Óvalo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105905" y="2546367"/>
            <a:ext cx="1446710" cy="740855"/>
          </a:xfrm>
          <a:prstGeom prst="rect">
            <a:avLst/>
          </a:prstGeom>
        </p:spPr>
      </p:pic>
      <p:pic>
        <p:nvPicPr>
          <p:cNvPr id="222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824" y="727219"/>
            <a:ext cx="2336801" cy="5765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22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grpSp>
        <p:nvGrpSpPr>
          <p:cNvPr id="22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22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22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29" name="Rectángulo 4"/>
          <p:cNvSpPr txBox="1"/>
          <p:nvPr/>
        </p:nvSpPr>
        <p:spPr>
          <a:xfrm>
            <a:off x="341807" y="1255798"/>
            <a:ext cx="6085716" cy="959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D</a:t>
            </a:r>
          </a:p>
          <a:p>
            <a:pPr algn="just">
              <a:defRPr sz="2000">
                <a:solidFill>
                  <a:schemeClr val="accent5"/>
                </a:solidFill>
              </a:defRPr>
            </a:pPr>
            <a:endParaRPr/>
          </a:p>
        </p:txBody>
      </p:sp>
      <p:pic>
        <p:nvPicPr>
          <p:cNvPr id="230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2433870"/>
            <a:ext cx="8768358" cy="3864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Óvalo Óvalo" descr="Óvalo Óvalo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801105" y="3257274"/>
            <a:ext cx="1446710" cy="740854"/>
          </a:xfrm>
          <a:prstGeom prst="rect">
            <a:avLst/>
          </a:prstGeom>
        </p:spPr>
      </p:pic>
      <p:pic>
        <p:nvPicPr>
          <p:cNvPr id="233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119" y="569966"/>
            <a:ext cx="1951995" cy="5718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236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grpSp>
        <p:nvGrpSpPr>
          <p:cNvPr id="239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237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238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40" name="Rectángulo 4"/>
          <p:cNvSpPr txBox="1"/>
          <p:nvPr/>
        </p:nvSpPr>
        <p:spPr>
          <a:xfrm>
            <a:off x="341807" y="1255798"/>
            <a:ext cx="6085716" cy="959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D</a:t>
            </a:r>
          </a:p>
          <a:p>
            <a:pPr algn="just">
              <a:defRPr sz="2000">
                <a:solidFill>
                  <a:schemeClr val="accent5"/>
                </a:solidFill>
              </a:defRPr>
            </a:pPr>
            <a:endParaRPr/>
          </a:p>
        </p:txBody>
      </p:sp>
      <p:pic>
        <p:nvPicPr>
          <p:cNvPr id="241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360" y="1636980"/>
            <a:ext cx="8637480" cy="4976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ítulo 1"/>
          <p:cNvSpPr txBox="1">
            <a:spLocks noGrp="1"/>
          </p:cNvSpPr>
          <p:nvPr>
            <p:ph type="title"/>
          </p:nvPr>
        </p:nvSpPr>
        <p:spPr>
          <a:xfrm>
            <a:off x="530378" y="284469"/>
            <a:ext cx="7267862" cy="30777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CONTENIDOS DE LA PRESENTACION</a:t>
            </a:r>
          </a:p>
        </p:txBody>
      </p:sp>
      <p:sp>
        <p:nvSpPr>
          <p:cNvPr id="42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43" name="CuadroTexto 5"/>
          <p:cNvSpPr txBox="1"/>
          <p:nvPr/>
        </p:nvSpPr>
        <p:spPr>
          <a:xfrm>
            <a:off x="530377" y="1340570"/>
            <a:ext cx="7475788" cy="523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009" tIns="72009" rIns="72009" bIns="72009">
            <a:spAutoFit/>
          </a:bodyPr>
          <a:lstStyle/>
          <a:p>
            <a:pPr>
              <a:defRPr>
                <a:solidFill>
                  <a:schemeClr val="accent5"/>
                </a:solidFill>
              </a:defRPr>
            </a:pPr>
            <a:r>
              <a:t> 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t>Cambio de Metodología.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t>Plazos I Corte Informes Trimestrales 2020.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t>Cronograma de Actividades.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t>Procedimientos de Trabajo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t>Modelo de QV DIPRES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endParaRPr/>
          </a:p>
          <a:p>
            <a:pPr>
              <a:defRPr>
                <a:solidFill>
                  <a:schemeClr val="accent5"/>
                </a:solidFill>
              </a:defRPr>
            </a:pPr>
            <a:r>
              <a:t> </a:t>
            </a:r>
          </a:p>
        </p:txBody>
      </p:sp>
      <p:pic>
        <p:nvPicPr>
          <p:cNvPr id="44" name="Imagen 8" descr="Imagen 8"/>
          <p:cNvPicPr>
            <a:picLocks noChangeAspect="1"/>
          </p:cNvPicPr>
          <p:nvPr/>
        </p:nvPicPr>
        <p:blipFill>
          <a:blip r:embed="rId2"/>
          <a:srcRect l="34272" r="23704"/>
          <a:stretch>
            <a:fillRect/>
          </a:stretch>
        </p:blipFill>
        <p:spPr>
          <a:xfrm flipH="1">
            <a:off x="9010947" y="1562093"/>
            <a:ext cx="2133601" cy="37338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244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grpSp>
        <p:nvGrpSpPr>
          <p:cNvPr id="247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245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246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48" name="Rectángulo 4"/>
          <p:cNvSpPr txBox="1"/>
          <p:nvPr/>
        </p:nvSpPr>
        <p:spPr>
          <a:xfrm>
            <a:off x="341807" y="1255798"/>
            <a:ext cx="6085716" cy="959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D</a:t>
            </a:r>
          </a:p>
          <a:p>
            <a:pPr algn="just">
              <a:defRPr sz="2000">
                <a:solidFill>
                  <a:schemeClr val="accent5"/>
                </a:solidFill>
              </a:defRPr>
            </a:pPr>
            <a:endParaRPr/>
          </a:p>
        </p:txBody>
      </p:sp>
      <p:pic>
        <p:nvPicPr>
          <p:cNvPr id="24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11" y="1051527"/>
            <a:ext cx="7243723" cy="5505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252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grpSp>
        <p:nvGrpSpPr>
          <p:cNvPr id="255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253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254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56" name="Rectángulo 4"/>
          <p:cNvSpPr txBox="1"/>
          <p:nvPr/>
        </p:nvSpPr>
        <p:spPr>
          <a:xfrm>
            <a:off x="341807" y="1255798"/>
            <a:ext cx="6085716" cy="959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D</a:t>
            </a:r>
          </a:p>
          <a:p>
            <a:pPr algn="just">
              <a:defRPr sz="2000">
                <a:solidFill>
                  <a:schemeClr val="accent5"/>
                </a:solidFill>
              </a:defRPr>
            </a:pPr>
            <a:endParaRPr/>
          </a:p>
        </p:txBody>
      </p:sp>
      <p:pic>
        <p:nvPicPr>
          <p:cNvPr id="257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24" y="2067632"/>
            <a:ext cx="10058401" cy="115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260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grpSp>
        <p:nvGrpSpPr>
          <p:cNvPr id="263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261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262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64" name="Rectángulo 4"/>
          <p:cNvSpPr txBox="1"/>
          <p:nvPr/>
        </p:nvSpPr>
        <p:spPr>
          <a:xfrm>
            <a:off x="341807" y="1255798"/>
            <a:ext cx="9919571" cy="4464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S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Todo personal vigente al 31 de marzo 2020.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Realizar tabla dinámica por RUN, que calcule el total de Horas. Revisar los que excedan &gt;=44 hrs/EUS. y Personal Médico &gt;=56 horas. Replicar con S y H.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Verificar Volumetría. Brecha por subregistro, se realiza reproceso centralizado que se entrega directamente a DIPRES.</a:t>
            </a:r>
            <a:endParaRPr b="1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b="1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b="1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b="1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b="1"/>
          </a:p>
          <a:p>
            <a:pPr>
              <a:defRPr sz="2000">
                <a:solidFill>
                  <a:schemeClr val="accent5"/>
                </a:solidFill>
              </a:defRPr>
            </a:pPr>
            <a:endParaRPr b="1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1"/>
          </a:p>
        </p:txBody>
      </p:sp>
      <p:pic>
        <p:nvPicPr>
          <p:cNvPr id="265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41" y="3658675"/>
            <a:ext cx="11301718" cy="2532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29" y="3089437"/>
            <a:ext cx="6310671" cy="1991774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269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grpSp>
        <p:nvGrpSpPr>
          <p:cNvPr id="272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270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271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73" name="Rectángulo 4"/>
          <p:cNvSpPr txBox="1"/>
          <p:nvPr/>
        </p:nvSpPr>
        <p:spPr>
          <a:xfrm>
            <a:off x="341807" y="1255798"/>
            <a:ext cx="6085716" cy="1251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S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En general la matriz posee muy pocos errores de consistencia y formato.</a:t>
            </a:r>
          </a:p>
        </p:txBody>
      </p:sp>
      <p:pic>
        <p:nvPicPr>
          <p:cNvPr id="274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725" y="117892"/>
            <a:ext cx="4114801" cy="613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Óvalo Óvalo" descr="Óvalo Óvalo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233895" y="4638578"/>
            <a:ext cx="4400850" cy="1684768"/>
          </a:xfrm>
          <a:prstGeom prst="rect">
            <a:avLst/>
          </a:prstGeom>
        </p:spPr>
      </p:pic>
      <p:pic>
        <p:nvPicPr>
          <p:cNvPr id="277" name="Imagen" descr="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16" y="2212603"/>
            <a:ext cx="4114801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Óvalo Óvalo" descr="Óvalo Óvalo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0211238" y="234263"/>
            <a:ext cx="778801" cy="630062"/>
          </a:xfrm>
          <a:prstGeom prst="rect">
            <a:avLst/>
          </a:prstGeom>
        </p:spPr>
      </p:pic>
      <p:pic>
        <p:nvPicPr>
          <p:cNvPr id="280" name="Óvalo Óvalo" descr="Óvalo Óvalo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179363" y="2441697"/>
            <a:ext cx="778800" cy="517887"/>
          </a:xfrm>
          <a:prstGeom prst="rect">
            <a:avLst/>
          </a:prstGeom>
        </p:spPr>
      </p:pic>
      <p:pic>
        <p:nvPicPr>
          <p:cNvPr id="282" name="Imagen" descr="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063" y="5196043"/>
            <a:ext cx="7737426" cy="569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Óvalo Óvalo" descr="Óvalo Óvalo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78863" y="4115418"/>
            <a:ext cx="1400902" cy="4062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28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grpSp>
        <p:nvGrpSpPr>
          <p:cNvPr id="29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28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28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91" name="Rectángulo 4"/>
          <p:cNvSpPr txBox="1"/>
          <p:nvPr/>
        </p:nvSpPr>
        <p:spPr>
          <a:xfrm>
            <a:off x="341807" y="1255798"/>
            <a:ext cx="6085716" cy="1251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S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En general la matriz posee muy pocos errores de consistencia y formato.</a:t>
            </a:r>
          </a:p>
        </p:txBody>
      </p:sp>
      <p:pic>
        <p:nvPicPr>
          <p:cNvPr id="292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28" y="2344268"/>
            <a:ext cx="5930901" cy="161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17" y="4107717"/>
            <a:ext cx="8204201" cy="195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606" y="139699"/>
            <a:ext cx="1709184" cy="6301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29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grpSp>
        <p:nvGrpSpPr>
          <p:cNvPr id="30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29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29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01" name="Rectángulo 4"/>
          <p:cNvSpPr txBox="1"/>
          <p:nvPr/>
        </p:nvSpPr>
        <p:spPr>
          <a:xfrm>
            <a:off x="265607" y="1238717"/>
            <a:ext cx="9919571" cy="5633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H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Todo personal vigente al 31 de marzo 2020. </a:t>
            </a:r>
            <a:r>
              <a:rPr b="1"/>
              <a:t>No</a:t>
            </a:r>
            <a:r>
              <a:t> i</a:t>
            </a:r>
            <a:r>
              <a:rPr b="1"/>
              <a:t>ncluir regularizados que se traspasan y no fueron informados el IV 2019. </a:t>
            </a:r>
            <a:r>
              <a:t>Revisar decretos 1701 (honorarios puros) y 1540 (Compras de Servicio, Médicos, Honorarios y Sobredotación).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Realizar tabla dinámica por RUN, que calcule el total de Horas. Revisar los que excedan &gt;=44 hrs/EUS. y Personal Médico &gt;=56 horas. Replicar con S y H.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Cuadrar LGN, BECARIOS, CODIGOS DEL TRABAJO, HONORARIOS.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Base para la Matriz O, H y O no deben tener diferencias ni de registro, ni de dato. (</a:t>
            </a:r>
            <a:r>
              <a:rPr b="1"/>
              <a:t>Si quedará afuera algún registro por oportunidad de registro recomendamos NO incluirlo en O sino está en H</a:t>
            </a:r>
            <a:r>
              <a:t>)</a:t>
            </a:r>
            <a:endParaRPr b="1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b="1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b="1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b="1"/>
          </a:p>
          <a:p>
            <a:pPr>
              <a:defRPr sz="2000">
                <a:solidFill>
                  <a:schemeClr val="accent5"/>
                </a:solidFill>
              </a:defRPr>
            </a:pPr>
            <a:endParaRPr b="1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1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3E6C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304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grpSp>
        <p:nvGrpSpPr>
          <p:cNvPr id="307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05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06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08" name="Marcador de contenido 1"/>
          <p:cNvSpPr txBox="1"/>
          <p:nvPr/>
        </p:nvSpPr>
        <p:spPr>
          <a:xfrm>
            <a:off x="465409" y="1686561"/>
            <a:ext cx="5504806" cy="5420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H</a:t>
            </a:r>
            <a:endParaRPr>
              <a:solidFill>
                <a:srgbClr val="000000"/>
              </a:solidFill>
            </a:endParaRPr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chemeClr val="accent5"/>
                </a:solidFill>
              </a:defRPr>
            </a:pPr>
            <a:r>
              <a:t>Cuadrar LGN:</a:t>
            </a:r>
            <a:endParaRPr sz="1600"/>
          </a:p>
          <a:p>
            <a:pPr marL="752231" lvl="2" indent="-285750" algn="just" defTabSz="913526"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t>Existen contratos que por error seleccionan la marca de LGN de Datos Contractuales.</a:t>
            </a:r>
          </a:p>
          <a:p>
            <a:pPr marL="752231" lvl="2" indent="-285750" algn="just" defTabSz="913526"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endParaRPr/>
          </a:p>
          <a:p>
            <a:pPr marL="752231" lvl="2" indent="-285750" algn="just" defTabSz="913526"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t>LGN sentados en cargos no titulares. (</a:t>
            </a:r>
            <a:r>
              <a:rPr b="1"/>
              <a:t>Distorsión</a:t>
            </a:r>
            <a:r>
              <a:t>)</a:t>
            </a:r>
          </a:p>
          <a:p>
            <a:pPr algn="just" defTabSz="913526">
              <a:defRPr>
                <a:solidFill>
                  <a:schemeClr val="accent5"/>
                </a:solidFill>
              </a:defRPr>
            </a:pPr>
            <a:endParaRPr/>
          </a:p>
          <a:p>
            <a:pPr marL="752231" lvl="2" indent="-285750" algn="just" defTabSz="913526">
              <a:buClr>
                <a:srgbClr val="33448D"/>
              </a:buClr>
              <a:buSzPct val="120000"/>
              <a:buFont typeface="Courier New"/>
              <a:buChar char="o"/>
              <a:defRPr b="1" i="1">
                <a:solidFill>
                  <a:schemeClr val="accent5"/>
                </a:solidFill>
              </a:defRPr>
            </a:pPr>
            <a:r>
              <a:t>Cada Servicio debe cuadrar los LGN del primer corte de 2020, con los informados en IV corte 2019.</a:t>
            </a:r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/>
          </a:p>
          <a:p>
            <a:pPr lvl="1" indent="197607" defTabSz="913526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09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035" y="1406266"/>
            <a:ext cx="5426176" cy="4728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312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grpSp>
        <p:nvGrpSpPr>
          <p:cNvPr id="315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13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14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16" name="Marcador de contenido 1"/>
          <p:cNvSpPr txBox="1"/>
          <p:nvPr/>
        </p:nvSpPr>
        <p:spPr>
          <a:xfrm>
            <a:off x="635905" y="1237168"/>
            <a:ext cx="5504806" cy="45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H</a:t>
            </a:r>
            <a:endParaRPr>
              <a:solidFill>
                <a:srgbClr val="000000"/>
              </a:solidFill>
            </a:endParaRPr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chemeClr val="accent5"/>
                </a:solidFill>
              </a:defRPr>
            </a:pPr>
            <a:r>
              <a:t>Cuadrar BECARIOS:</a:t>
            </a:r>
            <a:endParaRPr sz="1600"/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t>Usar bases de FORCAP, para cuadrar los BECARIOS.</a:t>
            </a:r>
            <a:endParaRPr sz="1600"/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t>Cruzar con el IV Corte 2019.</a:t>
            </a:r>
          </a:p>
          <a:p>
            <a:pPr defTabSz="913526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sz="160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/>
          </a:p>
          <a:p>
            <a:pPr lvl="1" indent="197607" defTabSz="913526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sz="160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/>
          </a:p>
        </p:txBody>
      </p:sp>
      <p:pic>
        <p:nvPicPr>
          <p:cNvPr id="317" name="Imagen 4" descr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353" y="2592197"/>
            <a:ext cx="7822647" cy="379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n 6" descr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464" y="3943479"/>
            <a:ext cx="6786695" cy="2552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Revisión Matrices I Corte 2020.º</a:t>
            </a:r>
          </a:p>
        </p:txBody>
      </p:sp>
      <p:sp>
        <p:nvSpPr>
          <p:cNvPr id="321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grpSp>
        <p:nvGrpSpPr>
          <p:cNvPr id="324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22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23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25" name="Marcador de contenido 1"/>
          <p:cNvSpPr txBox="1"/>
          <p:nvPr/>
        </p:nvSpPr>
        <p:spPr>
          <a:xfrm>
            <a:off x="635905" y="1237168"/>
            <a:ext cx="8453044" cy="341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H</a:t>
            </a:r>
            <a:endParaRPr>
              <a:solidFill>
                <a:srgbClr val="000000"/>
              </a:solidFill>
            </a:endParaRPr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chemeClr val="accent5"/>
                </a:solidFill>
              </a:defRPr>
            </a:pPr>
            <a:r>
              <a:t>Cuadrar HONORARIOS:</a:t>
            </a:r>
            <a:endParaRPr sz="1600"/>
          </a:p>
          <a:p>
            <a:pPr marL="752231" lvl="2" indent="-285750" defTabSz="913526">
              <a:lnSpc>
                <a:spcPct val="150000"/>
              </a:lnSpc>
              <a:buClr>
                <a:srgbClr val="33448D"/>
              </a:buClr>
              <a:buSzPct val="120000"/>
              <a:buFont typeface="Courier New"/>
              <a:buChar char="o"/>
              <a:defRPr>
                <a:solidFill>
                  <a:schemeClr val="accent5"/>
                </a:solidFill>
              </a:defRPr>
            </a:pPr>
            <a:r>
              <a:t>Cruzar con el IV Corte 2019, identificar las diferencias.</a:t>
            </a:r>
            <a:endParaRPr sz="160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/>
          </a:p>
          <a:p>
            <a:pPr lvl="1" indent="197607" defTabSz="913526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sz="160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/>
          </a:p>
        </p:txBody>
      </p:sp>
      <p:pic>
        <p:nvPicPr>
          <p:cNvPr id="326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373" y="2622549"/>
            <a:ext cx="7166809" cy="2281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Revisión Matrices I Corte 2020.º</a:t>
            </a:r>
          </a:p>
        </p:txBody>
      </p:sp>
      <p:sp>
        <p:nvSpPr>
          <p:cNvPr id="329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grpSp>
        <p:nvGrpSpPr>
          <p:cNvPr id="332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30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31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33" name="Marcador de contenido 1"/>
          <p:cNvSpPr txBox="1"/>
          <p:nvPr/>
        </p:nvSpPr>
        <p:spPr>
          <a:xfrm>
            <a:off x="635905" y="1237168"/>
            <a:ext cx="8453044" cy="217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H</a:t>
            </a:r>
            <a:endParaRPr>
              <a:solidFill>
                <a:srgbClr val="000000"/>
              </a:solidFill>
            </a:endParaRPr>
          </a:p>
          <a:p>
            <a:pPr defTabSz="913526">
              <a:lnSpc>
                <a:spcPct val="150000"/>
              </a:lnSpc>
              <a:defRPr>
                <a:solidFill>
                  <a:schemeClr val="accent5"/>
                </a:solidFill>
              </a:defRPr>
            </a:pPr>
            <a:endParaRPr sz="160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/>
          </a:p>
          <a:p>
            <a:pPr lvl="1" indent="197607" defTabSz="913526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sz="160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/>
          </a:p>
        </p:txBody>
      </p:sp>
      <p:pic>
        <p:nvPicPr>
          <p:cNvPr id="334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49" y="2198950"/>
            <a:ext cx="10502901" cy="2857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Estado de Situación</a:t>
            </a:r>
          </a:p>
        </p:txBody>
      </p:sp>
      <p:sp>
        <p:nvSpPr>
          <p:cNvPr id="4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5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4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4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pic>
        <p:nvPicPr>
          <p:cNvPr id="51" name="Picture 50" descr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4" y="1121340"/>
            <a:ext cx="1027114" cy="5400676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Rectángulo 3"/>
          <p:cNvSpPr txBox="1"/>
          <p:nvPr/>
        </p:nvSpPr>
        <p:spPr>
          <a:xfrm>
            <a:off x="1101017" y="1290472"/>
            <a:ext cx="9912327" cy="9251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/>
              <a:t>Cambio de </a:t>
            </a:r>
            <a:r>
              <a:rPr dirty="0" err="1"/>
              <a:t>Metodología</a:t>
            </a:r>
            <a:endParaRPr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 err="1"/>
              <a:t>Cambios</a:t>
            </a:r>
            <a:r>
              <a:rPr dirty="0"/>
              <a:t> en el </a:t>
            </a:r>
            <a:r>
              <a:rPr dirty="0" err="1"/>
              <a:t>Equipo</a:t>
            </a:r>
            <a:r>
              <a:rPr dirty="0"/>
              <a:t> USIPS (SIRH)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 dirty="0"/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dirty="0"/>
              <a:t>No </a:t>
            </a:r>
            <a:r>
              <a:rPr dirty="0" err="1"/>
              <a:t>habrá</a:t>
            </a:r>
            <a:r>
              <a:rPr dirty="0"/>
              <a:t> </a:t>
            </a:r>
            <a:r>
              <a:rPr dirty="0" err="1"/>
              <a:t>referentes</a:t>
            </a:r>
            <a:r>
              <a:rPr dirty="0"/>
              <a:t> por Matrices, </a:t>
            </a:r>
            <a:r>
              <a:rPr dirty="0" err="1"/>
              <a:t>todo</a:t>
            </a:r>
            <a:r>
              <a:rPr dirty="0"/>
              <a:t> se </a:t>
            </a:r>
            <a:r>
              <a:rPr dirty="0" err="1"/>
              <a:t>canalizará</a:t>
            </a:r>
            <a:r>
              <a:rPr dirty="0"/>
              <a:t> </a:t>
            </a:r>
            <a:r>
              <a:rPr dirty="0" err="1"/>
              <a:t>centralizadamente</a:t>
            </a:r>
            <a:r>
              <a:rPr dirty="0"/>
              <a:t> </a:t>
            </a:r>
            <a:r>
              <a:rPr dirty="0" err="1"/>
              <a:t>vía</a:t>
            </a:r>
            <a:r>
              <a:rPr dirty="0"/>
              <a:t> </a:t>
            </a:r>
            <a:r>
              <a:rPr dirty="0" err="1"/>
              <a:t>correo</a:t>
            </a:r>
            <a:r>
              <a:rPr dirty="0"/>
              <a:t> </a:t>
            </a:r>
            <a:r>
              <a:rPr dirty="0" err="1"/>
              <a:t>electrónico</a:t>
            </a:r>
            <a:r>
              <a:rPr dirty="0"/>
              <a:t>.</a:t>
            </a:r>
          </a:p>
          <a:p>
            <a:pPr lvl="8" indent="1828800">
              <a:defRPr sz="2000" b="1">
                <a:solidFill>
                  <a:schemeClr val="accent5"/>
                </a:solidFill>
              </a:defRPr>
            </a:pPr>
            <a:r>
              <a:rPr dirty="0"/>
              <a:t>consultas.dipres@minsal.cl</a:t>
            </a:r>
          </a:p>
          <a:p>
            <a:pPr>
              <a:defRPr sz="1600">
                <a:solidFill>
                  <a:schemeClr val="accent5"/>
                </a:solidFill>
              </a:defRPr>
            </a:pPr>
            <a:endParaRPr dirty="0"/>
          </a:p>
          <a:p>
            <a:pPr marL="457200" indent="-317500" algn="just">
              <a:buClr>
                <a:srgbClr val="222222"/>
              </a:buClr>
              <a:buSzPct val="100000"/>
              <a:buFont typeface="Arial"/>
              <a:buAutoNum type="arabicPeriod"/>
              <a:defRPr sz="1600" b="1">
                <a:solidFill>
                  <a:schemeClr val="accent5"/>
                </a:solidFill>
              </a:defRPr>
            </a:pPr>
            <a:r>
              <a:rPr sz="1400" b="0" dirty="0" err="1"/>
              <a:t>Recepción</a:t>
            </a:r>
            <a:r>
              <a:rPr sz="1400" b="0" dirty="0"/>
              <a:t> de Matrices trimestral + </a:t>
            </a:r>
            <a:r>
              <a:rPr sz="1400" b="0" dirty="0" err="1"/>
              <a:t>Certificado</a:t>
            </a:r>
            <a:r>
              <a:rPr sz="1400" b="0" dirty="0"/>
              <a:t> de </a:t>
            </a:r>
            <a:r>
              <a:rPr sz="1400" b="0" dirty="0" err="1"/>
              <a:t>Recepción</a:t>
            </a:r>
            <a:r>
              <a:rPr sz="1400" b="0" dirty="0"/>
              <a:t>. </a:t>
            </a:r>
            <a:r>
              <a:rPr sz="1400" dirty="0"/>
              <a:t>ASUNTO: ENVÍO MATRICES DIPRES XX CORTE AÑO XX SERVICIO DE SALUD XX</a:t>
            </a:r>
            <a:endParaRPr sz="1400" b="0" dirty="0"/>
          </a:p>
          <a:p>
            <a:pPr marL="457200" indent="-317500" algn="just">
              <a:buClr>
                <a:srgbClr val="222222"/>
              </a:buClr>
              <a:buSzPct val="100000"/>
              <a:buFont typeface="Arial"/>
              <a:buAutoNum type="arabicPeriod"/>
              <a:defRPr sz="1600" b="1">
                <a:solidFill>
                  <a:schemeClr val="accent5"/>
                </a:solidFill>
              </a:defRPr>
            </a:pPr>
            <a:r>
              <a:rPr sz="1400" b="0" dirty="0" err="1"/>
              <a:t>Consultas</a:t>
            </a:r>
            <a:r>
              <a:rPr sz="1400" b="0" dirty="0"/>
              <a:t>. </a:t>
            </a:r>
            <a:r>
              <a:rPr sz="1400" dirty="0"/>
              <a:t>ASUNTO: CONSULTA MATRIZ XX SERVICIO DE SALUD XX</a:t>
            </a:r>
            <a:endParaRPr sz="1400" b="0" dirty="0"/>
          </a:p>
          <a:p>
            <a:pPr marL="457200" indent="-317500" algn="just">
              <a:buClr>
                <a:srgbClr val="222222"/>
              </a:buClr>
              <a:buSzPct val="100000"/>
              <a:buFont typeface="Arial"/>
              <a:buAutoNum type="arabicPeriod"/>
              <a:defRPr sz="1600">
                <a:solidFill>
                  <a:schemeClr val="accent5"/>
                </a:solidFill>
              </a:defRPr>
            </a:pPr>
            <a:r>
              <a:rPr sz="1400" dirty="0" err="1"/>
              <a:t>Copia</a:t>
            </a:r>
            <a:r>
              <a:rPr sz="1400" dirty="0"/>
              <a:t> de </a:t>
            </a:r>
            <a:r>
              <a:rPr sz="1400" dirty="0" err="1"/>
              <a:t>Incidencias</a:t>
            </a:r>
            <a:r>
              <a:rPr sz="1400" dirty="0"/>
              <a:t> que </a:t>
            </a:r>
            <a:r>
              <a:rPr sz="1400" dirty="0" err="1"/>
              <a:t>suban</a:t>
            </a:r>
            <a:r>
              <a:rPr sz="1400" dirty="0"/>
              <a:t>, para </a:t>
            </a:r>
            <a:r>
              <a:rPr sz="1400" dirty="0" err="1"/>
              <a:t>hacerles</a:t>
            </a:r>
            <a:r>
              <a:rPr sz="1400" dirty="0"/>
              <a:t> </a:t>
            </a:r>
            <a:r>
              <a:rPr sz="1400" dirty="0" err="1"/>
              <a:t>seguimiento</a:t>
            </a:r>
            <a:r>
              <a:rPr sz="1400" dirty="0"/>
              <a:t>.</a:t>
            </a:r>
            <a:r>
              <a:rPr sz="1400" b="1" dirty="0"/>
              <a:t> ASUNTO: INCIDENCIA MATRIZ XX SERVICIO DE SALUD XX FECHA XX</a:t>
            </a:r>
          </a:p>
          <a:p>
            <a:pPr marL="457200" indent="-317500" algn="just">
              <a:buClr>
                <a:srgbClr val="222222"/>
              </a:buClr>
              <a:buSzPct val="100000"/>
              <a:buFont typeface="Arial"/>
              <a:buAutoNum type="arabicPeriod"/>
              <a:defRPr sz="1600" b="1">
                <a:solidFill>
                  <a:schemeClr val="accent5"/>
                </a:solidFill>
              </a:defRPr>
            </a:pPr>
            <a:r>
              <a:rPr sz="1400" b="0" dirty="0" err="1"/>
              <a:t>Evaluación</a:t>
            </a:r>
            <a:r>
              <a:rPr sz="1400" b="0" dirty="0"/>
              <a:t> Cortes </a:t>
            </a:r>
            <a:r>
              <a:rPr sz="1400" b="0" dirty="0" err="1"/>
              <a:t>Trimestrales</a:t>
            </a:r>
            <a:r>
              <a:rPr sz="1400" b="0" dirty="0"/>
              <a:t> (Caritas </a:t>
            </a:r>
            <a:r>
              <a:rPr sz="1400" b="0" dirty="0" err="1"/>
              <a:t>Felices</a:t>
            </a:r>
            <a:r>
              <a:rPr sz="1400" b="0" dirty="0"/>
              <a:t>). </a:t>
            </a:r>
            <a:r>
              <a:rPr sz="1400" dirty="0"/>
              <a:t>ASUNTO: EVALUACION MATRICES DIPRES XX CORTE AÑO XX SERVICIO DE SALUD XX</a:t>
            </a:r>
            <a:endParaRPr sz="1400" b="0" dirty="0"/>
          </a:p>
          <a:p>
            <a:pPr marL="457200" indent="-317500" algn="just">
              <a:buClr>
                <a:srgbClr val="222222"/>
              </a:buClr>
              <a:buSzPct val="100000"/>
              <a:buFont typeface="Arial"/>
              <a:buAutoNum type="arabicPeriod"/>
              <a:defRPr sz="1600" b="1">
                <a:solidFill>
                  <a:schemeClr val="accent5"/>
                </a:solidFill>
              </a:defRPr>
            </a:pPr>
            <a:r>
              <a:rPr sz="1400" b="0" dirty="0" err="1"/>
              <a:t>Observaciones</a:t>
            </a:r>
            <a:r>
              <a:rPr sz="1400" b="0" dirty="0"/>
              <a:t>, </a:t>
            </a:r>
            <a:r>
              <a:rPr sz="1400" b="0" dirty="0" err="1"/>
              <a:t>enviadas</a:t>
            </a:r>
            <a:r>
              <a:rPr sz="1400" b="0" dirty="0"/>
              <a:t> por DIPRES. </a:t>
            </a:r>
            <a:r>
              <a:rPr sz="1400" dirty="0"/>
              <a:t>ASUNTO: REENVÍO RESPUESTA OBSERVACIONES MATRICES DIPRES XX CORTE AÑO XX SERVICIO DE SALUD XX</a:t>
            </a:r>
            <a:endParaRPr sz="1400" b="0" dirty="0"/>
          </a:p>
          <a:p>
            <a:pPr marL="457200" indent="-317500" algn="just">
              <a:buClr>
                <a:srgbClr val="222222"/>
              </a:buClr>
              <a:buSzPct val="100000"/>
              <a:buFont typeface="Arial"/>
              <a:buAutoNum type="arabicPeriod"/>
              <a:defRPr sz="1600" b="1">
                <a:solidFill>
                  <a:schemeClr val="accent5"/>
                </a:solidFill>
              </a:defRPr>
            </a:pPr>
            <a:r>
              <a:rPr sz="1400" b="0" dirty="0" err="1"/>
              <a:t>Solicitud</a:t>
            </a:r>
            <a:r>
              <a:rPr sz="1400" b="0" dirty="0"/>
              <a:t> de </a:t>
            </a:r>
            <a:r>
              <a:rPr sz="1400" b="0" dirty="0" err="1"/>
              <a:t>Capacitación</a:t>
            </a:r>
            <a:r>
              <a:rPr sz="1400" b="0" dirty="0"/>
              <a:t>. </a:t>
            </a:r>
            <a:r>
              <a:rPr sz="1400" dirty="0"/>
              <a:t>ASUNTO: SOLICITA CAPACITACION SERVICIO DE SALUD XX</a:t>
            </a:r>
            <a:endParaRPr sz="1400" b="0" dirty="0"/>
          </a:p>
          <a:p>
            <a:pPr marL="457200" indent="-457200">
              <a:lnSpc>
                <a:spcPts val="2300"/>
              </a:lnSpc>
              <a:tabLst>
                <a:tab pos="139700" algn="l"/>
                <a:tab pos="457200" algn="l"/>
              </a:tabLst>
              <a:defRPr sz="1000" b="1">
                <a:solidFill>
                  <a:srgbClr val="222222"/>
                </a:solidFill>
              </a:defRPr>
            </a:pPr>
            <a:endParaRPr b="0" dirty="0"/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 b="0" dirty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Revisión Matrices I Corte 2020.º</a:t>
            </a:r>
          </a:p>
        </p:txBody>
      </p:sp>
      <p:sp>
        <p:nvSpPr>
          <p:cNvPr id="33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grpSp>
        <p:nvGrpSpPr>
          <p:cNvPr id="34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3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3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41" name="Marcador de contenido 1"/>
          <p:cNvSpPr txBox="1"/>
          <p:nvPr/>
        </p:nvSpPr>
        <p:spPr>
          <a:xfrm>
            <a:off x="635905" y="1237168"/>
            <a:ext cx="8453044" cy="217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H</a:t>
            </a:r>
            <a:endParaRPr>
              <a:solidFill>
                <a:srgbClr val="000000"/>
              </a:solidFill>
            </a:endParaRPr>
          </a:p>
          <a:p>
            <a:pPr defTabSz="913526">
              <a:lnSpc>
                <a:spcPct val="150000"/>
              </a:lnSpc>
              <a:defRPr>
                <a:solidFill>
                  <a:schemeClr val="accent5"/>
                </a:solidFill>
              </a:defRPr>
            </a:pPr>
            <a:endParaRPr sz="160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/>
          </a:p>
          <a:p>
            <a:pPr lvl="1" indent="197607" defTabSz="913526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sz="160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/>
          </a:p>
        </p:txBody>
      </p:sp>
      <p:pic>
        <p:nvPicPr>
          <p:cNvPr id="342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91237"/>
            <a:ext cx="10515601" cy="453390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Rectángulo"/>
          <p:cNvSpPr/>
          <p:nvPr/>
        </p:nvSpPr>
        <p:spPr>
          <a:xfrm>
            <a:off x="4065313" y="3585795"/>
            <a:ext cx="843417" cy="2881113"/>
          </a:xfrm>
          <a:prstGeom prst="rect">
            <a:avLst/>
          </a:prstGeom>
          <a:ln w="25400">
            <a:solidFill>
              <a:srgbClr val="FF0006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44" name="Rectángulo"/>
          <p:cNvSpPr/>
          <p:nvPr/>
        </p:nvSpPr>
        <p:spPr>
          <a:xfrm>
            <a:off x="2091063" y="4543798"/>
            <a:ext cx="1443900" cy="1538385"/>
          </a:xfrm>
          <a:prstGeom prst="rect">
            <a:avLst/>
          </a:prstGeom>
          <a:ln w="25400">
            <a:solidFill>
              <a:srgbClr val="FF0006"/>
            </a:solidFill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Revisión Matrices I Corte 2020.º</a:t>
            </a:r>
          </a:p>
        </p:txBody>
      </p:sp>
      <p:sp>
        <p:nvSpPr>
          <p:cNvPr id="34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grpSp>
        <p:nvGrpSpPr>
          <p:cNvPr id="35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4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4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51" name="Marcador de contenido 1"/>
          <p:cNvSpPr txBox="1"/>
          <p:nvPr/>
        </p:nvSpPr>
        <p:spPr>
          <a:xfrm>
            <a:off x="635905" y="1237168"/>
            <a:ext cx="8453044" cy="217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H</a:t>
            </a:r>
            <a:endParaRPr>
              <a:solidFill>
                <a:srgbClr val="000000"/>
              </a:solidFill>
            </a:endParaRPr>
          </a:p>
          <a:p>
            <a:pPr defTabSz="913526">
              <a:lnSpc>
                <a:spcPct val="150000"/>
              </a:lnSpc>
              <a:defRPr>
                <a:solidFill>
                  <a:schemeClr val="accent5"/>
                </a:solidFill>
              </a:defRPr>
            </a:pPr>
            <a:endParaRPr sz="160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/>
          </a:p>
          <a:p>
            <a:pPr lvl="1" indent="197607" defTabSz="913526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sz="1600"/>
          </a:p>
          <a:p>
            <a:pPr marL="483356" lvl="1" indent="-285750" defTabSz="913526">
              <a:lnSpc>
                <a:spcPct val="150000"/>
              </a:lnSpc>
              <a:buClr>
                <a:srgbClr val="33448D"/>
              </a:buClr>
              <a:buSzPct val="125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sz="1600"/>
          </a:p>
        </p:txBody>
      </p:sp>
      <p:pic>
        <p:nvPicPr>
          <p:cNvPr id="352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107" y="1253638"/>
            <a:ext cx="8432801" cy="39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55" y="1774673"/>
            <a:ext cx="10414001" cy="4495801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Rectángulo"/>
          <p:cNvSpPr/>
          <p:nvPr/>
        </p:nvSpPr>
        <p:spPr>
          <a:xfrm>
            <a:off x="4860702" y="3376661"/>
            <a:ext cx="843416" cy="2881113"/>
          </a:xfrm>
          <a:prstGeom prst="rect">
            <a:avLst/>
          </a:prstGeom>
          <a:ln w="25400">
            <a:solidFill>
              <a:srgbClr val="FF0006"/>
            </a:solidFill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Revisión Matrices I Corte 2020.</a:t>
            </a:r>
          </a:p>
        </p:txBody>
      </p:sp>
      <p:sp>
        <p:nvSpPr>
          <p:cNvPr id="35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grpSp>
        <p:nvGrpSpPr>
          <p:cNvPr id="36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35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35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361" name="Rectángulo 4"/>
          <p:cNvSpPr txBox="1"/>
          <p:nvPr/>
        </p:nvSpPr>
        <p:spPr>
          <a:xfrm>
            <a:off x="265607" y="1238717"/>
            <a:ext cx="9919571" cy="5925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 ENTREGA: MATRIZ C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Errores de Formato, campos  vacíos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Error consistencia contractual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Registros que desaparecen de un trimestre a otro.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El valor del campo ANTIG_SERV, debe ser consistente con el cálculo a la fecha de alejamiento;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El valor del campo EDAD, debe ser consistente con el cálculo a la fecha de alejamiento;"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Error en el valor del campo CAUSAL_ALEJAMIENTO, dado que no se ajusta al Código establecido para los funcionarios con Incentivo al Retiro.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Registros cambian de causal de un trimestre a otro.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Fecha de término igual que fecha de alejamiento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Faltan honorarios regularizados</a:t>
            </a:r>
            <a:endParaRPr b="1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b="1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b="1"/>
          </a:p>
          <a:p>
            <a:pPr algn="just">
              <a:defRPr sz="2000" i="1">
                <a:solidFill>
                  <a:srgbClr val="BC0200"/>
                </a:solidFill>
              </a:defRPr>
            </a:pPr>
            <a:endParaRPr b="1"/>
          </a:p>
          <a:p>
            <a:pPr>
              <a:defRPr sz="2000">
                <a:solidFill>
                  <a:schemeClr val="accent5"/>
                </a:solidFill>
              </a:defRPr>
            </a:pPr>
            <a:endParaRPr b="1"/>
          </a:p>
          <a:p>
            <a:pPr lvl="1">
              <a:defRPr sz="2000">
                <a:solidFill>
                  <a:schemeClr val="accent5"/>
                </a:solidFill>
              </a:defRPr>
            </a:pPr>
            <a:endParaRPr b="1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364" name="Imagen 5" descr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814" y="1020725"/>
            <a:ext cx="7697587" cy="5149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Estado de Situación</a:t>
            </a:r>
          </a:p>
        </p:txBody>
      </p:sp>
      <p:sp>
        <p:nvSpPr>
          <p:cNvPr id="5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grpSp>
        <p:nvGrpSpPr>
          <p:cNvPr id="5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5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5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pic>
        <p:nvPicPr>
          <p:cNvPr id="59" name="Picture 50" descr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4" y="1121340"/>
            <a:ext cx="1027114" cy="5400676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Rectángulo 3"/>
          <p:cNvSpPr txBox="1"/>
          <p:nvPr/>
        </p:nvSpPr>
        <p:spPr>
          <a:xfrm>
            <a:off x="1101017" y="1290472"/>
            <a:ext cx="9912327" cy="9430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t>Cambio de Metodología</a:t>
            </a:r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t>Cambios en el Equipo USIPS (SIRH)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/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t>No habrá referentes por Matrices, todo se canalizará centralizadamente vía correo electrónico.</a:t>
            </a:r>
          </a:p>
          <a:p>
            <a:pPr lvl="8" indent="1828800">
              <a:defRPr sz="2000" b="1">
                <a:solidFill>
                  <a:schemeClr val="accent5"/>
                </a:solidFill>
              </a:defRPr>
            </a:pPr>
            <a:r>
              <a:t>consultas.dipres@minsal.cl</a:t>
            </a:r>
          </a:p>
          <a:p>
            <a:pPr lvl="8" indent="1828800">
              <a:defRPr sz="2000" b="1">
                <a:solidFill>
                  <a:schemeClr val="accent5"/>
                </a:solidFill>
              </a:defRPr>
            </a:pPr>
            <a:endParaRPr/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t>¿Qué se busca?</a:t>
            </a:r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1657350" lvl="3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t>No perder trazabilidad de los requerimientos de los referentes.</a:t>
            </a:r>
          </a:p>
          <a:p>
            <a:pPr marL="1657350" lvl="3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t>Poder derivar, entre el equipo SIRH, los requerimientos dependiendo de la línea de trabajo.</a:t>
            </a:r>
          </a:p>
          <a:p>
            <a:pPr marL="1657350" lvl="3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t>Poder gestionar las incidencias centralizadamente.</a:t>
            </a:r>
          </a:p>
          <a:p>
            <a:pPr marL="1657350" lvl="3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t>Reducir tiempos y retrabajos del equipo central (SIRH).</a:t>
            </a:r>
          </a:p>
          <a:p>
            <a:pPr marL="1657350" lvl="3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t>Mantener una mayor retroalimentación con los referentes. 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/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1200150" lvl="2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Metodología</a:t>
            </a:r>
          </a:p>
        </p:txBody>
      </p:sp>
      <p:sp>
        <p:nvSpPr>
          <p:cNvPr id="63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grpSp>
        <p:nvGrpSpPr>
          <p:cNvPr id="66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64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65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pic>
        <p:nvPicPr>
          <p:cNvPr id="67" name="Picture 50" descr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4" y="1121340"/>
            <a:ext cx="1027114" cy="5400676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Línea"/>
          <p:cNvSpPr/>
          <p:nvPr/>
        </p:nvSpPr>
        <p:spPr>
          <a:xfrm>
            <a:off x="1590900" y="3627701"/>
            <a:ext cx="8088084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9" name="Línea"/>
          <p:cNvSpPr/>
          <p:nvPr/>
        </p:nvSpPr>
        <p:spPr>
          <a:xfrm flipV="1">
            <a:off x="3252906" y="2807315"/>
            <a:ext cx="1" cy="1640772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0" name="Línea"/>
          <p:cNvSpPr/>
          <p:nvPr/>
        </p:nvSpPr>
        <p:spPr>
          <a:xfrm flipV="1">
            <a:off x="5357403" y="2807315"/>
            <a:ext cx="1" cy="1640772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1" name="Línea"/>
          <p:cNvSpPr/>
          <p:nvPr/>
        </p:nvSpPr>
        <p:spPr>
          <a:xfrm flipV="1">
            <a:off x="7461899" y="2807315"/>
            <a:ext cx="1" cy="1640772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2" name="Línea"/>
          <p:cNvSpPr/>
          <p:nvPr/>
        </p:nvSpPr>
        <p:spPr>
          <a:xfrm flipV="1">
            <a:off x="9668199" y="2807315"/>
            <a:ext cx="1" cy="1640772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3" name="I Corte"/>
          <p:cNvSpPr txBox="1"/>
          <p:nvPr/>
        </p:nvSpPr>
        <p:spPr>
          <a:xfrm>
            <a:off x="2901354" y="2242048"/>
            <a:ext cx="842743" cy="4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>
                <a:solidFill>
                  <a:srgbClr val="00020D"/>
                </a:solidFill>
              </a:defRPr>
            </a:lvl1pPr>
          </a:lstStyle>
          <a:p>
            <a:r>
              <a:t>I Corte</a:t>
            </a:r>
          </a:p>
        </p:txBody>
      </p:sp>
      <p:sp>
        <p:nvSpPr>
          <p:cNvPr id="74" name="II Corte"/>
          <p:cNvSpPr txBox="1"/>
          <p:nvPr/>
        </p:nvSpPr>
        <p:spPr>
          <a:xfrm>
            <a:off x="4802471" y="2242048"/>
            <a:ext cx="906255" cy="4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>
                <a:solidFill>
                  <a:srgbClr val="00020D"/>
                </a:solidFill>
              </a:defRPr>
            </a:lvl1pPr>
          </a:lstStyle>
          <a:p>
            <a:r>
              <a:t>II Corte</a:t>
            </a:r>
          </a:p>
        </p:txBody>
      </p:sp>
      <p:sp>
        <p:nvSpPr>
          <p:cNvPr id="75" name="III Corte"/>
          <p:cNvSpPr txBox="1"/>
          <p:nvPr/>
        </p:nvSpPr>
        <p:spPr>
          <a:xfrm>
            <a:off x="6875212" y="2242048"/>
            <a:ext cx="969767" cy="4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>
                <a:solidFill>
                  <a:srgbClr val="00020D"/>
                </a:solidFill>
              </a:defRPr>
            </a:lvl1pPr>
          </a:lstStyle>
          <a:p>
            <a:r>
              <a:t>III Corte</a:t>
            </a:r>
          </a:p>
        </p:txBody>
      </p:sp>
      <p:sp>
        <p:nvSpPr>
          <p:cNvPr id="76" name="IV Corte"/>
          <p:cNvSpPr txBox="1"/>
          <p:nvPr/>
        </p:nvSpPr>
        <p:spPr>
          <a:xfrm>
            <a:off x="9072609" y="2242048"/>
            <a:ext cx="995217" cy="4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>
                <a:solidFill>
                  <a:srgbClr val="00020D"/>
                </a:solidFill>
              </a:defRPr>
            </a:lvl1pPr>
          </a:lstStyle>
          <a:p>
            <a:r>
              <a:t>IV Corte</a:t>
            </a:r>
          </a:p>
        </p:txBody>
      </p:sp>
      <p:sp>
        <p:nvSpPr>
          <p:cNvPr id="77" name="Año 2020"/>
          <p:cNvSpPr txBox="1"/>
          <p:nvPr/>
        </p:nvSpPr>
        <p:spPr>
          <a:xfrm>
            <a:off x="1556292" y="3264441"/>
            <a:ext cx="863634" cy="32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sz="1300">
                <a:solidFill>
                  <a:srgbClr val="00020D"/>
                </a:solidFill>
              </a:defRPr>
            </a:lvl1pPr>
          </a:lstStyle>
          <a:p>
            <a:r>
              <a:t>Año 2020</a:t>
            </a:r>
          </a:p>
        </p:txBody>
      </p:sp>
      <p:sp>
        <p:nvSpPr>
          <p:cNvPr id="78" name="Seguimiento"/>
          <p:cNvSpPr txBox="1"/>
          <p:nvPr/>
        </p:nvSpPr>
        <p:spPr>
          <a:xfrm>
            <a:off x="3490037" y="3852981"/>
            <a:ext cx="1528431" cy="40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b="1">
                <a:solidFill>
                  <a:srgbClr val="79960E"/>
                </a:solidFill>
              </a:defRPr>
            </a:lvl1pPr>
          </a:lstStyle>
          <a:p>
            <a:r>
              <a:t>Seguimiento</a:t>
            </a:r>
          </a:p>
        </p:txBody>
      </p:sp>
      <p:sp>
        <p:nvSpPr>
          <p:cNvPr id="79" name="Seguimiento"/>
          <p:cNvSpPr txBox="1"/>
          <p:nvPr/>
        </p:nvSpPr>
        <p:spPr>
          <a:xfrm>
            <a:off x="5689505" y="3852981"/>
            <a:ext cx="1528431" cy="40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b="1">
                <a:solidFill>
                  <a:srgbClr val="79960E"/>
                </a:solidFill>
              </a:defRPr>
            </a:lvl1pPr>
          </a:lstStyle>
          <a:p>
            <a:r>
              <a:t>Seguimiento</a:t>
            </a:r>
          </a:p>
        </p:txBody>
      </p:sp>
      <p:sp>
        <p:nvSpPr>
          <p:cNvPr id="80" name="Seguimiento"/>
          <p:cNvSpPr txBox="1"/>
          <p:nvPr/>
        </p:nvSpPr>
        <p:spPr>
          <a:xfrm>
            <a:off x="7888974" y="3858583"/>
            <a:ext cx="1528430" cy="4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b="1">
                <a:solidFill>
                  <a:srgbClr val="79960E"/>
                </a:solidFill>
              </a:defRPr>
            </a:lvl1pPr>
          </a:lstStyle>
          <a:p>
            <a:r>
              <a:t>Seguimiento</a:t>
            </a:r>
          </a:p>
        </p:txBody>
      </p:sp>
      <p:sp>
        <p:nvSpPr>
          <p:cNvPr id="81" name="3 R"/>
          <p:cNvSpPr txBox="1"/>
          <p:nvPr/>
        </p:nvSpPr>
        <p:spPr>
          <a:xfrm>
            <a:off x="2996679" y="4474404"/>
            <a:ext cx="512455" cy="4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b="1">
                <a:solidFill>
                  <a:srgbClr val="218F14"/>
                </a:solidFill>
              </a:defRPr>
            </a:lvl1pPr>
          </a:lstStyle>
          <a:p>
            <a:r>
              <a:t>3 R</a:t>
            </a:r>
          </a:p>
        </p:txBody>
      </p:sp>
      <p:sp>
        <p:nvSpPr>
          <p:cNvPr id="82" name="3 R"/>
          <p:cNvSpPr txBox="1"/>
          <p:nvPr/>
        </p:nvSpPr>
        <p:spPr>
          <a:xfrm>
            <a:off x="5101175" y="4474404"/>
            <a:ext cx="512455" cy="4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b="1">
                <a:solidFill>
                  <a:srgbClr val="218F14"/>
                </a:solidFill>
              </a:defRPr>
            </a:lvl1pPr>
          </a:lstStyle>
          <a:p>
            <a:r>
              <a:t>3 R</a:t>
            </a:r>
          </a:p>
        </p:txBody>
      </p:sp>
      <p:sp>
        <p:nvSpPr>
          <p:cNvPr id="83" name="3 R"/>
          <p:cNvSpPr txBox="1"/>
          <p:nvPr/>
        </p:nvSpPr>
        <p:spPr>
          <a:xfrm>
            <a:off x="7205671" y="4443156"/>
            <a:ext cx="512456" cy="40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b="1">
                <a:solidFill>
                  <a:srgbClr val="218F14"/>
                </a:solidFill>
              </a:defRPr>
            </a:lvl1pPr>
          </a:lstStyle>
          <a:p>
            <a:r>
              <a:t>3 R</a:t>
            </a:r>
          </a:p>
        </p:txBody>
      </p:sp>
      <p:sp>
        <p:nvSpPr>
          <p:cNvPr id="84" name="3 R"/>
          <p:cNvSpPr txBox="1"/>
          <p:nvPr/>
        </p:nvSpPr>
        <p:spPr>
          <a:xfrm>
            <a:off x="9411972" y="4474404"/>
            <a:ext cx="512455" cy="4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b="1">
                <a:solidFill>
                  <a:srgbClr val="218F14"/>
                </a:solidFill>
              </a:defRPr>
            </a:lvl1pPr>
          </a:lstStyle>
          <a:p>
            <a:r>
              <a:t>3 R</a:t>
            </a:r>
          </a:p>
        </p:txBody>
      </p:sp>
      <p:sp>
        <p:nvSpPr>
          <p:cNvPr id="85" name="3 R= RECEPCIÓN / REVISIÓN / RETROALIMENTACIÓN"/>
          <p:cNvSpPr txBox="1"/>
          <p:nvPr/>
        </p:nvSpPr>
        <p:spPr>
          <a:xfrm>
            <a:off x="1415783" y="5976000"/>
            <a:ext cx="3813885" cy="29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9" tIns="72009" rIns="72009" bIns="72009">
            <a:spAutoFit/>
          </a:bodyPr>
          <a:lstStyle>
            <a:lvl1pPr>
              <a:defRPr sz="1100" b="1">
                <a:solidFill>
                  <a:srgbClr val="218F14"/>
                </a:solidFill>
              </a:defRPr>
            </a:lvl1pPr>
          </a:lstStyle>
          <a:p>
            <a:r>
              <a:t>3 R= RECEPCIÓN / REVISIÓN / RETROALIMENTACIÓN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Metodología</a:t>
            </a:r>
          </a:p>
        </p:txBody>
      </p:sp>
      <p:sp>
        <p:nvSpPr>
          <p:cNvPr id="88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grpSp>
        <p:nvGrpSpPr>
          <p:cNvPr id="91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89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90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pic>
        <p:nvPicPr>
          <p:cNvPr id="92" name="Picture 50" descr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4" y="1121340"/>
            <a:ext cx="1027114" cy="5400676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Rectángulo 3"/>
          <p:cNvSpPr txBox="1"/>
          <p:nvPr/>
        </p:nvSpPr>
        <p:spPr>
          <a:xfrm>
            <a:off x="1292641" y="1281845"/>
            <a:ext cx="9912328" cy="972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75368" lvl="1" indent="-267368">
              <a:buSzPct val="100000"/>
              <a:buAutoNum type="arabicPeriod"/>
              <a:defRPr sz="2000">
                <a:solidFill>
                  <a:schemeClr val="accent5"/>
                </a:solidFill>
              </a:defRPr>
            </a:pPr>
            <a:r>
              <a:t>Seguimiento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/>
          </a:p>
          <a:p>
            <a:pPr>
              <a:defRPr sz="2000">
                <a:solidFill>
                  <a:schemeClr val="accent5"/>
                </a:solidFill>
              </a:defRPr>
            </a:pPr>
            <a:endParaRPr/>
          </a:p>
          <a:p>
            <a:pPr>
              <a:defRPr sz="2000">
                <a:solidFill>
                  <a:schemeClr val="accent5"/>
                </a:solidFill>
              </a:defRPr>
            </a:pPr>
            <a:endParaRPr/>
          </a:p>
          <a:p>
            <a:pPr marL="775368" lvl="1" indent="-267368">
              <a:buSzPct val="100000"/>
              <a:buAutoNum type="arabicPeriod" startAt="2"/>
              <a:defRPr sz="2000">
                <a:solidFill>
                  <a:schemeClr val="accent5"/>
                </a:solidFill>
              </a:defRPr>
            </a:pPr>
            <a:r>
              <a:t>Corte Trimestral</a:t>
            </a:r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Recepción: Deben enviar sus matrices y certificado de recepción a </a:t>
            </a:r>
            <a:r>
              <a:rPr b="1"/>
              <a:t>consultas.dipres@minsal.cl </a:t>
            </a:r>
            <a:r>
              <a:t>con copia a </a:t>
            </a:r>
            <a:r>
              <a:rPr b="1"/>
              <a:t>sirh@minsal.cl. </a:t>
            </a:r>
            <a:r>
              <a:t>Se validará la estructura de la matriz, nombre de hoja. (todas deben venir con CORR_CTO) </a:t>
            </a:r>
            <a:endParaRPr b="1"/>
          </a:p>
          <a:p>
            <a:pPr marL="962526" lvl="2" indent="-200526" algn="just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Revisión: Se pasará matriz de validación a lo enviado. Se les solicitarán correcciones en el mismo corte. En el caso que el error se pueda corregir centralizadamente se realizará.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/>
          </a:p>
          <a:p>
            <a:pPr marL="775368" lvl="1" indent="-267368">
              <a:buSzPct val="100000"/>
              <a:buAutoNum type="arabicPeriod" startAt="3"/>
              <a:defRPr sz="2000">
                <a:solidFill>
                  <a:schemeClr val="accent5"/>
                </a:solidFill>
              </a:defRPr>
            </a:pPr>
            <a:r>
              <a:t>Retroalimentación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Recepción de correo masivo, con todos los errores encontrados en el corte y que no se corrigieron.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Caritas Felices.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Reenviar matrices finales.</a:t>
            </a:r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</p:txBody>
      </p:sp>
      <p:pic>
        <p:nvPicPr>
          <p:cNvPr id="94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947" y="1707250"/>
            <a:ext cx="9640191" cy="622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Metodología</a:t>
            </a:r>
          </a:p>
        </p:txBody>
      </p:sp>
      <p:sp>
        <p:nvSpPr>
          <p:cNvPr id="97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grpSp>
        <p:nvGrpSpPr>
          <p:cNvPr id="100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98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99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pic>
        <p:nvPicPr>
          <p:cNvPr id="101" name="Picture 50" descr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4" y="1121340"/>
            <a:ext cx="1027114" cy="5400676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Rectángulo 3"/>
          <p:cNvSpPr txBox="1"/>
          <p:nvPr/>
        </p:nvSpPr>
        <p:spPr>
          <a:xfrm>
            <a:off x="1292642" y="1281845"/>
            <a:ext cx="9912326" cy="11767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En paralelo y una vez que pase la contingencia, se confeccionará una mesa técnica:</a:t>
            </a:r>
          </a:p>
          <a:p>
            <a:pPr marL="1343526" lvl="3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2 representantes del SS. Metropolitano Occidente.</a:t>
            </a:r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1 representante del SS. Metropolitano Norte.</a:t>
            </a:r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1 representante de SS. Bio bio (en el caso que pueda costear).</a:t>
            </a:r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1 representante de CRS (en busca).</a:t>
            </a:r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1 representante de SIRH.</a:t>
            </a:r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1 representante de Depto. de Gestión.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/>
          </a:p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Sesionará 4 veces al mes, 2 semanas</a:t>
            </a:r>
          </a:p>
          <a:p>
            <a:pPr marL="285750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Tareas:</a:t>
            </a:r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Revisar matrices de este corte, que serán un diagnóstico.</a:t>
            </a:r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Determinarán un orden de prioridad de las matrices.</a:t>
            </a:r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Generarán mejoras a las matrices, según errores determinados en los cortes, como en la experiencia del grupo y las incidencias recibidas.</a:t>
            </a:r>
          </a:p>
          <a:p>
            <a:pPr marL="962526" lvl="2" indent="-200526">
              <a:buSzPct val="100000"/>
              <a:buChar char="•"/>
              <a:defRPr sz="2000" b="1">
                <a:solidFill>
                  <a:schemeClr val="accent5"/>
                </a:solidFill>
              </a:defRPr>
            </a:pPr>
            <a:r>
              <a:t> Documentos A.</a:t>
            </a:r>
          </a:p>
          <a:p>
            <a:pPr marL="581526" lvl="1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/>
          </a:p>
          <a:p>
            <a:pPr lvl="1" indent="228600">
              <a:defRPr sz="2000">
                <a:solidFill>
                  <a:schemeClr val="accent5"/>
                </a:solidFill>
              </a:defRPr>
            </a:pPr>
            <a:endParaRPr/>
          </a:p>
          <a:p>
            <a:pPr>
              <a:defRPr sz="2000">
                <a:solidFill>
                  <a:schemeClr val="accent5"/>
                </a:solidFill>
              </a:defRPr>
            </a:pPr>
            <a:endParaRPr/>
          </a:p>
          <a:p>
            <a:pPr>
              <a:defRPr sz="2000">
                <a:solidFill>
                  <a:schemeClr val="accent5"/>
                </a:solidFill>
              </a:defRPr>
            </a:pPr>
            <a:endParaRPr/>
          </a:p>
          <a:p>
            <a:pPr>
              <a:defRPr sz="2000">
                <a:solidFill>
                  <a:schemeClr val="accent5"/>
                </a:solidFill>
              </a:defRPr>
            </a:pPr>
            <a:endParaRPr/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Matrices y Plazos</a:t>
            </a:r>
          </a:p>
        </p:txBody>
      </p:sp>
      <p:sp>
        <p:nvSpPr>
          <p:cNvPr id="105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108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06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07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09" name="Rectángulo 4"/>
          <p:cNvSpPr txBox="1"/>
          <p:nvPr/>
        </p:nvSpPr>
        <p:spPr>
          <a:xfrm>
            <a:off x="378249" y="1255798"/>
            <a:ext cx="9298870" cy="3004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t>Plazos I Corte Informes Trimestrales 2020</a:t>
            </a:r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  <a:p>
            <a:pPr marL="1257300" lvl="2" indent="-342900">
              <a:buSzPct val="100000"/>
              <a:buFont typeface="Arial"/>
              <a:buChar char="•"/>
              <a:defRPr sz="2000">
                <a:solidFill>
                  <a:schemeClr val="accent5"/>
                </a:solidFill>
              </a:defRPr>
            </a:pPr>
            <a:r>
              <a:t>Cierre de Gestión Local</a:t>
            </a:r>
          </a:p>
          <a:p>
            <a:pPr marL="1257300" lvl="2" indent="-342900">
              <a:buSzPct val="100000"/>
              <a:buFont typeface="Arial"/>
              <a:buChar char="•"/>
              <a:defRPr sz="2000">
                <a:solidFill>
                  <a:schemeClr val="accent5"/>
                </a:solidFill>
              </a:defRPr>
            </a:pPr>
            <a:endParaRPr/>
          </a:p>
          <a:p>
            <a:pPr marL="1257300" lvl="2" indent="-342900">
              <a:buSzPct val="100000"/>
              <a:buFont typeface="Arial"/>
              <a:buChar char="•"/>
              <a:defRPr sz="2000">
                <a:solidFill>
                  <a:schemeClr val="accent5"/>
                </a:solidFill>
              </a:defRPr>
            </a:pPr>
            <a:r>
              <a:t>Calendario DIPRES </a:t>
            </a:r>
          </a:p>
          <a:p>
            <a:pPr marL="1714500" lvl="3" indent="-342900">
              <a:buSzPct val="100000"/>
              <a:buFont typeface="Arial"/>
              <a:buChar char="•"/>
              <a:defRPr sz="2000" b="1">
                <a:solidFill>
                  <a:schemeClr val="accent5"/>
                </a:solidFill>
              </a:defRPr>
            </a:pPr>
            <a:r>
              <a:t>Se gestiona atención de Mesa de Ayuda para</a:t>
            </a:r>
          </a:p>
          <a:p>
            <a:pPr lvl="3">
              <a:defRPr sz="2000" b="1">
                <a:solidFill>
                  <a:schemeClr val="accent5"/>
                </a:solidFill>
              </a:defRPr>
            </a:pPr>
            <a:r>
              <a:t>Sábado 04-04-2020.</a:t>
            </a:r>
          </a:p>
          <a:p>
            <a:pPr lvl="2">
              <a:defRPr sz="2000">
                <a:solidFill>
                  <a:schemeClr val="accent5"/>
                </a:solidFill>
              </a:defRPr>
            </a:pPr>
            <a:endParaRPr/>
          </a:p>
          <a:p>
            <a:pPr lvl="2">
              <a:defRPr sz="2000">
                <a:solidFill>
                  <a:schemeClr val="accent5"/>
                </a:solidFill>
              </a:defRPr>
            </a:pPr>
            <a:endParaRPr/>
          </a:p>
        </p:txBody>
      </p:sp>
      <p:pic>
        <p:nvPicPr>
          <p:cNvPr id="110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558" y="1743739"/>
            <a:ext cx="3049092" cy="2585802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Rectángulo 10"/>
          <p:cNvSpPr/>
          <p:nvPr/>
        </p:nvSpPr>
        <p:spPr>
          <a:xfrm>
            <a:off x="8262915" y="3645290"/>
            <a:ext cx="3018378" cy="235685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112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3486150"/>
            <a:ext cx="7442200" cy="2857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Rectángulo 15"/>
          <p:cNvSpPr/>
          <p:nvPr/>
        </p:nvSpPr>
        <p:spPr>
          <a:xfrm>
            <a:off x="3679195" y="4762500"/>
            <a:ext cx="938620" cy="282378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4" name="Rectángulo 16"/>
          <p:cNvSpPr/>
          <p:nvPr/>
        </p:nvSpPr>
        <p:spPr>
          <a:xfrm>
            <a:off x="3584563" y="5310908"/>
            <a:ext cx="1016212" cy="282378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ítulo 1"/>
          <p:cNvSpPr txBox="1">
            <a:spLocks noGrp="1"/>
          </p:cNvSpPr>
          <p:nvPr>
            <p:ph type="title"/>
          </p:nvPr>
        </p:nvSpPr>
        <p:spPr>
          <a:xfrm>
            <a:off x="1246922" y="303359"/>
            <a:ext cx="9089206" cy="3077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r>
              <a:t>Evaluación “Caritas Felices”</a:t>
            </a:r>
          </a:p>
        </p:txBody>
      </p:sp>
      <p:sp>
        <p:nvSpPr>
          <p:cNvPr id="139" name="Marcador de número de diapositiva 2"/>
          <p:cNvSpPr txBox="1">
            <a:spLocks noGrp="1"/>
          </p:cNvSpPr>
          <p:nvPr>
            <p:ph type="sldNum" sz="quarter" idx="2"/>
          </p:nvPr>
        </p:nvSpPr>
        <p:spPr>
          <a:xfrm>
            <a:off x="10297492" y="6609102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grpSp>
        <p:nvGrpSpPr>
          <p:cNvPr id="142" name="Rectángulo 5"/>
          <p:cNvGrpSpPr/>
          <p:nvPr/>
        </p:nvGrpSpPr>
        <p:grpSpPr>
          <a:xfrm>
            <a:off x="584789" y="148566"/>
            <a:ext cx="340243" cy="617363"/>
            <a:chOff x="0" y="0"/>
            <a:chExt cx="340241" cy="617361"/>
          </a:xfrm>
        </p:grpSpPr>
        <p:sp>
          <p:nvSpPr>
            <p:cNvPr id="140" name="Rectángulo"/>
            <p:cNvSpPr/>
            <p:nvPr/>
          </p:nvSpPr>
          <p:spPr>
            <a:xfrm>
              <a:off x="0" y="154792"/>
              <a:ext cx="340242" cy="3077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141" name="Texto"/>
            <p:cNvSpPr txBox="1"/>
            <p:nvPr/>
          </p:nvSpPr>
          <p:spPr>
            <a:xfrm>
              <a:off x="45719" y="-1"/>
              <a:ext cx="248804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 algn="r">
                <a:buSzPct val="100000"/>
                <a:buChar char="✓"/>
                <a:defRPr>
                  <a:solidFill>
                    <a:srgbClr val="FF3B3B"/>
                  </a:solidFill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143" name="Rectángulo 4"/>
          <p:cNvSpPr txBox="1"/>
          <p:nvPr/>
        </p:nvSpPr>
        <p:spPr>
          <a:xfrm>
            <a:off x="378249" y="1255798"/>
            <a:ext cx="5967161" cy="5848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buSzPct val="100000"/>
              <a:buChar char="✓"/>
              <a:defRPr sz="2000" b="1">
                <a:solidFill>
                  <a:schemeClr val="accent5"/>
                </a:solidFill>
              </a:defRPr>
            </a:pPr>
            <a:r>
              <a:t>IV Corte 2019</a:t>
            </a:r>
          </a:p>
          <a:p>
            <a:pPr>
              <a:defRPr sz="2000" b="1">
                <a:solidFill>
                  <a:schemeClr val="accent5"/>
                </a:solidFill>
              </a:defRPr>
            </a:pPr>
            <a:endParaRPr/>
          </a:p>
          <a:p>
            <a:pPr marL="742950" lvl="1" indent="-285750">
              <a:buSzPct val="100000"/>
              <a:buChar char="✓"/>
              <a:defRPr sz="2000">
                <a:solidFill>
                  <a:schemeClr val="accent5"/>
                </a:solidFill>
              </a:defRPr>
            </a:pPr>
            <a:r>
              <a:rPr b="1"/>
              <a:t>Evaluación 2020:</a:t>
            </a:r>
            <a:r>
              <a:t> Se añaden todas las matrices bases y temáticas. Además se considerarán todos los campos (</a:t>
            </a:r>
            <a:r>
              <a:rPr b="1"/>
              <a:t>Campos Nuevos</a:t>
            </a:r>
            <a:r>
              <a:t>)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b="1"/>
              <a:t>RENTA</a:t>
            </a:r>
            <a:r>
              <a:t>: Modelo QV, deben completar los que no cruzan y quedan sin dato. </a:t>
            </a:r>
            <a:r>
              <a:rPr sz="1500" b="1" i="1"/>
              <a:t>Disponible el 07/04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endParaRPr sz="1500" b="1" i="1"/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b="1"/>
              <a:t>EDU, TITULO, OTROS_EDU, ESPECIALIDAD</a:t>
            </a:r>
            <a:r>
              <a:t>. Base SIS, actualizada a Enero 2020, con códigos DIPRES (llegar y cruzar).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/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rPr b="1"/>
              <a:t>PAIS</a:t>
            </a:r>
            <a:r>
              <a:t>, HV.</a:t>
            </a:r>
          </a:p>
          <a:p>
            <a:pPr marL="962526" lvl="2" indent="-200526">
              <a:buSzPct val="100000"/>
              <a:buChar char="•"/>
              <a:defRPr sz="2000">
                <a:solidFill>
                  <a:schemeClr val="accent5"/>
                </a:solidFill>
              </a:defRPr>
            </a:pPr>
            <a:r>
              <a:t>UNIDAD, T_T</a:t>
            </a:r>
          </a:p>
          <a:p>
            <a:pPr>
              <a:defRPr sz="2000">
                <a:solidFill>
                  <a:schemeClr val="accent5"/>
                </a:solidFill>
              </a:defRPr>
            </a:pPr>
            <a:endParaRPr/>
          </a:p>
          <a:p>
            <a:pPr lvl="1">
              <a:defRPr sz="2000">
                <a:solidFill>
                  <a:schemeClr val="accent5"/>
                </a:solidFill>
              </a:defRPr>
            </a:pPr>
            <a:endParaRPr/>
          </a:p>
        </p:txBody>
      </p:sp>
      <p:pic>
        <p:nvPicPr>
          <p:cNvPr id="144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316" y="381000"/>
            <a:ext cx="4076701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1_Contenido">
  <a:themeElements>
    <a:clrScheme name="1_Contenido">
      <a:dk1>
        <a:srgbClr val="006CB7"/>
      </a:dk1>
      <a:lt1>
        <a:srgbClr val="FFFFFF"/>
      </a:lt1>
      <a:dk2>
        <a:srgbClr val="A7A7A7"/>
      </a:dk2>
      <a:lt2>
        <a:srgbClr val="535353"/>
      </a:lt2>
      <a:accent1>
        <a:srgbClr val="0070C0"/>
      </a:accent1>
      <a:accent2>
        <a:srgbClr val="E63C00"/>
      </a:accent2>
      <a:accent3>
        <a:srgbClr val="CC2A04"/>
      </a:accent3>
      <a:accent4>
        <a:srgbClr val="003F6C"/>
      </a:accent4>
      <a:accent5>
        <a:srgbClr val="003258"/>
      </a:accent5>
      <a:accent6>
        <a:srgbClr val="808080"/>
      </a:accent6>
      <a:hlink>
        <a:srgbClr val="0000FF"/>
      </a:hlink>
      <a:folHlink>
        <a:srgbClr val="FF00FF"/>
      </a:folHlink>
    </a:clrScheme>
    <a:fontScheme name="1_Contenido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Contenid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2009" tIns="72009" rIns="72009" bIns="7200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Contenido">
  <a:themeElements>
    <a:clrScheme name="1_Contenid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0C0"/>
      </a:accent1>
      <a:accent2>
        <a:srgbClr val="E63C00"/>
      </a:accent2>
      <a:accent3>
        <a:srgbClr val="CC2A04"/>
      </a:accent3>
      <a:accent4>
        <a:srgbClr val="003F6C"/>
      </a:accent4>
      <a:accent5>
        <a:srgbClr val="003258"/>
      </a:accent5>
      <a:accent6>
        <a:srgbClr val="808080"/>
      </a:accent6>
      <a:hlink>
        <a:srgbClr val="0000FF"/>
      </a:hlink>
      <a:folHlink>
        <a:srgbClr val="FF00FF"/>
      </a:folHlink>
    </a:clrScheme>
    <a:fontScheme name="1_Contenido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Contenid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2009" tIns="72009" rIns="72009" bIns="7200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1779</Words>
  <Application>Microsoft Office PowerPoint</Application>
  <PresentationFormat>Panorámica</PresentationFormat>
  <Paragraphs>369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1_Contenido</vt:lpstr>
      <vt:lpstr>Presentación de PowerPoint</vt:lpstr>
      <vt:lpstr>CONTENIDOS DE LA PRESENTACION</vt:lpstr>
      <vt:lpstr>Estado de Situación</vt:lpstr>
      <vt:lpstr>Estado de Situación</vt:lpstr>
      <vt:lpstr>Metodología</vt:lpstr>
      <vt:lpstr>Metodología</vt:lpstr>
      <vt:lpstr>Metodología</vt:lpstr>
      <vt:lpstr>Matrices y Plazos</vt:lpstr>
      <vt:lpstr>Evaluación “Caritas Felices”</vt:lpstr>
      <vt:lpstr>Evaluación “Caritas Felices”</vt:lpstr>
      <vt:lpstr>Evaluación “Caritas Felices”</vt:lpstr>
      <vt:lpstr>Revisión Matrices I Corte 2020.</vt:lpstr>
      <vt:lpstr>Revisión Matrices I Corte 2020.</vt:lpstr>
      <vt:lpstr>Revisión Matrices I Corte 2020.</vt:lpstr>
      <vt:lpstr>Revisión Matrices I Corte 2020.</vt:lpstr>
      <vt:lpstr>Revisión Matrices I Corte 2020.</vt:lpstr>
      <vt:lpstr>Revisión Matrices I Corte 2020.</vt:lpstr>
      <vt:lpstr>Revisión Matrices I Corte 2020.</vt:lpstr>
      <vt:lpstr>Revisión Matrices I Corte 2020.</vt:lpstr>
      <vt:lpstr>Revisión Matrices I Corte 2020.</vt:lpstr>
      <vt:lpstr>Revisión Matrices I Corte 2020.</vt:lpstr>
      <vt:lpstr>Revisión Matrices I Corte 2020.</vt:lpstr>
      <vt:lpstr>Revisión Matrices I Corte 2020.</vt:lpstr>
      <vt:lpstr>Revisión Matrices I Corte 2020.</vt:lpstr>
      <vt:lpstr>Revisión Matrices I Corte 2020.</vt:lpstr>
      <vt:lpstr>Revisión Matrices I Corte 2020.</vt:lpstr>
      <vt:lpstr>Revisión Matrices I Corte 2020.</vt:lpstr>
      <vt:lpstr>Revisión Matrices I Corte 2020.º</vt:lpstr>
      <vt:lpstr>Revisión Matrices I Corte 2020.º</vt:lpstr>
      <vt:lpstr>Revisión Matrices I Corte 2020.º</vt:lpstr>
      <vt:lpstr>Revisión Matrices I Corte 2020.º</vt:lpstr>
      <vt:lpstr>Revisión Matrices I Corte 2020.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KRISTOPHER GOMEZ</cp:lastModifiedBy>
  <cp:revision>1</cp:revision>
  <dcterms:modified xsi:type="dcterms:W3CDTF">2020-03-30T12:35:45Z</dcterms:modified>
</cp:coreProperties>
</file>