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665" r:id="rId2"/>
  </p:sldMasterIdLst>
  <p:notesMasterIdLst>
    <p:notesMasterId r:id="rId10"/>
  </p:notesMasterIdLst>
  <p:sldIdLst>
    <p:sldId id="394" r:id="rId3"/>
    <p:sldId id="567" r:id="rId4"/>
    <p:sldId id="566" r:id="rId5"/>
    <p:sldId id="593" r:id="rId6"/>
    <p:sldId id="594" r:id="rId7"/>
    <p:sldId id="578" r:id="rId8"/>
    <p:sldId id="587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5FA1"/>
    <a:srgbClr val="E17068"/>
    <a:srgbClr val="EE786C"/>
    <a:srgbClr val="CCCCCC"/>
    <a:srgbClr val="FE454A"/>
    <a:srgbClr val="808080"/>
    <a:srgbClr val="E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1" autoAdjust="0"/>
    <p:restoredTop sz="94629" autoAdjust="0"/>
  </p:normalViewPr>
  <p:slideViewPr>
    <p:cSldViewPr snapToObjects="1">
      <p:cViewPr>
        <p:scale>
          <a:sx n="62" d="100"/>
          <a:sy n="62" d="100"/>
        </p:scale>
        <p:origin x="-1602" y="-246"/>
      </p:cViewPr>
      <p:guideLst>
        <p:guide orient="horz" pos="-4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92417-3A2C-4E9B-91CB-38B9DD2230D1}" type="doc">
      <dgm:prSet loTypeId="urn:microsoft.com/office/officeart/2005/8/layout/target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CL"/>
        </a:p>
      </dgm:t>
    </dgm:pt>
    <dgm:pt modelId="{4086BF7F-A123-478A-B7C2-1686D7225844}">
      <dgm:prSet custT="1"/>
      <dgm:spPr/>
      <dgm:t>
        <a:bodyPr/>
        <a:lstStyle/>
        <a:p>
          <a:pPr algn="just" rtl="0"/>
          <a:r>
            <a:rPr lang="es-ES_tradnl" sz="2000" b="0" baseline="0" dirty="0" smtClean="0">
              <a:latin typeface="Calibri" panose="020F0502020204030204" pitchFamily="34" charset="0"/>
            </a:rPr>
            <a:t>Personal en los Servicios de Salud capacitados en materias relacionadas a la gestión de recursos humanos en salud.</a:t>
          </a:r>
          <a:endParaRPr lang="es-CL" sz="2000" b="0" dirty="0" smtClean="0">
            <a:latin typeface="Calibri" panose="020F0502020204030204" pitchFamily="34" charset="0"/>
          </a:endParaRPr>
        </a:p>
      </dgm:t>
    </dgm:pt>
    <dgm:pt modelId="{8BB69E75-D2C5-4990-9546-556538E6C878}" type="parTrans" cxnId="{27DE6C49-E385-4B22-9539-BF5AB3FD995E}">
      <dgm:prSet/>
      <dgm:spPr/>
      <dgm:t>
        <a:bodyPr/>
        <a:lstStyle/>
        <a:p>
          <a:endParaRPr lang="es-CL"/>
        </a:p>
      </dgm:t>
    </dgm:pt>
    <dgm:pt modelId="{38A949E8-5EFC-477D-A0AF-ED8DED97634B}" type="sibTrans" cxnId="{27DE6C49-E385-4B22-9539-BF5AB3FD995E}">
      <dgm:prSet/>
      <dgm:spPr/>
      <dgm:t>
        <a:bodyPr/>
        <a:lstStyle/>
        <a:p>
          <a:endParaRPr lang="es-CL"/>
        </a:p>
      </dgm:t>
    </dgm:pt>
    <dgm:pt modelId="{B78A1C1C-108A-4BE1-97AC-DC808248773A}">
      <dgm:prSet custT="1"/>
      <dgm:spPr/>
      <dgm:t>
        <a:bodyPr/>
        <a:lstStyle/>
        <a:p>
          <a:pPr algn="just" rtl="0"/>
          <a:r>
            <a:rPr lang="es-ES_tradnl" sz="2000" b="0" baseline="0" dirty="0" smtClean="0">
              <a:latin typeface="Calibri" panose="020F0502020204030204" pitchFamily="34" charset="0"/>
            </a:rPr>
            <a:t>Programa de pasantías para los Subdirectores de Recursos Humanos a fin de apoyar su desempeño en sus respectivos Servicios de Salud.</a:t>
          </a:r>
          <a:endParaRPr lang="es-CL" sz="2000" b="0" dirty="0" smtClean="0">
            <a:latin typeface="Calibri" panose="020F0502020204030204" pitchFamily="34" charset="0"/>
          </a:endParaRPr>
        </a:p>
      </dgm:t>
    </dgm:pt>
    <dgm:pt modelId="{5B5610AD-419F-40F7-A959-94E3D016B6AD}" type="parTrans" cxnId="{6628DED1-02F7-4B7F-989C-5C52F86B45F7}">
      <dgm:prSet/>
      <dgm:spPr/>
      <dgm:t>
        <a:bodyPr/>
        <a:lstStyle/>
        <a:p>
          <a:endParaRPr lang="es-CL"/>
        </a:p>
      </dgm:t>
    </dgm:pt>
    <dgm:pt modelId="{AE25722A-6972-4522-A79A-B1F5430C53B8}" type="sibTrans" cxnId="{6628DED1-02F7-4B7F-989C-5C52F86B45F7}">
      <dgm:prSet/>
      <dgm:spPr/>
      <dgm:t>
        <a:bodyPr/>
        <a:lstStyle/>
        <a:p>
          <a:endParaRPr lang="es-CL"/>
        </a:p>
      </dgm:t>
    </dgm:pt>
    <dgm:pt modelId="{DEEA746C-8461-4B00-8A29-8BDF48DDC0A6}">
      <dgm:prSet custT="1"/>
      <dgm:spPr/>
      <dgm:t>
        <a:bodyPr/>
        <a:lstStyle/>
        <a:p>
          <a:pPr algn="just" rtl="0"/>
          <a:r>
            <a:rPr lang="es-ES_tradnl" sz="2000" b="0" dirty="0" smtClean="0">
              <a:latin typeface="Calibri" panose="020F0502020204030204" pitchFamily="34" charset="0"/>
            </a:rPr>
            <a:t>Subdirecciones de RRHH empoderadas en la Gestión de Recursos Humanos y control presupuestario.</a:t>
          </a:r>
          <a:endParaRPr lang="es-CL" sz="2000" b="0" dirty="0" smtClean="0">
            <a:latin typeface="Calibri" panose="020F0502020204030204" pitchFamily="34" charset="0"/>
          </a:endParaRPr>
        </a:p>
      </dgm:t>
    </dgm:pt>
    <dgm:pt modelId="{7D973D43-B659-48D7-B66A-443303E555C6}" type="sibTrans" cxnId="{F5E3AE67-217F-4A27-8EDC-E738997EB6D8}">
      <dgm:prSet/>
      <dgm:spPr/>
      <dgm:t>
        <a:bodyPr/>
        <a:lstStyle/>
        <a:p>
          <a:endParaRPr lang="es-CL"/>
        </a:p>
      </dgm:t>
    </dgm:pt>
    <dgm:pt modelId="{66505774-1D4D-4F3C-8A90-E6A831E4F1F6}" type="parTrans" cxnId="{F5E3AE67-217F-4A27-8EDC-E738997EB6D8}">
      <dgm:prSet/>
      <dgm:spPr/>
      <dgm:t>
        <a:bodyPr/>
        <a:lstStyle/>
        <a:p>
          <a:endParaRPr lang="es-CL"/>
        </a:p>
      </dgm:t>
    </dgm:pt>
    <dgm:pt modelId="{03A538D3-C634-4A10-85D0-72B2EC009C6A}" type="pres">
      <dgm:prSet presAssocID="{79192417-3A2C-4E9B-91CB-38B9DD2230D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01AB1B8-1108-4FA7-AC13-2F30C46E493A}" type="pres">
      <dgm:prSet presAssocID="{DEEA746C-8461-4B00-8A29-8BDF48DDC0A6}" presName="circle1" presStyleLbl="node1" presStyleIdx="0" presStyleCnt="3"/>
      <dgm:spPr/>
      <dgm:t>
        <a:bodyPr/>
        <a:lstStyle/>
        <a:p>
          <a:endParaRPr lang="es-CL"/>
        </a:p>
      </dgm:t>
    </dgm:pt>
    <dgm:pt modelId="{A72746CC-B674-42C1-81E0-511FA9DD980E}" type="pres">
      <dgm:prSet presAssocID="{DEEA746C-8461-4B00-8A29-8BDF48DDC0A6}" presName="space" presStyleCnt="0"/>
      <dgm:spPr/>
      <dgm:t>
        <a:bodyPr/>
        <a:lstStyle/>
        <a:p>
          <a:endParaRPr lang="es-CL"/>
        </a:p>
      </dgm:t>
    </dgm:pt>
    <dgm:pt modelId="{4F96F147-AC08-4A2E-A926-4EB97F7B20E4}" type="pres">
      <dgm:prSet presAssocID="{DEEA746C-8461-4B00-8A29-8BDF48DDC0A6}" presName="rect1" presStyleLbl="alignAcc1" presStyleIdx="0" presStyleCnt="3" custScaleX="118957"/>
      <dgm:spPr/>
      <dgm:t>
        <a:bodyPr/>
        <a:lstStyle/>
        <a:p>
          <a:endParaRPr lang="es-CL"/>
        </a:p>
      </dgm:t>
    </dgm:pt>
    <dgm:pt modelId="{DBCEB11B-80B9-4F9E-B2D2-334101B4F184}" type="pres">
      <dgm:prSet presAssocID="{B78A1C1C-108A-4BE1-97AC-DC808248773A}" presName="vertSpace2" presStyleLbl="node1" presStyleIdx="0" presStyleCnt="3"/>
      <dgm:spPr/>
      <dgm:t>
        <a:bodyPr/>
        <a:lstStyle/>
        <a:p>
          <a:endParaRPr lang="es-CL"/>
        </a:p>
      </dgm:t>
    </dgm:pt>
    <dgm:pt modelId="{61C075DA-D039-4473-ADDD-FB8B77A42075}" type="pres">
      <dgm:prSet presAssocID="{B78A1C1C-108A-4BE1-97AC-DC808248773A}" presName="circle2" presStyleLbl="node1" presStyleIdx="1" presStyleCnt="3"/>
      <dgm:spPr/>
      <dgm:t>
        <a:bodyPr/>
        <a:lstStyle/>
        <a:p>
          <a:endParaRPr lang="es-CL"/>
        </a:p>
      </dgm:t>
    </dgm:pt>
    <dgm:pt modelId="{A0292F71-60D2-44B8-948A-35AB5D454D90}" type="pres">
      <dgm:prSet presAssocID="{B78A1C1C-108A-4BE1-97AC-DC808248773A}" presName="rect2" presStyleLbl="alignAcc1" presStyleIdx="1" presStyleCnt="3"/>
      <dgm:spPr/>
      <dgm:t>
        <a:bodyPr/>
        <a:lstStyle/>
        <a:p>
          <a:endParaRPr lang="es-CL"/>
        </a:p>
      </dgm:t>
    </dgm:pt>
    <dgm:pt modelId="{9838E2CC-1E1A-42C5-B10A-C09F10D75B00}" type="pres">
      <dgm:prSet presAssocID="{4086BF7F-A123-478A-B7C2-1686D7225844}" presName="vertSpace3" presStyleLbl="node1" presStyleIdx="1" presStyleCnt="3"/>
      <dgm:spPr/>
      <dgm:t>
        <a:bodyPr/>
        <a:lstStyle/>
        <a:p>
          <a:endParaRPr lang="es-CL"/>
        </a:p>
      </dgm:t>
    </dgm:pt>
    <dgm:pt modelId="{51BBAA60-8F09-4CE7-ABDB-B8FAAAA5A97C}" type="pres">
      <dgm:prSet presAssocID="{4086BF7F-A123-478A-B7C2-1686D7225844}" presName="circle3" presStyleLbl="node1" presStyleIdx="2" presStyleCnt="3" custScaleX="103973"/>
      <dgm:spPr/>
      <dgm:t>
        <a:bodyPr/>
        <a:lstStyle/>
        <a:p>
          <a:endParaRPr lang="es-CL"/>
        </a:p>
      </dgm:t>
    </dgm:pt>
    <dgm:pt modelId="{EFE2FB1E-6388-4F9D-BEC4-68B3D8F0401C}" type="pres">
      <dgm:prSet presAssocID="{4086BF7F-A123-478A-B7C2-1686D7225844}" presName="rect3" presStyleLbl="alignAcc1" presStyleIdx="2" presStyleCnt="3"/>
      <dgm:spPr/>
      <dgm:t>
        <a:bodyPr/>
        <a:lstStyle/>
        <a:p>
          <a:endParaRPr lang="es-CL"/>
        </a:p>
      </dgm:t>
    </dgm:pt>
    <dgm:pt modelId="{A8EEFAEF-6A6C-45C8-861A-D17F125F9718}" type="pres">
      <dgm:prSet presAssocID="{DEEA746C-8461-4B00-8A29-8BDF48DDC0A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C90136E-553C-42C9-83C8-6CDD91CE9C87}" type="pres">
      <dgm:prSet presAssocID="{B78A1C1C-108A-4BE1-97AC-DC808248773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17DF770-ABE8-4F79-964D-F7CF3C6A0E0D}" type="pres">
      <dgm:prSet presAssocID="{4086BF7F-A123-478A-B7C2-1686D722584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7DE6C49-E385-4B22-9539-BF5AB3FD995E}" srcId="{79192417-3A2C-4E9B-91CB-38B9DD2230D1}" destId="{4086BF7F-A123-478A-B7C2-1686D7225844}" srcOrd="2" destOrd="0" parTransId="{8BB69E75-D2C5-4990-9546-556538E6C878}" sibTransId="{38A949E8-5EFC-477D-A0AF-ED8DED97634B}"/>
    <dgm:cxn modelId="{B8CA8C86-00FE-4A1F-8C87-A97DAC7F7FB6}" type="presOf" srcId="{DEEA746C-8461-4B00-8A29-8BDF48DDC0A6}" destId="{A8EEFAEF-6A6C-45C8-861A-D17F125F9718}" srcOrd="1" destOrd="0" presId="urn:microsoft.com/office/officeart/2005/8/layout/target3"/>
    <dgm:cxn modelId="{D8820EAA-A0AD-4148-AEC3-8095D4182E8F}" type="presOf" srcId="{4086BF7F-A123-478A-B7C2-1686D7225844}" destId="{917DF770-ABE8-4F79-964D-F7CF3C6A0E0D}" srcOrd="1" destOrd="0" presId="urn:microsoft.com/office/officeart/2005/8/layout/target3"/>
    <dgm:cxn modelId="{6628DED1-02F7-4B7F-989C-5C52F86B45F7}" srcId="{79192417-3A2C-4E9B-91CB-38B9DD2230D1}" destId="{B78A1C1C-108A-4BE1-97AC-DC808248773A}" srcOrd="1" destOrd="0" parTransId="{5B5610AD-419F-40F7-A959-94E3D016B6AD}" sibTransId="{AE25722A-6972-4522-A79A-B1F5430C53B8}"/>
    <dgm:cxn modelId="{096AA255-A8DD-43E8-A97A-7288D5C8E3BB}" type="presOf" srcId="{B78A1C1C-108A-4BE1-97AC-DC808248773A}" destId="{A0292F71-60D2-44B8-948A-35AB5D454D90}" srcOrd="0" destOrd="0" presId="urn:microsoft.com/office/officeart/2005/8/layout/target3"/>
    <dgm:cxn modelId="{82FC70F6-A224-46E0-9EC7-A41E694B5F61}" type="presOf" srcId="{B78A1C1C-108A-4BE1-97AC-DC808248773A}" destId="{3C90136E-553C-42C9-83C8-6CDD91CE9C87}" srcOrd="1" destOrd="0" presId="urn:microsoft.com/office/officeart/2005/8/layout/target3"/>
    <dgm:cxn modelId="{F5E3AE67-217F-4A27-8EDC-E738997EB6D8}" srcId="{79192417-3A2C-4E9B-91CB-38B9DD2230D1}" destId="{DEEA746C-8461-4B00-8A29-8BDF48DDC0A6}" srcOrd="0" destOrd="0" parTransId="{66505774-1D4D-4F3C-8A90-E6A831E4F1F6}" sibTransId="{7D973D43-B659-48D7-B66A-443303E555C6}"/>
    <dgm:cxn modelId="{B4CD627A-90C3-4607-98D5-C749051A6FBD}" type="presOf" srcId="{4086BF7F-A123-478A-B7C2-1686D7225844}" destId="{EFE2FB1E-6388-4F9D-BEC4-68B3D8F0401C}" srcOrd="0" destOrd="0" presId="urn:microsoft.com/office/officeart/2005/8/layout/target3"/>
    <dgm:cxn modelId="{D85FB2C5-E7C7-4C60-BED0-E459CBB772FA}" type="presOf" srcId="{79192417-3A2C-4E9B-91CB-38B9DD2230D1}" destId="{03A538D3-C634-4A10-85D0-72B2EC009C6A}" srcOrd="0" destOrd="0" presId="urn:microsoft.com/office/officeart/2005/8/layout/target3"/>
    <dgm:cxn modelId="{C1669D74-54EC-4828-BF42-EB76DE6D7B33}" type="presOf" srcId="{DEEA746C-8461-4B00-8A29-8BDF48DDC0A6}" destId="{4F96F147-AC08-4A2E-A926-4EB97F7B20E4}" srcOrd="0" destOrd="0" presId="urn:microsoft.com/office/officeart/2005/8/layout/target3"/>
    <dgm:cxn modelId="{0F5BCA43-1DEB-454D-8918-BB7A43201F8D}" type="presParOf" srcId="{03A538D3-C634-4A10-85D0-72B2EC009C6A}" destId="{601AB1B8-1108-4FA7-AC13-2F30C46E493A}" srcOrd="0" destOrd="0" presId="urn:microsoft.com/office/officeart/2005/8/layout/target3"/>
    <dgm:cxn modelId="{FB10D1D7-E50A-44B6-AEF4-F4E7D49AB712}" type="presParOf" srcId="{03A538D3-C634-4A10-85D0-72B2EC009C6A}" destId="{A72746CC-B674-42C1-81E0-511FA9DD980E}" srcOrd="1" destOrd="0" presId="urn:microsoft.com/office/officeart/2005/8/layout/target3"/>
    <dgm:cxn modelId="{35B4BF1A-51CB-4F8D-9D45-A7E65B0A49A6}" type="presParOf" srcId="{03A538D3-C634-4A10-85D0-72B2EC009C6A}" destId="{4F96F147-AC08-4A2E-A926-4EB97F7B20E4}" srcOrd="2" destOrd="0" presId="urn:microsoft.com/office/officeart/2005/8/layout/target3"/>
    <dgm:cxn modelId="{B0B9841D-F136-45FF-965A-96D20FD34820}" type="presParOf" srcId="{03A538D3-C634-4A10-85D0-72B2EC009C6A}" destId="{DBCEB11B-80B9-4F9E-B2D2-334101B4F184}" srcOrd="3" destOrd="0" presId="urn:microsoft.com/office/officeart/2005/8/layout/target3"/>
    <dgm:cxn modelId="{9230BCD3-87EA-45D5-958C-36452DA81E1B}" type="presParOf" srcId="{03A538D3-C634-4A10-85D0-72B2EC009C6A}" destId="{61C075DA-D039-4473-ADDD-FB8B77A42075}" srcOrd="4" destOrd="0" presId="urn:microsoft.com/office/officeart/2005/8/layout/target3"/>
    <dgm:cxn modelId="{7EDCAC39-6B42-40D5-A5DC-5E4E76662210}" type="presParOf" srcId="{03A538D3-C634-4A10-85D0-72B2EC009C6A}" destId="{A0292F71-60D2-44B8-948A-35AB5D454D90}" srcOrd="5" destOrd="0" presId="urn:microsoft.com/office/officeart/2005/8/layout/target3"/>
    <dgm:cxn modelId="{C8403FF7-532C-4D1D-A3F5-6BCD1AFDFF50}" type="presParOf" srcId="{03A538D3-C634-4A10-85D0-72B2EC009C6A}" destId="{9838E2CC-1E1A-42C5-B10A-C09F10D75B00}" srcOrd="6" destOrd="0" presId="urn:microsoft.com/office/officeart/2005/8/layout/target3"/>
    <dgm:cxn modelId="{04DC95EE-8F7C-4FF5-89F9-F84FEDBC6416}" type="presParOf" srcId="{03A538D3-C634-4A10-85D0-72B2EC009C6A}" destId="{51BBAA60-8F09-4CE7-ABDB-B8FAAAA5A97C}" srcOrd="7" destOrd="0" presId="urn:microsoft.com/office/officeart/2005/8/layout/target3"/>
    <dgm:cxn modelId="{7CFE8B40-B195-48DD-B3FE-25B5D4163E0E}" type="presParOf" srcId="{03A538D3-C634-4A10-85D0-72B2EC009C6A}" destId="{EFE2FB1E-6388-4F9D-BEC4-68B3D8F0401C}" srcOrd="8" destOrd="0" presId="urn:microsoft.com/office/officeart/2005/8/layout/target3"/>
    <dgm:cxn modelId="{5E315A85-CECA-4153-B516-9912D00A6EB8}" type="presParOf" srcId="{03A538D3-C634-4A10-85D0-72B2EC009C6A}" destId="{A8EEFAEF-6A6C-45C8-861A-D17F125F9718}" srcOrd="9" destOrd="0" presId="urn:microsoft.com/office/officeart/2005/8/layout/target3"/>
    <dgm:cxn modelId="{3C1284BD-8E7B-4DAB-B1DE-A45C318D6BC5}" type="presParOf" srcId="{03A538D3-C634-4A10-85D0-72B2EC009C6A}" destId="{3C90136E-553C-42C9-83C8-6CDD91CE9C87}" srcOrd="10" destOrd="0" presId="urn:microsoft.com/office/officeart/2005/8/layout/target3"/>
    <dgm:cxn modelId="{D5E9E356-5556-4AE9-B5A8-38CBA9BB9202}" type="presParOf" srcId="{03A538D3-C634-4A10-85D0-72B2EC009C6A}" destId="{917DF770-ABE8-4F79-964D-F7CF3C6A0E0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192417-3A2C-4E9B-91CB-38B9DD2230D1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72B47285-661B-4354-AA3E-A38D40E6C46B}">
      <dgm:prSet phldrT="[Texto]" custT="1"/>
      <dgm:spPr/>
      <dgm:t>
        <a:bodyPr/>
        <a:lstStyle/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Gestión Presupuestaria</a:t>
          </a:r>
        </a:p>
        <a:p>
          <a:pPr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800" b="1" baseline="0" dirty="0" smtClean="0">
            <a:solidFill>
              <a:schemeClr val="dk1"/>
            </a:solidFill>
            <a:latin typeface="Calibri" panose="020F0502020204030204" pitchFamily="34" charset="0"/>
            <a:ea typeface="+mn-ea"/>
            <a:cs typeface="+mn-cs"/>
          </a:endParaRPr>
        </a:p>
        <a:p>
          <a:pPr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*Participar en la apertura y distribución de gastos de personal, en coordinación con el Depto. de Planificación, Subsecretaría de RA, FONASA y DIPRES.</a:t>
          </a:r>
        </a:p>
        <a:p>
          <a:pPr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</a:t>
          </a:r>
          <a:r>
            <a:rPr lang="es-ES" sz="1800" dirty="0" smtClean="0">
              <a:latin typeface="Calibri" panose="020F0502020204030204" pitchFamily="34" charset="0"/>
            </a:rPr>
            <a:t>Validación de Dotaciones, distribución, monitoreo y control de la dotación y cargos de expansión; y distribución de presupuestos asociados.</a:t>
          </a:r>
        </a:p>
        <a:p>
          <a:pPr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</a:t>
          </a:r>
          <a:r>
            <a:rPr lang="es-ES" sz="1800" dirty="0" smtClean="0">
              <a:latin typeface="Calibri" panose="020F0502020204030204" pitchFamily="34" charset="0"/>
            </a:rPr>
            <a:t>Gestión presupuestaria del subtítulo 21 de gastos en personal.</a:t>
          </a:r>
        </a:p>
        <a:p>
          <a:pPr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*Implementar sistemas de control y auditoría del Subtítulo 21 de los Servicios de Salud y sus glosas presupuestarias, así como del subtítulo 22 en materias de personal.</a:t>
          </a:r>
          <a:endParaRPr lang="es-ES" sz="1800" dirty="0" smtClean="0">
            <a:latin typeface="Calibri" panose="020F0502020204030204" pitchFamily="34" charset="0"/>
          </a:endParaRPr>
        </a:p>
        <a:p>
          <a:pPr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i="1" dirty="0">
            <a:latin typeface="Calibri" panose="020F0502020204030204" pitchFamily="34" charset="0"/>
          </a:endParaRPr>
        </a:p>
      </dgm:t>
    </dgm:pt>
    <dgm:pt modelId="{A6118D69-EBDF-4B51-ADE2-F0917B5E290F}" type="parTrans" cxnId="{C8B0BC94-7B75-4256-AFCB-30F308A36B17}">
      <dgm:prSet/>
      <dgm:spPr/>
      <dgm:t>
        <a:bodyPr/>
        <a:lstStyle/>
        <a:p>
          <a:endParaRPr lang="es-CL"/>
        </a:p>
      </dgm:t>
    </dgm:pt>
    <dgm:pt modelId="{8C79025C-9EF8-4C8F-9890-04E806FF6A93}" type="sibTrans" cxnId="{C8B0BC94-7B75-4256-AFCB-30F308A36B17}">
      <dgm:prSet/>
      <dgm:spPr/>
      <dgm:t>
        <a:bodyPr/>
        <a:lstStyle/>
        <a:p>
          <a:endParaRPr lang="es-CL"/>
        </a:p>
      </dgm:t>
    </dgm:pt>
    <dgm:pt modelId="{C1A01B47-EC4A-4FEE-ACD2-69C98B772AD5}" type="pres">
      <dgm:prSet presAssocID="{79192417-3A2C-4E9B-91CB-38B9DD2230D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4166A71E-B288-45F6-A5BD-BAAC063C8EB5}" type="pres">
      <dgm:prSet presAssocID="{79192417-3A2C-4E9B-91CB-38B9DD2230D1}" presName="pyramid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3679026-1017-42C0-AD66-60ECEEAA5BE1}" type="pres">
      <dgm:prSet presAssocID="{79192417-3A2C-4E9B-91CB-38B9DD2230D1}" presName="theList" presStyleCnt="0"/>
      <dgm:spPr/>
    </dgm:pt>
    <dgm:pt modelId="{1B1E3424-103A-47B9-A087-3FAC21B76DB7}" type="pres">
      <dgm:prSet presAssocID="{72B47285-661B-4354-AA3E-A38D40E6C46B}" presName="aNode" presStyleLbl="fgAcc1" presStyleIdx="0" presStyleCnt="1" custScaleX="226471" custScaleY="8622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E4E4A02-206D-4B66-9523-8BC355C67AEE}" type="pres">
      <dgm:prSet presAssocID="{72B47285-661B-4354-AA3E-A38D40E6C46B}" presName="aSpace" presStyleCnt="0"/>
      <dgm:spPr/>
    </dgm:pt>
  </dgm:ptLst>
  <dgm:cxnLst>
    <dgm:cxn modelId="{C8B0BC94-7B75-4256-AFCB-30F308A36B17}" srcId="{79192417-3A2C-4E9B-91CB-38B9DD2230D1}" destId="{72B47285-661B-4354-AA3E-A38D40E6C46B}" srcOrd="0" destOrd="0" parTransId="{A6118D69-EBDF-4B51-ADE2-F0917B5E290F}" sibTransId="{8C79025C-9EF8-4C8F-9890-04E806FF6A93}"/>
    <dgm:cxn modelId="{9DEF471D-8B9D-4BAA-945C-4A8354459F00}" type="presOf" srcId="{72B47285-661B-4354-AA3E-A38D40E6C46B}" destId="{1B1E3424-103A-47B9-A087-3FAC21B76DB7}" srcOrd="0" destOrd="0" presId="urn:microsoft.com/office/officeart/2005/8/layout/pyramid2"/>
    <dgm:cxn modelId="{4EC5F2D3-F284-40B7-83AE-DE91D16A92C9}" type="presOf" srcId="{79192417-3A2C-4E9B-91CB-38B9DD2230D1}" destId="{C1A01B47-EC4A-4FEE-ACD2-69C98B772AD5}" srcOrd="0" destOrd="0" presId="urn:microsoft.com/office/officeart/2005/8/layout/pyramid2"/>
    <dgm:cxn modelId="{C9641228-47AF-47F1-88E2-801193193C04}" type="presParOf" srcId="{C1A01B47-EC4A-4FEE-ACD2-69C98B772AD5}" destId="{4166A71E-B288-45F6-A5BD-BAAC063C8EB5}" srcOrd="0" destOrd="0" presId="urn:microsoft.com/office/officeart/2005/8/layout/pyramid2"/>
    <dgm:cxn modelId="{834C3E06-4025-40B9-A6C2-6DF9EA5A9CC5}" type="presParOf" srcId="{C1A01B47-EC4A-4FEE-ACD2-69C98B772AD5}" destId="{33679026-1017-42C0-AD66-60ECEEAA5BE1}" srcOrd="1" destOrd="0" presId="urn:microsoft.com/office/officeart/2005/8/layout/pyramid2"/>
    <dgm:cxn modelId="{7967767B-8AC4-41EB-9FE0-64D8A835D396}" type="presParOf" srcId="{33679026-1017-42C0-AD66-60ECEEAA5BE1}" destId="{1B1E3424-103A-47B9-A087-3FAC21B76DB7}" srcOrd="0" destOrd="0" presId="urn:microsoft.com/office/officeart/2005/8/layout/pyramid2"/>
    <dgm:cxn modelId="{CDCB7EDF-E52A-4BE3-B771-999663B4C4EC}" type="presParOf" srcId="{33679026-1017-42C0-AD66-60ECEEAA5BE1}" destId="{2E4E4A02-206D-4B66-9523-8BC355C67AEE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1AB1B8-1108-4FA7-AC13-2F30C46E493A}">
      <dsp:nvSpPr>
        <dsp:cNvPr id="0" name=""/>
        <dsp:cNvSpPr/>
      </dsp:nvSpPr>
      <dsp:spPr>
        <a:xfrm>
          <a:off x="-253217" y="299705"/>
          <a:ext cx="4579708" cy="45797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6F147-AC08-4A2E-A926-4EB97F7B20E4}">
      <dsp:nvSpPr>
        <dsp:cNvPr id="0" name=""/>
        <dsp:cNvSpPr/>
      </dsp:nvSpPr>
      <dsp:spPr>
        <a:xfrm>
          <a:off x="1530200" y="299705"/>
          <a:ext cx="6355864" cy="45797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0" kern="1200" dirty="0" smtClean="0">
              <a:latin typeface="Calibri" panose="020F0502020204030204" pitchFamily="34" charset="0"/>
            </a:rPr>
            <a:t>Subdirecciones de RRHH empoderadas en la Gestión de Recursos Humanos y control presupuestario.</a:t>
          </a:r>
          <a:endParaRPr lang="es-CL" sz="2000" b="0" kern="1200" dirty="0" smtClean="0">
            <a:latin typeface="Calibri" panose="020F0502020204030204" pitchFamily="34" charset="0"/>
          </a:endParaRPr>
        </a:p>
      </dsp:txBody>
      <dsp:txXfrm>
        <a:off x="1530200" y="299705"/>
        <a:ext cx="6355864" cy="1373915"/>
      </dsp:txXfrm>
    </dsp:sp>
    <dsp:sp modelId="{61C075DA-D039-4473-ADDD-FB8B77A42075}">
      <dsp:nvSpPr>
        <dsp:cNvPr id="0" name=""/>
        <dsp:cNvSpPr/>
      </dsp:nvSpPr>
      <dsp:spPr>
        <a:xfrm>
          <a:off x="548232" y="1673621"/>
          <a:ext cx="2976807" cy="29768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67659"/>
            <a:satOff val="-1672"/>
            <a:lumOff val="267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92F71-60D2-44B8-948A-35AB5D454D90}">
      <dsp:nvSpPr>
        <dsp:cNvPr id="0" name=""/>
        <dsp:cNvSpPr/>
      </dsp:nvSpPr>
      <dsp:spPr>
        <a:xfrm>
          <a:off x="2036636" y="1673621"/>
          <a:ext cx="5342993" cy="29768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7659"/>
              <a:satOff val="-1672"/>
              <a:lumOff val="267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0" kern="1200" baseline="0" dirty="0" smtClean="0">
              <a:latin typeface="Calibri" panose="020F0502020204030204" pitchFamily="34" charset="0"/>
            </a:rPr>
            <a:t>Programa de pasantías para los Subdirectores de Recursos Humanos a fin de apoyar su desempeño en sus respectivos Servicios de Salud.</a:t>
          </a:r>
          <a:endParaRPr lang="es-CL" sz="2000" b="0" kern="1200" dirty="0" smtClean="0">
            <a:latin typeface="Calibri" panose="020F0502020204030204" pitchFamily="34" charset="0"/>
          </a:endParaRPr>
        </a:p>
      </dsp:txBody>
      <dsp:txXfrm>
        <a:off x="2036636" y="1673621"/>
        <a:ext cx="5342993" cy="1373911"/>
      </dsp:txXfrm>
    </dsp:sp>
    <dsp:sp modelId="{51BBAA60-8F09-4CE7-ABDB-B8FAAAA5A97C}">
      <dsp:nvSpPr>
        <dsp:cNvPr id="0" name=""/>
        <dsp:cNvSpPr/>
      </dsp:nvSpPr>
      <dsp:spPr>
        <a:xfrm>
          <a:off x="1322388" y="3047532"/>
          <a:ext cx="1428496" cy="13739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67659"/>
            <a:satOff val="-1672"/>
            <a:lumOff val="267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2FB1E-6388-4F9D-BEC4-68B3D8F0401C}">
      <dsp:nvSpPr>
        <dsp:cNvPr id="0" name=""/>
        <dsp:cNvSpPr/>
      </dsp:nvSpPr>
      <dsp:spPr>
        <a:xfrm>
          <a:off x="2036636" y="3047532"/>
          <a:ext cx="5342993" cy="13739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7659"/>
              <a:satOff val="-1672"/>
              <a:lumOff val="267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0" kern="1200" baseline="0" dirty="0" smtClean="0">
              <a:latin typeface="Calibri" panose="020F0502020204030204" pitchFamily="34" charset="0"/>
            </a:rPr>
            <a:t>Personal en los Servicios de Salud capacitados en materias relacionadas a la gestión de recursos humanos en salud.</a:t>
          </a:r>
          <a:endParaRPr lang="es-CL" sz="2000" b="0" kern="1200" dirty="0" smtClean="0">
            <a:latin typeface="Calibri" panose="020F0502020204030204" pitchFamily="34" charset="0"/>
          </a:endParaRPr>
        </a:p>
      </dsp:txBody>
      <dsp:txXfrm>
        <a:off x="2036636" y="3047532"/>
        <a:ext cx="5342993" cy="1373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6A71E-B288-45F6-A5BD-BAAC063C8EB5}">
      <dsp:nvSpPr>
        <dsp:cNvPr id="0" name=""/>
        <dsp:cNvSpPr/>
      </dsp:nvSpPr>
      <dsp:spPr>
        <a:xfrm>
          <a:off x="176079" y="0"/>
          <a:ext cx="5586596" cy="5586596"/>
        </a:xfrm>
        <a:prstGeom prst="triangl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E3424-103A-47B9-A087-3FAC21B76DB7}">
      <dsp:nvSpPr>
        <dsp:cNvPr id="0" name=""/>
        <dsp:cNvSpPr/>
      </dsp:nvSpPr>
      <dsp:spPr>
        <a:xfrm>
          <a:off x="673115" y="587218"/>
          <a:ext cx="8223812" cy="3853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Gestión Presupuestaria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800" b="1" kern="1200" baseline="0" dirty="0" smtClean="0">
            <a:solidFill>
              <a:schemeClr val="dk1"/>
            </a:solidFill>
            <a:latin typeface="Calibri" panose="020F0502020204030204" pitchFamily="34" charset="0"/>
            <a:ea typeface="+mn-ea"/>
            <a:cs typeface="+mn-cs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*Participar en la apertura y distribución de gastos de personal, en coordinación con el Depto. de Planificación, Subsecretaría de RA, FONASA y DIPRES.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</a:t>
          </a:r>
          <a:r>
            <a:rPr lang="es-ES" sz="1800" kern="1200" dirty="0" smtClean="0">
              <a:latin typeface="Calibri" panose="020F0502020204030204" pitchFamily="34" charset="0"/>
            </a:rPr>
            <a:t>Validación de Dotaciones, distribución, monitoreo y control de la dotación y cargos de expansión; y distribución de presupuestos asociados.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</a:t>
          </a:r>
          <a:r>
            <a:rPr lang="es-ES" sz="1800" kern="1200" dirty="0" smtClean="0">
              <a:latin typeface="Calibri" panose="020F0502020204030204" pitchFamily="34" charset="0"/>
            </a:rPr>
            <a:t>Gestión presupuestaria del subtítulo 21 de gastos en personal.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kern="1200" baseline="0" dirty="0" smtClean="0">
              <a:solidFill>
                <a:schemeClr val="dk1"/>
              </a:solidFill>
              <a:latin typeface="Calibri" panose="020F0502020204030204" pitchFamily="34" charset="0"/>
              <a:ea typeface="+mn-ea"/>
              <a:cs typeface="+mn-cs"/>
            </a:rPr>
            <a:t>*Implementar sistemas de control y auditoría del Subtítulo 21 de los Servicios de Salud y sus glosas presupuestarias, así como del subtítulo 22 en materias de personal.</a:t>
          </a:r>
          <a:endParaRPr lang="es-ES" sz="1800" kern="1200" dirty="0" smtClean="0">
            <a:latin typeface="Calibri" panose="020F0502020204030204" pitchFamily="34" charset="0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800" i="1" kern="1200" dirty="0">
            <a:latin typeface="Calibri" panose="020F0502020204030204" pitchFamily="34" charset="0"/>
          </a:endParaRPr>
        </a:p>
      </dsp:txBody>
      <dsp:txXfrm>
        <a:off x="861227" y="775330"/>
        <a:ext cx="7847588" cy="3477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60" tIns="46780" rIns="93560" bIns="4678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60" tIns="46780" rIns="93560" bIns="467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0C1690-5108-4C9B-B680-4530AEA45450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571" tIns="46785" rIns="93571" bIns="467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60" tIns="46780" rIns="93560" bIns="46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60" tIns="46780" rIns="93560" bIns="4678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60" tIns="46780" rIns="93560" bIns="467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B8A291F-048C-4857-8040-A6AC8BBF477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78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B92AF1-4EC0-4274-9F56-84B3C4CC1840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A1BD-2C92-4BEB-8717-4E6FC75C8E2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0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DA812-CF85-4AB5-83F5-36992A86E0C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0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922F4-CA40-4567-B519-2F22CF8BEE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2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8E5A3B3-2B09-4861-84B8-2969B01CED4A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0962C58-882F-4965-AF3F-E38682A8F8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95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1DC9CB-5EC7-432D-AED5-67557FDD3E74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8398A5E-BE40-463B-B88D-3E894C75DB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95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8175AFE-E47A-4DEA-8644-29ACFFDCF8CD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831EECA-E11C-4604-9722-57A5D57570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6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7178F45-8D66-4861-B90F-A590F2900B19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F481EA2-8E98-4B19-BE7A-14F603937B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61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F201408-04BE-4434-B2F8-C50F8575468F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48C5352-8D17-4BD1-917D-2AFE31C421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82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D738C74-16AD-4101-A951-8F62637C31FC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9DEE031-1AD0-4030-A63D-B6586D5364C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3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D890F57-9F33-454C-9192-6FF5983C49BC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1E587B3-2F39-4CC1-938F-163C71E585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63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B536020-91C1-4DA1-AD0B-66508174BE71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6FBD4D3-0D7D-40C0-8D18-C6DC9EF5106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4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EC9DD-5AC2-46B1-AEDF-4B08792463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36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7EC89C9-5CBC-4C3B-846E-9DEB6F6B8A3D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26E34BD-92F3-4468-8028-794B216E0D6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70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A6B7ED5-7C6E-4781-9374-99A4BA31E92D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2C70297-47DD-4E3D-98D5-C21A5D10989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20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7DFCAC4-B3CD-452F-9D15-9431338EC0E2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D14247-45FC-44A2-A593-EDB0D9C47C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0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03809F5-901E-41E7-B453-907CAE4FD736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191F-90B7-4E93-ABB0-664956D2F7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5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9824DCE-ACB6-49E3-B47C-94A5CF9F94F8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46D6-D57F-46FD-8952-D5B3B28CE9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43B507F-D290-4DEE-8727-772FEF033964}" type="datetime1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D736-2472-4595-9918-08139357E4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330B5-0210-4039-9EFC-8D5957B689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82BBC-5CC2-4FC0-B29C-6AC5022184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6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5CC56-B1BC-40CB-90E1-D2EDB28CD9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2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795C-42B8-49D5-BE1E-A26572FE05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5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3BB74E2-158D-484F-BC6A-7ABBA995BA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1" r:id="rId1"/>
    <p:sldLayoutId id="2147486102" r:id="rId2"/>
    <p:sldLayoutId id="2147486103" r:id="rId3"/>
    <p:sldLayoutId id="2147486104" r:id="rId4"/>
    <p:sldLayoutId id="2147486105" r:id="rId5"/>
    <p:sldLayoutId id="2147486106" r:id="rId6"/>
    <p:sldLayoutId id="2147486107" r:id="rId7"/>
    <p:sldLayoutId id="2147486108" r:id="rId8"/>
    <p:sldLayoutId id="2147486109" r:id="rId9"/>
    <p:sldLayoutId id="2147486110" r:id="rId10"/>
    <p:sldLayoutId id="214748611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0" dist="38100" dir="5640026" rotWithShape="0">
              <a:srgbClr val="808080">
                <a:alpha val="25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2052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2057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508000" dist="38100" dir="3779989" algn="br" rotWithShape="0">
              <a:srgbClr val="808080">
                <a:alpha val="70000"/>
              </a:srgbClr>
            </a:outerShdw>
          </a:effectLst>
          <a:extLst/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12" r:id="rId1"/>
    <p:sldLayoutId id="2147486113" r:id="rId2"/>
    <p:sldLayoutId id="2147486114" r:id="rId3"/>
    <p:sldLayoutId id="2147486115" r:id="rId4"/>
    <p:sldLayoutId id="2147486116" r:id="rId5"/>
    <p:sldLayoutId id="2147486117" r:id="rId6"/>
    <p:sldLayoutId id="2147486118" r:id="rId7"/>
    <p:sldLayoutId id="2147486119" r:id="rId8"/>
    <p:sldLayoutId id="2147486120" r:id="rId9"/>
    <p:sldLayoutId id="2147486121" r:id="rId10"/>
    <p:sldLayoutId id="214748612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ctrTitle" idx="4294967295"/>
          </p:nvPr>
        </p:nvSpPr>
        <p:spPr>
          <a:xfrm>
            <a:off x="700608" y="1628775"/>
            <a:ext cx="7543800" cy="1684338"/>
          </a:xfrm>
        </p:spPr>
        <p:txBody>
          <a:bodyPr/>
          <a:lstStyle/>
          <a:p>
            <a:pPr algn="ctr" eaLnBrk="1" hangingPunct="1">
              <a:defRPr/>
            </a:pPr>
            <a:r>
              <a:rPr lang="es-ES_tradnl" altLang="es-CL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Verdana Bold" charset="0"/>
              </a:rPr>
              <a:t>DEPARTAMENTO DE GESTIÓN</a:t>
            </a:r>
            <a:br>
              <a:rPr lang="es-ES_tradnl" altLang="es-CL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Verdana Bold" charset="0"/>
              </a:rPr>
            </a:br>
            <a:r>
              <a:rPr lang="es-ES_tradnl" altLang="es-CL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Verdana Bold" charset="0"/>
              </a:rPr>
              <a:t> RECURSOS HUMANOS</a:t>
            </a:r>
            <a:endParaRPr lang="es-ES_tradnl" altLang="es-CL" sz="1800" b="1" i="1" dirty="0" smtClean="0">
              <a:solidFill>
                <a:schemeClr val="accent2">
                  <a:lumMod val="50000"/>
                </a:schemeClr>
              </a:solidFill>
              <a:latin typeface="+mj-lt"/>
              <a:sym typeface="Verdana Bold" charset="0"/>
            </a:endParaRP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5220940" y="4149080"/>
            <a:ext cx="2663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2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˃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Calibri" pitchFamily="34" charset="0"/>
              <a:buChar char="+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  <a:buFontTx/>
              <a:buNone/>
            </a:pPr>
            <a:r>
              <a:rPr lang="es-ES" altLang="es-CL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Mayo</a:t>
            </a:r>
            <a:r>
              <a:rPr lang="es-ES" altLang="es-CL" sz="1800" b="1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s-ES" altLang="es-CL" sz="1800" b="1" dirty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3" y="5373216"/>
            <a:ext cx="8893175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068758457"/>
              </p:ext>
            </p:extLst>
          </p:nvPr>
        </p:nvGraphicFramePr>
        <p:xfrm>
          <a:off x="323528" y="260648"/>
          <a:ext cx="7632848" cy="517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45224"/>
            <a:ext cx="8893175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5 CuadroTexto"/>
          <p:cNvSpPr txBox="1">
            <a:spLocks noChangeArrowheads="1"/>
          </p:cNvSpPr>
          <p:nvPr/>
        </p:nvSpPr>
        <p:spPr bwMode="auto">
          <a:xfrm>
            <a:off x="286941" y="188640"/>
            <a:ext cx="7957467" cy="585788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L" sz="3200" b="1" dirty="0" smtClean="0">
                <a:solidFill>
                  <a:srgbClr val="0070C0"/>
                </a:solidFill>
              </a:rPr>
              <a:t>REMUNERACIONES</a:t>
            </a:r>
            <a:endParaRPr lang="es-CL" altLang="es-CL" sz="3200" b="1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1105574"/>
            <a:ext cx="79208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Análisis Integral de Remuneraciones y visita en terreno para fortalecer las competencias y subsanar los errores 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  <a:endParaRPr lang="es-ES_tradnl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Servicio de Salud Araucanía </a:t>
            </a: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Sur</a:t>
            </a: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Servicio de Salud Valparaíso-San Antonio</a:t>
            </a: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Servicio de Salud Antofagasta</a:t>
            </a: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Servicio de Salud Osorno </a:t>
            </a: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Servicio de Salud Metropolitano Central</a:t>
            </a:r>
            <a:endParaRPr lang="es-ES_tradnl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endParaRPr lang="es-ES_tradnl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Comité 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técnico  asesor sistemas 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Remuneraciones    (Servicios de Salud-área de Remuneraciones y Personal, Fonasa y S</a:t>
            </a:r>
            <a:r>
              <a:rPr lang="es-ES_tradnl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. Salud Pública</a:t>
            </a:r>
            <a:r>
              <a:rPr lang="es-ES_tradnl" sz="24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). </a:t>
            </a:r>
            <a:endParaRPr lang="es-ES_tradnl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endParaRPr lang="es-ES_tradnl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45224"/>
            <a:ext cx="8893175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5 CuadroTexto"/>
          <p:cNvSpPr txBox="1">
            <a:spLocks noChangeArrowheads="1"/>
          </p:cNvSpPr>
          <p:nvPr/>
        </p:nvSpPr>
        <p:spPr bwMode="auto">
          <a:xfrm>
            <a:off x="286941" y="188640"/>
            <a:ext cx="7957467" cy="52322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L" sz="2800" b="1" dirty="0" smtClean="0">
                <a:solidFill>
                  <a:srgbClr val="0070C0"/>
                </a:solidFill>
              </a:rPr>
              <a:t>MARCOS NORMATIVOS DE GESTION DE PERSONAS</a:t>
            </a:r>
            <a:endParaRPr lang="es-CL" altLang="es-CL" sz="2800" b="1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908720"/>
            <a:ext cx="7920880" cy="449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r>
              <a:rPr lang="es-ES_tradnl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 FINANCIAMIENTO A TRAVES DE PIM (P. INICIATIVAS MINISTERIALES)</a:t>
            </a: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r>
              <a:rPr lang="es-ES_tradnl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- 20 HORAS CRONOLOGICAS-EVALUACION-CERTIFICADO</a:t>
            </a: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r>
              <a:rPr lang="es-ES_tradnl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 MAXIMO 35 PARTICIPANTES </a:t>
            </a: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r>
              <a:rPr lang="es-ES_tradnl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- 2 RELATORES</a:t>
            </a: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endParaRPr lang="es-ES_tradnl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ARICA-IQUIQUE </a:t>
            </a: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    	(JULIO)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ATACAMA		(AGOSTO)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VIÑA			(OCTUBRE)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O”HIGGINS		(JUNIO)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ARAUCANIA </a:t>
            </a: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NORTE	(NOVIEMBRE)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AYSEN		(OCTUBRE)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 defTabSz="8001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_tradnl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CHILOE		(SEPTIEMBRE)</a:t>
            </a:r>
            <a:endParaRPr lang="es-ES_tradnl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0" algn="just" defTabSz="800100">
              <a:lnSpc>
                <a:spcPct val="90000"/>
              </a:lnSpc>
              <a:spcAft>
                <a:spcPct val="35000"/>
              </a:spcAft>
            </a:pPr>
            <a:endParaRPr lang="es-ES_tradnl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05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45224"/>
            <a:ext cx="8893175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5 CuadroTexto"/>
          <p:cNvSpPr txBox="1">
            <a:spLocks noChangeArrowheads="1"/>
          </p:cNvSpPr>
          <p:nvPr/>
        </p:nvSpPr>
        <p:spPr bwMode="auto">
          <a:xfrm>
            <a:off x="286941" y="188640"/>
            <a:ext cx="7957467" cy="523220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L" sz="2800" b="1" dirty="0" smtClean="0">
                <a:solidFill>
                  <a:srgbClr val="0070C0"/>
                </a:solidFill>
              </a:rPr>
              <a:t>LINEAS DE TRABAJO 2014</a:t>
            </a:r>
            <a:endParaRPr lang="es-CL" altLang="es-CL" sz="2800" b="1" dirty="0">
              <a:solidFill>
                <a:srgbClr val="0070C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23528" y="134076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Traspaso de Jefes de Servicios Clínicos y Unidades de </a:t>
            </a: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Apoyo </a:t>
            </a: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Nuevos DFL y Encasillamiento</a:t>
            </a: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lvl="0" algn="just"/>
            <a:endParaRPr lang="es-ES_tradn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Incentivo al </a:t>
            </a: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Retiro </a:t>
            </a: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y Bono adicional</a:t>
            </a: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lvl="0" algn="just"/>
            <a:endParaRPr lang="es-ES_tradnl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Implementación de la Norma Gral. </a:t>
            </a:r>
            <a:r>
              <a:rPr lang="es-ES_tradn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dministrativa Nº 23.</a:t>
            </a:r>
          </a:p>
          <a:p>
            <a:pPr lvl="0" algn="just"/>
            <a:endParaRPr lang="es-ES_tradn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s-ES_tradnl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Provisión y Registro de Especialistas Plan de 100 días.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endParaRPr lang="es-ES_tradn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0481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5 CuadroTexto"/>
          <p:cNvSpPr txBox="1">
            <a:spLocks noChangeArrowheads="1"/>
          </p:cNvSpPr>
          <p:nvPr/>
        </p:nvSpPr>
        <p:spPr bwMode="auto">
          <a:xfrm>
            <a:off x="250825" y="214313"/>
            <a:ext cx="8893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rgbClr val="595959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L" sz="3200" b="1">
                <a:solidFill>
                  <a:srgbClr val="0070C0"/>
                </a:solidFill>
                <a:latin typeface="Arial" charset="0"/>
              </a:rPr>
              <a:t>Procesos y desafíos 2014</a:t>
            </a:r>
            <a:endParaRPr lang="es-CL" altLang="es-CL" sz="3200" b="1">
              <a:solidFill>
                <a:srgbClr val="0070C0"/>
              </a:solidFill>
              <a:latin typeface="Arial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286361214"/>
              </p:ext>
            </p:extLst>
          </p:nvPr>
        </p:nvGraphicFramePr>
        <p:xfrm>
          <a:off x="-108520" y="644476"/>
          <a:ext cx="9073008" cy="558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6372225" y="6227464"/>
            <a:ext cx="2663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defTabSz="914400" eaLnBrk="1" hangingPunct="1">
              <a:spcBef>
                <a:spcPct val="50000"/>
              </a:spcBef>
              <a:buClrTx/>
              <a:buFontTx/>
              <a:buNone/>
            </a:pPr>
            <a:r>
              <a:rPr lang="es-ES" altLang="es-CL" sz="1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s-ES" altLang="es-CL" sz="1800" b="1" dirty="0" smtClean="0">
                <a:solidFill>
                  <a:schemeClr val="tx1"/>
                </a:solidFill>
                <a:latin typeface="Arial" charset="0"/>
              </a:rPr>
              <a:t>Abril </a:t>
            </a:r>
            <a:r>
              <a:rPr lang="es-ES" altLang="es-CL" sz="1800" b="1" dirty="0">
                <a:solidFill>
                  <a:schemeClr val="tx1"/>
                </a:solidFill>
                <a:latin typeface="Arial" charset="0"/>
              </a:rPr>
              <a:t>2014</a:t>
            </a:r>
          </a:p>
        </p:txBody>
      </p:sp>
      <p:pic>
        <p:nvPicPr>
          <p:cNvPr id="64517" name="Picture 5" descr="C:\Users\noltra\AppData\Local\Microsoft\Windows\Temporary Internet Files\Content.Outlook\929P0ZYR\DSC012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464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12951</TotalTime>
  <Words>302</Words>
  <Application>Microsoft Office PowerPoint</Application>
  <PresentationFormat>Presentación en pantalla (4:3)</PresentationFormat>
  <Paragraphs>43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1_Office Theme</vt:lpstr>
      <vt:lpstr>2_Office Theme</vt:lpstr>
      <vt:lpstr>DEPARTAMENTO DE GESTIÓN  RECURSOS HUMANOS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Cesar Morales Espinoza</cp:lastModifiedBy>
  <cp:revision>413</cp:revision>
  <cp:lastPrinted>2012-08-07T23:42:53Z</cp:lastPrinted>
  <dcterms:created xsi:type="dcterms:W3CDTF">2010-11-27T19:44:20Z</dcterms:created>
  <dcterms:modified xsi:type="dcterms:W3CDTF">2014-05-15T20:30:55Z</dcterms:modified>
</cp:coreProperties>
</file>