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14"/>
  </p:notesMasterIdLst>
  <p:sldIdLst>
    <p:sldId id="257" r:id="rId3"/>
    <p:sldId id="285" r:id="rId4"/>
    <p:sldId id="286" r:id="rId5"/>
    <p:sldId id="259" r:id="rId6"/>
    <p:sldId id="289" r:id="rId7"/>
    <p:sldId id="284" r:id="rId8"/>
    <p:sldId id="283" r:id="rId9"/>
    <p:sldId id="288" r:id="rId10"/>
    <p:sldId id="281" r:id="rId11"/>
    <p:sldId id="287" r:id="rId12"/>
    <p:sldId id="280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0" autoAdjust="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F318CD-4378-4CA9-9598-0597632592D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61B9B89-FD2A-4558-B593-0061B7C9FF27}">
      <dgm:prSet custT="1"/>
      <dgm:spPr/>
      <dgm:t>
        <a:bodyPr/>
        <a:lstStyle/>
        <a:p>
          <a:pPr rtl="0"/>
          <a:r>
            <a:rPr lang="es-CL" sz="2000" dirty="0" smtClean="0"/>
            <a:t>MESAS DE TRABAJO</a:t>
          </a:r>
        </a:p>
        <a:p>
          <a:pPr rtl="0"/>
          <a:r>
            <a:rPr lang="es-CL" sz="1400" dirty="0" smtClean="0"/>
            <a:t>(DIRECTORES, DIRECTIVOS, JEFES DEPTOS Y UNIDADES, REFERNTES HOSPITALES)</a:t>
          </a:r>
          <a:endParaRPr lang="es-CL" sz="1400" dirty="0"/>
        </a:p>
      </dgm:t>
    </dgm:pt>
    <dgm:pt modelId="{65AE5C4C-8CD5-47B1-AA4A-9B3F1C91C2B3}" type="parTrans" cxnId="{AC3118E8-1F07-42BE-A5EF-B0072ED1987D}">
      <dgm:prSet/>
      <dgm:spPr/>
      <dgm:t>
        <a:bodyPr/>
        <a:lstStyle/>
        <a:p>
          <a:endParaRPr lang="es-CL"/>
        </a:p>
      </dgm:t>
    </dgm:pt>
    <dgm:pt modelId="{904351FF-398A-473E-90B2-9A9C171FA749}" type="sibTrans" cxnId="{AC3118E8-1F07-42BE-A5EF-B0072ED1987D}">
      <dgm:prSet/>
      <dgm:spPr/>
      <dgm:t>
        <a:bodyPr/>
        <a:lstStyle/>
        <a:p>
          <a:endParaRPr lang="es-CL"/>
        </a:p>
      </dgm:t>
    </dgm:pt>
    <dgm:pt modelId="{45A8D12E-E38D-4F89-BD89-29B3EDBAEA9E}">
      <dgm:prSet custT="1"/>
      <dgm:spPr/>
      <dgm:t>
        <a:bodyPr/>
        <a:lstStyle/>
        <a:p>
          <a:pPr rtl="0"/>
          <a:endParaRPr lang="es-CL" sz="1600" dirty="0" smtClean="0"/>
        </a:p>
        <a:p>
          <a:pPr rtl="0"/>
          <a:r>
            <a:rPr lang="es-CL" sz="2000" dirty="0" smtClean="0"/>
            <a:t>ACTIVIDADES HOSPITALES</a:t>
          </a:r>
        </a:p>
        <a:p>
          <a:pPr rtl="0"/>
          <a:r>
            <a:rPr lang="es-CL" sz="1400" dirty="0" smtClean="0"/>
            <a:t>(SE LEVANTA INFORMACION SOBRE ACTIVIDADES QUE SE ESTEN REALIZANDO EN TORNO AL TRATO)</a:t>
          </a:r>
        </a:p>
        <a:p>
          <a:pPr rtl="0"/>
          <a:endParaRPr lang="es-CL" sz="1600" dirty="0"/>
        </a:p>
      </dgm:t>
    </dgm:pt>
    <dgm:pt modelId="{2BC8D260-4D4D-46F3-B86A-770A5CB2002A}" type="parTrans" cxnId="{CA69A8D5-AC72-4C49-9A98-51A6B060702D}">
      <dgm:prSet/>
      <dgm:spPr/>
      <dgm:t>
        <a:bodyPr/>
        <a:lstStyle/>
        <a:p>
          <a:endParaRPr lang="es-CL"/>
        </a:p>
      </dgm:t>
    </dgm:pt>
    <dgm:pt modelId="{485B25C8-3F10-4ED5-8D1E-2459C9C9C9F6}" type="sibTrans" cxnId="{CA69A8D5-AC72-4C49-9A98-51A6B060702D}">
      <dgm:prSet/>
      <dgm:spPr/>
      <dgm:t>
        <a:bodyPr/>
        <a:lstStyle/>
        <a:p>
          <a:endParaRPr lang="es-CL"/>
        </a:p>
      </dgm:t>
    </dgm:pt>
    <dgm:pt modelId="{B6D2B1DA-0F2C-452B-B850-06ADFEAAF2C4}">
      <dgm:prSet custT="1"/>
      <dgm:spPr/>
      <dgm:t>
        <a:bodyPr/>
        <a:lstStyle/>
        <a:p>
          <a:r>
            <a:rPr lang="es-CL" sz="2000" dirty="0" smtClean="0"/>
            <a:t>FOCUS GROUP </a:t>
          </a:r>
        </a:p>
        <a:p>
          <a:r>
            <a:rPr lang="es-CL" sz="1100" dirty="0" smtClean="0"/>
            <a:t>(</a:t>
          </a:r>
          <a:r>
            <a:rPr lang="es-CL" sz="1400" dirty="0" smtClean="0"/>
            <a:t>FUNCIONARIOS DISTINTOS  ESTAMENTOS Y GREMIOS DE LOS HOSPITALES)</a:t>
          </a:r>
          <a:endParaRPr lang="es-CL" sz="1400" dirty="0"/>
        </a:p>
      </dgm:t>
    </dgm:pt>
    <dgm:pt modelId="{F8F05048-AB74-41AF-B94B-7530FE82A232}" type="parTrans" cxnId="{10D59CBE-FAEA-45CF-B432-609F1CDF96A1}">
      <dgm:prSet/>
      <dgm:spPr/>
      <dgm:t>
        <a:bodyPr/>
        <a:lstStyle/>
        <a:p>
          <a:endParaRPr lang="es-CL"/>
        </a:p>
      </dgm:t>
    </dgm:pt>
    <dgm:pt modelId="{C19A8A87-8D8A-4E36-AC23-FA267FCDBAE0}" type="sibTrans" cxnId="{10D59CBE-FAEA-45CF-B432-609F1CDF96A1}">
      <dgm:prSet/>
      <dgm:spPr/>
      <dgm:t>
        <a:bodyPr/>
        <a:lstStyle/>
        <a:p>
          <a:endParaRPr lang="es-CL"/>
        </a:p>
      </dgm:t>
    </dgm:pt>
    <dgm:pt modelId="{5C4B5AEA-698B-4829-9FA1-6064CB540DAC}">
      <dgm:prSet custT="1"/>
      <dgm:spPr/>
      <dgm:t>
        <a:bodyPr/>
        <a:lstStyle/>
        <a:p>
          <a:r>
            <a:rPr lang="es-CL" sz="2000" dirty="0" smtClean="0"/>
            <a:t>JORNADAS DE TRATO</a:t>
          </a:r>
        </a:p>
        <a:p>
          <a:r>
            <a:rPr lang="es-CL" sz="1400" dirty="0" smtClean="0"/>
            <a:t>(FUNCIONARIOS ESTAMENTO MEDICO Y GREMIOS HOSPITALES</a:t>
          </a:r>
          <a:r>
            <a:rPr lang="es-CL" sz="1100" dirty="0" smtClean="0"/>
            <a:t>)</a:t>
          </a:r>
          <a:endParaRPr lang="es-CL" sz="1100" dirty="0"/>
        </a:p>
      </dgm:t>
    </dgm:pt>
    <dgm:pt modelId="{5C0341A1-9C32-4D68-B2E4-3AF97F683B1F}" type="parTrans" cxnId="{F76488FF-F3CF-41D5-8927-D05F8F1ECCC8}">
      <dgm:prSet/>
      <dgm:spPr/>
      <dgm:t>
        <a:bodyPr/>
        <a:lstStyle/>
        <a:p>
          <a:endParaRPr lang="es-CL"/>
        </a:p>
      </dgm:t>
    </dgm:pt>
    <dgm:pt modelId="{D5742800-9F79-4CE1-8F59-D82CA153BF70}" type="sibTrans" cxnId="{F76488FF-F3CF-41D5-8927-D05F8F1ECCC8}">
      <dgm:prSet/>
      <dgm:spPr/>
      <dgm:t>
        <a:bodyPr/>
        <a:lstStyle/>
        <a:p>
          <a:endParaRPr lang="es-CL"/>
        </a:p>
      </dgm:t>
    </dgm:pt>
    <dgm:pt modelId="{76F16942-BB97-489C-9585-2574575F4FAC}" type="pres">
      <dgm:prSet presAssocID="{8FF318CD-4378-4CA9-9598-0597632592D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102E727-2AE7-44D3-B544-27B15C94A5A9}" type="pres">
      <dgm:prSet presAssocID="{8FF318CD-4378-4CA9-9598-0597632592D1}" presName="diamond" presStyleLbl="bgShp" presStyleIdx="0" presStyleCnt="1"/>
      <dgm:spPr/>
    </dgm:pt>
    <dgm:pt modelId="{E38A99E3-99B1-410C-8C80-6258007F8198}" type="pres">
      <dgm:prSet presAssocID="{8FF318CD-4378-4CA9-9598-0597632592D1}" presName="quad1" presStyleLbl="node1" presStyleIdx="0" presStyleCnt="4" custScaleX="126337" custScaleY="103947" custLinFactNeighborX="-61312" custLinFactNeighborY="-223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97C0262-A723-4BE3-8C28-AAA742EBA567}" type="pres">
      <dgm:prSet presAssocID="{8FF318CD-4378-4CA9-9598-0597632592D1}" presName="quad2" presStyleLbl="node1" presStyleIdx="1" presStyleCnt="4" custScaleX="121008" custScaleY="103894" custLinFactNeighborX="63977" custLinFactNeighborY="-178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AB4D7DB-9DFD-4B76-98D8-09ED4452C148}" type="pres">
      <dgm:prSet presAssocID="{8FF318CD-4378-4CA9-9598-0597632592D1}" presName="quad3" presStyleLbl="node1" presStyleIdx="2" presStyleCnt="4" custScaleX="115582" custScaleY="109875" custLinFactX="70665" custLinFactNeighborX="100000" custLinFactNeighborY="181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AC0B589-D24E-48C5-B087-C7F5E5A67E0E}" type="pres">
      <dgm:prSet presAssocID="{8FF318CD-4378-4CA9-9598-0597632592D1}" presName="quad4" presStyleLbl="node1" presStyleIdx="3" presStyleCnt="4" custScaleX="118253" custScaleY="110228" custLinFactX="-66265" custLinFactNeighborX="-100000" custLinFactNeighborY="187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A69A8D5-AC72-4C49-9A98-51A6B060702D}" srcId="{8FF318CD-4378-4CA9-9598-0597632592D1}" destId="{45A8D12E-E38D-4F89-BD89-29B3EDBAEA9E}" srcOrd="1" destOrd="0" parTransId="{2BC8D260-4D4D-46F3-B86A-770A5CB2002A}" sibTransId="{485B25C8-3F10-4ED5-8D1E-2459C9C9C9F6}"/>
    <dgm:cxn modelId="{10D59CBE-FAEA-45CF-B432-609F1CDF96A1}" srcId="{8FF318CD-4378-4CA9-9598-0597632592D1}" destId="{B6D2B1DA-0F2C-452B-B850-06ADFEAAF2C4}" srcOrd="2" destOrd="0" parTransId="{F8F05048-AB74-41AF-B94B-7530FE82A232}" sibTransId="{C19A8A87-8D8A-4E36-AC23-FA267FCDBAE0}"/>
    <dgm:cxn modelId="{33735B34-3C96-49B4-BF58-0B0784840B9B}" type="presOf" srcId="{5C4B5AEA-698B-4829-9FA1-6064CB540DAC}" destId="{EAC0B589-D24E-48C5-B087-C7F5E5A67E0E}" srcOrd="0" destOrd="0" presId="urn:microsoft.com/office/officeart/2005/8/layout/matrix3"/>
    <dgm:cxn modelId="{4C161BC3-55AA-4BDD-B59B-1F175C76E315}" type="presOf" srcId="{561B9B89-FD2A-4558-B593-0061B7C9FF27}" destId="{E38A99E3-99B1-410C-8C80-6258007F8198}" srcOrd="0" destOrd="0" presId="urn:microsoft.com/office/officeart/2005/8/layout/matrix3"/>
    <dgm:cxn modelId="{80127657-6E0A-4699-AB18-FBFE302D8C2E}" type="presOf" srcId="{45A8D12E-E38D-4F89-BD89-29B3EDBAEA9E}" destId="{297C0262-A723-4BE3-8C28-AAA742EBA567}" srcOrd="0" destOrd="0" presId="urn:microsoft.com/office/officeart/2005/8/layout/matrix3"/>
    <dgm:cxn modelId="{AC3118E8-1F07-42BE-A5EF-B0072ED1987D}" srcId="{8FF318CD-4378-4CA9-9598-0597632592D1}" destId="{561B9B89-FD2A-4558-B593-0061B7C9FF27}" srcOrd="0" destOrd="0" parTransId="{65AE5C4C-8CD5-47B1-AA4A-9B3F1C91C2B3}" sibTransId="{904351FF-398A-473E-90B2-9A9C171FA749}"/>
    <dgm:cxn modelId="{777AC4D5-33A1-4299-BA79-5158AFB70BE2}" type="presOf" srcId="{B6D2B1DA-0F2C-452B-B850-06ADFEAAF2C4}" destId="{BAB4D7DB-9DFD-4B76-98D8-09ED4452C148}" srcOrd="0" destOrd="0" presId="urn:microsoft.com/office/officeart/2005/8/layout/matrix3"/>
    <dgm:cxn modelId="{77EEF7B3-8A66-4295-8CBA-611B3BCAD18D}" type="presOf" srcId="{8FF318CD-4378-4CA9-9598-0597632592D1}" destId="{76F16942-BB97-489C-9585-2574575F4FAC}" srcOrd="0" destOrd="0" presId="urn:microsoft.com/office/officeart/2005/8/layout/matrix3"/>
    <dgm:cxn modelId="{F76488FF-F3CF-41D5-8927-D05F8F1ECCC8}" srcId="{8FF318CD-4378-4CA9-9598-0597632592D1}" destId="{5C4B5AEA-698B-4829-9FA1-6064CB540DAC}" srcOrd="3" destOrd="0" parTransId="{5C0341A1-9C32-4D68-B2E4-3AF97F683B1F}" sibTransId="{D5742800-9F79-4CE1-8F59-D82CA153BF70}"/>
    <dgm:cxn modelId="{77061518-BB42-43BE-8EA8-7C7956C72339}" type="presParOf" srcId="{76F16942-BB97-489C-9585-2574575F4FAC}" destId="{2102E727-2AE7-44D3-B544-27B15C94A5A9}" srcOrd="0" destOrd="0" presId="urn:microsoft.com/office/officeart/2005/8/layout/matrix3"/>
    <dgm:cxn modelId="{D8378B01-0566-4704-BEF6-94ECEF2FE446}" type="presParOf" srcId="{76F16942-BB97-489C-9585-2574575F4FAC}" destId="{E38A99E3-99B1-410C-8C80-6258007F8198}" srcOrd="1" destOrd="0" presId="urn:microsoft.com/office/officeart/2005/8/layout/matrix3"/>
    <dgm:cxn modelId="{DBEBB337-7695-4917-B50C-F5624001902F}" type="presParOf" srcId="{76F16942-BB97-489C-9585-2574575F4FAC}" destId="{297C0262-A723-4BE3-8C28-AAA742EBA567}" srcOrd="2" destOrd="0" presId="urn:microsoft.com/office/officeart/2005/8/layout/matrix3"/>
    <dgm:cxn modelId="{74DBE2B3-C618-4920-A098-D0F3829A37B1}" type="presParOf" srcId="{76F16942-BB97-489C-9585-2574575F4FAC}" destId="{BAB4D7DB-9DFD-4B76-98D8-09ED4452C148}" srcOrd="3" destOrd="0" presId="urn:microsoft.com/office/officeart/2005/8/layout/matrix3"/>
    <dgm:cxn modelId="{306CC413-E9AB-409C-A86F-E477E55B1ED0}" type="presParOf" srcId="{76F16942-BB97-489C-9585-2574575F4FAC}" destId="{EAC0B589-D24E-48C5-B087-C7F5E5A67E0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2E727-2AE7-44D3-B544-27B15C94A5A9}">
      <dsp:nvSpPr>
        <dsp:cNvPr id="0" name=""/>
        <dsp:cNvSpPr/>
      </dsp:nvSpPr>
      <dsp:spPr>
        <a:xfrm>
          <a:off x="1064407" y="0"/>
          <a:ext cx="5445224" cy="544522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8A99E3-99B1-410C-8C80-6258007F8198}">
      <dsp:nvSpPr>
        <dsp:cNvPr id="0" name=""/>
        <dsp:cNvSpPr/>
      </dsp:nvSpPr>
      <dsp:spPr>
        <a:xfrm>
          <a:off x="8" y="10"/>
          <a:ext cx="2682939" cy="22074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MESAS DE TRABAJO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(DIRECTORES, DIRECTIVOS, JEFES DEPTOS Y UNIDADES, REFERNTES HOSPITALES)</a:t>
          </a:r>
          <a:endParaRPr lang="es-CL" sz="1400" kern="1200" dirty="0"/>
        </a:p>
      </dsp:txBody>
      <dsp:txXfrm>
        <a:off x="107767" y="107769"/>
        <a:ext cx="2467421" cy="1991939"/>
      </dsp:txXfrm>
    </dsp:sp>
    <dsp:sp modelId="{297C0262-A723-4BE3-8C28-AAA742EBA567}">
      <dsp:nvSpPr>
        <dsp:cNvPr id="0" name=""/>
        <dsp:cNvSpPr/>
      </dsp:nvSpPr>
      <dsp:spPr>
        <a:xfrm>
          <a:off x="5004268" y="97920"/>
          <a:ext cx="2569771" cy="22063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ACTIVIDADES HOSPITALES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(SE LEVANTA INFORMACION SOBRE ACTIVIDADES QUE SE ESTEN REALIZANDO EN TORNO AL TRATO)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 dirty="0"/>
        </a:p>
      </dsp:txBody>
      <dsp:txXfrm>
        <a:off x="5111972" y="205624"/>
        <a:ext cx="2354363" cy="1990923"/>
      </dsp:txXfrm>
    </dsp:sp>
    <dsp:sp modelId="{BAB4D7DB-9DFD-4B76-98D8-09ED4452C148}">
      <dsp:nvSpPr>
        <dsp:cNvPr id="0" name=""/>
        <dsp:cNvSpPr/>
      </dsp:nvSpPr>
      <dsp:spPr>
        <a:xfrm>
          <a:off x="5040557" y="3084748"/>
          <a:ext cx="2454542" cy="23333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FOCUS GROUP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(</a:t>
          </a:r>
          <a:r>
            <a:rPr lang="es-CL" sz="1400" kern="1200" dirty="0" smtClean="0"/>
            <a:t>FUNCIONARIOS DISTINTOS  ESTAMENTOS Y GREMIOS DE LOS HOSPITALES)</a:t>
          </a:r>
          <a:endParaRPr lang="es-CL" sz="1400" kern="1200" dirty="0"/>
        </a:p>
      </dsp:txBody>
      <dsp:txXfrm>
        <a:off x="5154462" y="3198653"/>
        <a:ext cx="2226732" cy="2105536"/>
      </dsp:txXfrm>
    </dsp:sp>
    <dsp:sp modelId="{EAC0B589-D24E-48C5-B087-C7F5E5A67E0E}">
      <dsp:nvSpPr>
        <dsp:cNvPr id="0" name=""/>
        <dsp:cNvSpPr/>
      </dsp:nvSpPr>
      <dsp:spPr>
        <a:xfrm>
          <a:off x="144018" y="3093444"/>
          <a:ext cx="2511264" cy="2340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JORNADAS DE TRATO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(FUNCIONARIOS ESTAMENTO MEDICO Y GREMIOS HOSPITALES</a:t>
          </a:r>
          <a:r>
            <a:rPr lang="es-CL" sz="1100" kern="1200" dirty="0" smtClean="0"/>
            <a:t>)</a:t>
          </a:r>
          <a:endParaRPr lang="es-CL" sz="1100" kern="1200" dirty="0"/>
        </a:p>
      </dsp:txBody>
      <dsp:txXfrm>
        <a:off x="258288" y="3207714"/>
        <a:ext cx="2282724" cy="2112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936B0-F7AC-43D1-8F76-9F930CCA2DA9}" type="datetimeFigureOut">
              <a:rPr lang="es-CL" smtClean="0"/>
              <a:pPr/>
              <a:t>18-11-2014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6BA04-C53F-4E15-89AD-139833366A32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07056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CL" dirty="0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C78F30-9539-4F42-AC63-B77E0BFB5781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803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6BA04-C53F-4E15-89AD-139833366A32}" type="slidenum">
              <a:rPr lang="es-CL" smtClean="0"/>
              <a:pPr/>
              <a:t>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25523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6BA04-C53F-4E15-89AD-139833366A32}" type="slidenum">
              <a:rPr lang="es-CL" smtClean="0"/>
              <a:pPr/>
              <a:t>10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73520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CL" dirty="0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C78F30-9539-4F42-AC63-B77E0BFB5781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803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2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CFA2D89-E11F-40E8-ABDB-85B47ECF01E2}" type="datetime1">
              <a:rPr lang="en-US" smtClean="0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11/18/2014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EB41ED2-C220-41A0-B68F-125F50AD3677}" type="slidenum">
              <a:rPr lang="en-US" smtClean="0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83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704BB-5B86-493F-BBAD-60C798C0FBE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4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836FE-D040-44A5-898A-593BE50EE37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778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D9033-6A12-4E5E-8511-4DDEB196728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27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ED2FA-3EB3-4904-93CE-60B300326DD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E5AD2-E701-4AEE-AD2B-E7B359A0950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51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44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34E5B-DE40-4766-817B-FAB77749D2C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45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B059E-248E-4815-AB8E-0681211B862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184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3" y="152400"/>
            <a:ext cx="8164513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3" y="1477963"/>
            <a:ext cx="8177213" cy="45259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CA1B6-F775-4652-8C9C-A9533EEBFEF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03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1C683-D363-4AE7-B021-2202853BCDC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321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3" y="152400"/>
            <a:ext cx="8164513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3" y="1477963"/>
            <a:ext cx="401161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316415" y="1477963"/>
            <a:ext cx="4013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CC517-76C8-49BC-B597-1BA83C0BA5D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1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276B40E-3750-4EC9-BCA8-6E6D5DF9078D}" type="datetime1">
              <a:rPr lang="en-US" smtClean="0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11/18/2014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88A199D-7E55-4451-8646-7746F40F3E06}" type="slidenum">
              <a:rPr lang="en-US" smtClean="0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03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87DE061-F075-49AB-98F6-42CE6015DAE7}" type="datetime1">
              <a:rPr lang="en-US" smtClean="0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11/18/2014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558D1DE-A175-47F2-B2E2-F6D9BF410EE2}" type="slidenum">
              <a:rPr lang="en-US" smtClean="0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94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0C6F848-CB83-48EA-8180-0AC9F73A5F09}" type="datetime1">
              <a:rPr lang="en-US" smtClean="0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11/18/2014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73DA2C3-96F1-4DFD-A858-7C05E3D1473E}" type="slidenum">
              <a:rPr lang="en-US" smtClean="0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81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9E6AA4F-6052-4167-B119-557DA38B691C}" type="datetime1">
              <a:rPr lang="en-US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11/18/2014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22D5D-B0E1-4AC1-8055-9C65E72BECB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8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68EB-6960-49A1-9917-A0382FCB23F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E336C36-A930-4253-9ED4-0C7914F83063}" type="datetime1">
              <a:rPr lang="en-US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11/18/2014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AC85D-3114-4A68-9BF0-30D53C9CC55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4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58E1C6D-2E32-4B14-AB45-7DD3B6862C6A}" type="datetime1">
              <a:rPr lang="en-US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11/18/2014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5A097-58AE-47E9-88AC-A75A995E00B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3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CC63D75-3438-4EF6-AB7B-26D7FA87FD2A}" type="datetime1">
              <a:rPr lang="en-US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11/18/2014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81068-51BE-4D5C-A77C-ADA2733EB01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1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533402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66" name="Rectangle 65"/>
          <p:cNvSpPr>
            <a:spLocks noChangeArrowheads="1"/>
          </p:cNvSpPr>
          <p:nvPr userDrawn="1"/>
        </p:nvSpPr>
        <p:spPr bwMode="auto">
          <a:xfrm>
            <a:off x="1566865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srgbClr val="FFFFFF"/>
              </a:solidFill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2" y="3452817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7990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 userDrawn="1"/>
        </p:nvSpPr>
        <p:spPr bwMode="auto">
          <a:xfrm>
            <a:off x="533402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72" name="Rectangle 71"/>
          <p:cNvSpPr>
            <a:spLocks noChangeArrowheads="1"/>
          </p:cNvSpPr>
          <p:nvPr userDrawn="1"/>
        </p:nvSpPr>
        <p:spPr bwMode="auto">
          <a:xfrm>
            <a:off x="1566865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848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3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3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6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dirty="0" smtClean="0"/>
              <a:t>Gobierno de Chile | Ministerio del Interior</a:t>
            </a: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6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6410BD6-AA62-4673-AA55-09635137EA45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413751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697915" y="4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8413751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697915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73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1439144" y="2564904"/>
            <a:ext cx="7704856" cy="16561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</a:pPr>
            <a:r>
              <a:rPr lang="es-CL" sz="2800" b="1" dirty="0" smtClean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  <a:t> POLÍTICAS PLAN INTEGRAL DE TRATO SSMS</a:t>
            </a:r>
            <a:br>
              <a:rPr lang="es-CL" sz="2800" b="1" dirty="0" smtClean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</a:br>
            <a:endParaRPr lang="es-ES_tradnl" sz="2800" b="1" dirty="0">
              <a:solidFill>
                <a:srgbClr val="FFFFFF"/>
              </a:solidFill>
              <a:latin typeface="Verdana" pitchFamily="34" charset="0"/>
              <a:sym typeface="Verdana Bold" charset="0"/>
            </a:endParaRPr>
          </a:p>
        </p:txBody>
      </p:sp>
      <p:pic>
        <p:nvPicPr>
          <p:cNvPr id="30725" name="Imagen 2" descr="logo SSM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3" y="0"/>
            <a:ext cx="2016224" cy="1846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2915817" y="1196752"/>
            <a:ext cx="565212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es-ES_tradnl" sz="1200" b="1" dirty="0" smtClean="0">
                <a:solidFill>
                  <a:srgbClr val="FFFFFF"/>
                </a:solidFill>
                <a:latin typeface="Verdana" pitchFamily="34" charset="0"/>
                <a:ea typeface="ヒラギノ角ゴ Pro W3" charset="-128"/>
                <a:sym typeface="Verdana" pitchFamily="34" charset="0"/>
              </a:rPr>
              <a:t>Servicio de Salud Metropolitano Sur</a:t>
            </a:r>
            <a:endParaRPr lang="es-ES_tradnl" sz="1200" b="1" dirty="0">
              <a:solidFill>
                <a:srgbClr val="FFFFFF"/>
              </a:solidFill>
              <a:latin typeface="Verdana" pitchFamily="34" charset="0"/>
              <a:ea typeface="ヒラギノ角ゴ Pro W3" charset="-128"/>
              <a:sym typeface="Verdana" pitchFamily="34" charset="0"/>
            </a:endParaRP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es-ES_tradnl" sz="1200" b="1" dirty="0" smtClean="0">
                <a:solidFill>
                  <a:srgbClr val="FFFFFF"/>
                </a:solidFill>
                <a:latin typeface="Verdana" pitchFamily="34" charset="0"/>
                <a:ea typeface="ヒラギノ角ゴ Pro W3" charset="-128"/>
                <a:sym typeface="Verdana" pitchFamily="34" charset="0"/>
              </a:rPr>
              <a:t>Departamento Calidad de Vida</a:t>
            </a:r>
            <a:endParaRPr lang="es-ES_tradnl" sz="1200" b="1" dirty="0">
              <a:solidFill>
                <a:srgbClr val="FFFFFF"/>
              </a:solidFill>
              <a:latin typeface="Verdana" pitchFamily="34" charset="0"/>
              <a:ea typeface="ヒラギノ角ゴ Pro W3" charset="-128"/>
              <a:sym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9896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152403" y="152400"/>
            <a:ext cx="8092005" cy="756320"/>
          </a:xfrm>
        </p:spPr>
        <p:txBody>
          <a:bodyPr/>
          <a:lstStyle/>
          <a:p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 smtClean="0"/>
              <a:t>POLÍTICAS BUEN TRATO SSMS</a:t>
            </a:r>
            <a:endParaRPr lang="es-CL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379037"/>
              </p:ext>
            </p:extLst>
          </p:nvPr>
        </p:nvGraphicFramePr>
        <p:xfrm>
          <a:off x="107504" y="1011476"/>
          <a:ext cx="8568952" cy="5717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086"/>
                <a:gridCol w="3003404"/>
                <a:gridCol w="2690462"/>
              </a:tblGrid>
              <a:tr h="658028">
                <a:tc>
                  <a:txBody>
                    <a:bodyPr/>
                    <a:lstStyle/>
                    <a:p>
                      <a:r>
                        <a:rPr lang="es-CL" dirty="0" smtClean="0"/>
                        <a:t>POLITICA</a:t>
                      </a:r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OBJETIVO GENERAL</a:t>
                      </a:r>
                      <a:endParaRPr lang="es-C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ACTIVIDAD O ACCION A EJECUTAR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81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CAPACITACION Y FORMACION EN EL BUEN TRATO A LOS USUARIOS.</a:t>
                      </a:r>
                      <a:endParaRPr lang="es-CL" sz="20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600" dirty="0" smtClean="0"/>
                        <a:t>Mantener, potenciar y generar capacitaciones enmarcadas en el lineamiento estratégico para la formulación de planes y programas anuales de capacitación</a:t>
                      </a:r>
                      <a:r>
                        <a:rPr lang="es-CL" sz="1600" baseline="0" dirty="0" smtClean="0"/>
                        <a:t> para nuestros hospitales.</a:t>
                      </a:r>
                      <a:endParaRPr lang="es-CL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Mejorar  competencias de atención de público y manejo de conflictos. (LE N°4)</a:t>
                      </a:r>
                      <a:endParaRPr lang="es-CL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Fomentar cursos de capacitación de competencias transversales (LE N°5,OE7)</a:t>
                      </a:r>
                      <a:endParaRPr lang="es-CL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Aplicación de políticas destinadas al mejoramiento de la calidad de vida e incorporación de buenas prácticas laborales.</a:t>
                      </a:r>
                      <a:endParaRPr lang="es-CL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7156">
                <a:tc>
                  <a:txBody>
                    <a:bodyPr/>
                    <a:lstStyle/>
                    <a:p>
                      <a:pPr algn="l"/>
                      <a:r>
                        <a:rPr lang="es-CL" sz="2000" b="1" dirty="0" smtClean="0">
                          <a:latin typeface="+mj-lt"/>
                        </a:rPr>
                        <a:t>MARCO REGULATORIO, FOMENTANDO CONDUCTAS ADECUADAS EN LOS FUNCIONARIOS.</a:t>
                      </a:r>
                      <a:endParaRPr lang="es-CL" sz="2000" b="1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Disponer de una normativa, que sirva como guía para direccionar la conducta</a:t>
                      </a:r>
                      <a:r>
                        <a:rPr lang="es-E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buen trato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los funcionarios de la Institución.</a:t>
                      </a:r>
                      <a:endParaRPr lang="es-CL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Diseñar reglamento interno de buen trato, comunicando y capacitando a cada uno de nuestros funcionarios.</a:t>
                      </a:r>
                      <a:endParaRPr lang="es-CL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40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CUMPLIMIENTO EN EL CODIGO DE BUENAS PRACTICAS LABORALES DEL SERVICIO CIVIL.</a:t>
                      </a:r>
                      <a:endParaRPr lang="es-CL" sz="20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600" dirty="0" smtClean="0"/>
                        <a:t>Facilitar el cumplimiento de los lineamientos adscritos por el MINSAL.</a:t>
                      </a:r>
                      <a:endParaRPr lang="es-CL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Definir reglamento y flujo de acoso laboral y sexual (Con resolución este último).</a:t>
                      </a:r>
                      <a:endParaRPr lang="es-CL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49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2123728" y="2060848"/>
            <a:ext cx="5797151" cy="16561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</a:pPr>
            <a:r>
              <a:rPr lang="es-ES_tradnl" sz="2000" b="1" dirty="0" smtClean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  <a:t/>
            </a:r>
            <a:br>
              <a:rPr lang="es-ES_tradnl" sz="2000" b="1" dirty="0" smtClean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</a:br>
            <a:r>
              <a:rPr lang="es-ES_tradnl" sz="7200" b="1" dirty="0" smtClean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  <a:t>GRACIAS</a:t>
            </a:r>
            <a:endParaRPr lang="es-ES_tradnl" sz="2000" b="1" dirty="0">
              <a:solidFill>
                <a:srgbClr val="FFFFFF"/>
              </a:solidFill>
              <a:latin typeface="Verdana" pitchFamily="34" charset="0"/>
              <a:sym typeface="Verda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9896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800" dirty="0">
                <a:solidFill>
                  <a:srgbClr val="0070C0"/>
                </a:solidFill>
              </a:rPr>
              <a:t>“Trato”</a:t>
            </a:r>
            <a:r>
              <a:rPr lang="es-ES" dirty="0">
                <a:solidFill>
                  <a:srgbClr val="00B0F0"/>
                </a:solidFill>
              </a:rPr>
              <a:t/>
            </a:r>
            <a:br>
              <a:rPr lang="es-ES" dirty="0">
                <a:solidFill>
                  <a:srgbClr val="00B0F0"/>
                </a:solidFill>
              </a:rPr>
            </a:b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4400" dirty="0" smtClean="0">
                <a:solidFill>
                  <a:srgbClr val="FF0000"/>
                </a:solidFill>
              </a:rPr>
              <a:t>¿Qué es el buen trato?</a:t>
            </a:r>
          </a:p>
          <a:p>
            <a:pPr marL="0" indent="0">
              <a:buNone/>
            </a:pPr>
            <a:endParaRPr lang="es-ES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4400" dirty="0" smtClean="0">
                <a:solidFill>
                  <a:srgbClr val="FF0000"/>
                </a:solidFill>
              </a:rPr>
              <a:t>Simplemente respeto por el otro</a:t>
            </a:r>
            <a:endParaRPr lang="es-ES" sz="44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47664" y="39033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06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El buen trato….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2403" y="1477963"/>
            <a:ext cx="8812085" cy="4525962"/>
          </a:xfrm>
        </p:spPr>
        <p:txBody>
          <a:bodyPr/>
          <a:lstStyle/>
          <a:p>
            <a:r>
              <a:rPr lang="es-ES" sz="3600" dirty="0" smtClean="0">
                <a:solidFill>
                  <a:srgbClr val="FF0000"/>
                </a:solidFill>
              </a:rPr>
              <a:t>Un valor en si mismo, sin mas explicaciones</a:t>
            </a:r>
          </a:p>
          <a:p>
            <a:r>
              <a:rPr lang="es-ES" sz="3600" dirty="0">
                <a:solidFill>
                  <a:srgbClr val="FF0000"/>
                </a:solidFill>
              </a:rPr>
              <a:t>U</a:t>
            </a:r>
            <a:r>
              <a:rPr lang="es-ES" sz="3600" dirty="0" smtClean="0">
                <a:solidFill>
                  <a:srgbClr val="FF0000"/>
                </a:solidFill>
              </a:rPr>
              <a:t>na condición básica de la vida en comunidad</a:t>
            </a:r>
          </a:p>
          <a:p>
            <a:r>
              <a:rPr lang="es-ES" sz="3600" dirty="0" smtClean="0">
                <a:solidFill>
                  <a:srgbClr val="FF0000"/>
                </a:solidFill>
              </a:rPr>
              <a:t>Un escenario mínimo para que una institución tenga la oportunidad de mejorar</a:t>
            </a:r>
          </a:p>
          <a:p>
            <a:r>
              <a:rPr lang="es-ES" sz="3600" dirty="0" smtClean="0">
                <a:solidFill>
                  <a:srgbClr val="FF0000"/>
                </a:solidFill>
              </a:rPr>
              <a:t>Un derecho de la comunidad respecto al Estado y sus organismos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559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4525962"/>
          </a:xfrm>
        </p:spPr>
        <p:txBody>
          <a:bodyPr/>
          <a:lstStyle/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sz="2800" dirty="0" smtClean="0">
                <a:solidFill>
                  <a:srgbClr val="FF0000"/>
                </a:solidFill>
              </a:rPr>
              <a:t>Dignifica </a:t>
            </a:r>
            <a:r>
              <a:rPr lang="es-CL" sz="2800" dirty="0">
                <a:solidFill>
                  <a:srgbClr val="FF0000"/>
                </a:solidFill>
              </a:rPr>
              <a:t>al ser humano, enriquece l</a:t>
            </a:r>
            <a:r>
              <a:rPr lang="es-CL" sz="2800" dirty="0" smtClean="0">
                <a:solidFill>
                  <a:srgbClr val="FF0000"/>
                </a:solidFill>
              </a:rPr>
              <a:t>a </a:t>
            </a:r>
            <a:r>
              <a:rPr lang="es-CL" sz="2800" dirty="0">
                <a:solidFill>
                  <a:srgbClr val="FF0000"/>
                </a:solidFill>
              </a:rPr>
              <a:t>sociedad y </a:t>
            </a:r>
            <a:r>
              <a:rPr lang="es-CL" sz="2800" dirty="0" smtClean="0">
                <a:solidFill>
                  <a:srgbClr val="FF0000"/>
                </a:solidFill>
              </a:rPr>
              <a:t>muchas veces </a:t>
            </a:r>
            <a:r>
              <a:rPr lang="es-CL" sz="2800" dirty="0">
                <a:solidFill>
                  <a:srgbClr val="FF0000"/>
                </a:solidFill>
              </a:rPr>
              <a:t>evita el malestar o frustración que presentan las personas ante las limitaciones propias o de su </a:t>
            </a:r>
            <a:r>
              <a:rPr lang="es-CL" sz="2800" dirty="0" smtClean="0">
                <a:solidFill>
                  <a:srgbClr val="FF0000"/>
                </a:solidFill>
              </a:rPr>
              <a:t>entorno. </a:t>
            </a:r>
          </a:p>
          <a:p>
            <a:pPr marL="0" indent="0" algn="just">
              <a:buNone/>
            </a:pPr>
            <a:endParaRPr lang="es-CL" sz="1800" dirty="0" smtClean="0"/>
          </a:p>
          <a:p>
            <a:pPr marL="0" indent="0" algn="just">
              <a:buNone/>
            </a:pPr>
            <a:r>
              <a:rPr lang="es-CL" sz="2800" dirty="0" smtClean="0">
                <a:solidFill>
                  <a:srgbClr val="FF0000"/>
                </a:solidFill>
              </a:rPr>
              <a:t>La salud se basa en la entrega de servicios, que son actuaciones de una persona a otra. Aquí, el </a:t>
            </a:r>
            <a:r>
              <a:rPr lang="es-CL" sz="2800" dirty="0">
                <a:solidFill>
                  <a:srgbClr val="FF0000"/>
                </a:solidFill>
              </a:rPr>
              <a:t>respeto, la comprensión, la cooperación, la comunicación y la cortesía resultan pilares imprescindibles y ejes movilizadores de la gestión cotidiana.</a:t>
            </a:r>
          </a:p>
          <a:p>
            <a:pPr marL="0" indent="0" algn="just">
              <a:buNone/>
            </a:pPr>
            <a:endParaRPr lang="es-CL" sz="1800" dirty="0" smtClean="0">
              <a:solidFill>
                <a:srgbClr val="FF0000"/>
              </a:solidFill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52403" y="152400"/>
            <a:ext cx="8164513" cy="1143000"/>
          </a:xfrm>
        </p:spPr>
        <p:txBody>
          <a:bodyPr/>
          <a:lstStyle/>
          <a:p>
            <a:r>
              <a:rPr lang="es-ES" sz="3600" dirty="0" smtClean="0"/>
              <a:t>El buen trato….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0674" y="908720"/>
            <a:ext cx="8761806" cy="4525962"/>
          </a:xfrm>
        </p:spPr>
        <p:txBody>
          <a:bodyPr/>
          <a:lstStyle/>
          <a:p>
            <a:pPr marL="0" indent="0" algn="just">
              <a:buNone/>
            </a:pPr>
            <a:r>
              <a:rPr lang="es-CL" sz="2800" dirty="0" smtClean="0">
                <a:solidFill>
                  <a:srgbClr val="FF0000"/>
                </a:solidFill>
              </a:rPr>
              <a:t>Un Plan de trabajo integral de buen trato, cuyos objetivos buscan </a:t>
            </a:r>
            <a:r>
              <a:rPr lang="es-CL" sz="2800" dirty="0">
                <a:solidFill>
                  <a:srgbClr val="FF0000"/>
                </a:solidFill>
              </a:rPr>
              <a:t>fortalecer los vínculos que existen al interior y entre sus equipos, como una forma de favorecer las buenas relaciones y facilitar la coordinación que necesariamente debemos  poseer como red para brindar una mejor salud a nuestros usuarios. </a:t>
            </a:r>
          </a:p>
          <a:p>
            <a:pPr marL="0" indent="0" algn="just">
              <a:buNone/>
            </a:pPr>
            <a:r>
              <a:rPr lang="es-CL" sz="2800" dirty="0" smtClean="0">
                <a:solidFill>
                  <a:srgbClr val="FF0000"/>
                </a:solidFill>
              </a:rPr>
              <a:t>Más </a:t>
            </a:r>
            <a:r>
              <a:rPr lang="es-CL" sz="2800" dirty="0">
                <a:solidFill>
                  <a:srgbClr val="FF0000"/>
                </a:solidFill>
              </a:rPr>
              <a:t>allá de una campaña de coyuntura, </a:t>
            </a:r>
            <a:r>
              <a:rPr lang="es-CL" sz="2800" dirty="0" smtClean="0">
                <a:solidFill>
                  <a:srgbClr val="FF0000"/>
                </a:solidFill>
              </a:rPr>
              <a:t>se busca lograr un </a:t>
            </a:r>
            <a:r>
              <a:rPr lang="es-CL" sz="2800" dirty="0">
                <a:solidFill>
                  <a:srgbClr val="FF0000"/>
                </a:solidFill>
              </a:rPr>
              <a:t>cambio cultural </a:t>
            </a:r>
            <a:r>
              <a:rPr lang="es-CL" sz="2800" dirty="0" smtClean="0">
                <a:solidFill>
                  <a:srgbClr val="FF0000"/>
                </a:solidFill>
              </a:rPr>
              <a:t>progresivo, como  el verdadero sustento para cumplir con los objetivos.</a:t>
            </a:r>
          </a:p>
          <a:p>
            <a:pPr marL="0" indent="0" algn="just">
              <a:buNone/>
            </a:pPr>
            <a:r>
              <a:rPr lang="es-CL" sz="2800" dirty="0" smtClean="0">
                <a:solidFill>
                  <a:srgbClr val="FF0000"/>
                </a:solidFill>
              </a:rPr>
              <a:t>Esperamos que este cambio sea el sello </a:t>
            </a:r>
            <a:r>
              <a:rPr lang="es-CL" sz="2800" dirty="0">
                <a:solidFill>
                  <a:srgbClr val="FF0000"/>
                </a:solidFill>
              </a:rPr>
              <a:t>de la actual </a:t>
            </a:r>
            <a:r>
              <a:rPr lang="es-CL" sz="2800" dirty="0" smtClean="0">
                <a:solidFill>
                  <a:srgbClr val="FF0000"/>
                </a:solidFill>
              </a:rPr>
              <a:t>administración, </a:t>
            </a:r>
            <a:r>
              <a:rPr lang="es-CL" sz="2800" dirty="0">
                <a:solidFill>
                  <a:srgbClr val="FF0000"/>
                </a:solidFill>
              </a:rPr>
              <a:t>para </a:t>
            </a:r>
            <a:r>
              <a:rPr lang="es-CL" sz="2800" dirty="0" smtClean="0">
                <a:solidFill>
                  <a:srgbClr val="FF0000"/>
                </a:solidFill>
              </a:rPr>
              <a:t>lo </a:t>
            </a:r>
            <a:r>
              <a:rPr lang="es-CL" sz="2800" dirty="0">
                <a:solidFill>
                  <a:srgbClr val="FF0000"/>
                </a:solidFill>
              </a:rPr>
              <a:t>cual se está trabajando, integrando, convocando y haciendo partícipes a </a:t>
            </a:r>
            <a:r>
              <a:rPr lang="es-CL" sz="2800" dirty="0" smtClean="0">
                <a:solidFill>
                  <a:srgbClr val="FF0000"/>
                </a:solidFill>
              </a:rPr>
              <a:t>los distintos actores  </a:t>
            </a:r>
            <a:r>
              <a:rPr lang="es-CL" sz="2800" dirty="0">
                <a:solidFill>
                  <a:srgbClr val="FF0000"/>
                </a:solidFill>
              </a:rPr>
              <a:t>que integran la organización. </a:t>
            </a:r>
          </a:p>
          <a:p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52403" y="152400"/>
            <a:ext cx="8164513" cy="1143000"/>
          </a:xfrm>
        </p:spPr>
        <p:txBody>
          <a:bodyPr/>
          <a:lstStyle/>
          <a:p>
            <a:r>
              <a:rPr lang="es-ES" sz="3600" dirty="0" smtClean="0"/>
              <a:t>El buen trato…. Qué hacer?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244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/>
              <a:t> </a:t>
            </a:r>
            <a:r>
              <a:rPr lang="es-CL" b="1" dirty="0" smtClean="0"/>
              <a:t>ANTECEDENTES </a:t>
            </a:r>
            <a:r>
              <a:rPr lang="es-CL" b="1" dirty="0"/>
              <a:t>Y DIAGNOSTICO</a:t>
            </a:r>
            <a:br>
              <a:rPr lang="es-CL" b="1" dirty="0"/>
            </a:br>
            <a:endParaRPr lang="es-CL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800888"/>
              </p:ext>
            </p:extLst>
          </p:nvPr>
        </p:nvGraphicFramePr>
        <p:xfrm>
          <a:off x="539552" y="1412776"/>
          <a:ext cx="757404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583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 smtClean="0"/>
              <a:t>POLÍTICAS BUEN TRATO SSMS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sz="28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CL" sz="2800" dirty="0" smtClean="0">
                <a:solidFill>
                  <a:srgbClr val="FF0000"/>
                </a:solidFill>
              </a:rPr>
              <a:t>Acorde </a:t>
            </a:r>
            <a:r>
              <a:rPr lang="es-CL" sz="2800" dirty="0">
                <a:solidFill>
                  <a:srgbClr val="FF0000"/>
                </a:solidFill>
              </a:rPr>
              <a:t>con la información levantada y al diagnóstico realizado </a:t>
            </a:r>
            <a:r>
              <a:rPr lang="es-CL" sz="2800" dirty="0" smtClean="0">
                <a:solidFill>
                  <a:srgbClr val="FF0000"/>
                </a:solidFill>
              </a:rPr>
              <a:t>de las distintas mesas de trabajo, focus group, jornadas, entre otras actividades, es que se </a:t>
            </a:r>
            <a:r>
              <a:rPr lang="es-CL" sz="2800" dirty="0">
                <a:solidFill>
                  <a:srgbClr val="FF0000"/>
                </a:solidFill>
              </a:rPr>
              <a:t>propone la implementación de políticas de buen </a:t>
            </a:r>
            <a:r>
              <a:rPr lang="es-CL" sz="2800" dirty="0" smtClean="0">
                <a:solidFill>
                  <a:srgbClr val="FF0000"/>
                </a:solidFill>
              </a:rPr>
              <a:t>trato, de </a:t>
            </a:r>
            <a:r>
              <a:rPr lang="es-CL" sz="2800" dirty="0">
                <a:solidFill>
                  <a:srgbClr val="FF0000"/>
                </a:solidFill>
              </a:rPr>
              <a:t>corto, mediano y largo plazo. Las cuales se deberán monitorear, para ser adaptadas a la dinámica de las variables organizacionales, políticas y culturales; que involucran  al usuario interno y </a:t>
            </a:r>
            <a:r>
              <a:rPr lang="es-CL" sz="2800" dirty="0" smtClean="0">
                <a:solidFill>
                  <a:srgbClr val="FF0000"/>
                </a:solidFill>
              </a:rPr>
              <a:t>externo de nuestra red.</a:t>
            </a:r>
            <a:endParaRPr lang="es-C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581" t="22424" r="24408" b="9163"/>
          <a:stretch/>
        </p:blipFill>
        <p:spPr>
          <a:xfrm>
            <a:off x="763951" y="152400"/>
            <a:ext cx="5176201" cy="6705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2845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152403" y="152400"/>
            <a:ext cx="8092005" cy="756320"/>
          </a:xfrm>
        </p:spPr>
        <p:txBody>
          <a:bodyPr/>
          <a:lstStyle/>
          <a:p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 smtClean="0"/>
              <a:t>POLÍTICAS BUEN TRATO SSMS</a:t>
            </a:r>
            <a:endParaRPr lang="es-CL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050298"/>
              </p:ext>
            </p:extLst>
          </p:nvPr>
        </p:nvGraphicFramePr>
        <p:xfrm>
          <a:off x="107504" y="1011477"/>
          <a:ext cx="8568952" cy="6610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086"/>
                <a:gridCol w="3003404"/>
                <a:gridCol w="2690462"/>
              </a:tblGrid>
              <a:tr h="554881">
                <a:tc>
                  <a:txBody>
                    <a:bodyPr/>
                    <a:lstStyle/>
                    <a:p>
                      <a:r>
                        <a:rPr lang="es-CL" dirty="0" smtClean="0"/>
                        <a:t>POLITICA</a:t>
                      </a:r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OBJETIVO GENERAL</a:t>
                      </a:r>
                      <a:endParaRPr lang="es-C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ACTIVIDAD O ACCION A EJECUTAR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7568">
                <a:tc>
                  <a:txBody>
                    <a:bodyPr/>
                    <a:lstStyle/>
                    <a:p>
                      <a:pPr algn="l"/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REFORZAMIENTO DEL BUEN TRATO EN LA CULTURA ORGANIZACIONAL</a:t>
                      </a:r>
                      <a:endParaRPr lang="es-CL" sz="2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el sentido de identificación por parte de los funcionarios,</a:t>
                      </a:r>
                      <a:r>
                        <a:rPr lang="es-E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logrando</a:t>
                      </a:r>
                      <a:r>
                        <a:rPr lang="es-E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que estos se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alineen con los principios filosóficos, valores, misión, visión y buen trato.</a:t>
                      </a:r>
                      <a:endParaRPr lang="es-CL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 smtClean="0"/>
                        <a:t>Reforzar</a:t>
                      </a:r>
                      <a:r>
                        <a:rPr lang="es-CL" sz="1400" baseline="0" dirty="0" smtClean="0"/>
                        <a:t> en todos los actos, reuniones, jornadas </a:t>
                      </a:r>
                      <a:r>
                        <a:rPr lang="es-CL" sz="1400" baseline="0" dirty="0" err="1" smtClean="0"/>
                        <a:t>etc</a:t>
                      </a:r>
                      <a:r>
                        <a:rPr lang="es-CL" sz="1400" baseline="0" dirty="0" smtClean="0"/>
                        <a:t>, el concepto de buen trato a través de su slogan y logo.</a:t>
                      </a:r>
                      <a:endParaRPr lang="es-CL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3990">
                <a:tc>
                  <a:txBody>
                    <a:bodyPr/>
                    <a:lstStyle/>
                    <a:p>
                      <a:pPr algn="l"/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PROMOCION DEL BUEN TRATO.</a:t>
                      </a:r>
                      <a:endParaRPr lang="es-CL" sz="2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Difundir a nivel interno y externo la importancia del buen trato como un medio precautorio, que incida en todos los niveles.</a:t>
                      </a:r>
                      <a:endParaRPr lang="es-CL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Feria del buen trato</a:t>
                      </a:r>
                      <a:r>
                        <a:rPr lang="es-CL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s-CL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s-E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ifusión integral de las actividades del COMGES de Participación Ciudadana,</a:t>
                      </a:r>
                      <a:r>
                        <a:rPr lang="es-E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difundir video antes de cada capacitación con un mensaje significativo del buen trato.</a:t>
                      </a:r>
                      <a:endParaRPr lang="es-CL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8951">
                <a:tc>
                  <a:txBody>
                    <a:bodyPr/>
                    <a:lstStyle/>
                    <a:p>
                      <a:pPr algn="l"/>
                      <a:r>
                        <a:rPr lang="es-CL" sz="2000" b="1" dirty="0" smtClean="0">
                          <a:latin typeface="+mj-lt"/>
                        </a:rPr>
                        <a:t>RECONOCIMIENTO</a:t>
                      </a:r>
                      <a:endParaRPr lang="es-CL" sz="2000" b="1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Fomentar y reconocer la labor de los funcionarios, cuya gestión haya tenido un impacto positivo en su lugar de trabajo, compañeros, jefaturas y/o comunidad.</a:t>
                      </a:r>
                      <a:endParaRPr lang="es-CL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Reinstaurar como una buena práctica en el proceso de calificaciones, la retroalimentación de cada punto evaluado por parte de la jefatura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uso de las herramientas del estatuto administrativo como las notas de mérito y de demerito.</a:t>
                      </a:r>
                      <a:endParaRPr lang="es-CL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12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1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CL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endParaRPr lang="es-CL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4595">
                <a:tc>
                  <a:txBody>
                    <a:bodyPr/>
                    <a:lstStyle/>
                    <a:p>
                      <a:pPr algn="l"/>
                      <a:endParaRPr lang="es-CL" sz="1100" b="1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CL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CL" sz="9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45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1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CL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CL" sz="9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2226</TotalTime>
  <Words>772</Words>
  <Application>Microsoft Office PowerPoint</Application>
  <PresentationFormat>Presentación en pantalla (4:3)</PresentationFormat>
  <Paragraphs>67</Paragraphs>
  <Slides>11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ヒラギノ角ゴ Pro W3</vt:lpstr>
      <vt:lpstr>Arial</vt:lpstr>
      <vt:lpstr>Calibri</vt:lpstr>
      <vt:lpstr>Times New Roman</vt:lpstr>
      <vt:lpstr>Verdana</vt:lpstr>
      <vt:lpstr>Verdana Bold</vt:lpstr>
      <vt:lpstr>Office Theme</vt:lpstr>
      <vt:lpstr>1_Office Theme</vt:lpstr>
      <vt:lpstr> POLÍTICAS PLAN INTEGRAL DE TRATO SSMS </vt:lpstr>
      <vt:lpstr>“Trato” </vt:lpstr>
      <vt:lpstr>El buen trato….</vt:lpstr>
      <vt:lpstr>El buen trato….</vt:lpstr>
      <vt:lpstr>El buen trato…. Qué hacer?</vt:lpstr>
      <vt:lpstr>  ANTECEDENTES Y DIAGNOSTICO </vt:lpstr>
      <vt:lpstr> POLÍTICAS BUEN TRATO SSMS</vt:lpstr>
      <vt:lpstr>Presentación de PowerPoint</vt:lpstr>
      <vt:lpstr> POLÍTICAS BUEN TRATO SSMS</vt:lpstr>
      <vt:lpstr> POLÍTICAS BUEN TRATO SSMS</vt:lpstr>
      <vt:lpstr> GRACIAS</vt:lpstr>
    </vt:vector>
  </TitlesOfParts>
  <Company>SSMS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INDUCCIÓN FUNCIONARIA 2013:   “SEGURIDAD LABORAL Y SALUD OCUPACIONAL.”</dc:title>
  <dc:creator>pgarrido</dc:creator>
  <cp:lastModifiedBy>Magix2014</cp:lastModifiedBy>
  <cp:revision>161</cp:revision>
  <dcterms:created xsi:type="dcterms:W3CDTF">2013-12-26T12:04:53Z</dcterms:created>
  <dcterms:modified xsi:type="dcterms:W3CDTF">2014-11-18T18:44:11Z</dcterms:modified>
</cp:coreProperties>
</file>