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ng&amp;ehk=sftSbQLEHWvqG" ContentType="image/png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1" r:id="rId2"/>
  </p:sldMasterIdLst>
  <p:notesMasterIdLst>
    <p:notesMasterId r:id="rId17"/>
  </p:notesMasterIdLst>
  <p:sldIdLst>
    <p:sldId id="260" r:id="rId3"/>
    <p:sldId id="263" r:id="rId4"/>
    <p:sldId id="370" r:id="rId5"/>
    <p:sldId id="357" r:id="rId6"/>
    <p:sldId id="368" r:id="rId7"/>
    <p:sldId id="362" r:id="rId8"/>
    <p:sldId id="371" r:id="rId9"/>
    <p:sldId id="373" r:id="rId10"/>
    <p:sldId id="369" r:id="rId11"/>
    <p:sldId id="356" r:id="rId12"/>
    <p:sldId id="374" r:id="rId13"/>
    <p:sldId id="367" r:id="rId14"/>
    <p:sldId id="343" r:id="rId15"/>
    <p:sldId id="310" r:id="rId16"/>
  </p:sldIdLst>
  <p:sldSz cx="12192000" cy="6858000"/>
  <p:notesSz cx="6797675" cy="9926638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B3B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3" autoAdjust="0"/>
    <p:restoredTop sz="94802"/>
  </p:normalViewPr>
  <p:slideViewPr>
    <p:cSldViewPr snapToGrid="0">
      <p:cViewPr varScale="1">
        <p:scale>
          <a:sx n="70" d="100"/>
          <a:sy n="70" d="100"/>
        </p:scale>
        <p:origin x="65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FC1E8-6F9B-3D45-92B0-6CCBB7B6E2AB}" type="doc">
      <dgm:prSet loTypeId="urn:microsoft.com/office/officeart/2005/8/layout/equation2" loCatId="" qsTypeId="urn:microsoft.com/office/officeart/2005/8/quickstyle/simple1" qsCatId="simple" csTypeId="urn:microsoft.com/office/officeart/2005/8/colors/colorful4" csCatId="colorful" phldr="1"/>
      <dgm:spPr/>
    </dgm:pt>
    <dgm:pt modelId="{CF0669B5-E918-3446-B946-7B7A323D0477}">
      <dgm:prSet phldrT="[Text]" custT="1"/>
      <dgm:spPr/>
      <dgm:t>
        <a:bodyPr/>
        <a:lstStyle/>
        <a:p>
          <a:r>
            <a:rPr lang="es-ES" sz="1400" noProof="0" dirty="0" smtClean="0"/>
            <a:t>$ Total Contrato</a:t>
          </a:r>
          <a:endParaRPr lang="es-ES_tradnl" sz="1400" noProof="0" dirty="0"/>
        </a:p>
      </dgm:t>
    </dgm:pt>
    <dgm:pt modelId="{48CDC761-5115-B640-96D0-D543BF08CC4F}" type="parTrans" cxnId="{EDA90528-36B0-6B45-A71E-F1D1FA338081}">
      <dgm:prSet/>
      <dgm:spPr/>
      <dgm:t>
        <a:bodyPr/>
        <a:lstStyle/>
        <a:p>
          <a:endParaRPr lang="en-US" sz="3200"/>
        </a:p>
      </dgm:t>
    </dgm:pt>
    <dgm:pt modelId="{1E573CED-B888-F547-80AF-048A749F2790}" type="sibTrans" cxnId="{EDA90528-36B0-6B45-A71E-F1D1FA338081}">
      <dgm:prSet custT="1"/>
      <dgm:spPr/>
      <dgm:t>
        <a:bodyPr/>
        <a:lstStyle/>
        <a:p>
          <a:endParaRPr lang="en-US" sz="1100"/>
        </a:p>
      </dgm:t>
    </dgm:pt>
    <dgm:pt modelId="{9F8A1AB0-1A01-4047-9347-EE7DBC4ADCD5}">
      <dgm:prSet phldrT="[Text]" custT="1"/>
      <dgm:spPr/>
      <dgm:t>
        <a:bodyPr/>
        <a:lstStyle/>
        <a:p>
          <a:r>
            <a:rPr lang="es-ES_tradnl" sz="1600" noProof="0" dirty="0" smtClean="0"/>
            <a:t>Descripción de su función (GT)</a:t>
          </a:r>
          <a:endParaRPr lang="es-ES_tradnl" sz="1600" noProof="0" dirty="0"/>
        </a:p>
      </dgm:t>
    </dgm:pt>
    <dgm:pt modelId="{D650E282-9A1B-3345-8ADB-0A22DAE15BB1}" type="parTrans" cxnId="{EAA74086-57AC-3544-B5AE-73FD47E1297B}">
      <dgm:prSet/>
      <dgm:spPr/>
      <dgm:t>
        <a:bodyPr/>
        <a:lstStyle/>
        <a:p>
          <a:endParaRPr lang="en-US" sz="3200"/>
        </a:p>
      </dgm:t>
    </dgm:pt>
    <dgm:pt modelId="{70037E48-E3CC-D84E-BAF5-217A1CFDC764}" type="sibTrans" cxnId="{EAA74086-57AC-3544-B5AE-73FD47E1297B}">
      <dgm:prSet custT="1"/>
      <dgm:spPr/>
      <dgm:t>
        <a:bodyPr/>
        <a:lstStyle/>
        <a:p>
          <a:endParaRPr lang="en-US" sz="1100"/>
        </a:p>
      </dgm:t>
    </dgm:pt>
    <dgm:pt modelId="{F7ED9A94-A1F0-234A-8DB9-F9A431DCA55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_tradnl" sz="2300" noProof="0" dirty="0"/>
            <a:t>Matriz</a:t>
          </a:r>
          <a:r>
            <a:rPr lang="en-US" sz="2300" dirty="0" smtClean="0"/>
            <a:t>_O</a:t>
          </a:r>
          <a:endParaRPr lang="en-US" sz="2300" dirty="0"/>
        </a:p>
      </dgm:t>
    </dgm:pt>
    <dgm:pt modelId="{D0B73D9F-C817-5E46-A9EB-06731ACEB249}" type="parTrans" cxnId="{C0ACDE5A-FCA5-AA4E-B701-89241B42C38F}">
      <dgm:prSet/>
      <dgm:spPr/>
      <dgm:t>
        <a:bodyPr/>
        <a:lstStyle/>
        <a:p>
          <a:endParaRPr lang="en-US" sz="3200"/>
        </a:p>
      </dgm:t>
    </dgm:pt>
    <dgm:pt modelId="{BE1D31D8-6913-D54A-A9E8-8558455EEB67}" type="sibTrans" cxnId="{C0ACDE5A-FCA5-AA4E-B701-89241B42C38F}">
      <dgm:prSet/>
      <dgm:spPr/>
      <dgm:t>
        <a:bodyPr/>
        <a:lstStyle/>
        <a:p>
          <a:endParaRPr lang="en-US" sz="3200"/>
        </a:p>
      </dgm:t>
    </dgm:pt>
    <dgm:pt modelId="{5E4F76B5-B7AB-2B4A-9D0D-48F65988F4F6}">
      <dgm:prSet custT="1"/>
      <dgm:spPr/>
      <dgm:t>
        <a:bodyPr/>
        <a:lstStyle/>
        <a:p>
          <a:r>
            <a:rPr lang="es-ES" sz="1600" noProof="0" dirty="0" smtClean="0"/>
            <a:t>Experiencia </a:t>
          </a:r>
          <a:r>
            <a:rPr lang="es-ES" sz="1400" noProof="0" dirty="0" smtClean="0"/>
            <a:t>(fecha título)</a:t>
          </a:r>
          <a:endParaRPr lang="en-US" sz="1400" dirty="0"/>
        </a:p>
      </dgm:t>
    </dgm:pt>
    <dgm:pt modelId="{3ACE9617-8246-9C41-8128-FF201160DC25}" type="parTrans" cxnId="{34E74FE5-8DD7-B24A-9DBF-1091DC7AEC94}">
      <dgm:prSet/>
      <dgm:spPr/>
      <dgm:t>
        <a:bodyPr/>
        <a:lstStyle/>
        <a:p>
          <a:endParaRPr lang="en-US" sz="3200"/>
        </a:p>
      </dgm:t>
    </dgm:pt>
    <dgm:pt modelId="{713C6BCD-541F-0741-B666-E079ABD51D82}" type="sibTrans" cxnId="{34E74FE5-8DD7-B24A-9DBF-1091DC7AEC94}">
      <dgm:prSet custT="1"/>
      <dgm:spPr/>
      <dgm:t>
        <a:bodyPr/>
        <a:lstStyle/>
        <a:p>
          <a:endParaRPr lang="en-US" sz="1100"/>
        </a:p>
      </dgm:t>
    </dgm:pt>
    <dgm:pt modelId="{A911D5B1-BDCE-384E-85A7-ECD81A23444C}" type="pres">
      <dgm:prSet presAssocID="{0EBFC1E8-6F9B-3D45-92B0-6CCBB7B6E2AB}" presName="Name0" presStyleCnt="0">
        <dgm:presLayoutVars>
          <dgm:dir/>
          <dgm:resizeHandles val="exact"/>
        </dgm:presLayoutVars>
      </dgm:prSet>
      <dgm:spPr/>
    </dgm:pt>
    <dgm:pt modelId="{80950AE1-DA14-AD4E-B0A0-066505704FA1}" type="pres">
      <dgm:prSet presAssocID="{0EBFC1E8-6F9B-3D45-92B0-6CCBB7B6E2AB}" presName="vNodes" presStyleCnt="0"/>
      <dgm:spPr/>
    </dgm:pt>
    <dgm:pt modelId="{DC4D862B-36C1-CA45-881C-5F28728FB61B}" type="pres">
      <dgm:prSet presAssocID="{CF0669B5-E918-3446-B946-7B7A323D0477}" presName="node" presStyleLbl="node1" presStyleIdx="0" presStyleCnt="4" custScaleX="18656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BC149E5-1358-DA46-A043-38710E064BF3}" type="pres">
      <dgm:prSet presAssocID="{1E573CED-B888-F547-80AF-048A749F2790}" presName="spacerT" presStyleCnt="0"/>
      <dgm:spPr/>
    </dgm:pt>
    <dgm:pt modelId="{54B22EBF-4BD6-B247-BA80-74211CE53D13}" type="pres">
      <dgm:prSet presAssocID="{1E573CED-B888-F547-80AF-048A749F2790}" presName="sibTrans" presStyleLbl="sibTrans2D1" presStyleIdx="0" presStyleCnt="3"/>
      <dgm:spPr/>
      <dgm:t>
        <a:bodyPr/>
        <a:lstStyle/>
        <a:p>
          <a:endParaRPr lang="es-CL"/>
        </a:p>
      </dgm:t>
    </dgm:pt>
    <dgm:pt modelId="{97D15DC1-2AB9-0C40-90D2-3B4194C99033}" type="pres">
      <dgm:prSet presAssocID="{1E573CED-B888-F547-80AF-048A749F2790}" presName="spacerB" presStyleCnt="0"/>
      <dgm:spPr/>
    </dgm:pt>
    <dgm:pt modelId="{F4C2C787-4D78-1442-AE03-2093DE2CC317}" type="pres">
      <dgm:prSet presAssocID="{5E4F76B5-B7AB-2B4A-9D0D-48F65988F4F6}" presName="node" presStyleLbl="node1" presStyleIdx="1" presStyleCnt="4" custScaleX="18656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F8FD9CE-8C8F-4543-999D-DCFE8D2DE124}" type="pres">
      <dgm:prSet presAssocID="{713C6BCD-541F-0741-B666-E079ABD51D82}" presName="spacerT" presStyleCnt="0"/>
      <dgm:spPr/>
    </dgm:pt>
    <dgm:pt modelId="{E912B662-03EF-F146-AECD-F447DE358C0E}" type="pres">
      <dgm:prSet presAssocID="{713C6BCD-541F-0741-B666-E079ABD51D82}" presName="sibTrans" presStyleLbl="sibTrans2D1" presStyleIdx="1" presStyleCnt="3"/>
      <dgm:spPr/>
      <dgm:t>
        <a:bodyPr/>
        <a:lstStyle/>
        <a:p>
          <a:endParaRPr lang="es-CL"/>
        </a:p>
      </dgm:t>
    </dgm:pt>
    <dgm:pt modelId="{32C9DD05-F896-4843-AC69-073BFD4DEFD0}" type="pres">
      <dgm:prSet presAssocID="{713C6BCD-541F-0741-B666-E079ABD51D82}" presName="spacerB" presStyleCnt="0"/>
      <dgm:spPr/>
    </dgm:pt>
    <dgm:pt modelId="{0F1DE70C-0D33-484E-99C6-0F0EB4FAE245}" type="pres">
      <dgm:prSet presAssocID="{9F8A1AB0-1A01-4047-9347-EE7DBC4ADCD5}" presName="node" presStyleLbl="node1" presStyleIdx="2" presStyleCnt="4" custScaleX="18656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76CE77-41D5-3340-988F-33554C822DAE}" type="pres">
      <dgm:prSet presAssocID="{0EBFC1E8-6F9B-3D45-92B0-6CCBB7B6E2AB}" presName="sibTransLast" presStyleLbl="sibTrans2D1" presStyleIdx="2" presStyleCnt="3"/>
      <dgm:spPr/>
      <dgm:t>
        <a:bodyPr/>
        <a:lstStyle/>
        <a:p>
          <a:endParaRPr lang="es-CL"/>
        </a:p>
      </dgm:t>
    </dgm:pt>
    <dgm:pt modelId="{8E55DDE6-3259-C34B-8E1A-DD1BDF0CA358}" type="pres">
      <dgm:prSet presAssocID="{0EBFC1E8-6F9B-3D45-92B0-6CCBB7B6E2AB}" presName="connectorText" presStyleLbl="sibTrans2D1" presStyleIdx="2" presStyleCnt="3"/>
      <dgm:spPr/>
      <dgm:t>
        <a:bodyPr/>
        <a:lstStyle/>
        <a:p>
          <a:endParaRPr lang="es-CL"/>
        </a:p>
      </dgm:t>
    </dgm:pt>
    <dgm:pt modelId="{07560488-B33B-134E-BEC2-7FDB2176B5E9}" type="pres">
      <dgm:prSet presAssocID="{0EBFC1E8-6F9B-3D45-92B0-6CCBB7B6E2AB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D11D0E6-AB73-F843-A4A0-98FA9479DC83}" type="presOf" srcId="{CF0669B5-E918-3446-B946-7B7A323D0477}" destId="{DC4D862B-36C1-CA45-881C-5F28728FB61B}" srcOrd="0" destOrd="0" presId="urn:microsoft.com/office/officeart/2005/8/layout/equation2"/>
    <dgm:cxn modelId="{C0ACDE5A-FCA5-AA4E-B701-89241B42C38F}" srcId="{0EBFC1E8-6F9B-3D45-92B0-6CCBB7B6E2AB}" destId="{F7ED9A94-A1F0-234A-8DB9-F9A431DCA550}" srcOrd="3" destOrd="0" parTransId="{D0B73D9F-C817-5E46-A9EB-06731ACEB249}" sibTransId="{BE1D31D8-6913-D54A-A9E8-8558455EEB67}"/>
    <dgm:cxn modelId="{9C8EA441-B6F4-5549-9207-C3C4BF6B2882}" type="presOf" srcId="{9F8A1AB0-1A01-4047-9347-EE7DBC4ADCD5}" destId="{0F1DE70C-0D33-484E-99C6-0F0EB4FAE245}" srcOrd="0" destOrd="0" presId="urn:microsoft.com/office/officeart/2005/8/layout/equation2"/>
    <dgm:cxn modelId="{A110477D-17EE-CF47-BC49-EE8946B8D42E}" type="presOf" srcId="{713C6BCD-541F-0741-B666-E079ABD51D82}" destId="{E912B662-03EF-F146-AECD-F447DE358C0E}" srcOrd="0" destOrd="0" presId="urn:microsoft.com/office/officeart/2005/8/layout/equation2"/>
    <dgm:cxn modelId="{EAA74086-57AC-3544-B5AE-73FD47E1297B}" srcId="{0EBFC1E8-6F9B-3D45-92B0-6CCBB7B6E2AB}" destId="{9F8A1AB0-1A01-4047-9347-EE7DBC4ADCD5}" srcOrd="2" destOrd="0" parTransId="{D650E282-9A1B-3345-8ADB-0A22DAE15BB1}" sibTransId="{70037E48-E3CC-D84E-BAF5-217A1CFDC764}"/>
    <dgm:cxn modelId="{4D7E447F-F359-4F56-A68C-A5FFCA66F938}" type="presOf" srcId="{70037E48-E3CC-D84E-BAF5-217A1CFDC764}" destId="{8E55DDE6-3259-C34B-8E1A-DD1BDF0CA358}" srcOrd="1" destOrd="0" presId="urn:microsoft.com/office/officeart/2005/8/layout/equation2"/>
    <dgm:cxn modelId="{A940783A-B5EE-2547-BC90-5E821F46CE87}" type="presOf" srcId="{F7ED9A94-A1F0-234A-8DB9-F9A431DCA550}" destId="{07560488-B33B-134E-BEC2-7FDB2176B5E9}" srcOrd="0" destOrd="0" presId="urn:microsoft.com/office/officeart/2005/8/layout/equation2"/>
    <dgm:cxn modelId="{EDA90528-36B0-6B45-A71E-F1D1FA338081}" srcId="{0EBFC1E8-6F9B-3D45-92B0-6CCBB7B6E2AB}" destId="{CF0669B5-E918-3446-B946-7B7A323D0477}" srcOrd="0" destOrd="0" parTransId="{48CDC761-5115-B640-96D0-D543BF08CC4F}" sibTransId="{1E573CED-B888-F547-80AF-048A749F2790}"/>
    <dgm:cxn modelId="{34E74FE5-8DD7-B24A-9DBF-1091DC7AEC94}" srcId="{0EBFC1E8-6F9B-3D45-92B0-6CCBB7B6E2AB}" destId="{5E4F76B5-B7AB-2B4A-9D0D-48F65988F4F6}" srcOrd="1" destOrd="0" parTransId="{3ACE9617-8246-9C41-8128-FF201160DC25}" sibTransId="{713C6BCD-541F-0741-B666-E079ABD51D82}"/>
    <dgm:cxn modelId="{B45DF6FD-F3CD-084F-B2A2-2BEDD2A6ADFB}" type="presOf" srcId="{1E573CED-B888-F547-80AF-048A749F2790}" destId="{54B22EBF-4BD6-B247-BA80-74211CE53D13}" srcOrd="0" destOrd="0" presId="urn:microsoft.com/office/officeart/2005/8/layout/equation2"/>
    <dgm:cxn modelId="{910CDBF5-8245-40D5-9CF8-6346C85E72D2}" type="presOf" srcId="{70037E48-E3CC-D84E-BAF5-217A1CFDC764}" destId="{FB76CE77-41D5-3340-988F-33554C822DAE}" srcOrd="0" destOrd="0" presId="urn:microsoft.com/office/officeart/2005/8/layout/equation2"/>
    <dgm:cxn modelId="{9DC000B5-0A0D-2940-BD24-8B7EB9422D9A}" type="presOf" srcId="{0EBFC1E8-6F9B-3D45-92B0-6CCBB7B6E2AB}" destId="{A911D5B1-BDCE-384E-85A7-ECD81A23444C}" srcOrd="0" destOrd="0" presId="urn:microsoft.com/office/officeart/2005/8/layout/equation2"/>
    <dgm:cxn modelId="{80A20E0B-6DB6-3B43-8CED-16DEC18001B8}" type="presOf" srcId="{5E4F76B5-B7AB-2B4A-9D0D-48F65988F4F6}" destId="{F4C2C787-4D78-1442-AE03-2093DE2CC317}" srcOrd="0" destOrd="0" presId="urn:microsoft.com/office/officeart/2005/8/layout/equation2"/>
    <dgm:cxn modelId="{E62B8ECD-290F-2A49-8C5B-D207F649AC00}" type="presParOf" srcId="{A911D5B1-BDCE-384E-85A7-ECD81A23444C}" destId="{80950AE1-DA14-AD4E-B0A0-066505704FA1}" srcOrd="0" destOrd="0" presId="urn:microsoft.com/office/officeart/2005/8/layout/equation2"/>
    <dgm:cxn modelId="{AA9BBFFD-E96A-644F-9DE0-039D56A61D8A}" type="presParOf" srcId="{80950AE1-DA14-AD4E-B0A0-066505704FA1}" destId="{DC4D862B-36C1-CA45-881C-5F28728FB61B}" srcOrd="0" destOrd="0" presId="urn:microsoft.com/office/officeart/2005/8/layout/equation2"/>
    <dgm:cxn modelId="{525F0193-B3C2-F842-9531-21467E295E96}" type="presParOf" srcId="{80950AE1-DA14-AD4E-B0A0-066505704FA1}" destId="{6BC149E5-1358-DA46-A043-38710E064BF3}" srcOrd="1" destOrd="0" presId="urn:microsoft.com/office/officeart/2005/8/layout/equation2"/>
    <dgm:cxn modelId="{A64A98CD-B3A3-BE4F-9FA2-09F224D84FEF}" type="presParOf" srcId="{80950AE1-DA14-AD4E-B0A0-066505704FA1}" destId="{54B22EBF-4BD6-B247-BA80-74211CE53D13}" srcOrd="2" destOrd="0" presId="urn:microsoft.com/office/officeart/2005/8/layout/equation2"/>
    <dgm:cxn modelId="{7D53C3B9-8413-0044-A8F4-69E92DA06D95}" type="presParOf" srcId="{80950AE1-DA14-AD4E-B0A0-066505704FA1}" destId="{97D15DC1-2AB9-0C40-90D2-3B4194C99033}" srcOrd="3" destOrd="0" presId="urn:microsoft.com/office/officeart/2005/8/layout/equation2"/>
    <dgm:cxn modelId="{A6AAC261-6AF8-CE4F-964B-63BC1AAD4E20}" type="presParOf" srcId="{80950AE1-DA14-AD4E-B0A0-066505704FA1}" destId="{F4C2C787-4D78-1442-AE03-2093DE2CC317}" srcOrd="4" destOrd="0" presId="urn:microsoft.com/office/officeart/2005/8/layout/equation2"/>
    <dgm:cxn modelId="{940CEF82-6568-4D40-8267-4FD02DA1CF22}" type="presParOf" srcId="{80950AE1-DA14-AD4E-B0A0-066505704FA1}" destId="{7F8FD9CE-8C8F-4543-999D-DCFE8D2DE124}" srcOrd="5" destOrd="0" presId="urn:microsoft.com/office/officeart/2005/8/layout/equation2"/>
    <dgm:cxn modelId="{FC4DB947-C1A7-2C4D-86F0-610991D6ABFD}" type="presParOf" srcId="{80950AE1-DA14-AD4E-B0A0-066505704FA1}" destId="{E912B662-03EF-F146-AECD-F447DE358C0E}" srcOrd="6" destOrd="0" presId="urn:microsoft.com/office/officeart/2005/8/layout/equation2"/>
    <dgm:cxn modelId="{073443DE-4299-1545-B2DE-40A4C5CD5C32}" type="presParOf" srcId="{80950AE1-DA14-AD4E-B0A0-066505704FA1}" destId="{32C9DD05-F896-4843-AC69-073BFD4DEFD0}" srcOrd="7" destOrd="0" presId="urn:microsoft.com/office/officeart/2005/8/layout/equation2"/>
    <dgm:cxn modelId="{12E2F372-D4DB-7A42-A863-014D1F0A949E}" type="presParOf" srcId="{80950AE1-DA14-AD4E-B0A0-066505704FA1}" destId="{0F1DE70C-0D33-484E-99C6-0F0EB4FAE245}" srcOrd="8" destOrd="0" presId="urn:microsoft.com/office/officeart/2005/8/layout/equation2"/>
    <dgm:cxn modelId="{8AC1D434-F0F0-CC46-AC65-548F8A9D3BD6}" type="presParOf" srcId="{A911D5B1-BDCE-384E-85A7-ECD81A23444C}" destId="{FB76CE77-41D5-3340-988F-33554C822DAE}" srcOrd="1" destOrd="0" presId="urn:microsoft.com/office/officeart/2005/8/layout/equation2"/>
    <dgm:cxn modelId="{8D3F912A-2002-6648-8BEB-D7DF359EA954}" type="presParOf" srcId="{FB76CE77-41D5-3340-988F-33554C822DAE}" destId="{8E55DDE6-3259-C34B-8E1A-DD1BDF0CA358}" srcOrd="0" destOrd="0" presId="urn:microsoft.com/office/officeart/2005/8/layout/equation2"/>
    <dgm:cxn modelId="{A32E16E9-9CF4-C041-8B23-9E58C85A00E3}" type="presParOf" srcId="{A911D5B1-BDCE-384E-85A7-ECD81A23444C}" destId="{07560488-B33B-134E-BEC2-7FDB2176B5E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862B-36C1-CA45-881C-5F28728FB61B}">
      <dsp:nvSpPr>
        <dsp:cNvPr id="0" name=""/>
        <dsp:cNvSpPr/>
      </dsp:nvSpPr>
      <dsp:spPr>
        <a:xfrm>
          <a:off x="371979" y="1000"/>
          <a:ext cx="2275785" cy="12198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 smtClean="0"/>
            <a:t>$ Total Contrato</a:t>
          </a:r>
          <a:endParaRPr lang="es-ES_tradnl" sz="1400" kern="1200" noProof="0" dirty="0"/>
        </a:p>
      </dsp:txBody>
      <dsp:txXfrm>
        <a:off x="705260" y="179637"/>
        <a:ext cx="1609223" cy="862535"/>
      </dsp:txXfrm>
    </dsp:sp>
    <dsp:sp modelId="{54B22EBF-4BD6-B247-BA80-74211CE53D13}">
      <dsp:nvSpPr>
        <dsp:cNvPr id="0" name=""/>
        <dsp:cNvSpPr/>
      </dsp:nvSpPr>
      <dsp:spPr>
        <a:xfrm>
          <a:off x="1156128" y="1319857"/>
          <a:ext cx="707489" cy="707489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49906" y="1590401"/>
        <a:ext cx="519933" cy="166401"/>
      </dsp:txXfrm>
    </dsp:sp>
    <dsp:sp modelId="{F4C2C787-4D78-1442-AE03-2093DE2CC317}">
      <dsp:nvSpPr>
        <dsp:cNvPr id="0" name=""/>
        <dsp:cNvSpPr/>
      </dsp:nvSpPr>
      <dsp:spPr>
        <a:xfrm>
          <a:off x="371979" y="2126395"/>
          <a:ext cx="2275785" cy="1219809"/>
        </a:xfrm>
        <a:prstGeom prst="ellipse">
          <a:avLst/>
        </a:prstGeom>
        <a:solidFill>
          <a:schemeClr val="accent4">
            <a:hueOff val="18144"/>
            <a:satOff val="0"/>
            <a:lumOff val="-6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noProof="0" dirty="0" smtClean="0"/>
            <a:t>Experiencia </a:t>
          </a:r>
          <a:r>
            <a:rPr lang="es-ES" sz="1400" kern="1200" noProof="0" dirty="0" smtClean="0"/>
            <a:t>(fecha título)</a:t>
          </a:r>
          <a:endParaRPr lang="en-US" sz="1400" kern="1200" dirty="0"/>
        </a:p>
      </dsp:txBody>
      <dsp:txXfrm>
        <a:off x="705260" y="2305032"/>
        <a:ext cx="1609223" cy="862535"/>
      </dsp:txXfrm>
    </dsp:sp>
    <dsp:sp modelId="{E912B662-03EF-F146-AECD-F447DE358C0E}">
      <dsp:nvSpPr>
        <dsp:cNvPr id="0" name=""/>
        <dsp:cNvSpPr/>
      </dsp:nvSpPr>
      <dsp:spPr>
        <a:xfrm>
          <a:off x="1156128" y="3445253"/>
          <a:ext cx="707489" cy="707489"/>
        </a:xfrm>
        <a:prstGeom prst="mathPlus">
          <a:avLst/>
        </a:prstGeom>
        <a:solidFill>
          <a:schemeClr val="accent4">
            <a:hueOff val="27216"/>
            <a:satOff val="0"/>
            <a:lumOff val="-10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49906" y="3715797"/>
        <a:ext cx="519933" cy="166401"/>
      </dsp:txXfrm>
    </dsp:sp>
    <dsp:sp modelId="{0F1DE70C-0D33-484E-99C6-0F0EB4FAE245}">
      <dsp:nvSpPr>
        <dsp:cNvPr id="0" name=""/>
        <dsp:cNvSpPr/>
      </dsp:nvSpPr>
      <dsp:spPr>
        <a:xfrm>
          <a:off x="371979" y="4251791"/>
          <a:ext cx="2275785" cy="1219809"/>
        </a:xfrm>
        <a:prstGeom prst="ellipse">
          <a:avLst/>
        </a:prstGeom>
        <a:solidFill>
          <a:schemeClr val="accent4">
            <a:hueOff val="36288"/>
            <a:satOff val="0"/>
            <a:lumOff val="-135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noProof="0" dirty="0" smtClean="0"/>
            <a:t>Descripción de su función (GT)</a:t>
          </a:r>
          <a:endParaRPr lang="es-ES_tradnl" sz="1600" kern="1200" noProof="0" dirty="0"/>
        </a:p>
      </dsp:txBody>
      <dsp:txXfrm>
        <a:off x="705260" y="4430428"/>
        <a:ext cx="1609223" cy="862535"/>
      </dsp:txXfrm>
    </dsp:sp>
    <dsp:sp modelId="{FB76CE77-41D5-3340-988F-33554C822DAE}">
      <dsp:nvSpPr>
        <dsp:cNvPr id="0" name=""/>
        <dsp:cNvSpPr/>
      </dsp:nvSpPr>
      <dsp:spPr>
        <a:xfrm>
          <a:off x="2830737" y="2509415"/>
          <a:ext cx="387899" cy="453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4433"/>
            <a:satOff val="0"/>
            <a:lumOff val="-20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830737" y="2600169"/>
        <a:ext cx="271529" cy="272261"/>
      </dsp:txXfrm>
    </dsp:sp>
    <dsp:sp modelId="{07560488-B33B-134E-BEC2-7FDB2176B5E9}">
      <dsp:nvSpPr>
        <dsp:cNvPr id="0" name=""/>
        <dsp:cNvSpPr/>
      </dsp:nvSpPr>
      <dsp:spPr>
        <a:xfrm>
          <a:off x="3379651" y="1516491"/>
          <a:ext cx="2439618" cy="2439618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noProof="0" dirty="0"/>
            <a:t>Matriz</a:t>
          </a:r>
          <a:r>
            <a:rPr lang="en-US" sz="2300" kern="1200" dirty="0" smtClean="0"/>
            <a:t>_O</a:t>
          </a:r>
          <a:endParaRPr lang="en-US" sz="2300" kern="1200" dirty="0"/>
        </a:p>
      </dsp:txBody>
      <dsp:txXfrm>
        <a:off x="3736925" y="1873765"/>
        <a:ext cx="1725070" cy="1725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3E86-84A7-4CD0-8A1A-E63AA22741ED}" type="datetimeFigureOut">
              <a:rPr lang="es-CL" smtClean="0"/>
              <a:t>09-12-2018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CL"/>
              <a:t>Editar los estilos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81DFA-E783-40CB-8634-884E55B23E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17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174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865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0675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633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3129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069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541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6381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80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4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xmlns="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xmlns="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650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8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file:///\\localhost\Users\CDEB\Pictures\3.png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\\localhost\Users\CDEB\Pictures\1.png" TargetMode="Externa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</a:t>
              </a:r>
              <a:r>
                <a:rPr lang="es-CL" sz="900" err="1">
                  <a:solidFill>
                    <a:srgbClr val="33448D"/>
                  </a:solidFill>
                </a:rPr>
                <a:t>Source</a:t>
              </a:r>
              <a:endParaRPr lang="es-CL" sz="90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err="1">
                  <a:solidFill>
                    <a:srgbClr val="33448D"/>
                  </a:solidFill>
                </a:rPr>
                <a:t>Title</a:t>
              </a:r>
              <a:endParaRPr lang="es-CL" sz="1600" b="1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err="1">
                  <a:solidFill>
                    <a:srgbClr val="808080"/>
                  </a:solidFill>
                </a:rPr>
                <a:t>Unit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of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measure</a:t>
              </a:r>
              <a:endParaRPr lang="es-CL" sz="160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980" y="-15570"/>
            <a:ext cx="964019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9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8F91D8EE-5A2D-41F4-8A78-6F1488BD9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C513FA5B-2768-4084-B936-441E2F2269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3333750"/>
            <a:ext cx="1974849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xmlns="" id="{6CCE0E19-B09D-462B-ADFE-C0E5B65C2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94289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9F52C9C-D0A2-48FF-B7A4-D3B1DAA29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F3781D71-AC81-4E40-90B9-C994E35E6B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0"/>
            <a:ext cx="1974849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:a16="http://schemas.microsoft.com/office/drawing/2014/main" xmlns="" id="{33DC4EEB-2BED-4E79-823B-1326D13B4D1F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430589"/>
            <a:ext cx="160034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:a16="http://schemas.microsoft.com/office/drawing/2014/main" xmlns="" id="{D1395D68-2C6D-41B4-AB39-ACFB6011738F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6400800"/>
            <a:ext cx="242968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28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tiff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&amp;ehk=sftSbQLEHWvq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708AED80-CD44-4B7D-9360-C1519D3DB29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91322"/>
            <a:ext cx="8197702" cy="146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L" b="1" dirty="0"/>
              <a:t>Jornada Nacional para fortalecer las competencias del referente técnico de los informes Trimestrales de Dotación de Personal para DIPRES</a:t>
            </a:r>
            <a:r>
              <a:rPr lang="en-US" sz="2000" dirty="0"/>
              <a:t> </a:t>
            </a:r>
            <a:endParaRPr lang="es-CL" altLang="en-US" sz="2000" b="1" dirty="0">
              <a:solidFill>
                <a:srgbClr val="FFFFFF"/>
              </a:solidFill>
              <a:latin typeface="Verdana" panose="020B0604030504040204" pitchFamily="34" charset="0"/>
              <a:sym typeface="Verdana Bold" charset="0"/>
            </a:endParaRP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xmlns="" id="{88F835D9-4277-48A6-8708-E05534943F63}"/>
              </a:ext>
            </a:extLst>
          </p:cNvPr>
          <p:cNvSpPr txBox="1">
            <a:spLocks/>
          </p:cNvSpPr>
          <p:nvPr/>
        </p:nvSpPr>
        <p:spPr bwMode="auto">
          <a:xfrm>
            <a:off x="4259188" y="5250053"/>
            <a:ext cx="7164186" cy="91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 smtClean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Viviana Vallejos Hernández</a:t>
            </a:r>
            <a:endParaRPr lang="es-CL" altLang="en-US" sz="1600" b="1" dirty="0">
              <a:solidFill>
                <a:srgbClr val="FFFFFF"/>
              </a:solidFill>
              <a:latin typeface="+mn-lt"/>
              <a:sym typeface="Verdana" panose="020B060403050404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Unidad Sistema de Información de Personas en el Sector Público de Salud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200" dirty="0"/>
              <a:t>Diciembre de 2018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s-CL" altLang="en-US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DCDAE5D-5726-4E5A-BC9B-CC8A15F40201}"/>
              </a:ext>
            </a:extLst>
          </p:cNvPr>
          <p:cNvSpPr/>
          <p:nvPr/>
        </p:nvSpPr>
        <p:spPr>
          <a:xfrm>
            <a:off x="1981200" y="2618807"/>
            <a:ext cx="80385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6000" b="1" dirty="0"/>
              <a:t>MATRIZ O</a:t>
            </a:r>
          </a:p>
        </p:txBody>
      </p:sp>
    </p:spTree>
    <p:extLst>
      <p:ext uri="{BB962C8B-B14F-4D97-AF65-F5344CB8AC3E}">
        <p14:creationId xmlns:p14="http://schemas.microsoft.com/office/powerpoint/2010/main" val="1514140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 – Corregir Errores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10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xmlns="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172735" y="1376414"/>
            <a:ext cx="9519330" cy="50011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kern="0" dirty="0">
                <a:solidFill>
                  <a:srgbClr val="000000"/>
                </a:solidFill>
              </a:rPr>
              <a:t>Verificar todas las columnas de la matriz de validación e identificar errores.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59CFCD-C1AD-BA4C-9402-1E93EDF38D59}"/>
              </a:ext>
            </a:extLst>
          </p:cNvPr>
          <p:cNvSpPr/>
          <p:nvPr/>
        </p:nvSpPr>
        <p:spPr>
          <a:xfrm>
            <a:off x="141930" y="2340710"/>
            <a:ext cx="2963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en la columna de Región</a:t>
            </a:r>
            <a:endParaRPr lang="es-ES_tradn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9A44F6-669B-B14E-ABA9-6A57F244314F}"/>
              </a:ext>
            </a:extLst>
          </p:cNvPr>
          <p:cNvSpPr/>
          <p:nvPr/>
        </p:nvSpPr>
        <p:spPr>
          <a:xfrm>
            <a:off x="3302664" y="2363737"/>
            <a:ext cx="2443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Valores son incorrectos – Falta el numero “0” al inicio</a:t>
            </a:r>
            <a:endParaRPr lang="es-ES_trad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EBC75C0-82EB-9441-AF4E-D4D36875B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834" y="4108952"/>
            <a:ext cx="841406" cy="977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06DF85-E5A5-204C-B508-667BCCDF1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11" y="3764279"/>
            <a:ext cx="2963447" cy="27128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2AE5DD8-7765-3045-8F8F-DEEAF65D4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631" y="3654063"/>
            <a:ext cx="1282700" cy="2832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7480B0D-9A90-2A47-94FD-4AF927B76E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879" y="4054043"/>
            <a:ext cx="2527300" cy="2438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05E1425-CD6C-2249-8B05-742CD33805D2}"/>
              </a:ext>
            </a:extLst>
          </p:cNvPr>
          <p:cNvSpPr/>
          <p:nvPr/>
        </p:nvSpPr>
        <p:spPr>
          <a:xfrm>
            <a:off x="5928684" y="2328596"/>
            <a:ext cx="3657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Se verifica formato. Se agrega un “0” al inicio y luego aplicar formato “texto” usando botón “texto en columnas”</a:t>
            </a:r>
            <a:endParaRPr lang="es-ES_tradnl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C8EBDBD-9963-7B44-A05A-2E22C2F046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2367" y="4551928"/>
            <a:ext cx="1110149" cy="14426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AF7F022-F184-DC42-BEE5-8996695A69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4016" y="3447777"/>
            <a:ext cx="1917700" cy="2743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93C54E2-7619-6840-9750-27F3E17E24AF}"/>
              </a:ext>
            </a:extLst>
          </p:cNvPr>
          <p:cNvSpPr/>
          <p:nvPr/>
        </p:nvSpPr>
        <p:spPr>
          <a:xfrm>
            <a:off x="9926492" y="2414230"/>
            <a:ext cx="2153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Corregido</a:t>
            </a:r>
            <a:endParaRPr lang="es-ES_tradnl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7E9545C-82C5-A84E-A125-63733F73F2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36127" y="5122518"/>
            <a:ext cx="1486584" cy="14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76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447" y="169471"/>
            <a:ext cx="9690483" cy="499269"/>
          </a:xfrm>
        </p:spPr>
        <p:txBody>
          <a:bodyPr/>
          <a:lstStyle/>
          <a:p>
            <a:r>
              <a:rPr lang="es-ES" sz="2500" dirty="0">
                <a:solidFill>
                  <a:schemeClr val="accent5"/>
                </a:solidFill>
              </a:rPr>
              <a:t>Correlación entre Matrices</a:t>
            </a:r>
            <a:r>
              <a:rPr lang="es-CL" sz="2500" dirty="0">
                <a:solidFill>
                  <a:schemeClr val="accent5"/>
                </a:solidFill>
              </a:rPr>
              <a:t/>
            </a:r>
            <a:br>
              <a:rPr lang="es-CL" sz="2500" dirty="0">
                <a:solidFill>
                  <a:schemeClr val="accent5"/>
                </a:solidFill>
              </a:rPr>
            </a:br>
            <a:endParaRPr lang="es-CL" sz="25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11</a:t>
            </a:fld>
            <a:endParaRPr lang="es-CL"/>
          </a:p>
        </p:txBody>
      </p:sp>
      <p:pic>
        <p:nvPicPr>
          <p:cNvPr id="4" name="Picture 2" descr="Resultado de imagen para ATENCION O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5101"/>
            <a:ext cx="19050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xmlns="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2437262" y="1321822"/>
            <a:ext cx="9519330" cy="4901557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2000" kern="0" dirty="0" smtClean="0">
                <a:solidFill>
                  <a:srgbClr val="000000"/>
                </a:solidFill>
              </a:rPr>
              <a:t>Al ser un complemento de la Matriz H, este archivo debe ser concordante con ella en los siguientes aspectos:</a:t>
            </a:r>
          </a:p>
          <a:p>
            <a:endParaRPr lang="es-ES" sz="2000" kern="0" dirty="0">
              <a:solidFill>
                <a:srgbClr val="000000"/>
              </a:solidFill>
            </a:endParaRPr>
          </a:p>
          <a:p>
            <a:pPr marL="342900" indent="-342900">
              <a:buAutoNum type="arabicParenR"/>
            </a:pPr>
            <a:r>
              <a:rPr lang="es-ES" sz="2000" kern="0" dirty="0" smtClean="0">
                <a:solidFill>
                  <a:srgbClr val="000000"/>
                </a:solidFill>
              </a:rPr>
              <a:t>Todo registro de la Matriz O debe estar en la Matriz H.</a:t>
            </a:r>
          </a:p>
          <a:p>
            <a:pPr marL="342900" indent="-342900">
              <a:buAutoNum type="arabicParenR"/>
            </a:pPr>
            <a:endParaRPr lang="es-ES" sz="2000" kern="0" dirty="0" smtClean="0">
              <a:solidFill>
                <a:srgbClr val="000000"/>
              </a:solidFill>
            </a:endParaRPr>
          </a:p>
          <a:p>
            <a:pPr marL="342900" indent="-342900">
              <a:buAutoNum type="arabicParenR"/>
            </a:pPr>
            <a:r>
              <a:rPr lang="es-ES" sz="2000" kern="0" dirty="0" smtClean="0">
                <a:solidFill>
                  <a:srgbClr val="000000"/>
                </a:solidFill>
              </a:rPr>
              <a:t>El campo EXPERIENCIA debe ser la fecha de titulación del honorario declarado.</a:t>
            </a:r>
          </a:p>
          <a:p>
            <a:pPr marL="342900" indent="-342900">
              <a:buAutoNum type="arabicParenR"/>
            </a:pPr>
            <a:endParaRPr lang="es-ES" sz="2000" kern="0" dirty="0" smtClean="0">
              <a:solidFill>
                <a:srgbClr val="000000"/>
              </a:solidFill>
            </a:endParaRPr>
          </a:p>
          <a:p>
            <a:pPr marL="342900" indent="-342900">
              <a:buAutoNum type="arabicParenR"/>
            </a:pPr>
            <a:r>
              <a:rPr lang="es-ES" sz="2000" kern="0" dirty="0" smtClean="0">
                <a:solidFill>
                  <a:srgbClr val="000000"/>
                </a:solidFill>
              </a:rPr>
              <a:t>El campo MONTO_TOT debe ser equivalente al campo RENTA de la Matriz H,  </a:t>
            </a:r>
            <a:r>
              <a:rPr lang="es-ES" sz="2000" kern="0" dirty="0">
                <a:solidFill>
                  <a:srgbClr val="000000"/>
                </a:solidFill>
              </a:rPr>
              <a:t>e</a:t>
            </a:r>
            <a:r>
              <a:rPr lang="es-ES" sz="2000" kern="0" dirty="0" smtClean="0">
                <a:solidFill>
                  <a:srgbClr val="000000"/>
                </a:solidFill>
              </a:rPr>
              <a:t>n esa Matriz, ese campo es la renta bruta </a:t>
            </a:r>
            <a:r>
              <a:rPr lang="es-ES" sz="2000" kern="0" dirty="0" err="1" smtClean="0">
                <a:solidFill>
                  <a:srgbClr val="000000"/>
                </a:solidFill>
              </a:rPr>
              <a:t>mensualizada</a:t>
            </a:r>
            <a:r>
              <a:rPr lang="es-ES" sz="2000" kern="0" dirty="0" smtClean="0">
                <a:solidFill>
                  <a:srgbClr val="000000"/>
                </a:solidFill>
              </a:rPr>
              <a:t>, por lo tanto, el campo MONTO_TOT debe ser el total de la RENTA multiplicada por los MESES_AÑO de la Matriz H.</a:t>
            </a:r>
          </a:p>
          <a:p>
            <a:pPr marL="342900" indent="-342900">
              <a:buAutoNum type="arabicParenR"/>
            </a:pPr>
            <a:endParaRPr lang="es-ES" sz="2000" kern="0" dirty="0" smtClean="0">
              <a:solidFill>
                <a:srgbClr val="000000"/>
              </a:solidFill>
            </a:endParaRPr>
          </a:p>
          <a:p>
            <a:pPr marL="342900" indent="-342900">
              <a:buAutoNum type="arabicParenR"/>
            </a:pPr>
            <a:r>
              <a:rPr lang="es-ES" sz="2000" kern="0" dirty="0" smtClean="0">
                <a:solidFill>
                  <a:srgbClr val="000000"/>
                </a:solidFill>
              </a:rPr>
              <a:t>El campo DESC_FUN debe ser igual a la declarada en Gobierno Transparente.</a:t>
            </a:r>
            <a:endParaRPr lang="es-ES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6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12</a:t>
            </a:fld>
            <a:endParaRPr lang="es-CL"/>
          </a:p>
        </p:txBody>
      </p:sp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6" y="2025513"/>
            <a:ext cx="3759143" cy="310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Resultado de imagen para correo electron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5329">
            <a:off x="3694723" y="2873875"/>
            <a:ext cx="3744943" cy="18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8" y="2402006"/>
            <a:ext cx="5439934" cy="23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1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287" y="303359"/>
            <a:ext cx="9089205" cy="307777"/>
          </a:xfrm>
        </p:spPr>
        <p:txBody>
          <a:bodyPr/>
          <a:lstStyle/>
          <a:p>
            <a:r>
              <a:rPr lang="es-CL" sz="2000">
                <a:latin typeface="Calibri Light" panose="020F0302020204030204" pitchFamily="34" charset="0"/>
                <a:cs typeface="Calibri Light" panose="020F0302020204030204" pitchFamily="34" charset="0"/>
              </a:rPr>
              <a:t>Desafíos – Integración de Sistemas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13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942336-E3CC-3F4C-A3FF-A6285D6A0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763" y="1335886"/>
            <a:ext cx="1844474" cy="3206427"/>
          </a:xfrm>
          <a:prstGeom prst="rect">
            <a:avLst/>
          </a:prstGeom>
        </p:spPr>
      </p:pic>
      <p:sp>
        <p:nvSpPr>
          <p:cNvPr id="9" name="Rectángulo 4">
            <a:extLst>
              <a:ext uri="{FF2B5EF4-FFF2-40B4-BE49-F238E27FC236}">
                <a16:creationId xmlns:a16="http://schemas.microsoft.com/office/drawing/2014/main" xmlns="" id="{94BED606-B69A-184F-B09E-3DE2979FCE7C}"/>
              </a:ext>
            </a:extLst>
          </p:cNvPr>
          <p:cNvSpPr/>
          <p:nvPr/>
        </p:nvSpPr>
        <p:spPr>
          <a:xfrm>
            <a:off x="196770" y="4542313"/>
            <a:ext cx="11817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algn="ctr">
              <a:buClr>
                <a:schemeClr val="accent1"/>
              </a:buClr>
              <a:defRPr/>
            </a:pPr>
            <a:r>
              <a:rPr lang="es-CL" sz="3200">
                <a:solidFill>
                  <a:schemeClr val="accent5"/>
                </a:solidFill>
              </a:rPr>
              <a:t>¿Preguntas ?</a:t>
            </a:r>
          </a:p>
        </p:txBody>
      </p:sp>
    </p:spTree>
    <p:extLst>
      <p:ext uri="{BB962C8B-B14F-4D97-AF65-F5344CB8AC3E}">
        <p14:creationId xmlns:p14="http://schemas.microsoft.com/office/powerpoint/2010/main" val="1354113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14</a:t>
            </a:fld>
            <a:endParaRPr lang="es-CL"/>
          </a:p>
        </p:txBody>
      </p:sp>
      <p:pic>
        <p:nvPicPr>
          <p:cNvPr id="6" name="Imagen 5" descr="CIERRE-PPT_CHILE-LO-HACEMOS-TODOS.png">
            <a:extLst>
              <a:ext uri="{FF2B5EF4-FFF2-40B4-BE49-F238E27FC236}">
                <a16:creationId xmlns:a16="http://schemas.microsoft.com/office/drawing/2014/main" xmlns="" id="{D7BCC6E5-C263-443E-ACB3-C256CDFBA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14" y="1020725"/>
            <a:ext cx="7697587" cy="51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9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307777"/>
          </a:xfrm>
        </p:spPr>
        <p:txBody>
          <a:bodyPr/>
          <a:lstStyle/>
          <a:p>
            <a:r>
              <a:rPr lang="es-CL" sz="2000">
                <a:latin typeface="Calibri Light" panose="020F0302020204030204" pitchFamily="34" charset="0"/>
                <a:cs typeface="Calibri Light" panose="020F0302020204030204" pitchFamily="34" charset="0"/>
              </a:rPr>
              <a:t>CONTENIDOS DE LA PRESENTACION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0B31A52-E5B2-4A09-8290-753129E0FA3C}"/>
              </a:ext>
            </a:extLst>
          </p:cNvPr>
          <p:cNvSpPr txBox="1"/>
          <p:nvPr/>
        </p:nvSpPr>
        <p:spPr>
          <a:xfrm>
            <a:off x="584790" y="1771646"/>
            <a:ext cx="7475786" cy="331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Estructura </a:t>
            </a:r>
            <a:r>
              <a:rPr lang="es-ES" sz="2000" dirty="0" smtClean="0">
                <a:solidFill>
                  <a:schemeClr val="accent5"/>
                </a:solidFill>
              </a:rPr>
              <a:t>y descripción de </a:t>
            </a:r>
            <a:r>
              <a:rPr lang="es-ES" sz="2000" dirty="0">
                <a:solidFill>
                  <a:schemeClr val="accent5"/>
                </a:solidFill>
              </a:rPr>
              <a:t>las Matrices </a:t>
            </a:r>
            <a:r>
              <a:rPr lang="es-ES" sz="2000" dirty="0" smtClean="0">
                <a:solidFill>
                  <a:schemeClr val="accent5"/>
                </a:solidFill>
              </a:rPr>
              <a:t>H y O</a:t>
            </a:r>
            <a:endParaRPr lang="es-ES" sz="2000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Completitud de campos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/>
                </a:solidFill>
              </a:rPr>
              <a:t>Fuente de información SIRH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/>
                </a:solidFill>
              </a:rPr>
              <a:t>Otras fuentes de información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Aplicación </a:t>
            </a:r>
            <a:r>
              <a:rPr lang="es-ES" sz="2000" dirty="0" smtClean="0">
                <a:solidFill>
                  <a:schemeClr val="accent5"/>
                </a:solidFill>
              </a:rPr>
              <a:t>Matriz </a:t>
            </a:r>
            <a:r>
              <a:rPr lang="es-ES" sz="2000" dirty="0">
                <a:solidFill>
                  <a:schemeClr val="accent5"/>
                </a:solidFill>
              </a:rPr>
              <a:t>de validación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Errores frecuentes y acciones de corrección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Correlación </a:t>
            </a:r>
            <a:r>
              <a:rPr lang="es-ES" sz="2000" dirty="0" smtClean="0">
                <a:solidFill>
                  <a:schemeClr val="accent5"/>
                </a:solidFill>
              </a:rPr>
              <a:t>entre Matrices</a:t>
            </a:r>
            <a:endParaRPr lang="es-CL" sz="2000" dirty="0">
              <a:solidFill>
                <a:schemeClr val="accent5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66FE6FC-6422-498F-BC88-F805107BB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2" r="23704"/>
          <a:stretch/>
        </p:blipFill>
        <p:spPr>
          <a:xfrm flipH="1">
            <a:off x="9010947" y="1562094"/>
            <a:ext cx="2133600" cy="3733811"/>
          </a:xfrm>
          <a:prstGeom prst="rect">
            <a:avLst/>
          </a:prstGeom>
        </p:spPr>
      </p:pic>
      <p:sp>
        <p:nvSpPr>
          <p:cNvPr id="7" name="Rectángulo 5">
            <a:extLst>
              <a:ext uri="{FF2B5EF4-FFF2-40B4-BE49-F238E27FC236}">
                <a16:creationId xmlns:a16="http://schemas.microsoft.com/office/drawing/2014/main" xmlns="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286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3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1D7C5770-0641-FD45-9837-B2F4909E941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75617" y="224061"/>
            <a:ext cx="96904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Matriz </a:t>
            </a:r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 </a:t>
            </a:r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“Complemento Matriz H, personal a Honorarios Servicio Civil”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16" y="1299593"/>
            <a:ext cx="4821157" cy="4200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16" y="2333765"/>
            <a:ext cx="9214294" cy="23276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328" y="4647190"/>
            <a:ext cx="3525672" cy="196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4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0B31A52-E5B2-4A09-8290-753129E0FA3C}"/>
              </a:ext>
            </a:extLst>
          </p:cNvPr>
          <p:cNvSpPr txBox="1"/>
          <p:nvPr/>
        </p:nvSpPr>
        <p:spPr>
          <a:xfrm>
            <a:off x="6113416" y="1767840"/>
            <a:ext cx="5747657" cy="33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b="1" dirty="0">
                <a:solidFill>
                  <a:schemeClr val="accent5"/>
                </a:solidFill>
              </a:rPr>
              <a:t>Matriz </a:t>
            </a:r>
            <a:r>
              <a:rPr lang="es-ES" sz="2000" b="1" dirty="0" smtClean="0">
                <a:solidFill>
                  <a:schemeClr val="accent5"/>
                </a:solidFill>
              </a:rPr>
              <a:t>O </a:t>
            </a:r>
            <a:r>
              <a:rPr lang="es-ES" sz="2000" b="1" dirty="0">
                <a:solidFill>
                  <a:schemeClr val="accent5"/>
                </a:solidFill>
              </a:rPr>
              <a:t>: </a:t>
            </a:r>
            <a:r>
              <a:rPr lang="es-ES" sz="2000" b="1" dirty="0" smtClean="0">
                <a:solidFill>
                  <a:schemeClr val="accent5"/>
                </a:solidFill>
              </a:rPr>
              <a:t>Complemento de Matriz H (información para Servicio Civil)</a:t>
            </a:r>
          </a:p>
          <a:p>
            <a:pPr>
              <a:lnSpc>
                <a:spcPct val="150000"/>
              </a:lnSpc>
            </a:pPr>
            <a:endParaRPr lang="es-ES" sz="2000" b="1" dirty="0" smtClean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b="1" dirty="0" smtClean="0">
                <a:solidFill>
                  <a:schemeClr val="accent5"/>
                </a:solidFill>
              </a:rPr>
              <a:t>Referente en DIPRES cruza ambas Matrices para generar otra que contenga todos los datos que solicita el Servicio Civil.</a:t>
            </a:r>
            <a:endParaRPr lang="es-ES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1CD3E6A-94B1-9B4E-A3BB-10E2C272BE8A}"/>
              </a:ext>
            </a:extLst>
          </p:cNvPr>
          <p:cNvSpPr txBox="1">
            <a:spLocks/>
          </p:cNvSpPr>
          <p:nvPr/>
        </p:nvSpPr>
        <p:spPr bwMode="auto">
          <a:xfrm>
            <a:off x="1068433" y="303359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Matriz </a:t>
            </a:r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xmlns="" id="{9D6E99EC-8398-D44A-BC52-5AC5E4C5F656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EA813411-1E8F-FE4C-ACD2-BC328CD31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768425"/>
              </p:ext>
            </p:extLst>
          </p:nvPr>
        </p:nvGraphicFramePr>
        <p:xfrm>
          <a:off x="-184513" y="1020169"/>
          <a:ext cx="6191250" cy="5472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ED81E1C-6C77-AA4C-AA2F-637F144C3C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3131" y="4983480"/>
            <a:ext cx="2271122" cy="15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5</a:t>
            </a:fld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45" y="1692323"/>
            <a:ext cx="10907470" cy="36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0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Matriz O 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 “Complemento de Matriz H para Servicio Civil”</a:t>
            </a: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6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xmlns="" id="{116DDAF5-1163-5545-AEEF-203F114657AC}"/>
              </a:ext>
            </a:extLst>
          </p:cNvPr>
          <p:cNvSpPr txBox="1"/>
          <p:nvPr/>
        </p:nvSpPr>
        <p:spPr>
          <a:xfrm>
            <a:off x="422366" y="1441481"/>
            <a:ext cx="11360440" cy="5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Fuente principal – </a:t>
            </a:r>
            <a:r>
              <a:rPr lang="es-ES" dirty="0" smtClean="0">
                <a:solidFill>
                  <a:schemeClr val="accent5"/>
                </a:solidFill>
              </a:rPr>
              <a:t>SIRH – MODULO GESTION LOCAL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9842E1-9A8E-8549-B03B-AEA57ED73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11" y="3759510"/>
            <a:ext cx="1175212" cy="11017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72483A0-4B49-794A-A2B2-F263C25B9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11" y="5306987"/>
            <a:ext cx="1038550" cy="1038550"/>
          </a:xfrm>
          <a:prstGeom prst="rect">
            <a:avLst/>
          </a:prstGeom>
        </p:spPr>
      </p:pic>
      <p:sp>
        <p:nvSpPr>
          <p:cNvPr id="17" name="Marcador de contenido 1">
            <a:extLst>
              <a:ext uri="{FF2B5EF4-FFF2-40B4-BE49-F238E27FC236}">
                <a16:creationId xmlns:a16="http://schemas.microsoft.com/office/drawing/2014/main" xmlns="" id="{0D2603D0-52D3-1641-A7EA-0ECBED4E02EC}"/>
              </a:ext>
            </a:extLst>
          </p:cNvPr>
          <p:cNvSpPr txBox="1">
            <a:spLocks/>
          </p:cNvSpPr>
          <p:nvPr/>
        </p:nvSpPr>
        <p:spPr>
          <a:xfrm>
            <a:off x="528728" y="3102272"/>
            <a:ext cx="1451079" cy="409093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s-ES" kern="0" dirty="0">
                <a:solidFill>
                  <a:srgbClr val="000000"/>
                </a:solidFill>
              </a:rPr>
              <a:t>SIRH</a:t>
            </a:r>
          </a:p>
        </p:txBody>
      </p:sp>
      <p:pic>
        <p:nvPicPr>
          <p:cNvPr id="18" name="Imagen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314257" y="2243219"/>
            <a:ext cx="4223657" cy="3094954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xmlns="" id="{972483A0-4B49-794A-A2B2-F263C25B9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674" y="5433791"/>
            <a:ext cx="1038550" cy="1038550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6922048" y="3440390"/>
            <a:ext cx="700611" cy="700611"/>
            <a:chOff x="986388" y="1306661"/>
            <a:chExt cx="700611" cy="700611"/>
          </a:xfrm>
        </p:grpSpPr>
        <p:sp>
          <p:nvSpPr>
            <p:cNvPr id="16" name="Más 15"/>
            <p:cNvSpPr/>
            <p:nvPr/>
          </p:nvSpPr>
          <p:spPr>
            <a:xfrm>
              <a:off x="986388" y="1306661"/>
              <a:ext cx="700611" cy="700611"/>
            </a:xfrm>
            <a:prstGeom prst="mathPlus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Más 4"/>
            <p:cNvSpPr/>
            <p:nvPr/>
          </p:nvSpPr>
          <p:spPr>
            <a:xfrm>
              <a:off x="1079254" y="1574575"/>
              <a:ext cx="514879" cy="164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7874758" y="2593076"/>
            <a:ext cx="2975212" cy="2615482"/>
            <a:chOff x="732719" y="2105358"/>
            <a:chExt cx="1207950" cy="1207950"/>
          </a:xfrm>
        </p:grpSpPr>
        <p:sp>
          <p:nvSpPr>
            <p:cNvPr id="23" name="Elipse 22"/>
            <p:cNvSpPr/>
            <p:nvPr/>
          </p:nvSpPr>
          <p:spPr>
            <a:xfrm>
              <a:off x="732719" y="2105358"/>
              <a:ext cx="1207950" cy="12079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8144"/>
                <a:satOff val="0"/>
                <a:lumOff val="-6797"/>
                <a:alphaOff val="0"/>
              </a:schemeClr>
            </a:fillRef>
            <a:effectRef idx="0">
              <a:schemeClr val="accent4">
                <a:hueOff val="18144"/>
                <a:satOff val="0"/>
                <a:lumOff val="-67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Elipse 4"/>
            <p:cNvSpPr/>
            <p:nvPr/>
          </p:nvSpPr>
          <p:spPr>
            <a:xfrm>
              <a:off x="786326" y="2105358"/>
              <a:ext cx="1071228" cy="11030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b="1" kern="1200" noProof="0" dirty="0" smtClean="0"/>
                <a:t>GOBIERNO TRANSPARENTE</a:t>
              </a:r>
              <a:endParaRPr lang="en-US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100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7</a:t>
            </a:fld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546"/>
            <a:ext cx="12263237" cy="60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1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Aplicación </a:t>
            </a:r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de Validación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8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xmlns="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194314" y="969908"/>
            <a:ext cx="9886946" cy="1686206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s-ES" sz="1800" b="1" kern="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 smtClean="0">
                <a:solidFill>
                  <a:srgbClr val="000000"/>
                </a:solidFill>
              </a:rPr>
              <a:t>Agregar a la Matriz de validación los campos ESTAB y CORR_CTO.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 smtClean="0">
                <a:solidFill>
                  <a:srgbClr val="000000"/>
                </a:solidFill>
              </a:rPr>
              <a:t>Seleccionar los datos de la Matriz original y pegar en la Matriz de validación.</a:t>
            </a:r>
            <a:endParaRPr lang="es-ES" sz="1800" kern="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 smtClean="0">
                <a:solidFill>
                  <a:srgbClr val="000000"/>
                </a:solidFill>
              </a:rPr>
              <a:t>Copiar </a:t>
            </a:r>
            <a:r>
              <a:rPr lang="es-ES" sz="1800" kern="0" dirty="0">
                <a:solidFill>
                  <a:srgbClr val="000000"/>
                </a:solidFill>
              </a:rPr>
              <a:t>la sección de fórmulas para todos los </a:t>
            </a:r>
            <a:r>
              <a:rPr lang="es-ES" sz="1800" kern="0" dirty="0" smtClean="0">
                <a:solidFill>
                  <a:srgbClr val="000000"/>
                </a:solidFill>
              </a:rPr>
              <a:t>registros.</a:t>
            </a:r>
            <a:endParaRPr lang="es-ES" sz="1800" kern="0" dirty="0">
              <a:solidFill>
                <a:srgbClr val="000000"/>
              </a:solidFill>
            </a:endParaRPr>
          </a:p>
          <a:p>
            <a:pPr lvl="2" indent="0">
              <a:buNone/>
            </a:pPr>
            <a:endParaRPr lang="es-ES" sz="1800" kern="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6E1788-3460-6E41-9D9F-CA7BABADB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811" y="2656114"/>
            <a:ext cx="7191192" cy="345730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C234324-6D34-7E40-A4DE-AD081732F249}"/>
              </a:ext>
            </a:extLst>
          </p:cNvPr>
          <p:cNvCxnSpPr>
            <a:cxnSpLocks/>
          </p:cNvCxnSpPr>
          <p:nvPr/>
        </p:nvCxnSpPr>
        <p:spPr>
          <a:xfrm>
            <a:off x="6287589" y="4561114"/>
            <a:ext cx="0" cy="1165861"/>
          </a:xfrm>
          <a:prstGeom prst="straightConnector1">
            <a:avLst/>
          </a:prstGeom>
          <a:ln w="1809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8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9</a:t>
            </a:fld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39" y="1515469"/>
            <a:ext cx="11543709" cy="382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365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10178</TotalTime>
  <Words>424</Words>
  <Application>Microsoft Office PowerPoint</Application>
  <PresentationFormat>Panorámica</PresentationFormat>
  <Paragraphs>78</Paragraphs>
  <Slides>14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Verdana</vt:lpstr>
      <vt:lpstr>Verdana Bold</vt:lpstr>
      <vt:lpstr>Wingdings</vt:lpstr>
      <vt:lpstr>ヒラギノ角ゴ Pro W3</vt:lpstr>
      <vt:lpstr>1_Contenido</vt:lpstr>
      <vt:lpstr>Office Theme</vt:lpstr>
      <vt:lpstr>Diapositiva de think-cell</vt:lpstr>
      <vt:lpstr>Presentación de PowerPoint</vt:lpstr>
      <vt:lpstr>CONTENIDOS DE LA PRESENTACION</vt:lpstr>
      <vt:lpstr>Matriz O : “Complemento Matriz H, personal a Honorarios Servicio Civil”</vt:lpstr>
      <vt:lpstr>Presentación de PowerPoint</vt:lpstr>
      <vt:lpstr>Presentación de PowerPoint</vt:lpstr>
      <vt:lpstr>Matriz O   “Complemento de Matriz H para Servicio Civil”</vt:lpstr>
      <vt:lpstr>Presentación de PowerPoint</vt:lpstr>
      <vt:lpstr>Aplicación Matriz de Validación</vt:lpstr>
      <vt:lpstr>Presentación de PowerPoint</vt:lpstr>
      <vt:lpstr>Aplicar Matriz de Validación – Corregir Errores</vt:lpstr>
      <vt:lpstr>Correlación entre Matrices </vt:lpstr>
      <vt:lpstr>Presentación de PowerPoint</vt:lpstr>
      <vt:lpstr>Desafíos – Integración de Sistemas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mjcanelo@outlook.com</dc:creator>
  <cp:lastModifiedBy>Usuario</cp:lastModifiedBy>
  <cp:revision>365</cp:revision>
  <cp:lastPrinted>2018-12-06T15:48:48Z</cp:lastPrinted>
  <dcterms:created xsi:type="dcterms:W3CDTF">2018-02-12T19:45:10Z</dcterms:created>
  <dcterms:modified xsi:type="dcterms:W3CDTF">2018-12-09T23:03:28Z</dcterms:modified>
</cp:coreProperties>
</file>