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1"/>
    <p:sldMasterId id="2147483653" r:id="rId2"/>
    <p:sldMasterId id="2147483665" r:id="rId3"/>
  </p:sldMasterIdLst>
  <p:notesMasterIdLst>
    <p:notesMasterId r:id="rId73"/>
  </p:notesMasterIdLst>
  <p:handoutMasterIdLst>
    <p:handoutMasterId r:id="rId74"/>
  </p:handoutMasterIdLst>
  <p:sldIdLst>
    <p:sldId id="256" r:id="rId4"/>
    <p:sldId id="620" r:id="rId5"/>
    <p:sldId id="621" r:id="rId6"/>
    <p:sldId id="659" r:id="rId7"/>
    <p:sldId id="660" r:id="rId8"/>
    <p:sldId id="661" r:id="rId9"/>
    <p:sldId id="662" r:id="rId10"/>
    <p:sldId id="663" r:id="rId11"/>
    <p:sldId id="664" r:id="rId12"/>
    <p:sldId id="665" r:id="rId13"/>
    <p:sldId id="666" r:id="rId14"/>
    <p:sldId id="667" r:id="rId15"/>
    <p:sldId id="668" r:id="rId16"/>
    <p:sldId id="669" r:id="rId17"/>
    <p:sldId id="670" r:id="rId18"/>
    <p:sldId id="671" r:id="rId19"/>
    <p:sldId id="672" r:id="rId20"/>
    <p:sldId id="673" r:id="rId21"/>
    <p:sldId id="674" r:id="rId22"/>
    <p:sldId id="675" r:id="rId23"/>
    <p:sldId id="676" r:id="rId24"/>
    <p:sldId id="677" r:id="rId25"/>
    <p:sldId id="678" r:id="rId26"/>
    <p:sldId id="679" r:id="rId27"/>
    <p:sldId id="680" r:id="rId28"/>
    <p:sldId id="681" r:id="rId29"/>
    <p:sldId id="682" r:id="rId30"/>
    <p:sldId id="683" r:id="rId31"/>
    <p:sldId id="684" r:id="rId32"/>
    <p:sldId id="685" r:id="rId33"/>
    <p:sldId id="686" r:id="rId34"/>
    <p:sldId id="687" r:id="rId35"/>
    <p:sldId id="688" r:id="rId36"/>
    <p:sldId id="689" r:id="rId37"/>
    <p:sldId id="690" r:id="rId38"/>
    <p:sldId id="691" r:id="rId39"/>
    <p:sldId id="692" r:id="rId40"/>
    <p:sldId id="693" r:id="rId41"/>
    <p:sldId id="694" r:id="rId42"/>
    <p:sldId id="695" r:id="rId43"/>
    <p:sldId id="696" r:id="rId44"/>
    <p:sldId id="697" r:id="rId45"/>
    <p:sldId id="698" r:id="rId46"/>
    <p:sldId id="699" r:id="rId47"/>
    <p:sldId id="700" r:id="rId48"/>
    <p:sldId id="701" r:id="rId49"/>
    <p:sldId id="702" r:id="rId50"/>
    <p:sldId id="703" r:id="rId51"/>
    <p:sldId id="704" r:id="rId52"/>
    <p:sldId id="705" r:id="rId53"/>
    <p:sldId id="706" r:id="rId54"/>
    <p:sldId id="707" r:id="rId55"/>
    <p:sldId id="712" r:id="rId56"/>
    <p:sldId id="711" r:id="rId57"/>
    <p:sldId id="710" r:id="rId58"/>
    <p:sldId id="713" r:id="rId59"/>
    <p:sldId id="714" r:id="rId60"/>
    <p:sldId id="715" r:id="rId61"/>
    <p:sldId id="716" r:id="rId62"/>
    <p:sldId id="717" r:id="rId63"/>
    <p:sldId id="718" r:id="rId64"/>
    <p:sldId id="719" r:id="rId65"/>
    <p:sldId id="720" r:id="rId66"/>
    <p:sldId id="721" r:id="rId67"/>
    <p:sldId id="722" r:id="rId68"/>
    <p:sldId id="723" r:id="rId69"/>
    <p:sldId id="724" r:id="rId70"/>
    <p:sldId id="725" r:id="rId71"/>
    <p:sldId id="348" r:id="rId72"/>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itchFamily="34" charset="0"/>
        <a:ea typeface="ヒラギノ角ゴ Pro W3"/>
        <a:cs typeface="ヒラギノ角ゴ Pro W3"/>
      </a:defRPr>
    </a:lvl1pPr>
    <a:lvl2pPr marL="457200" algn="l" defTabSz="457200" rtl="0" fontAlgn="base">
      <a:spcBef>
        <a:spcPct val="0"/>
      </a:spcBef>
      <a:spcAft>
        <a:spcPct val="0"/>
      </a:spcAft>
      <a:defRPr kern="1200">
        <a:solidFill>
          <a:schemeClr val="tx1"/>
        </a:solidFill>
        <a:latin typeface="Arial" pitchFamily="34" charset="0"/>
        <a:ea typeface="ヒラギノ角ゴ Pro W3"/>
        <a:cs typeface="ヒラギノ角ゴ Pro W3"/>
      </a:defRPr>
    </a:lvl2pPr>
    <a:lvl3pPr marL="914400" algn="l" defTabSz="457200" rtl="0" fontAlgn="base">
      <a:spcBef>
        <a:spcPct val="0"/>
      </a:spcBef>
      <a:spcAft>
        <a:spcPct val="0"/>
      </a:spcAft>
      <a:defRPr kern="1200">
        <a:solidFill>
          <a:schemeClr val="tx1"/>
        </a:solidFill>
        <a:latin typeface="Arial" pitchFamily="34" charset="0"/>
        <a:ea typeface="ヒラギノ角ゴ Pro W3"/>
        <a:cs typeface="ヒラギノ角ゴ Pro W3"/>
      </a:defRPr>
    </a:lvl3pPr>
    <a:lvl4pPr marL="1371600" algn="l" defTabSz="457200" rtl="0" fontAlgn="base">
      <a:spcBef>
        <a:spcPct val="0"/>
      </a:spcBef>
      <a:spcAft>
        <a:spcPct val="0"/>
      </a:spcAft>
      <a:defRPr kern="1200">
        <a:solidFill>
          <a:schemeClr val="tx1"/>
        </a:solidFill>
        <a:latin typeface="Arial" pitchFamily="34" charset="0"/>
        <a:ea typeface="ヒラギノ角ゴ Pro W3"/>
        <a:cs typeface="ヒラギノ角ゴ Pro W3"/>
      </a:defRPr>
    </a:lvl4pPr>
    <a:lvl5pPr marL="1828800" algn="l" defTabSz="457200" rtl="0" fontAlgn="base">
      <a:spcBef>
        <a:spcPct val="0"/>
      </a:spcBef>
      <a:spcAft>
        <a:spcPct val="0"/>
      </a:spcAft>
      <a:defRPr kern="1200">
        <a:solidFill>
          <a:schemeClr val="tx1"/>
        </a:solidFill>
        <a:latin typeface="Arial" pitchFamily="34" charset="0"/>
        <a:ea typeface="ヒラギノ角ゴ Pro W3"/>
        <a:cs typeface="ヒラギノ角ゴ Pro W3"/>
      </a:defRPr>
    </a:lvl5pPr>
    <a:lvl6pPr marL="2286000" algn="l" defTabSz="914400" rtl="0" eaLnBrk="1" latinLnBrk="0" hangingPunct="1">
      <a:defRPr kern="1200">
        <a:solidFill>
          <a:schemeClr val="tx1"/>
        </a:solidFill>
        <a:latin typeface="Arial" pitchFamily="34" charset="0"/>
        <a:ea typeface="ヒラギノ角ゴ Pro W3"/>
        <a:cs typeface="ヒラギノ角ゴ Pro W3"/>
      </a:defRPr>
    </a:lvl6pPr>
    <a:lvl7pPr marL="2743200" algn="l" defTabSz="914400" rtl="0" eaLnBrk="1" latinLnBrk="0" hangingPunct="1">
      <a:defRPr kern="1200">
        <a:solidFill>
          <a:schemeClr val="tx1"/>
        </a:solidFill>
        <a:latin typeface="Arial" pitchFamily="34" charset="0"/>
        <a:ea typeface="ヒラギノ角ゴ Pro W3"/>
        <a:cs typeface="ヒラギノ角ゴ Pro W3"/>
      </a:defRPr>
    </a:lvl7pPr>
    <a:lvl8pPr marL="3200400" algn="l" defTabSz="914400" rtl="0" eaLnBrk="1" latinLnBrk="0" hangingPunct="1">
      <a:defRPr kern="1200">
        <a:solidFill>
          <a:schemeClr val="tx1"/>
        </a:solidFill>
        <a:latin typeface="Arial" pitchFamily="34" charset="0"/>
        <a:ea typeface="ヒラギノ角ゴ Pro W3"/>
        <a:cs typeface="ヒラギノ角ゴ Pro W3"/>
      </a:defRPr>
    </a:lvl8pPr>
    <a:lvl9pPr marL="3657600" algn="l" defTabSz="914400" rtl="0" eaLnBrk="1" latinLnBrk="0" hangingPunct="1">
      <a:defRPr kern="1200">
        <a:solidFill>
          <a:schemeClr val="tx1"/>
        </a:solidFill>
        <a:latin typeface="Arial" pitchFamily="34" charset="0"/>
        <a:ea typeface="ヒラギノ角ゴ Pro W3"/>
        <a:cs typeface="ヒラギノ角ゴ Pro W3"/>
      </a:defRPr>
    </a:lvl9pPr>
  </p:defaultTextStyle>
  <p:extLst>
    <p:ext uri="{521415D9-36F7-43E2-AB2F-B90AF26B5E84}">
      <p14:sectionLst xmlns:p14="http://schemas.microsoft.com/office/powerpoint/2010/main">
        <p14:section name="Sección predeterminada" id="{90E5AD23-1FCB-43F0-95A3-7F2E346B4AB5}">
          <p14:sldIdLst>
            <p14:sldId id="256"/>
            <p14:sldId id="620"/>
            <p14:sldId id="621"/>
            <p14:sldId id="659"/>
            <p14:sldId id="660"/>
            <p14:sldId id="661"/>
            <p14:sldId id="662"/>
            <p14:sldId id="663"/>
            <p14:sldId id="664"/>
            <p14:sldId id="665"/>
            <p14:sldId id="666"/>
            <p14:sldId id="667"/>
            <p14:sldId id="668"/>
            <p14:sldId id="669"/>
            <p14:sldId id="670"/>
            <p14:sldId id="671"/>
            <p14:sldId id="672"/>
            <p14:sldId id="673"/>
            <p14:sldId id="674"/>
            <p14:sldId id="675"/>
            <p14:sldId id="676"/>
            <p14:sldId id="677"/>
            <p14:sldId id="678"/>
            <p14:sldId id="679"/>
            <p14:sldId id="680"/>
            <p14:sldId id="681"/>
            <p14:sldId id="682"/>
            <p14:sldId id="683"/>
            <p14:sldId id="684"/>
            <p14:sldId id="685"/>
            <p14:sldId id="686"/>
            <p14:sldId id="687"/>
            <p14:sldId id="688"/>
            <p14:sldId id="689"/>
            <p14:sldId id="690"/>
            <p14:sldId id="691"/>
            <p14:sldId id="692"/>
            <p14:sldId id="693"/>
            <p14:sldId id="694"/>
            <p14:sldId id="695"/>
            <p14:sldId id="696"/>
            <p14:sldId id="697"/>
            <p14:sldId id="698"/>
            <p14:sldId id="699"/>
            <p14:sldId id="700"/>
            <p14:sldId id="701"/>
            <p14:sldId id="702"/>
            <p14:sldId id="703"/>
            <p14:sldId id="704"/>
            <p14:sldId id="705"/>
            <p14:sldId id="706"/>
            <p14:sldId id="707"/>
            <p14:sldId id="712"/>
            <p14:sldId id="711"/>
            <p14:sldId id="710"/>
            <p14:sldId id="713"/>
            <p14:sldId id="714"/>
            <p14:sldId id="715"/>
            <p14:sldId id="716"/>
            <p14:sldId id="717"/>
            <p14:sldId id="718"/>
            <p14:sldId id="719"/>
            <p14:sldId id="720"/>
            <p14:sldId id="721"/>
            <p14:sldId id="722"/>
            <p14:sldId id="723"/>
            <p14:sldId id="724"/>
            <p14:sldId id="725"/>
          </p14:sldIdLst>
        </p14:section>
        <p14:section name="Sección sin título" id="{EC369650-F43B-4FBA-8FBB-7004AF534B98}">
          <p14:sldIdLst>
            <p14:sldId id="348"/>
          </p14:sldIdLst>
        </p14:section>
      </p14:sectionLst>
    </p:ext>
    <p:ext uri="{EFAFB233-063F-42B5-8137-9DF3F51BA10A}">
      <p15:sldGuideLst xmlns="" xmlns:p15="http://schemas.microsoft.com/office/powerpoint/2012/main">
        <p15:guide id="1" orient="horz" pos="-4">
          <p15:clr>
            <a:srgbClr val="A4A3A4"/>
          </p15:clr>
        </p15:guide>
        <p15:guide id="2" pos="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99"/>
    <a:srgbClr val="E17068"/>
    <a:srgbClr val="005FA1"/>
    <a:srgbClr val="008080"/>
    <a:srgbClr val="748002"/>
    <a:srgbClr val="E10202"/>
    <a:srgbClr val="404040"/>
    <a:srgbClr val="808080"/>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53" autoAdjust="0"/>
    <p:restoredTop sz="99027" autoAdjust="0"/>
  </p:normalViewPr>
  <p:slideViewPr>
    <p:cSldViewPr snapToObjects="1">
      <p:cViewPr varScale="1">
        <p:scale>
          <a:sx n="88" d="100"/>
          <a:sy n="88" d="100"/>
        </p:scale>
        <p:origin x="-1205" y="-67"/>
      </p:cViewPr>
      <p:guideLst>
        <p:guide orient="horz" pos="-4"/>
        <p:guide pos="3"/>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slide" Target="slides/slide65.xml"/><Relationship Id="rId76" Type="http://schemas.openxmlformats.org/officeDocument/2006/relationships/viewProps" Target="viewProps.xml"/><Relationship Id="rId7" Type="http://schemas.openxmlformats.org/officeDocument/2006/relationships/slide" Target="slides/slide4.xml"/><Relationship Id="rId71" Type="http://schemas.openxmlformats.org/officeDocument/2006/relationships/slide" Target="slides/slide68.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61" Type="http://schemas.openxmlformats.org/officeDocument/2006/relationships/slide" Target="slides/slide58.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theme" Target="theme/theme1.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wrap="square" lIns="92133" tIns="46067" rIns="92133" bIns="46067" numCol="1" anchor="t" anchorCtr="0" compatLnSpc="1">
            <a:prstTxWarp prst="textNoShape">
              <a:avLst/>
            </a:prstTxWarp>
          </a:bodyPr>
          <a:lstStyle>
            <a:lvl1pPr>
              <a:defRPr sz="1200">
                <a:latin typeface="Arial" charset="0"/>
                <a:ea typeface="ヒラギノ角ゴ Pro W3" pitchFamily="-60" charset="-128"/>
                <a:cs typeface="+mn-cs"/>
              </a:defRPr>
            </a:lvl1pPr>
          </a:lstStyle>
          <a:p>
            <a:pPr>
              <a:defRPr/>
            </a:pPr>
            <a:endParaRPr lang="es-ES_tradnl" dirty="0"/>
          </a:p>
        </p:txBody>
      </p:sp>
      <p:sp>
        <p:nvSpPr>
          <p:cNvPr id="3" name="Marcador de fecha 2"/>
          <p:cNvSpPr>
            <a:spLocks noGrp="1"/>
          </p:cNvSpPr>
          <p:nvPr>
            <p:ph type="dt" sz="quarter" idx="1"/>
          </p:nvPr>
        </p:nvSpPr>
        <p:spPr>
          <a:xfrm>
            <a:off x="3884613" y="0"/>
            <a:ext cx="2971800" cy="457200"/>
          </a:xfrm>
          <a:prstGeom prst="rect">
            <a:avLst/>
          </a:prstGeom>
        </p:spPr>
        <p:txBody>
          <a:bodyPr vert="horz" wrap="square" lIns="92133" tIns="46067" rIns="92133" bIns="46067" numCol="1" anchor="t" anchorCtr="0" compatLnSpc="1">
            <a:prstTxWarp prst="textNoShape">
              <a:avLst/>
            </a:prstTxWarp>
          </a:bodyPr>
          <a:lstStyle>
            <a:lvl1pPr algn="r">
              <a:defRPr sz="1200">
                <a:latin typeface="Arial" charset="0"/>
                <a:ea typeface="ヒラギノ角ゴ Pro W3" pitchFamily="-60" charset="-128"/>
                <a:cs typeface="+mn-cs"/>
              </a:defRPr>
            </a:lvl1pPr>
          </a:lstStyle>
          <a:p>
            <a:pPr>
              <a:defRPr/>
            </a:pPr>
            <a:fld id="{48EB8669-2C39-4CD9-901C-245D015DFB3E}" type="datetime1">
              <a:rPr lang="es-ES_tradnl"/>
              <a:pPr>
                <a:defRPr/>
              </a:pPr>
              <a:t>18/08/2015</a:t>
            </a:fld>
            <a:endParaRPr lang="es-ES_tradnl" dirty="0"/>
          </a:p>
        </p:txBody>
      </p:sp>
      <p:sp>
        <p:nvSpPr>
          <p:cNvPr id="4" name="Marcador de pie de página 3"/>
          <p:cNvSpPr>
            <a:spLocks noGrp="1"/>
          </p:cNvSpPr>
          <p:nvPr>
            <p:ph type="ftr" sz="quarter" idx="2"/>
          </p:nvPr>
        </p:nvSpPr>
        <p:spPr>
          <a:xfrm>
            <a:off x="0" y="8685213"/>
            <a:ext cx="2971800" cy="457200"/>
          </a:xfrm>
          <a:prstGeom prst="rect">
            <a:avLst/>
          </a:prstGeom>
        </p:spPr>
        <p:txBody>
          <a:bodyPr vert="horz" wrap="square" lIns="92133" tIns="46067" rIns="92133" bIns="46067" numCol="1" anchor="b" anchorCtr="0" compatLnSpc="1">
            <a:prstTxWarp prst="textNoShape">
              <a:avLst/>
            </a:prstTxWarp>
          </a:bodyPr>
          <a:lstStyle>
            <a:lvl1pPr>
              <a:defRPr sz="1200">
                <a:latin typeface="Arial" charset="0"/>
                <a:ea typeface="ヒラギノ角ゴ Pro W3" pitchFamily="-60" charset="-128"/>
                <a:cs typeface="+mn-cs"/>
              </a:defRPr>
            </a:lvl1pPr>
          </a:lstStyle>
          <a:p>
            <a:pPr>
              <a:defRPr/>
            </a:pPr>
            <a:endParaRPr lang="es-ES_tradnl" dirty="0"/>
          </a:p>
        </p:txBody>
      </p:sp>
      <p:sp>
        <p:nvSpPr>
          <p:cNvPr id="5" name="Marcador de número de diapositiva 4"/>
          <p:cNvSpPr>
            <a:spLocks noGrp="1"/>
          </p:cNvSpPr>
          <p:nvPr>
            <p:ph type="sldNum" sz="quarter" idx="3"/>
          </p:nvPr>
        </p:nvSpPr>
        <p:spPr>
          <a:xfrm>
            <a:off x="3884613" y="8685213"/>
            <a:ext cx="2971800" cy="457200"/>
          </a:xfrm>
          <a:prstGeom prst="rect">
            <a:avLst/>
          </a:prstGeom>
        </p:spPr>
        <p:txBody>
          <a:bodyPr vert="horz" wrap="square" lIns="92133" tIns="46067" rIns="92133" bIns="46067" numCol="1" anchor="b" anchorCtr="0" compatLnSpc="1">
            <a:prstTxWarp prst="textNoShape">
              <a:avLst/>
            </a:prstTxWarp>
          </a:bodyPr>
          <a:lstStyle>
            <a:lvl1pPr algn="r">
              <a:defRPr sz="1200">
                <a:latin typeface="Arial" charset="0"/>
                <a:ea typeface="ヒラギノ角ゴ Pro W3" pitchFamily="-60" charset="-128"/>
                <a:cs typeface="+mn-cs"/>
              </a:defRPr>
            </a:lvl1pPr>
          </a:lstStyle>
          <a:p>
            <a:pPr>
              <a:defRPr/>
            </a:pPr>
            <a:fld id="{8A503C52-CB0C-4BFB-803D-95F638D9CC07}" type="slidenum">
              <a:rPr lang="es-ES_tradnl"/>
              <a:pPr>
                <a:defRPr/>
              </a:pPr>
              <a:t>‹Nº›</a:t>
            </a:fld>
            <a:endParaRPr lang="es-ES_tradnl" dirty="0"/>
          </a:p>
        </p:txBody>
      </p:sp>
    </p:spTree>
    <p:extLst>
      <p:ext uri="{BB962C8B-B14F-4D97-AF65-F5344CB8AC3E}">
        <p14:creationId xmlns:p14="http://schemas.microsoft.com/office/powerpoint/2010/main" val="89995779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2133" tIns="46067" rIns="92133" bIns="46067" numCol="1" anchor="t" anchorCtr="0" compatLnSpc="1">
            <a:prstTxWarp prst="textNoShape">
              <a:avLst/>
            </a:prstTxWarp>
          </a:bodyPr>
          <a:lstStyle>
            <a:lvl1pPr>
              <a:defRPr sz="1200">
                <a:latin typeface="Calibri" pitchFamily="-60" charset="0"/>
                <a:ea typeface="ヒラギノ角ゴ Pro W3" pitchFamily="-60" charset="-128"/>
                <a:cs typeface="+mn-cs"/>
              </a:defRPr>
            </a:lvl1pPr>
          </a:lstStyle>
          <a:p>
            <a:pPr>
              <a:defRPr/>
            </a:pPr>
            <a:endParaRPr lang="es-E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2133" tIns="46067" rIns="92133" bIns="46067" numCol="1" anchor="t" anchorCtr="0" compatLnSpc="1">
            <a:prstTxWarp prst="textNoShape">
              <a:avLst/>
            </a:prstTxWarp>
          </a:bodyPr>
          <a:lstStyle>
            <a:lvl1pPr algn="r">
              <a:defRPr sz="1200">
                <a:latin typeface="Calibri" pitchFamily="-60" charset="0"/>
                <a:ea typeface="ヒラギノ角ゴ Pro W3" pitchFamily="-60" charset="-128"/>
                <a:cs typeface="+mn-cs"/>
              </a:defRPr>
            </a:lvl1pPr>
          </a:lstStyle>
          <a:p>
            <a:pPr>
              <a:defRPr/>
            </a:pPr>
            <a:fld id="{1183AFAE-6C7A-407B-8AD2-C814F7C4C670}" type="datetime1">
              <a:rPr lang="en-US"/>
              <a:pPr>
                <a:defRPr/>
              </a:pPr>
              <a:t>8/18/2015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2133" tIns="46067" rIns="92133" bIns="46067" numCol="1" anchor="ctr" anchorCtr="0" compatLnSpc="1">
            <a:prstTxWarp prst="textNoShape">
              <a:avLst/>
            </a:prstTxWarp>
          </a:bodyPr>
          <a:lstStyle/>
          <a:p>
            <a:pPr lvl="0"/>
            <a:endParaRPr lang="es-E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2133" tIns="46067" rIns="92133" bIns="46067"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2133" tIns="46067" rIns="92133" bIns="46067" numCol="1" anchor="b" anchorCtr="0" compatLnSpc="1">
            <a:prstTxWarp prst="textNoShape">
              <a:avLst/>
            </a:prstTxWarp>
          </a:bodyPr>
          <a:lstStyle>
            <a:lvl1pPr>
              <a:defRPr sz="1200">
                <a:latin typeface="Calibri" pitchFamily="-60" charset="0"/>
                <a:ea typeface="ヒラギノ角ゴ Pro W3" pitchFamily="-60" charset="-128"/>
                <a:cs typeface="+mn-cs"/>
              </a:defRPr>
            </a:lvl1pPr>
          </a:lstStyle>
          <a:p>
            <a:pPr>
              <a:defRPr/>
            </a:pPr>
            <a:endParaRPr lang="es-E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2133" tIns="46067" rIns="92133" bIns="46067" numCol="1" anchor="b" anchorCtr="0" compatLnSpc="1">
            <a:prstTxWarp prst="textNoShape">
              <a:avLst/>
            </a:prstTxWarp>
          </a:bodyPr>
          <a:lstStyle>
            <a:lvl1pPr algn="r">
              <a:defRPr sz="1200">
                <a:latin typeface="Calibri" pitchFamily="-60" charset="0"/>
                <a:ea typeface="ヒラギノ角ゴ Pro W3" pitchFamily="-60" charset="-128"/>
                <a:cs typeface="+mn-cs"/>
              </a:defRPr>
            </a:lvl1pPr>
          </a:lstStyle>
          <a:p>
            <a:pPr>
              <a:defRPr/>
            </a:pPr>
            <a:fld id="{8EBBDAE7-AC1E-45A4-AB8C-21BC2E0E5C35}" type="slidenum">
              <a:rPr lang="en-US"/>
              <a:pPr>
                <a:defRPr/>
              </a:pPr>
              <a:t>‹Nº›</a:t>
            </a:fld>
            <a:endParaRPr lang="en-US" dirty="0"/>
          </a:p>
        </p:txBody>
      </p:sp>
    </p:spTree>
    <p:extLst>
      <p:ext uri="{BB962C8B-B14F-4D97-AF65-F5344CB8AC3E}">
        <p14:creationId xmlns:p14="http://schemas.microsoft.com/office/powerpoint/2010/main" val="3497503004"/>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128"/>
      </a:defRPr>
    </a:lvl1pPr>
    <a:lvl2pPr marL="4572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2pPr>
    <a:lvl3pPr marL="9144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3pPr>
    <a:lvl4pPr marL="13716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4pPr>
    <a:lvl5pPr marL="18288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2"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L" altLang="es-CL" dirty="0" smtClean="0">
              <a:ea typeface="ヒラギノ角ゴ Pro W3"/>
              <a:cs typeface="ヒラギノ角ゴ Pro W3"/>
            </a:endParaRPr>
          </a:p>
        </p:txBody>
      </p:sp>
      <p:sp>
        <p:nvSpPr>
          <p:cNvPr id="35843"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ヒラギノ角ゴ Pro W3"/>
                <a:cs typeface="ヒラギノ角ゴ Pro W3"/>
              </a:defRPr>
            </a:lvl1pPr>
            <a:lvl2pPr marL="742950" indent="-285750">
              <a:defRPr>
                <a:solidFill>
                  <a:schemeClr val="tx1"/>
                </a:solidFill>
                <a:latin typeface="Arial" pitchFamily="34" charset="0"/>
                <a:ea typeface="ヒラギノ角ゴ Pro W3"/>
                <a:cs typeface="ヒラギノ角ゴ Pro W3"/>
              </a:defRPr>
            </a:lvl2pPr>
            <a:lvl3pPr marL="1143000" indent="-228600">
              <a:defRPr>
                <a:solidFill>
                  <a:schemeClr val="tx1"/>
                </a:solidFill>
                <a:latin typeface="Arial" pitchFamily="34" charset="0"/>
                <a:ea typeface="ヒラギノ角ゴ Pro W3"/>
                <a:cs typeface="ヒラギノ角ゴ Pro W3"/>
              </a:defRPr>
            </a:lvl3pPr>
            <a:lvl4pPr marL="1600200" indent="-228600">
              <a:defRPr>
                <a:solidFill>
                  <a:schemeClr val="tx1"/>
                </a:solidFill>
                <a:latin typeface="Arial" pitchFamily="34" charset="0"/>
                <a:ea typeface="ヒラギノ角ゴ Pro W3"/>
                <a:cs typeface="ヒラギノ角ゴ Pro W3"/>
              </a:defRPr>
            </a:lvl4pPr>
            <a:lvl5pPr marL="2057400" indent="-228600">
              <a:defRPr>
                <a:solidFill>
                  <a:schemeClr val="tx1"/>
                </a:solidFill>
                <a:latin typeface="Arial" pitchFamily="34" charset="0"/>
                <a:ea typeface="ヒラギノ角ゴ Pro W3"/>
                <a:cs typeface="ヒラギノ角ゴ Pro W3"/>
              </a:defRPr>
            </a:lvl5pPr>
            <a:lvl6pPr marL="2514600" indent="-228600" defTabSz="457200" fontAlgn="base">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fontAlgn="base">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fontAlgn="base">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fontAlgn="base">
              <a:spcBef>
                <a:spcPct val="0"/>
              </a:spcBef>
              <a:spcAft>
                <a:spcPct val="0"/>
              </a:spcAft>
              <a:defRPr>
                <a:solidFill>
                  <a:schemeClr val="tx1"/>
                </a:solidFill>
                <a:latin typeface="Arial" pitchFamily="34" charset="0"/>
                <a:ea typeface="ヒラギノ角ゴ Pro W3"/>
                <a:cs typeface="ヒラギノ角ゴ Pro W3"/>
              </a:defRPr>
            </a:lvl9pPr>
          </a:lstStyle>
          <a:p>
            <a:fld id="{F2E34BEC-6D5E-4975-82FE-0C0C2CD907FB}" type="slidenum">
              <a:rPr lang="en-US" altLang="es-CL" smtClean="0">
                <a:latin typeface="Calibri" pitchFamily="34" charset="0"/>
              </a:rPr>
              <a:pPr/>
              <a:t>1</a:t>
            </a:fld>
            <a:endParaRPr lang="en-US" altLang="es-CL" dirty="0" smtClean="0">
              <a:latin typeface="Calibri" pitchFamily="34" charset="0"/>
            </a:endParaRPr>
          </a:p>
        </p:txBody>
      </p:sp>
    </p:spTree>
    <p:extLst>
      <p:ext uri="{BB962C8B-B14F-4D97-AF65-F5344CB8AC3E}">
        <p14:creationId xmlns:p14="http://schemas.microsoft.com/office/powerpoint/2010/main" val="36227212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8"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L" altLang="es-CL" dirty="0" smtClean="0">
              <a:ea typeface="ヒラギノ角ゴ Pro W3"/>
              <a:cs typeface="ヒラギノ角ゴ Pro W3"/>
            </a:endParaRPr>
          </a:p>
        </p:txBody>
      </p:sp>
      <p:sp>
        <p:nvSpPr>
          <p:cNvPr id="75779" name="3 Marcador de número de diapositiva"/>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33" tIns="46067" rIns="92133" bIns="46067" anchor="b"/>
          <a:lstStyle>
            <a:lvl1pPr>
              <a:defRPr>
                <a:solidFill>
                  <a:schemeClr val="tx1"/>
                </a:solidFill>
                <a:latin typeface="Arial" pitchFamily="34" charset="0"/>
                <a:ea typeface="ヒラギノ角ゴ Pro W3"/>
                <a:cs typeface="ヒラギノ角ゴ Pro W3"/>
              </a:defRPr>
            </a:lvl1pPr>
            <a:lvl2pPr marL="742950" indent="-285750">
              <a:defRPr>
                <a:solidFill>
                  <a:schemeClr val="tx1"/>
                </a:solidFill>
                <a:latin typeface="Arial" pitchFamily="34" charset="0"/>
                <a:ea typeface="ヒラギノ角ゴ Pro W3"/>
                <a:cs typeface="ヒラギノ角ゴ Pro W3"/>
              </a:defRPr>
            </a:lvl2pPr>
            <a:lvl3pPr marL="1143000" indent="-228600">
              <a:defRPr>
                <a:solidFill>
                  <a:schemeClr val="tx1"/>
                </a:solidFill>
                <a:latin typeface="Arial" pitchFamily="34" charset="0"/>
                <a:ea typeface="ヒラギノ角ゴ Pro W3"/>
                <a:cs typeface="ヒラギノ角ゴ Pro W3"/>
              </a:defRPr>
            </a:lvl3pPr>
            <a:lvl4pPr marL="1600200" indent="-228600">
              <a:defRPr>
                <a:solidFill>
                  <a:schemeClr val="tx1"/>
                </a:solidFill>
                <a:latin typeface="Arial" pitchFamily="34" charset="0"/>
                <a:ea typeface="ヒラギノ角ゴ Pro W3"/>
                <a:cs typeface="ヒラギノ角ゴ Pro W3"/>
              </a:defRPr>
            </a:lvl4pPr>
            <a:lvl5pPr marL="2057400" indent="-228600">
              <a:defRPr>
                <a:solidFill>
                  <a:schemeClr val="tx1"/>
                </a:solidFill>
                <a:latin typeface="Arial" pitchFamily="34" charset="0"/>
                <a:ea typeface="ヒラギノ角ゴ Pro W3"/>
                <a:cs typeface="ヒラギノ角ゴ Pro W3"/>
              </a:defRPr>
            </a:lvl5pPr>
            <a:lvl6pPr marL="2514600" indent="-228600" defTabSz="457200" fontAlgn="base">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fontAlgn="base">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fontAlgn="base">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fontAlgn="base">
              <a:spcBef>
                <a:spcPct val="0"/>
              </a:spcBef>
              <a:spcAft>
                <a:spcPct val="0"/>
              </a:spcAft>
              <a:defRPr>
                <a:solidFill>
                  <a:schemeClr val="tx1"/>
                </a:solidFill>
                <a:latin typeface="Arial" pitchFamily="34" charset="0"/>
                <a:ea typeface="ヒラギノ角ゴ Pro W3"/>
                <a:cs typeface="ヒラギノ角ゴ Pro W3"/>
              </a:defRPr>
            </a:lvl9pPr>
          </a:lstStyle>
          <a:p>
            <a:pPr algn="r"/>
            <a:fld id="{E23FABAC-28EF-4952-97B3-D9E6D4E4E841}" type="slidenum">
              <a:rPr lang="en-US" altLang="es-CL" sz="1200">
                <a:latin typeface="Calibri" pitchFamily="34" charset="0"/>
              </a:rPr>
              <a:pPr algn="r"/>
              <a:t>69</a:t>
            </a:fld>
            <a:endParaRPr lang="en-US" altLang="es-CL" sz="1200" dirty="0">
              <a:latin typeface="Calibri" pitchFamily="34" charset="0"/>
            </a:endParaRPr>
          </a:p>
        </p:txBody>
      </p:sp>
    </p:spTree>
    <p:extLst>
      <p:ext uri="{BB962C8B-B14F-4D97-AF65-F5344CB8AC3E}">
        <p14:creationId xmlns:p14="http://schemas.microsoft.com/office/powerpoint/2010/main" val="1216674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687925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p:txBody>
          <a:bodyPr/>
          <a:lstStyle>
            <a:lvl1pPr>
              <a:defRPr/>
            </a:lvl1pPr>
          </a:lstStyle>
          <a:p>
            <a:pPr>
              <a:defRPr/>
            </a:pPr>
            <a:fld id="{4427AB04-3921-4CC0-84AB-F95680A402A9}" type="slidenum">
              <a:rPr lang="en-US"/>
              <a:pPr>
                <a:defRPr/>
              </a:pPr>
              <a:t>‹Nº›</a:t>
            </a:fld>
            <a:endParaRPr lang="en-US" dirty="0"/>
          </a:p>
        </p:txBody>
      </p:sp>
    </p:spTree>
    <p:extLst>
      <p:ext uri="{BB962C8B-B14F-4D97-AF65-F5344CB8AC3E}">
        <p14:creationId xmlns:p14="http://schemas.microsoft.com/office/powerpoint/2010/main" val="1002518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1ACDA50E-69F8-449D-9B93-B646B2F17147}" type="slidenum">
              <a:rPr lang="en-US"/>
              <a:pPr>
                <a:defRPr/>
              </a:pPr>
              <a:t>‹Nº›</a:t>
            </a:fld>
            <a:endParaRPr lang="en-US" dirty="0"/>
          </a:p>
        </p:txBody>
      </p:sp>
    </p:spTree>
    <p:extLst>
      <p:ext uri="{BB962C8B-B14F-4D97-AF65-F5344CB8AC3E}">
        <p14:creationId xmlns:p14="http://schemas.microsoft.com/office/powerpoint/2010/main" val="41378512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2DA104AF-5FF8-430E-9980-8FE1E54423A3}" type="slidenum">
              <a:rPr lang="en-US"/>
              <a:pPr>
                <a:defRPr/>
              </a:pPr>
              <a:t>‹Nº›</a:t>
            </a:fld>
            <a:endParaRPr lang="en-US" dirty="0"/>
          </a:p>
        </p:txBody>
      </p:sp>
    </p:spTree>
    <p:extLst>
      <p:ext uri="{BB962C8B-B14F-4D97-AF65-F5344CB8AC3E}">
        <p14:creationId xmlns:p14="http://schemas.microsoft.com/office/powerpoint/2010/main" val="420473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C2830A4A-46DE-4EFF-9A13-35DDC0ADD851}" type="slidenum">
              <a:rPr lang="en-US"/>
              <a:pPr>
                <a:defRPr/>
              </a:pPr>
              <a:t>‹Nº›</a:t>
            </a:fld>
            <a:endParaRPr lang="en-US" dirty="0"/>
          </a:p>
        </p:txBody>
      </p:sp>
    </p:spTree>
    <p:extLst>
      <p:ext uri="{BB962C8B-B14F-4D97-AF65-F5344CB8AC3E}">
        <p14:creationId xmlns:p14="http://schemas.microsoft.com/office/powerpoint/2010/main" val="2414280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5"/>
          <p:cNvSpPr>
            <a:spLocks noGrp="1"/>
          </p:cNvSpPr>
          <p:nvPr>
            <p:ph type="sldNum" sz="quarter" idx="10"/>
          </p:nvPr>
        </p:nvSpPr>
        <p:spPr/>
        <p:txBody>
          <a:bodyPr/>
          <a:lstStyle>
            <a:lvl1pPr>
              <a:defRPr/>
            </a:lvl1pPr>
          </a:lstStyle>
          <a:p>
            <a:pPr>
              <a:defRPr/>
            </a:pPr>
            <a:fld id="{BACD4E2A-D5C3-46CD-8623-69BB5B258FBC}" type="slidenum">
              <a:rPr lang="en-US"/>
              <a:pPr>
                <a:defRPr/>
              </a:pPr>
              <a:t>‹Nº›</a:t>
            </a:fld>
            <a:endParaRPr lang="en-US" dirty="0"/>
          </a:p>
        </p:txBody>
      </p:sp>
    </p:spTree>
    <p:extLst>
      <p:ext uri="{BB962C8B-B14F-4D97-AF65-F5344CB8AC3E}">
        <p14:creationId xmlns:p14="http://schemas.microsoft.com/office/powerpoint/2010/main" val="36368975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19800" y="274638"/>
            <a:ext cx="2057400" cy="5851525"/>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54102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5"/>
          <p:cNvSpPr>
            <a:spLocks noGrp="1"/>
          </p:cNvSpPr>
          <p:nvPr>
            <p:ph type="sldNum" sz="quarter" idx="10"/>
          </p:nvPr>
        </p:nvSpPr>
        <p:spPr/>
        <p:txBody>
          <a:bodyPr/>
          <a:lstStyle>
            <a:lvl1pPr>
              <a:defRPr/>
            </a:lvl1pPr>
          </a:lstStyle>
          <a:p>
            <a:pPr>
              <a:defRPr/>
            </a:pPr>
            <a:fld id="{0E731F53-EFF0-4748-95DA-ABCC69FBA9DE}" type="slidenum">
              <a:rPr lang="en-US"/>
              <a:pPr>
                <a:defRPr/>
              </a:pPr>
              <a:t>‹Nº›</a:t>
            </a:fld>
            <a:endParaRPr lang="en-US" dirty="0"/>
          </a:p>
        </p:txBody>
      </p:sp>
    </p:spTree>
    <p:extLst>
      <p:ext uri="{BB962C8B-B14F-4D97-AF65-F5344CB8AC3E}">
        <p14:creationId xmlns:p14="http://schemas.microsoft.com/office/powerpoint/2010/main" val="1652659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a:xfrm>
            <a:off x="6454588" y="5809152"/>
            <a:ext cx="1213821" cy="365125"/>
          </a:xfrm>
          <a:prstGeom prst="rect">
            <a:avLst/>
          </a:prstGeom>
        </p:spPr>
        <p:txBody>
          <a:bodyPr/>
          <a:lstStyle/>
          <a:p>
            <a:fld id="{DF4DCCBE-92A2-42E1-8CCE-932B6E198079}" type="datetimeFigureOut">
              <a:rPr lang="es-CL" smtClean="0"/>
              <a:t>18-08-2015</a:t>
            </a:fld>
            <a:endParaRPr lang="es-CL" dirty="0"/>
          </a:p>
        </p:txBody>
      </p:sp>
      <p:sp>
        <p:nvSpPr>
          <p:cNvPr id="5" name="Footer Placeholder 4"/>
          <p:cNvSpPr>
            <a:spLocks noGrp="1"/>
          </p:cNvSpPr>
          <p:nvPr>
            <p:ph type="ftr" sz="quarter" idx="11"/>
          </p:nvPr>
        </p:nvSpPr>
        <p:spPr>
          <a:xfrm>
            <a:off x="914401" y="5809152"/>
            <a:ext cx="5540188" cy="365125"/>
          </a:xfrm>
          <a:prstGeom prst="rect">
            <a:avLst/>
          </a:prstGeom>
        </p:spPr>
        <p:txBody>
          <a:bodyPr/>
          <a:lstStyle/>
          <a:p>
            <a:endParaRPr lang="es-CL" dirty="0"/>
          </a:p>
        </p:txBody>
      </p:sp>
      <p:sp>
        <p:nvSpPr>
          <p:cNvPr id="6" name="Slide Number Placeholder 5"/>
          <p:cNvSpPr>
            <a:spLocks noGrp="1"/>
          </p:cNvSpPr>
          <p:nvPr>
            <p:ph type="sldNum" sz="quarter" idx="12"/>
          </p:nvPr>
        </p:nvSpPr>
        <p:spPr/>
        <p:txBody>
          <a:bodyPr/>
          <a:lstStyle/>
          <a:p>
            <a:fld id="{E2D582EB-53E6-4E2B-AC7E-15033EFEA379}" type="slidenum">
              <a:rPr lang="es-CL" smtClean="0"/>
              <a:t>‹Nº›</a:t>
            </a:fld>
            <a:endParaRPr lang="es-CL" dirty="0"/>
          </a:p>
        </p:txBody>
      </p:sp>
    </p:spTree>
    <p:extLst>
      <p:ext uri="{BB962C8B-B14F-4D97-AF65-F5344CB8AC3E}">
        <p14:creationId xmlns:p14="http://schemas.microsoft.com/office/powerpoint/2010/main" val="1841064915"/>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CL" dirty="0"/>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E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fld id="{07739825-38B6-489F-83F1-DDA951EE4B5D}" type="slidenum">
              <a:rPr lang="en-US"/>
              <a:pPr>
                <a:defRPr/>
              </a:pPr>
              <a:t>‹Nº›</a:t>
            </a:fld>
            <a:endParaRPr lang="en-US" dirty="0"/>
          </a:p>
        </p:txBody>
      </p:sp>
    </p:spTree>
    <p:extLst>
      <p:ext uri="{BB962C8B-B14F-4D97-AF65-F5344CB8AC3E}">
        <p14:creationId xmlns:p14="http://schemas.microsoft.com/office/powerpoint/2010/main" val="39797305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CL" dirty="0"/>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E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fld id="{6B59B14A-98B6-4A74-9E68-B0BDE8A488E3}" type="slidenum">
              <a:rPr lang="en-US"/>
              <a:pPr>
                <a:defRPr/>
              </a:pPr>
              <a:t>‹Nº›</a:t>
            </a:fld>
            <a:endParaRPr lang="en-US" dirty="0"/>
          </a:p>
        </p:txBody>
      </p:sp>
    </p:spTree>
    <p:extLst>
      <p:ext uri="{BB962C8B-B14F-4D97-AF65-F5344CB8AC3E}">
        <p14:creationId xmlns:p14="http://schemas.microsoft.com/office/powerpoint/2010/main" val="14320601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CL" dirty="0"/>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E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fld id="{7B11248A-FB3F-49FE-92B6-1480BD480E54}" type="slidenum">
              <a:rPr lang="en-US"/>
              <a:pPr>
                <a:defRPr/>
              </a:pPr>
              <a:t>‹Nº›</a:t>
            </a:fld>
            <a:endParaRPr lang="en-US" dirty="0"/>
          </a:p>
        </p:txBody>
      </p:sp>
    </p:spTree>
    <p:extLst>
      <p:ext uri="{BB962C8B-B14F-4D97-AF65-F5344CB8AC3E}">
        <p14:creationId xmlns:p14="http://schemas.microsoft.com/office/powerpoint/2010/main" val="1778080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5040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CL" dirty="0"/>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E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fld id="{2E6770B7-229F-4173-9BBC-DAAF1E24E3C7}" type="slidenum">
              <a:rPr lang="en-US"/>
              <a:pPr>
                <a:defRPr/>
              </a:pPr>
              <a:t>‹Nº›</a:t>
            </a:fld>
            <a:endParaRPr lang="en-US" dirty="0"/>
          </a:p>
        </p:txBody>
      </p:sp>
    </p:spTree>
    <p:extLst>
      <p:ext uri="{BB962C8B-B14F-4D97-AF65-F5344CB8AC3E}">
        <p14:creationId xmlns:p14="http://schemas.microsoft.com/office/powerpoint/2010/main" val="1145922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CL" dirty="0"/>
          </a:p>
        </p:txBody>
      </p:sp>
      <p:sp>
        <p:nvSpPr>
          <p:cNvPr id="8" name="Footer Placeholder 7"/>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E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fld id="{EC75FD69-CFAC-401B-A61A-ECF72C6C773B}" type="slidenum">
              <a:rPr lang="en-US"/>
              <a:pPr>
                <a:defRPr/>
              </a:pPr>
              <a:t>‹Nº›</a:t>
            </a:fld>
            <a:endParaRPr lang="en-US" dirty="0"/>
          </a:p>
        </p:txBody>
      </p:sp>
    </p:spTree>
    <p:extLst>
      <p:ext uri="{BB962C8B-B14F-4D97-AF65-F5344CB8AC3E}">
        <p14:creationId xmlns:p14="http://schemas.microsoft.com/office/powerpoint/2010/main" val="33214776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CL" dirty="0"/>
          </a:p>
        </p:txBody>
      </p:sp>
      <p:sp>
        <p:nvSpPr>
          <p:cNvPr id="4" name="Footer Placeholder 3"/>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E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fld id="{AD7AA83C-D2D1-4926-AB70-7899DF8EFA4A}" type="slidenum">
              <a:rPr lang="en-US"/>
              <a:pPr>
                <a:defRPr/>
              </a:pPr>
              <a:t>‹Nº›</a:t>
            </a:fld>
            <a:endParaRPr lang="en-US" dirty="0"/>
          </a:p>
        </p:txBody>
      </p:sp>
    </p:spTree>
    <p:extLst>
      <p:ext uri="{BB962C8B-B14F-4D97-AF65-F5344CB8AC3E}">
        <p14:creationId xmlns:p14="http://schemas.microsoft.com/office/powerpoint/2010/main" val="30926748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CL" dirty="0"/>
          </a:p>
        </p:txBody>
      </p:sp>
      <p:sp>
        <p:nvSpPr>
          <p:cNvPr id="3" name="Footer Placeholder 2"/>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E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fld id="{8017F94A-DFAA-44B5-9C91-3DF2AE54B027}" type="slidenum">
              <a:rPr lang="en-US"/>
              <a:pPr>
                <a:defRPr/>
              </a:pPr>
              <a:t>‹Nº›</a:t>
            </a:fld>
            <a:endParaRPr lang="en-US" dirty="0"/>
          </a:p>
        </p:txBody>
      </p:sp>
    </p:spTree>
    <p:extLst>
      <p:ext uri="{BB962C8B-B14F-4D97-AF65-F5344CB8AC3E}">
        <p14:creationId xmlns:p14="http://schemas.microsoft.com/office/powerpoint/2010/main" val="186686487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CL" dirty="0"/>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E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fld id="{EFAA8850-E173-4D07-988A-4EFB7EDF58D0}" type="slidenum">
              <a:rPr lang="en-US"/>
              <a:pPr>
                <a:defRPr/>
              </a:pPr>
              <a:t>‹Nº›</a:t>
            </a:fld>
            <a:endParaRPr lang="en-US" dirty="0"/>
          </a:p>
        </p:txBody>
      </p:sp>
    </p:spTree>
    <p:extLst>
      <p:ext uri="{BB962C8B-B14F-4D97-AF65-F5344CB8AC3E}">
        <p14:creationId xmlns:p14="http://schemas.microsoft.com/office/powerpoint/2010/main" val="38086664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CL" dirty="0"/>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E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fld id="{4574ED5E-BE0F-4010-B103-8DF5696B09F6}" type="slidenum">
              <a:rPr lang="en-US"/>
              <a:pPr>
                <a:defRPr/>
              </a:pPr>
              <a:t>‹Nº›</a:t>
            </a:fld>
            <a:endParaRPr lang="en-US" dirty="0"/>
          </a:p>
        </p:txBody>
      </p:sp>
    </p:spTree>
    <p:extLst>
      <p:ext uri="{BB962C8B-B14F-4D97-AF65-F5344CB8AC3E}">
        <p14:creationId xmlns:p14="http://schemas.microsoft.com/office/powerpoint/2010/main" val="141964799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CL" dirty="0"/>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E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fld id="{1D23F19E-AF1C-4B40-9225-130BFDDFC181}" type="slidenum">
              <a:rPr lang="en-US"/>
              <a:pPr>
                <a:defRPr/>
              </a:pPr>
              <a:t>‹Nº›</a:t>
            </a:fld>
            <a:endParaRPr lang="en-US" dirty="0"/>
          </a:p>
        </p:txBody>
      </p:sp>
    </p:spTree>
    <p:extLst>
      <p:ext uri="{BB962C8B-B14F-4D97-AF65-F5344CB8AC3E}">
        <p14:creationId xmlns:p14="http://schemas.microsoft.com/office/powerpoint/2010/main" val="376048039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CL" dirty="0"/>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E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fld id="{CF05AA00-2D49-497B-B570-430D1D82A1A7}" type="slidenum">
              <a:rPr lang="en-US"/>
              <a:pPr>
                <a:defRPr/>
              </a:pPr>
              <a:t>‹Nº›</a:t>
            </a:fld>
            <a:endParaRPr lang="en-US" dirty="0"/>
          </a:p>
        </p:txBody>
      </p:sp>
    </p:spTree>
    <p:extLst>
      <p:ext uri="{BB962C8B-B14F-4D97-AF65-F5344CB8AC3E}">
        <p14:creationId xmlns:p14="http://schemas.microsoft.com/office/powerpoint/2010/main" val="35719682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2236002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Tree>
    <p:extLst>
      <p:ext uri="{BB962C8B-B14F-4D97-AF65-F5344CB8AC3E}">
        <p14:creationId xmlns:p14="http://schemas.microsoft.com/office/powerpoint/2010/main" val="61524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679951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Slide Number Placeholder 5"/>
          <p:cNvSpPr>
            <a:spLocks noGrp="1"/>
          </p:cNvSpPr>
          <p:nvPr>
            <p:ph type="sldNum" sz="quarter" idx="10"/>
          </p:nvPr>
        </p:nvSpPr>
        <p:spPr/>
        <p:txBody>
          <a:bodyPr/>
          <a:lstStyle>
            <a:lvl1pPr>
              <a:defRPr/>
            </a:lvl1pPr>
          </a:lstStyle>
          <a:p>
            <a:pPr>
              <a:defRPr/>
            </a:pPr>
            <a:fld id="{ADAFDF08-7FA8-4F8E-BC41-61FF4824083D}" type="slidenum">
              <a:rPr lang="en-US"/>
              <a:pPr>
                <a:defRPr/>
              </a:pPr>
              <a:t>‹Nº›</a:t>
            </a:fld>
            <a:endParaRPr lang="en-US" dirty="0"/>
          </a:p>
        </p:txBody>
      </p:sp>
    </p:spTree>
    <p:extLst>
      <p:ext uri="{BB962C8B-B14F-4D97-AF65-F5344CB8AC3E}">
        <p14:creationId xmlns:p14="http://schemas.microsoft.com/office/powerpoint/2010/main" val="1558913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4"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8" y="-3175"/>
            <a:ext cx="6521451"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1 Título"/>
          <p:cNvSpPr txBox="1">
            <a:spLocks/>
          </p:cNvSpPr>
          <p:nvPr userDrawn="1"/>
        </p:nvSpPr>
        <p:spPr bwMode="auto">
          <a:xfrm>
            <a:off x="482600" y="69850"/>
            <a:ext cx="2994025" cy="428625"/>
          </a:xfrm>
          <a:prstGeom prst="rect">
            <a:avLst/>
          </a:prstGeom>
          <a:noFill/>
          <a:ln w="9525">
            <a:noFill/>
            <a:miter lim="800000"/>
            <a:headEnd/>
            <a:tailEnd/>
          </a:ln>
          <a:effectLst>
            <a:outerShdw blurRad="50800" dist="38100" dir="2700000" algn="tl" rotWithShape="0">
              <a:prstClr val="black">
                <a:alpha val="40000"/>
              </a:prstClr>
            </a:outerShdw>
          </a:effectLst>
        </p:spPr>
        <p:txBody>
          <a:bodyPr/>
          <a:lstStyle/>
          <a:p>
            <a:pPr eaLnBrk="0" hangingPunct="0">
              <a:defRPr/>
            </a:pP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Verdana"/>
              <a:ea typeface="+mn-ea"/>
              <a:cs typeface="+mn-cs"/>
            </a:endParaRPr>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0"/>
          </p:nvPr>
        </p:nvSpPr>
        <p:spPr/>
        <p:txBody>
          <a:bodyPr/>
          <a:lstStyle>
            <a:lvl1pPr>
              <a:defRPr/>
            </a:lvl1pPr>
          </a:lstStyle>
          <a:p>
            <a:pPr>
              <a:defRPr/>
            </a:pPr>
            <a:fld id="{EBFAF93D-9E16-4D68-AD24-F1AB8ABA8A82}" type="slidenum">
              <a:rPr lang="en-US"/>
              <a:pPr>
                <a:defRPr/>
              </a:pPr>
              <a:t>‹Nº›</a:t>
            </a:fld>
            <a:endParaRPr lang="en-US" dirty="0"/>
          </a:p>
        </p:txBody>
      </p:sp>
    </p:spTree>
    <p:extLst>
      <p:ext uri="{BB962C8B-B14F-4D97-AF65-F5344CB8AC3E}">
        <p14:creationId xmlns:p14="http://schemas.microsoft.com/office/powerpoint/2010/main" val="3541683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CL" dirty="0"/>
          </a:p>
        </p:txBody>
      </p:sp>
      <p:sp>
        <p:nvSpPr>
          <p:cNvPr id="5" name="Footer Placeholder 4"/>
          <p:cNvSpPr>
            <a:spLocks noGrp="1"/>
          </p:cNvSpPr>
          <p:nvPr>
            <p:ph type="ftr" sz="quarter" idx="11"/>
          </p:nvPr>
        </p:nvSpPr>
        <p:spPr>
          <a:xfrm>
            <a:off x="19050" y="6527800"/>
            <a:ext cx="2895600" cy="246063"/>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ヒラギノ角ゴ Pro W3" pitchFamily="-60" charset="-128"/>
                <a:cs typeface="+mn-cs"/>
              </a:defRPr>
            </a:lvl1pPr>
          </a:lstStyle>
          <a:p>
            <a:pPr>
              <a:defRPr/>
            </a:pPr>
            <a:endParaRPr lang="es-ES" dirty="0"/>
          </a:p>
        </p:txBody>
      </p:sp>
      <p:sp>
        <p:nvSpPr>
          <p:cNvPr id="6" name="Slide Number Placeholder 5"/>
          <p:cNvSpPr>
            <a:spLocks noGrp="1"/>
          </p:cNvSpPr>
          <p:nvPr>
            <p:ph type="sldNum" sz="quarter" idx="12"/>
          </p:nvPr>
        </p:nvSpPr>
        <p:spPr/>
        <p:txBody>
          <a:bodyPr/>
          <a:lstStyle>
            <a:lvl1pPr>
              <a:defRPr/>
            </a:lvl1pPr>
          </a:lstStyle>
          <a:p>
            <a:pPr>
              <a:defRPr/>
            </a:pPr>
            <a:fld id="{72C01E99-7B32-4141-9E26-FA3EA1EA0AF6}" type="slidenum">
              <a:rPr lang="en-US"/>
              <a:pPr>
                <a:defRPr/>
              </a:pPr>
              <a:t>‹Nº›</a:t>
            </a:fld>
            <a:endParaRPr lang="en-US" dirty="0"/>
          </a:p>
        </p:txBody>
      </p:sp>
    </p:spTree>
    <p:extLst>
      <p:ext uri="{BB962C8B-B14F-4D97-AF65-F5344CB8AC3E}">
        <p14:creationId xmlns:p14="http://schemas.microsoft.com/office/powerpoint/2010/main" val="55628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0"/>
          </p:nvPr>
        </p:nvSpPr>
        <p:spPr/>
        <p:txBody>
          <a:bodyPr/>
          <a:lstStyle>
            <a:lvl1pPr>
              <a:defRPr/>
            </a:lvl1pPr>
          </a:lstStyle>
          <a:p>
            <a:pPr>
              <a:defRPr/>
            </a:pPr>
            <a:fld id="{5633DAF2-2F4B-431D-AF1E-108F5E2F6152}" type="slidenum">
              <a:rPr lang="en-US"/>
              <a:pPr>
                <a:defRPr/>
              </a:pPr>
              <a:t>‹Nº›</a:t>
            </a:fld>
            <a:endParaRPr lang="en-US" dirty="0"/>
          </a:p>
        </p:txBody>
      </p:sp>
    </p:spTree>
    <p:extLst>
      <p:ext uri="{BB962C8B-B14F-4D97-AF65-F5344CB8AC3E}">
        <p14:creationId xmlns:p14="http://schemas.microsoft.com/office/powerpoint/2010/main" val="3894786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CL" dirty="0"/>
          </a:p>
        </p:txBody>
      </p:sp>
      <p:sp>
        <p:nvSpPr>
          <p:cNvPr id="8" name="Footer Placeholder 7"/>
          <p:cNvSpPr>
            <a:spLocks noGrp="1"/>
          </p:cNvSpPr>
          <p:nvPr>
            <p:ph type="ftr" sz="quarter" idx="11"/>
          </p:nvPr>
        </p:nvSpPr>
        <p:spPr>
          <a:xfrm>
            <a:off x="19050" y="6527800"/>
            <a:ext cx="2895600" cy="246063"/>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ヒラギノ角ゴ Pro W3" pitchFamily="-60" charset="-128"/>
                <a:cs typeface="+mn-cs"/>
              </a:defRPr>
            </a:lvl1pPr>
          </a:lstStyle>
          <a:p>
            <a:pPr>
              <a:defRPr/>
            </a:pPr>
            <a:endParaRPr lang="es-ES" dirty="0"/>
          </a:p>
        </p:txBody>
      </p:sp>
      <p:sp>
        <p:nvSpPr>
          <p:cNvPr id="9" name="Slide Number Placeholder 8"/>
          <p:cNvSpPr>
            <a:spLocks noGrp="1"/>
          </p:cNvSpPr>
          <p:nvPr>
            <p:ph type="sldNum" sz="quarter" idx="12"/>
          </p:nvPr>
        </p:nvSpPr>
        <p:spPr/>
        <p:txBody>
          <a:bodyPr/>
          <a:lstStyle>
            <a:lvl1pPr>
              <a:defRPr/>
            </a:lvl1pPr>
          </a:lstStyle>
          <a:p>
            <a:pPr>
              <a:defRPr/>
            </a:pPr>
            <a:fld id="{0EFB3746-5B16-4FEC-85F7-963F1B5C88E7}" type="slidenum">
              <a:rPr lang="en-US"/>
              <a:pPr>
                <a:defRPr/>
              </a:pPr>
              <a:t>‹Nº›</a:t>
            </a:fld>
            <a:endParaRPr lang="en-US" dirty="0"/>
          </a:p>
        </p:txBody>
      </p:sp>
    </p:spTree>
    <p:extLst>
      <p:ext uri="{BB962C8B-B14F-4D97-AF65-F5344CB8AC3E}">
        <p14:creationId xmlns:p14="http://schemas.microsoft.com/office/powerpoint/2010/main" val="1778272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file:///\\localhost\Users\CDEB\Pictures\1.png" TargetMode="External"/><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10" Type="http://schemas.openxmlformats.org/officeDocument/2006/relationships/image" Target="file:///\\localhost\Users\CDEB\Pictures\3.png" TargetMode="Externa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theme" Target="../theme/theme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theme" Target="../theme/theme3.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image" Target="file:///\\localhost\Users\CDEB\Desktop\logoMINSAL.jpg" TargetMode="Externa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image" Target="../media/image5.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6CB7"/>
        </a:solidFill>
        <a:effectLst/>
      </p:bgPr>
    </p:bg>
    <p:spTree>
      <p:nvGrpSpPr>
        <p:cNvPr id="1" name=""/>
        <p:cNvGrpSpPr/>
        <p:nvPr/>
      </p:nvGrpSpPr>
      <p:grpSpPr>
        <a:xfrm>
          <a:off x="0" y="0"/>
          <a:ext cx="0" cy="0"/>
          <a:chOff x="0" y="0"/>
          <a:chExt cx="0" cy="0"/>
        </a:xfrm>
      </p:grpSpPr>
      <p:sp>
        <p:nvSpPr>
          <p:cNvPr id="1026" name="Rectangle 64"/>
          <p:cNvSpPr>
            <a:spLocks noChangeArrowheads="1"/>
          </p:cNvSpPr>
          <p:nvPr/>
        </p:nvSpPr>
        <p:spPr bwMode="auto">
          <a:xfrm>
            <a:off x="533400" y="3333750"/>
            <a:ext cx="1033463" cy="3524250"/>
          </a:xfrm>
          <a:prstGeom prst="rect">
            <a:avLst/>
          </a:prstGeom>
          <a:solidFill>
            <a:srgbClr val="006CB7"/>
          </a:solidFill>
          <a:ln w="9525">
            <a:noFill/>
            <a:miter lim="800000"/>
            <a:headEnd/>
            <a:tailEnd/>
          </a:ln>
          <a:effectLst>
            <a:outerShdw dist="38100" dir="12899965" algn="br" rotWithShape="0">
              <a:srgbClr val="808080">
                <a:alpha val="25000"/>
              </a:srgbClr>
            </a:outerShdw>
          </a:effectLst>
        </p:spPr>
        <p:txBody>
          <a:bodyPr anchor="ctr"/>
          <a:lstStyle/>
          <a:p>
            <a:pPr>
              <a:defRPr/>
            </a:pPr>
            <a:endParaRPr lang="es-ES" dirty="0">
              <a:solidFill>
                <a:srgbClr val="FFFFFF"/>
              </a:solidFill>
              <a:latin typeface="Calibri" pitchFamily="34" charset="0"/>
            </a:endParaRPr>
          </a:p>
        </p:txBody>
      </p:sp>
      <p:sp>
        <p:nvSpPr>
          <p:cNvPr id="1027" name="Rectangle 65"/>
          <p:cNvSpPr>
            <a:spLocks noChangeArrowheads="1"/>
          </p:cNvSpPr>
          <p:nvPr/>
        </p:nvSpPr>
        <p:spPr bwMode="auto">
          <a:xfrm>
            <a:off x="1566863" y="3333750"/>
            <a:ext cx="1481137" cy="3524250"/>
          </a:xfrm>
          <a:prstGeom prst="rect">
            <a:avLst/>
          </a:prstGeom>
          <a:solidFill>
            <a:srgbClr val="EF4144"/>
          </a:solidFill>
          <a:ln w="9525">
            <a:noFill/>
            <a:miter lim="800000"/>
            <a:headEnd/>
            <a:tailEnd/>
          </a:ln>
          <a:effectLst>
            <a:outerShdw dist="38100" dir="12899965" rotWithShape="0">
              <a:srgbClr val="808080">
                <a:alpha val="25000"/>
              </a:srgbClr>
            </a:outerShdw>
          </a:effectLst>
        </p:spPr>
        <p:txBody>
          <a:bodyPr anchor="ctr"/>
          <a:lstStyle/>
          <a:p>
            <a:pPr>
              <a:defRPr/>
            </a:pPr>
            <a:endParaRPr lang="es-ES" dirty="0">
              <a:solidFill>
                <a:srgbClr val="FFFFFF"/>
              </a:solidFill>
              <a:latin typeface="Calibri" pitchFamily="34" charset="0"/>
            </a:endParaRPr>
          </a:p>
        </p:txBody>
      </p:sp>
      <p:pic>
        <p:nvPicPr>
          <p:cNvPr id="1028" name="Picture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7700" y="3452813"/>
            <a:ext cx="80327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1029" name="Rectangle 70"/>
          <p:cNvSpPr>
            <a:spLocks noChangeArrowheads="1"/>
          </p:cNvSpPr>
          <p:nvPr/>
        </p:nvSpPr>
        <p:spPr bwMode="auto">
          <a:xfrm>
            <a:off x="533400" y="0"/>
            <a:ext cx="1033463" cy="1371600"/>
          </a:xfrm>
          <a:prstGeom prst="rect">
            <a:avLst/>
          </a:prstGeom>
          <a:solidFill>
            <a:srgbClr val="006CB7"/>
          </a:solidFill>
          <a:ln w="9525">
            <a:noFill/>
            <a:miter lim="800000"/>
            <a:headEnd/>
            <a:tailEnd/>
          </a:ln>
          <a:effectLst>
            <a:outerShdw dist="38100" dir="2700000" algn="br" rotWithShape="0">
              <a:srgbClr val="808080">
                <a:alpha val="25000"/>
              </a:srgbClr>
            </a:outerShdw>
          </a:effectLst>
        </p:spPr>
        <p:txBody>
          <a:bodyPr anchor="ctr"/>
          <a:lstStyle/>
          <a:p>
            <a:pPr>
              <a:defRPr/>
            </a:pPr>
            <a:endParaRPr lang="es-ES" dirty="0">
              <a:solidFill>
                <a:srgbClr val="FFFFFF"/>
              </a:solidFill>
              <a:latin typeface="Calibri" pitchFamily="34" charset="0"/>
            </a:endParaRPr>
          </a:p>
        </p:txBody>
      </p:sp>
      <p:sp>
        <p:nvSpPr>
          <p:cNvPr id="1030" name="Rectangle 71"/>
          <p:cNvSpPr>
            <a:spLocks noChangeArrowheads="1"/>
          </p:cNvSpPr>
          <p:nvPr/>
        </p:nvSpPr>
        <p:spPr bwMode="auto">
          <a:xfrm>
            <a:off x="1566863" y="0"/>
            <a:ext cx="1481137" cy="1371600"/>
          </a:xfrm>
          <a:prstGeom prst="rect">
            <a:avLst/>
          </a:prstGeom>
          <a:solidFill>
            <a:srgbClr val="EF4144"/>
          </a:solidFill>
          <a:ln w="9525">
            <a:noFill/>
            <a:miter lim="800000"/>
            <a:headEnd/>
            <a:tailEnd/>
          </a:ln>
          <a:effectLst>
            <a:outerShdw dist="38100" dir="2700000" rotWithShape="0">
              <a:srgbClr val="808080">
                <a:alpha val="25000"/>
              </a:srgbClr>
            </a:outerShdw>
          </a:effectLst>
        </p:spPr>
        <p:txBody>
          <a:bodyPr anchor="ctr"/>
          <a:lstStyle/>
          <a:p>
            <a:pPr>
              <a:defRPr/>
            </a:pPr>
            <a:endParaRPr lang="es-ES" dirty="0">
              <a:solidFill>
                <a:srgbClr val="FFFFFF"/>
              </a:solidFill>
              <a:latin typeface="Calibri" pitchFamily="34" charset="0"/>
            </a:endParaRPr>
          </a:p>
        </p:txBody>
      </p:sp>
      <p:pic>
        <p:nvPicPr>
          <p:cNvPr id="1031" name="1.png" descr="/Users/CDEB/Pictures/1.png"/>
          <p:cNvPicPr>
            <a:picLocks noChangeAspect="1"/>
          </p:cNvPicPr>
          <p:nvPr/>
        </p:nvPicPr>
        <p:blipFill>
          <a:blip r:embed="rId7" r:link="rId8">
            <a:extLst>
              <a:ext uri="{28A0092B-C50C-407E-A947-70E740481C1C}">
                <a14:useLocalDpi xmlns:a14="http://schemas.microsoft.com/office/drawing/2010/main" val="0"/>
              </a:ext>
            </a:extLst>
          </a:blip>
          <a:srcRect/>
          <a:stretch>
            <a:fillRect/>
          </a:stretch>
        </p:blipFill>
        <p:spPr bwMode="auto">
          <a:xfrm>
            <a:off x="1566863" y="3430588"/>
            <a:ext cx="13843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3.png" descr="/Users/CDEB/Pictures/3.png"/>
          <p:cNvPicPr>
            <a:picLocks noChangeAspect="1"/>
          </p:cNvPicPr>
          <p:nvPr/>
        </p:nvPicPr>
        <p:blipFill>
          <a:blip r:embed="rId9" r:link="rId10">
            <a:extLst>
              <a:ext uri="{28A0092B-C50C-407E-A947-70E740481C1C}">
                <a14:useLocalDpi xmlns:a14="http://schemas.microsoft.com/office/drawing/2010/main" val="0"/>
              </a:ext>
            </a:extLst>
          </a:blip>
          <a:srcRect/>
          <a:stretch>
            <a:fillRect/>
          </a:stretch>
        </p:blipFill>
        <p:spPr bwMode="auto">
          <a:xfrm>
            <a:off x="1566863" y="6400800"/>
            <a:ext cx="2071687"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dk1" tx1="lt1" bg2="dk2" tx2="lt2" accent1="accent1" accent2="accent2" accent3="accent3" accent4="accent4" accent5="accent5" accent6="accent6" hlink="hlink" folHlink="folHlink"/>
  <p:sldLayoutIdLst>
    <p:sldLayoutId id="2147483684" r:id="rId1"/>
    <p:sldLayoutId id="2147483683" r:id="rId2"/>
    <p:sldLayoutId id="2147483682" r:id="rId3"/>
    <p:sldLayoutId id="2147483681" r:id="rId4"/>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ヒラギノ角ゴ Pro W3" charset="-128"/>
          <a:cs typeface="ヒラギノ角ゴ Pro W3" charset="-128"/>
        </a:defRPr>
      </a:lvl1pPr>
      <a:lvl2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2pPr>
      <a:lvl3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3pPr>
      <a:lvl4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4pPr>
      <a:lvl5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5pPr>
      <a:lvl6pPr marL="4572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6pPr>
      <a:lvl7pPr marL="9144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7pPr>
      <a:lvl8pPr marL="13716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8pPr>
      <a:lvl9pPr marL="18288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charset="-128"/>
          <a:cs typeface="ヒラギノ角ゴ Pro W3" charset="0"/>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ヒラギノ角ゴ Pro W3" charset="-128"/>
          <a:cs typeface="ヒラギノ角ゴ Pro W3" charset="0"/>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146" name="Title Placeholder 1"/>
          <p:cNvSpPr>
            <a:spLocks noGrp="1"/>
          </p:cNvSpPr>
          <p:nvPr>
            <p:ph type="title"/>
          </p:nvPr>
        </p:nvSpPr>
        <p:spPr bwMode="auto">
          <a:xfrm>
            <a:off x="152400" y="152400"/>
            <a:ext cx="816451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s-CL" smtClean="0"/>
              <a:t>Click to edit Master title style</a:t>
            </a:r>
          </a:p>
        </p:txBody>
      </p:sp>
      <p:sp>
        <p:nvSpPr>
          <p:cNvPr id="6147" name="Text Placeholder 2"/>
          <p:cNvSpPr>
            <a:spLocks noGrp="1"/>
          </p:cNvSpPr>
          <p:nvPr>
            <p:ph type="body" idx="1"/>
          </p:nvPr>
        </p:nvSpPr>
        <p:spPr bwMode="auto">
          <a:xfrm>
            <a:off x="152400" y="1477963"/>
            <a:ext cx="8177213"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s-CL" smtClean="0"/>
              <a:t>Click to edit Master text styles</a:t>
            </a:r>
          </a:p>
          <a:p>
            <a:pPr lvl="1"/>
            <a:r>
              <a:rPr lang="en-US" altLang="es-CL" smtClean="0"/>
              <a:t>Second level</a:t>
            </a:r>
          </a:p>
          <a:p>
            <a:pPr lvl="2"/>
            <a:r>
              <a:rPr lang="en-US" altLang="es-CL" smtClean="0"/>
              <a:t>Third level</a:t>
            </a:r>
          </a:p>
          <a:p>
            <a:pPr lvl="3"/>
            <a:r>
              <a:rPr lang="en-US" altLang="es-CL" smtClean="0"/>
              <a:t>Fourth level</a:t>
            </a:r>
          </a:p>
          <a:p>
            <a:pPr lvl="4"/>
            <a:r>
              <a:rPr lang="en-US" altLang="es-CL" smtClean="0"/>
              <a:t>Fifth level</a:t>
            </a:r>
          </a:p>
        </p:txBody>
      </p:sp>
      <p:sp>
        <p:nvSpPr>
          <p:cNvPr id="6" name="Slide Number Placeholder 5"/>
          <p:cNvSpPr>
            <a:spLocks noGrp="1"/>
          </p:cNvSpPr>
          <p:nvPr>
            <p:ph type="sldNum" sz="quarter" idx="4"/>
          </p:nvPr>
        </p:nvSpPr>
        <p:spPr>
          <a:xfrm>
            <a:off x="6183313" y="6527800"/>
            <a:ext cx="2133600" cy="19367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898989"/>
                </a:solidFill>
                <a:latin typeface="Verdana" pitchFamily="-60" charset="0"/>
                <a:ea typeface="ヒラギノ角ゴ Pro W3" pitchFamily="-60" charset="-128"/>
                <a:cs typeface="+mn-cs"/>
              </a:defRPr>
            </a:lvl1pPr>
          </a:lstStyle>
          <a:p>
            <a:pPr>
              <a:defRPr/>
            </a:pPr>
            <a:fld id="{BAE65273-6738-413D-AF4D-36803B435770}" type="slidenum">
              <a:rPr lang="en-US"/>
              <a:pPr>
                <a:defRPr/>
              </a:pPr>
              <a:t>‹Nº›</a:t>
            </a:fld>
            <a:endParaRPr lang="en-US" dirty="0"/>
          </a:p>
        </p:txBody>
      </p:sp>
      <p:sp>
        <p:nvSpPr>
          <p:cNvPr id="2053" name="Rectangle 6"/>
          <p:cNvSpPr>
            <a:spLocks noChangeArrowheads="1"/>
          </p:cNvSpPr>
          <p:nvPr/>
        </p:nvSpPr>
        <p:spPr bwMode="auto">
          <a:xfrm>
            <a:off x="8413750" y="-6350"/>
            <a:ext cx="284163" cy="866775"/>
          </a:xfrm>
          <a:prstGeom prst="rect">
            <a:avLst/>
          </a:prstGeom>
          <a:solidFill>
            <a:srgbClr val="006CB7"/>
          </a:solidFill>
          <a:ln w="9525">
            <a:noFill/>
            <a:miter lim="800000"/>
            <a:headEnd/>
            <a:tailEnd/>
          </a:ln>
          <a:effectLst>
            <a:outerShdw dist="38100" dir="2700000" algn="br" rotWithShape="0">
              <a:srgbClr val="808080">
                <a:alpha val="25000"/>
              </a:srgbClr>
            </a:outerShdw>
          </a:effectLst>
        </p:spPr>
        <p:txBody>
          <a:bodyPr anchor="ctr"/>
          <a:lstStyle/>
          <a:p>
            <a:pPr>
              <a:defRPr/>
            </a:pPr>
            <a:endParaRPr lang="es-ES" dirty="0">
              <a:solidFill>
                <a:srgbClr val="FFFFFF"/>
              </a:solidFill>
              <a:latin typeface="Calibri" pitchFamily="34" charset="0"/>
            </a:endParaRPr>
          </a:p>
        </p:txBody>
      </p:sp>
      <p:sp>
        <p:nvSpPr>
          <p:cNvPr id="2054" name="Rectangle 7"/>
          <p:cNvSpPr>
            <a:spLocks noChangeArrowheads="1"/>
          </p:cNvSpPr>
          <p:nvPr/>
        </p:nvSpPr>
        <p:spPr bwMode="auto">
          <a:xfrm>
            <a:off x="8697913" y="0"/>
            <a:ext cx="347662" cy="860425"/>
          </a:xfrm>
          <a:prstGeom prst="rect">
            <a:avLst/>
          </a:prstGeom>
          <a:solidFill>
            <a:srgbClr val="EF4144"/>
          </a:solidFill>
          <a:ln w="9525">
            <a:noFill/>
            <a:miter lim="800000"/>
            <a:headEnd/>
            <a:tailEnd/>
          </a:ln>
          <a:effectLst>
            <a:outerShdw dist="38100" dir="2700000" rotWithShape="0">
              <a:srgbClr val="808080">
                <a:alpha val="25000"/>
              </a:srgbClr>
            </a:outerShdw>
          </a:effectLst>
        </p:spPr>
        <p:txBody>
          <a:bodyPr anchor="ctr"/>
          <a:lstStyle/>
          <a:p>
            <a:pPr>
              <a:defRPr/>
            </a:pPr>
            <a:endParaRPr lang="es-ES" dirty="0">
              <a:solidFill>
                <a:srgbClr val="FFFFFF"/>
              </a:solidFill>
              <a:latin typeface="Calibri" pitchFamily="34" charset="0"/>
            </a:endParaRPr>
          </a:p>
        </p:txBody>
      </p:sp>
      <p:sp>
        <p:nvSpPr>
          <p:cNvPr id="2055" name="Rectangle 9"/>
          <p:cNvSpPr>
            <a:spLocks noChangeArrowheads="1"/>
          </p:cNvSpPr>
          <p:nvPr/>
        </p:nvSpPr>
        <p:spPr bwMode="auto">
          <a:xfrm>
            <a:off x="8413750" y="6400800"/>
            <a:ext cx="284163" cy="457200"/>
          </a:xfrm>
          <a:prstGeom prst="rect">
            <a:avLst/>
          </a:prstGeom>
          <a:solidFill>
            <a:srgbClr val="006CB7"/>
          </a:solidFill>
          <a:ln w="9525">
            <a:noFill/>
            <a:miter lim="800000"/>
            <a:headEnd/>
            <a:tailEnd/>
          </a:ln>
          <a:effectLst>
            <a:outerShdw dist="38100" dir="12899965" algn="br" rotWithShape="0">
              <a:srgbClr val="808080">
                <a:alpha val="25000"/>
              </a:srgbClr>
            </a:outerShdw>
          </a:effectLst>
        </p:spPr>
        <p:txBody>
          <a:bodyPr anchor="ctr"/>
          <a:lstStyle/>
          <a:p>
            <a:pPr>
              <a:defRPr/>
            </a:pPr>
            <a:endParaRPr lang="es-ES" dirty="0">
              <a:solidFill>
                <a:srgbClr val="FFFFFF"/>
              </a:solidFill>
              <a:latin typeface="Calibri" pitchFamily="34" charset="0"/>
            </a:endParaRPr>
          </a:p>
        </p:txBody>
      </p:sp>
      <p:sp>
        <p:nvSpPr>
          <p:cNvPr id="2056" name="Rectangle 10"/>
          <p:cNvSpPr>
            <a:spLocks noChangeArrowheads="1"/>
          </p:cNvSpPr>
          <p:nvPr/>
        </p:nvSpPr>
        <p:spPr bwMode="auto">
          <a:xfrm>
            <a:off x="8697913" y="6400800"/>
            <a:ext cx="347662" cy="457200"/>
          </a:xfrm>
          <a:prstGeom prst="rect">
            <a:avLst/>
          </a:prstGeom>
          <a:solidFill>
            <a:srgbClr val="EF4144"/>
          </a:solidFill>
          <a:ln w="9525">
            <a:noFill/>
            <a:miter lim="800000"/>
            <a:headEnd/>
            <a:tailEnd/>
          </a:ln>
          <a:effectLst>
            <a:outerShdw dist="38100" dir="12899965" rotWithShape="0">
              <a:srgbClr val="808080">
                <a:alpha val="25000"/>
              </a:srgbClr>
            </a:outerShdw>
          </a:effectLst>
        </p:spPr>
        <p:txBody>
          <a:bodyPr anchor="ctr"/>
          <a:lstStyle/>
          <a:p>
            <a:pPr>
              <a:defRPr/>
            </a:pPr>
            <a:endParaRPr lang="es-ES" dirty="0">
              <a:solidFill>
                <a:srgbClr val="FFFFFF"/>
              </a:solidFill>
              <a:latin typeface="Calibri" pitchFamily="34" charset="0"/>
            </a:endParaRPr>
          </a:p>
        </p:txBody>
      </p:sp>
      <p:sp>
        <p:nvSpPr>
          <p:cNvPr id="2057" name="CuadroTexto 11"/>
          <p:cNvSpPr txBox="1">
            <a:spLocks noChangeArrowheads="1"/>
          </p:cNvSpPr>
          <p:nvPr/>
        </p:nvSpPr>
        <p:spPr bwMode="auto">
          <a:xfrm>
            <a:off x="133350" y="6494463"/>
            <a:ext cx="2762250" cy="246062"/>
          </a:xfrm>
          <a:prstGeom prst="rect">
            <a:avLst/>
          </a:prstGeom>
          <a:noFill/>
          <a:ln>
            <a:noFill/>
          </a:ln>
          <a:extLst/>
        </p:spPr>
        <p:txBody>
          <a:bodyPr>
            <a:spAutoFit/>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r>
              <a:rPr lang="es-ES_tradnl" sz="1000" dirty="0" smtClean="0">
                <a:solidFill>
                  <a:srgbClr val="7F7F7F"/>
                </a:solidFill>
                <a:latin typeface="Verdana" pitchFamily="34" charset="0"/>
              </a:rPr>
              <a:t>Gobierno de Chile / Ministerio de Salud</a:t>
            </a:r>
          </a:p>
        </p:txBody>
      </p:sp>
    </p:spTree>
  </p:cSld>
  <p:clrMap bg1="lt1" tx1="dk1" bg2="lt2" tx2="dk2" accent1="accent1" accent2="accent2" accent3="accent3" accent4="accent4" accent5="accent5" accent6="accent6" hlink="hlink" folHlink="folHlink"/>
  <p:sldLayoutIdLst>
    <p:sldLayoutId id="2147483692" r:id="rId1"/>
    <p:sldLayoutId id="2147483694" r:id="rId2"/>
    <p:sldLayoutId id="2147483695" r:id="rId3"/>
    <p:sldLayoutId id="2147483691" r:id="rId4"/>
    <p:sldLayoutId id="2147483696" r:id="rId5"/>
    <p:sldLayoutId id="2147483690" r:id="rId6"/>
    <p:sldLayoutId id="2147483689" r:id="rId7"/>
    <p:sldLayoutId id="2147483688" r:id="rId8"/>
    <p:sldLayoutId id="2147483687" r:id="rId9"/>
    <p:sldLayoutId id="2147483686" r:id="rId10"/>
    <p:sldLayoutId id="2147483685" r:id="rId11"/>
    <p:sldLayoutId id="2147483709" r:id="rId12"/>
  </p:sldLayoutIdLst>
  <p:hf hdr="0" ftr="0" dt="0"/>
  <p:txStyles>
    <p:titleStyle>
      <a:lvl1pPr algn="l" defTabSz="457200" rtl="0" eaLnBrk="0" fontAlgn="base" hangingPunct="0">
        <a:spcBef>
          <a:spcPct val="0"/>
        </a:spcBef>
        <a:spcAft>
          <a:spcPct val="0"/>
        </a:spcAft>
        <a:defRPr sz="2400" kern="1200">
          <a:solidFill>
            <a:srgbClr val="006CB7"/>
          </a:solidFill>
          <a:latin typeface="Verdana"/>
          <a:ea typeface="ヒラギノ角ゴ Pro W3" charset="-128"/>
          <a:cs typeface="Verdana"/>
        </a:defRPr>
      </a:lvl1pPr>
      <a:lvl2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60" charset="0"/>
        </a:defRPr>
      </a:lvl2pPr>
      <a:lvl3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60" charset="0"/>
        </a:defRPr>
      </a:lvl3pPr>
      <a:lvl4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60" charset="0"/>
        </a:defRPr>
      </a:lvl4pPr>
      <a:lvl5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60" charset="0"/>
        </a:defRPr>
      </a:lvl5pPr>
      <a:lvl6pPr marL="457200" algn="l" defTabSz="457200" rtl="0" fontAlgn="base">
        <a:spcBef>
          <a:spcPct val="0"/>
        </a:spcBef>
        <a:spcAft>
          <a:spcPct val="0"/>
        </a:spcAft>
        <a:defRPr sz="2400">
          <a:solidFill>
            <a:srgbClr val="006CB7"/>
          </a:solidFill>
          <a:latin typeface="Verdana" charset="0"/>
          <a:ea typeface="ヒラギノ角ゴ Pro W3" charset="-128"/>
        </a:defRPr>
      </a:lvl6pPr>
      <a:lvl7pPr marL="914400" algn="l" defTabSz="457200" rtl="0" fontAlgn="base">
        <a:spcBef>
          <a:spcPct val="0"/>
        </a:spcBef>
        <a:spcAft>
          <a:spcPct val="0"/>
        </a:spcAft>
        <a:defRPr sz="2400">
          <a:solidFill>
            <a:srgbClr val="006CB7"/>
          </a:solidFill>
          <a:latin typeface="Verdana" charset="0"/>
          <a:ea typeface="ヒラギノ角ゴ Pro W3" charset="-128"/>
        </a:defRPr>
      </a:lvl7pPr>
      <a:lvl8pPr marL="1371600" algn="l" defTabSz="457200" rtl="0" fontAlgn="base">
        <a:spcBef>
          <a:spcPct val="0"/>
        </a:spcBef>
        <a:spcAft>
          <a:spcPct val="0"/>
        </a:spcAft>
        <a:defRPr sz="2400">
          <a:solidFill>
            <a:srgbClr val="006CB7"/>
          </a:solidFill>
          <a:latin typeface="Verdana" charset="0"/>
          <a:ea typeface="ヒラギノ角ゴ Pro W3" charset="-128"/>
        </a:defRPr>
      </a:lvl8pPr>
      <a:lvl9pPr marL="1828800" algn="l" defTabSz="457200" rtl="0" fontAlgn="base">
        <a:spcBef>
          <a:spcPct val="0"/>
        </a:spcBef>
        <a:spcAft>
          <a:spcPct val="0"/>
        </a:spcAft>
        <a:defRPr sz="2400">
          <a:solidFill>
            <a:srgbClr val="006CB7"/>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2000" kern="1200">
          <a:solidFill>
            <a:srgbClr val="595959"/>
          </a:solidFill>
          <a:latin typeface="Verdana"/>
          <a:ea typeface="ヒラギノ角ゴ Pro W3" charset="-128"/>
          <a:cs typeface="Verdana"/>
        </a:defRPr>
      </a:lvl1pPr>
      <a:lvl2pPr marL="742950" indent="-285750" algn="l" defTabSz="457200" rtl="0" eaLnBrk="0" fontAlgn="base" hangingPunct="0">
        <a:spcBef>
          <a:spcPct val="20000"/>
        </a:spcBef>
        <a:spcAft>
          <a:spcPct val="0"/>
        </a:spcAft>
        <a:buFont typeface="Arial" pitchFamily="34" charset="0"/>
        <a:buChar char="–"/>
        <a:defRPr sz="2800" kern="1200">
          <a:solidFill>
            <a:srgbClr val="595959"/>
          </a:solidFill>
          <a:latin typeface="Verdana"/>
          <a:ea typeface="ヒラギノ角ゴ Pro W3" charset="-128"/>
          <a:cs typeface="Verdana"/>
        </a:defRPr>
      </a:lvl2pPr>
      <a:lvl3pPr marL="1143000" indent="-228600" algn="l" defTabSz="457200" rtl="0" eaLnBrk="0" fontAlgn="base" hangingPunct="0">
        <a:spcBef>
          <a:spcPct val="20000"/>
        </a:spcBef>
        <a:spcAft>
          <a:spcPct val="0"/>
        </a:spcAft>
        <a:buFont typeface="Arial" pitchFamily="34" charset="0"/>
        <a:buChar char="•"/>
        <a:defRPr sz="1600" kern="1200">
          <a:solidFill>
            <a:srgbClr val="595959"/>
          </a:solidFill>
          <a:latin typeface="Verdana"/>
          <a:ea typeface="ヒラギノ角ゴ Pro W3" charset="-128"/>
          <a:cs typeface="Verdana"/>
        </a:defRPr>
      </a:lvl3pPr>
      <a:lvl4pPr marL="1600200" indent="-228600" algn="l" defTabSz="457200" rtl="0" eaLnBrk="0" fontAlgn="base" hangingPunct="0">
        <a:spcBef>
          <a:spcPct val="20000"/>
        </a:spcBef>
        <a:spcAft>
          <a:spcPct val="0"/>
        </a:spcAft>
        <a:buFont typeface="Arial" pitchFamily="34" charset="0"/>
        <a:buChar char="–"/>
        <a:defRPr sz="1400" kern="1200">
          <a:solidFill>
            <a:srgbClr val="595959"/>
          </a:solidFill>
          <a:latin typeface="Verdana"/>
          <a:ea typeface="ヒラギノ角ゴ Pro W3" charset="-128"/>
          <a:cs typeface="Verdana"/>
        </a:defRPr>
      </a:lvl4pPr>
      <a:lvl5pPr marL="2057400" indent="-228600" algn="l" defTabSz="457200" rtl="0" eaLnBrk="0" fontAlgn="base" hangingPunct="0">
        <a:spcBef>
          <a:spcPct val="20000"/>
        </a:spcBef>
        <a:spcAft>
          <a:spcPct val="0"/>
        </a:spcAft>
        <a:buFont typeface="Arial" pitchFamily="34" charset="0"/>
        <a:buChar char="»"/>
        <a:defRPr sz="1400" kern="1200">
          <a:solidFill>
            <a:srgbClr val="595959"/>
          </a:solidFill>
          <a:latin typeface="Verdana"/>
          <a:ea typeface="ヒラギノ角ゴ Pro W3" charset="-128"/>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Rectangle 13"/>
          <p:cNvSpPr>
            <a:spLocks noChangeArrowheads="1"/>
          </p:cNvSpPr>
          <p:nvPr/>
        </p:nvSpPr>
        <p:spPr bwMode="auto">
          <a:xfrm>
            <a:off x="7153275" y="0"/>
            <a:ext cx="1990725" cy="6629400"/>
          </a:xfrm>
          <a:prstGeom prst="rect">
            <a:avLst/>
          </a:prstGeom>
          <a:solidFill>
            <a:schemeClr val="bg1"/>
          </a:solidFill>
          <a:ln w="9525">
            <a:noFill/>
            <a:miter lim="800000"/>
            <a:headEnd/>
            <a:tailEnd/>
          </a:ln>
          <a:effectLst>
            <a:outerShdw dist="38100" dir="5640026" rotWithShape="0">
              <a:srgbClr val="808080">
                <a:alpha val="25000"/>
              </a:srgbClr>
            </a:outerShdw>
          </a:effectLst>
        </p:spPr>
        <p:txBody>
          <a:bodyPr anchor="ctr"/>
          <a:lstStyle/>
          <a:p>
            <a:pPr>
              <a:defRPr/>
            </a:pPr>
            <a:endParaRPr lang="es-ES" dirty="0">
              <a:solidFill>
                <a:srgbClr val="FFFFFF"/>
              </a:solidFill>
              <a:latin typeface="Calibri" pitchFamily="34" charset="0"/>
            </a:endParaRPr>
          </a:p>
        </p:txBody>
      </p:sp>
      <p:pic>
        <p:nvPicPr>
          <p:cNvPr id="19459" name="logoMINSAL.jpg" descr="/Users/CDEB/Desktop/logoMINSAL.jpg"/>
          <p:cNvPicPr>
            <a:picLocks noChangeAspect="1"/>
          </p:cNvPicPr>
          <p:nvPr/>
        </p:nvPicPr>
        <p:blipFill>
          <a:blip r:embed="rId14" r:link="rId15">
            <a:extLst>
              <a:ext uri="{28A0092B-C50C-407E-A947-70E740481C1C}">
                <a14:useLocalDpi xmlns:a14="http://schemas.microsoft.com/office/drawing/2010/main" val="0"/>
              </a:ext>
            </a:extLst>
          </a:blip>
          <a:srcRect/>
          <a:stretch>
            <a:fillRect/>
          </a:stretch>
        </p:blipFill>
        <p:spPr bwMode="auto">
          <a:xfrm>
            <a:off x="7153275" y="2286000"/>
            <a:ext cx="1990725"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4"/>
          <p:cNvSpPr/>
          <p:nvPr/>
        </p:nvSpPr>
        <p:spPr>
          <a:xfrm>
            <a:off x="0" y="6629400"/>
            <a:ext cx="9144000" cy="228600"/>
          </a:xfrm>
          <a:prstGeom prst="rect">
            <a:avLst/>
          </a:prstGeom>
          <a:solidFill>
            <a:srgbClr val="EF414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s-ES" dirty="0">
              <a:solidFill>
                <a:srgbClr val="FFFFFF"/>
              </a:solidFill>
              <a:ea typeface="ヒラギノ角ゴ Pro W3" pitchFamily="-60" charset="-128"/>
            </a:endParaRPr>
          </a:p>
        </p:txBody>
      </p:sp>
      <p:sp>
        <p:nvSpPr>
          <p:cNvPr id="3077" name="Rectangle 12"/>
          <p:cNvSpPr>
            <a:spLocks noChangeArrowheads="1"/>
          </p:cNvSpPr>
          <p:nvPr/>
        </p:nvSpPr>
        <p:spPr bwMode="auto">
          <a:xfrm>
            <a:off x="4763" y="0"/>
            <a:ext cx="7148512" cy="6629400"/>
          </a:xfrm>
          <a:prstGeom prst="rect">
            <a:avLst/>
          </a:prstGeom>
          <a:solidFill>
            <a:srgbClr val="006CB7"/>
          </a:solidFill>
          <a:ln w="9525">
            <a:noFill/>
            <a:miter lim="800000"/>
            <a:headEnd/>
            <a:tailEnd/>
          </a:ln>
          <a:effectLst>
            <a:outerShdw dist="38100" dir="3779989" algn="br" rotWithShape="0">
              <a:srgbClr val="808080">
                <a:alpha val="70000"/>
              </a:srgbClr>
            </a:outerShdw>
          </a:effectLst>
        </p:spPr>
        <p:txBody>
          <a:bodyPr anchor="ctr"/>
          <a:lstStyle/>
          <a:p>
            <a:pPr>
              <a:defRPr/>
            </a:pPr>
            <a:endParaRPr lang="es-ES" dirty="0">
              <a:solidFill>
                <a:srgbClr val="FFFFFF"/>
              </a:solidFill>
              <a:latin typeface="Calibri" pitchFamily="34" charset="0"/>
            </a:endParaRPr>
          </a:p>
        </p:txBody>
      </p:sp>
      <p:sp>
        <p:nvSpPr>
          <p:cNvPr id="19462" name="Title Placeholder 1"/>
          <p:cNvSpPr>
            <a:spLocks noGrp="1"/>
          </p:cNvSpPr>
          <p:nvPr>
            <p:ph type="title"/>
          </p:nvPr>
        </p:nvSpPr>
        <p:spPr bwMode="auto">
          <a:xfrm>
            <a:off x="457200" y="2525713"/>
            <a:ext cx="6477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s-CL" smtClean="0"/>
              <a:t>Click to edit Master title style</a:t>
            </a:r>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693" r:id="rId12"/>
  </p:sldLayoutIdLst>
  <p:hf hdr="0" ftr="0" dt="0"/>
  <p:txStyles>
    <p:titleStyle>
      <a:lvl1pPr algn="l" defTabSz="457200" rtl="0" eaLnBrk="0" fontAlgn="base" hangingPunct="0">
        <a:spcBef>
          <a:spcPct val="0"/>
        </a:spcBef>
        <a:spcAft>
          <a:spcPct val="0"/>
        </a:spcAft>
        <a:defRPr sz="4400" b="1" kern="1200">
          <a:solidFill>
            <a:schemeClr val="tx1"/>
          </a:solidFill>
          <a:latin typeface="Verdana"/>
          <a:ea typeface="ヒラギノ角ゴ Pro W3" charset="-128"/>
          <a:cs typeface="Verdana"/>
        </a:defRPr>
      </a:lvl1pPr>
      <a:lvl2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60" charset="0"/>
        </a:defRPr>
      </a:lvl2pPr>
      <a:lvl3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60" charset="0"/>
        </a:defRPr>
      </a:lvl3pPr>
      <a:lvl4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60" charset="0"/>
        </a:defRPr>
      </a:lvl4pPr>
      <a:lvl5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60" charset="0"/>
        </a:defRPr>
      </a:lvl5pPr>
      <a:lvl6pPr marL="457200" algn="l" defTabSz="457200" rtl="0" fontAlgn="base">
        <a:spcBef>
          <a:spcPct val="0"/>
        </a:spcBef>
        <a:spcAft>
          <a:spcPct val="0"/>
        </a:spcAft>
        <a:defRPr sz="4400" b="1">
          <a:solidFill>
            <a:schemeClr val="tx1"/>
          </a:solidFill>
          <a:latin typeface="Verdana" charset="0"/>
          <a:ea typeface="ヒラギノ角ゴ Pro W3" charset="-128"/>
        </a:defRPr>
      </a:lvl6pPr>
      <a:lvl7pPr marL="914400" algn="l" defTabSz="457200" rtl="0" fontAlgn="base">
        <a:spcBef>
          <a:spcPct val="0"/>
        </a:spcBef>
        <a:spcAft>
          <a:spcPct val="0"/>
        </a:spcAft>
        <a:defRPr sz="4400" b="1">
          <a:solidFill>
            <a:schemeClr val="tx1"/>
          </a:solidFill>
          <a:latin typeface="Verdana" charset="0"/>
          <a:ea typeface="ヒラギノ角ゴ Pro W3" charset="-128"/>
        </a:defRPr>
      </a:lvl7pPr>
      <a:lvl8pPr marL="1371600" algn="l" defTabSz="457200" rtl="0" fontAlgn="base">
        <a:spcBef>
          <a:spcPct val="0"/>
        </a:spcBef>
        <a:spcAft>
          <a:spcPct val="0"/>
        </a:spcAft>
        <a:defRPr sz="4400" b="1">
          <a:solidFill>
            <a:schemeClr val="tx1"/>
          </a:solidFill>
          <a:latin typeface="Verdana" charset="0"/>
          <a:ea typeface="ヒラギノ角ゴ Pro W3" charset="-128"/>
        </a:defRPr>
      </a:lvl8pPr>
      <a:lvl9pPr marL="1828800" algn="l" defTabSz="457200" rtl="0" fontAlgn="base">
        <a:spcBef>
          <a:spcPct val="0"/>
        </a:spcBef>
        <a:spcAft>
          <a:spcPct val="0"/>
        </a:spcAft>
        <a:defRPr sz="4400" b="1">
          <a:solidFill>
            <a:schemeClr val="tx1"/>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charset="-128"/>
          <a:cs typeface="ヒラギノ角ゴ Pro W3" charset="0"/>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ヒラギノ角ゴ Pro W3" charset="-128"/>
          <a:cs typeface="ヒラギノ角ゴ Pro W3" charset="0"/>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txBox="1">
            <a:spLocks/>
          </p:cNvSpPr>
          <p:nvPr/>
        </p:nvSpPr>
        <p:spPr bwMode="auto">
          <a:xfrm>
            <a:off x="539552" y="1484784"/>
            <a:ext cx="8352927" cy="1512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ヒラギノ角ゴ Pro W3"/>
                <a:cs typeface="ヒラギノ角ゴ Pro W3"/>
              </a:defRPr>
            </a:lvl1pPr>
            <a:lvl2pPr marL="742950" indent="-285750">
              <a:defRPr>
                <a:solidFill>
                  <a:schemeClr val="tx1"/>
                </a:solidFill>
                <a:latin typeface="Arial" pitchFamily="34" charset="0"/>
                <a:ea typeface="ヒラギノ角ゴ Pro W3"/>
                <a:cs typeface="ヒラギノ角ゴ Pro W3"/>
              </a:defRPr>
            </a:lvl2pPr>
            <a:lvl3pPr marL="1143000" indent="-228600">
              <a:defRPr>
                <a:solidFill>
                  <a:schemeClr val="tx1"/>
                </a:solidFill>
                <a:latin typeface="Arial" pitchFamily="34" charset="0"/>
                <a:ea typeface="ヒラギノ角ゴ Pro W3"/>
                <a:cs typeface="ヒラギノ角ゴ Pro W3"/>
              </a:defRPr>
            </a:lvl3pPr>
            <a:lvl4pPr marL="1600200" indent="-228600">
              <a:defRPr>
                <a:solidFill>
                  <a:schemeClr val="tx1"/>
                </a:solidFill>
                <a:latin typeface="Arial" pitchFamily="34" charset="0"/>
                <a:ea typeface="ヒラギノ角ゴ Pro W3"/>
                <a:cs typeface="ヒラギノ角ゴ Pro W3"/>
              </a:defRPr>
            </a:lvl4pPr>
            <a:lvl5pPr marL="2057400" indent="-228600">
              <a:defRPr>
                <a:solidFill>
                  <a:schemeClr val="tx1"/>
                </a:solidFill>
                <a:latin typeface="Arial" pitchFamily="34" charset="0"/>
                <a:ea typeface="ヒラギノ角ゴ Pro W3"/>
                <a:cs typeface="ヒラギノ角ゴ Pro W3"/>
              </a:defRPr>
            </a:lvl5pPr>
            <a:lvl6pPr marL="2514600" indent="-228600" defTabSz="457200" fontAlgn="base">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fontAlgn="base">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fontAlgn="base">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fontAlgn="base">
              <a:spcBef>
                <a:spcPct val="0"/>
              </a:spcBef>
              <a:spcAft>
                <a:spcPct val="0"/>
              </a:spcAft>
              <a:defRPr>
                <a:solidFill>
                  <a:schemeClr val="tx1"/>
                </a:solidFill>
                <a:latin typeface="Arial" pitchFamily="34" charset="0"/>
                <a:ea typeface="ヒラギノ角ゴ Pro W3"/>
                <a:cs typeface="ヒラギノ角ゴ Pro W3"/>
              </a:defRPr>
            </a:lvl9pPr>
          </a:lstStyle>
          <a:p>
            <a:pPr algn="ctr"/>
            <a:r>
              <a:rPr lang="es-ES" sz="2400" dirty="0"/>
              <a:t>LEY 19.664</a:t>
            </a:r>
            <a:endParaRPr lang="es-CL" sz="2400" dirty="0"/>
          </a:p>
          <a:p>
            <a:pPr algn="ctr"/>
            <a:r>
              <a:rPr lang="es-ES" sz="2000" dirty="0"/>
              <a:t>NORMAS ESPECIALES PARA PROFESIONALES FUNCIONARIOS </a:t>
            </a:r>
            <a:endParaRPr lang="es-CL" sz="2000" dirty="0"/>
          </a:p>
          <a:p>
            <a:pPr algn="ctr"/>
            <a:r>
              <a:rPr lang="es-ES" sz="2000" dirty="0"/>
              <a:t>HORARIOS DIURNOS -  SERVICIOS DE SALUD</a:t>
            </a:r>
            <a:endParaRPr lang="es-CL" sz="2000" dirty="0"/>
          </a:p>
          <a:p>
            <a:pPr algn="ctr"/>
            <a:r>
              <a:rPr lang="es-ES" sz="2000" dirty="0"/>
              <a:t>RESUMEN COMPRIMIDO</a:t>
            </a:r>
            <a:endParaRPr lang="es-CL" sz="2000" dirty="0"/>
          </a:p>
        </p:txBody>
      </p:sp>
      <p:sp>
        <p:nvSpPr>
          <p:cNvPr id="5" name="Subtitle 2"/>
          <p:cNvSpPr txBox="1">
            <a:spLocks/>
          </p:cNvSpPr>
          <p:nvPr/>
        </p:nvSpPr>
        <p:spPr bwMode="auto">
          <a:xfrm>
            <a:off x="4594707" y="5229200"/>
            <a:ext cx="3649701" cy="151216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charset="-128"/>
                <a:cs typeface="ヒラギノ角ゴ Pro W3" charset="0"/>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ヒラギノ角ゴ Pro W3" charset="-128"/>
                <a:cs typeface="ヒラギノ角ゴ Pro W3" charset="0"/>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0"/>
              </a:spcBef>
              <a:buFont typeface="Arial" pitchFamily="34" charset="0"/>
              <a:buNone/>
            </a:pPr>
            <a:endParaRPr lang="es-ES" sz="1400" dirty="0" smtClean="0">
              <a:solidFill>
                <a:srgbClr val="FFFFFF"/>
              </a:solidFill>
              <a:effectLst>
                <a:outerShdw blurRad="38100" dist="38100" dir="2700000" algn="tl">
                  <a:srgbClr val="000000">
                    <a:alpha val="43137"/>
                  </a:srgbClr>
                </a:outerShdw>
              </a:effectLst>
              <a:latin typeface="+mj-lt"/>
              <a:ea typeface="ヒラギノ角ゴ Pro W3"/>
              <a:cs typeface="Arial" panose="020B0604020202020204" pitchFamily="34" charset="0"/>
            </a:endParaRPr>
          </a:p>
          <a:p>
            <a:pPr>
              <a:spcBef>
                <a:spcPts val="0"/>
              </a:spcBef>
              <a:buFont typeface="Arial" pitchFamily="34" charset="0"/>
              <a:buNone/>
            </a:pPr>
            <a:endParaRPr lang="es-ES" sz="1400" dirty="0">
              <a:solidFill>
                <a:srgbClr val="FFFFFF"/>
              </a:solidFill>
              <a:effectLst>
                <a:outerShdw blurRad="38100" dist="38100" dir="2700000" algn="tl">
                  <a:srgbClr val="000000">
                    <a:alpha val="43137"/>
                  </a:srgbClr>
                </a:outerShdw>
              </a:effectLst>
              <a:latin typeface="+mj-lt"/>
              <a:ea typeface="ヒラギノ角ゴ Pro W3"/>
              <a:cs typeface="Arial" panose="020B0604020202020204" pitchFamily="34" charset="0"/>
            </a:endParaRPr>
          </a:p>
          <a:p>
            <a:pPr algn="r">
              <a:spcBef>
                <a:spcPts val="0"/>
              </a:spcBef>
              <a:buFont typeface="Arial" pitchFamily="34" charset="0"/>
              <a:buNone/>
            </a:pPr>
            <a:r>
              <a:rPr lang="es-ES" sz="1600" dirty="0" smtClean="0">
                <a:solidFill>
                  <a:srgbClr val="FFFFFF"/>
                </a:solidFill>
                <a:effectLst>
                  <a:outerShdw blurRad="38100" dist="38100" dir="2700000" algn="tl">
                    <a:srgbClr val="000000">
                      <a:alpha val="43137"/>
                    </a:srgbClr>
                  </a:outerShdw>
                </a:effectLst>
                <a:latin typeface="+mj-lt"/>
                <a:ea typeface="ヒラギノ角ゴ Pro W3"/>
                <a:cs typeface="Arial" panose="020B0604020202020204" pitchFamily="34" charset="0"/>
              </a:rPr>
              <a:t>Luis Alvarado Pérez</a:t>
            </a:r>
          </a:p>
        </p:txBody>
      </p:sp>
      <p:sp>
        <p:nvSpPr>
          <p:cNvPr id="6" name="Title 1"/>
          <p:cNvSpPr txBox="1">
            <a:spLocks/>
          </p:cNvSpPr>
          <p:nvPr/>
        </p:nvSpPr>
        <p:spPr bwMode="auto">
          <a:xfrm>
            <a:off x="3069549" y="3284984"/>
            <a:ext cx="5050344" cy="288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ヒラギノ角ゴ Pro W3"/>
                <a:cs typeface="ヒラギノ角ゴ Pro W3"/>
              </a:defRPr>
            </a:lvl1pPr>
            <a:lvl2pPr marL="742950" indent="-285750">
              <a:defRPr>
                <a:solidFill>
                  <a:schemeClr val="tx1"/>
                </a:solidFill>
                <a:latin typeface="Arial" pitchFamily="34" charset="0"/>
                <a:ea typeface="ヒラギノ角ゴ Pro W3"/>
                <a:cs typeface="ヒラギノ角ゴ Pro W3"/>
              </a:defRPr>
            </a:lvl2pPr>
            <a:lvl3pPr marL="1143000" indent="-228600">
              <a:defRPr>
                <a:solidFill>
                  <a:schemeClr val="tx1"/>
                </a:solidFill>
                <a:latin typeface="Arial" pitchFamily="34" charset="0"/>
                <a:ea typeface="ヒラギノ角ゴ Pro W3"/>
                <a:cs typeface="ヒラギノ角ゴ Pro W3"/>
              </a:defRPr>
            </a:lvl3pPr>
            <a:lvl4pPr marL="1600200" indent="-228600">
              <a:defRPr>
                <a:solidFill>
                  <a:schemeClr val="tx1"/>
                </a:solidFill>
                <a:latin typeface="Arial" pitchFamily="34" charset="0"/>
                <a:ea typeface="ヒラギノ角ゴ Pro W3"/>
                <a:cs typeface="ヒラギノ角ゴ Pro W3"/>
              </a:defRPr>
            </a:lvl4pPr>
            <a:lvl5pPr marL="2057400" indent="-228600">
              <a:defRPr>
                <a:solidFill>
                  <a:schemeClr val="tx1"/>
                </a:solidFill>
                <a:latin typeface="Arial" pitchFamily="34" charset="0"/>
                <a:ea typeface="ヒラギノ角ゴ Pro W3"/>
                <a:cs typeface="ヒラギノ角ゴ Pro W3"/>
              </a:defRPr>
            </a:lvl5pPr>
            <a:lvl6pPr marL="2514600" indent="-228600" defTabSz="457200" fontAlgn="base">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fontAlgn="base">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fontAlgn="base">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fontAlgn="base">
              <a:spcBef>
                <a:spcPct val="0"/>
              </a:spcBef>
              <a:spcAft>
                <a:spcPct val="0"/>
              </a:spcAft>
              <a:defRPr>
                <a:solidFill>
                  <a:schemeClr val="tx1"/>
                </a:solidFill>
                <a:latin typeface="Arial" pitchFamily="34" charset="0"/>
                <a:ea typeface="ヒラギノ角ゴ Pro W3"/>
                <a:cs typeface="ヒラギノ角ゴ Pro W3"/>
              </a:defRPr>
            </a:lvl9pPr>
          </a:lstStyle>
          <a:p>
            <a:pPr algn="ctr"/>
            <a:r>
              <a:rPr lang="es-ES_tradnl" altLang="es-CL" sz="2000" b="1" dirty="0" smtClean="0">
                <a:solidFill>
                  <a:srgbClr val="FFFFFF"/>
                </a:solidFill>
                <a:effectLst>
                  <a:outerShdw blurRad="38100" dist="38100" dir="2700000" algn="tl">
                    <a:srgbClr val="000000">
                      <a:alpha val="43137"/>
                    </a:srgbClr>
                  </a:outerShdw>
                </a:effectLst>
                <a:latin typeface="+mj-lt"/>
                <a:sym typeface="Verdana Bold"/>
              </a:rPr>
              <a:t>Jornada Estandarización de Normativas del Área de Remuneraciones</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sz="2000" b="1" dirty="0"/>
              <a:t>PROGRAMAS DE ESPECIALIZACIÓN REGULADOS POR EL ART. 43 DE LA LEY Nº 15.076 (BECARIOS – DTO. 507/90)</a:t>
            </a:r>
            <a:r>
              <a:rPr lang="es-CL" dirty="0"/>
              <a:t/>
            </a:r>
            <a:br>
              <a:rPr lang="es-CL" dirty="0"/>
            </a:br>
            <a:endParaRPr lang="es-CL" dirty="0"/>
          </a:p>
        </p:txBody>
      </p:sp>
      <p:sp>
        <p:nvSpPr>
          <p:cNvPr id="3" name="2 Marcador de contenido"/>
          <p:cNvSpPr>
            <a:spLocks noGrp="1"/>
          </p:cNvSpPr>
          <p:nvPr>
            <p:ph idx="1"/>
          </p:nvPr>
        </p:nvSpPr>
        <p:spPr>
          <a:xfrm>
            <a:off x="152400" y="1477962"/>
            <a:ext cx="8177213" cy="4687341"/>
          </a:xfrm>
        </p:spPr>
        <p:txBody>
          <a:bodyPr/>
          <a:lstStyle/>
          <a:p>
            <a:pPr algn="just"/>
            <a:r>
              <a:rPr lang="es-ES" sz="1600" dirty="0" smtClean="0"/>
              <a:t>Los </a:t>
            </a:r>
            <a:r>
              <a:rPr lang="es-ES" sz="1600" dirty="0"/>
              <a:t>demás profesionales funcionarios de la Etapa de Destinación y Formación </a:t>
            </a:r>
            <a:r>
              <a:rPr lang="es-ES" sz="1600" b="1" dirty="0"/>
              <a:t>(son los contratados por el art/9º de la ley Nº 19.664)  y aquellos regidos por el Estatuto de la Atención Primaria de Salud Municipal</a:t>
            </a:r>
            <a:r>
              <a:rPr lang="es-ES" sz="1600" dirty="0"/>
              <a:t> podrán acceder a programas de perfeccionamiento o especialización que ofrezcan los Servicios de Salud o el Ministerio, en los términos establecidos en el artículo 43 de la ley N° 15.076. </a:t>
            </a:r>
            <a:endParaRPr lang="es-CL" sz="1600" dirty="0"/>
          </a:p>
          <a:p>
            <a:pPr marL="0" indent="0" algn="just">
              <a:buNone/>
            </a:pPr>
            <a:r>
              <a:rPr lang="es-ES" sz="1600" dirty="0"/>
              <a:t> </a:t>
            </a:r>
            <a:endParaRPr lang="es-CL" sz="1600" dirty="0"/>
          </a:p>
          <a:p>
            <a:pPr algn="just"/>
            <a:r>
              <a:rPr lang="es-ES" sz="1600" dirty="0"/>
              <a:t>Para acceder a programas de especialización será necesario haberse desempeñado en el nivel primario de atención en uno o más Servicios de Salud o en establecimientos de salud municipal, </a:t>
            </a:r>
            <a:r>
              <a:rPr lang="es-ES" sz="1600" b="1" dirty="0"/>
              <a:t>por un lapso no inferior a tres años</a:t>
            </a:r>
            <a:r>
              <a:rPr lang="es-ES" sz="1600" dirty="0"/>
              <a:t>.</a:t>
            </a:r>
            <a:endParaRPr lang="es-CL" sz="1600" dirty="0"/>
          </a:p>
          <a:p>
            <a:pPr marL="0" indent="0" algn="just">
              <a:buNone/>
            </a:pPr>
            <a:r>
              <a:rPr lang="es-ES" sz="1600" dirty="0"/>
              <a:t> </a:t>
            </a:r>
            <a:endParaRPr lang="es-CL" sz="1600" dirty="0"/>
          </a:p>
          <a:p>
            <a:pPr algn="just"/>
            <a:r>
              <a:rPr lang="es-ES" sz="1600" b="1" dirty="0"/>
              <a:t>Tratándose de especialidades relevantes o de interés</a:t>
            </a:r>
            <a:r>
              <a:rPr lang="es-ES" sz="1600" dirty="0"/>
              <a:t> (</a:t>
            </a:r>
            <a:r>
              <a:rPr lang="es-ES" sz="1600" dirty="0" err="1"/>
              <a:t>rex</a:t>
            </a:r>
            <a:r>
              <a:rPr lang="es-ES" sz="1600" dirty="0"/>
              <a:t> Nº 647/2012 – </a:t>
            </a:r>
            <a:r>
              <a:rPr lang="es-ES" sz="1600" b="1" dirty="0"/>
              <a:t>Medicina de Urgencia, Medicina Intensiva y Anestesiología</a:t>
            </a:r>
            <a:r>
              <a:rPr lang="es-ES" sz="1600" dirty="0"/>
              <a:t>) para el desarrollo de la atención primaria de salud, circunstancia que calificará, mediante resolución, el Subsecretario de Redes Asistenciales, </a:t>
            </a:r>
            <a:r>
              <a:rPr lang="es-ES" sz="1600" b="1" dirty="0"/>
              <a:t>la obligación de desempeño previo se rebajará a un año</a:t>
            </a:r>
            <a:r>
              <a:rPr lang="es-ES" sz="1600" dirty="0"/>
              <a:t>.</a:t>
            </a:r>
            <a:endParaRPr lang="es-CL" sz="1600" dirty="0"/>
          </a:p>
          <a:p>
            <a:pPr algn="just"/>
            <a:endParaRPr lang="es-CL" sz="1600"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10</a:t>
            </a:fld>
            <a:endParaRPr lang="es-CL" dirty="0"/>
          </a:p>
        </p:txBody>
      </p:sp>
    </p:spTree>
    <p:extLst>
      <p:ext uri="{BB962C8B-B14F-4D97-AF65-F5344CB8AC3E}">
        <p14:creationId xmlns:p14="http://schemas.microsoft.com/office/powerpoint/2010/main" val="984689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404664"/>
            <a:ext cx="8177213" cy="5599261"/>
          </a:xfrm>
        </p:spPr>
        <p:txBody>
          <a:bodyPr/>
          <a:lstStyle/>
          <a:p>
            <a:pPr algn="just"/>
            <a:r>
              <a:rPr lang="es-ES" sz="1600" dirty="0"/>
              <a:t>Quienes acceden en calidad de becarios, deben desempeñarse </a:t>
            </a:r>
            <a:r>
              <a:rPr lang="es-ES" sz="1600" b="1" dirty="0"/>
              <a:t>por un  tiempo equivalente al doble del periodo de duración de los programas</a:t>
            </a:r>
            <a:r>
              <a:rPr lang="es-ES" sz="1600" dirty="0"/>
              <a:t>. Con todo, tratándose de profesionales contratados por el art. 9º, podrá hacerse vales el 50% del tiempo como EDF con anterioridad al acceso al programa (art. 18 Dto. 91/01)</a:t>
            </a:r>
            <a:endParaRPr lang="es-CL" sz="1600" dirty="0"/>
          </a:p>
          <a:p>
            <a:pPr marL="0" indent="0" algn="just">
              <a:buNone/>
            </a:pPr>
            <a:endParaRPr lang="es-CL" sz="1600" dirty="0"/>
          </a:p>
          <a:p>
            <a:pPr algn="just"/>
            <a:r>
              <a:rPr lang="es-ES" sz="1600" dirty="0"/>
              <a:t>En los casos a que se refiere este artículo, </a:t>
            </a:r>
            <a:r>
              <a:rPr lang="es-ES" sz="1600" b="1" dirty="0"/>
              <a:t>el monto de la beca será solventado</a:t>
            </a:r>
            <a:r>
              <a:rPr lang="es-ES" sz="1600" dirty="0"/>
              <a:t> por el respectivo Servicio de Salud o por el Ministerio del ramo, según corresponda, sin perjuicio de lo dispuesto en el inciso segundo del artículo 43 de la ley N° 19.378, (autorización para perfeccionarse con el goce total de su renta) si así lo determina la entidad administradora de salud municipal correspondiente, </a:t>
            </a:r>
            <a:r>
              <a:rPr lang="es-ES" sz="1600" b="1" dirty="0"/>
              <a:t>o con los aportes que puedan destinar</a:t>
            </a:r>
            <a:r>
              <a:rPr lang="es-ES" sz="1600" dirty="0"/>
              <a:t> para estos efectos otros organismos públicos y privados.</a:t>
            </a:r>
            <a:endParaRPr lang="es-CL" sz="1600" dirty="0"/>
          </a:p>
          <a:p>
            <a:pPr marL="0" indent="0" algn="just">
              <a:buNone/>
            </a:pPr>
            <a:r>
              <a:rPr lang="es-ES" sz="1600" dirty="0"/>
              <a:t> </a:t>
            </a:r>
            <a:endParaRPr lang="es-CL" sz="1600" dirty="0"/>
          </a:p>
          <a:p>
            <a:pPr algn="just"/>
            <a:r>
              <a:rPr lang="es-ES" sz="1600" dirty="0"/>
              <a:t>El reglamento reconocerá a los profesionales funcionarios que se hubieren desempeñado en la Atención Primaria de Salud Municipal puntaje adicional y cupos preferentes para acceder a becas (Dto. Nº 32/2001</a:t>
            </a:r>
            <a:r>
              <a:rPr lang="es-ES" sz="1600" b="1" dirty="0"/>
              <a:t>(perfeccionamiento)</a:t>
            </a:r>
            <a:r>
              <a:rPr lang="es-ES" sz="1600" dirty="0"/>
              <a:t> y Dto. 91/2001 </a:t>
            </a:r>
            <a:r>
              <a:rPr lang="es-ES" sz="1600" b="1" dirty="0"/>
              <a:t>(especialización)</a:t>
            </a:r>
            <a:r>
              <a:rPr lang="es-ES" sz="1600" dirty="0"/>
              <a:t>).</a:t>
            </a:r>
            <a:endParaRPr lang="es-CL" sz="1600" dirty="0"/>
          </a:p>
          <a:p>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11</a:t>
            </a:fld>
            <a:endParaRPr lang="es-CL" dirty="0"/>
          </a:p>
        </p:txBody>
      </p:sp>
    </p:spTree>
    <p:extLst>
      <p:ext uri="{BB962C8B-B14F-4D97-AF65-F5344CB8AC3E}">
        <p14:creationId xmlns:p14="http://schemas.microsoft.com/office/powerpoint/2010/main" val="25498432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476672"/>
            <a:ext cx="8177213" cy="5527253"/>
          </a:xfrm>
        </p:spPr>
        <p:txBody>
          <a:bodyPr/>
          <a:lstStyle/>
          <a:p>
            <a:pPr algn="just"/>
            <a:endParaRPr lang="es-ES" sz="1600" dirty="0" smtClean="0"/>
          </a:p>
          <a:p>
            <a:pPr algn="just"/>
            <a:r>
              <a:rPr lang="es-ES" sz="1600" dirty="0" smtClean="0"/>
              <a:t>Los </a:t>
            </a:r>
            <a:r>
              <a:rPr lang="es-ES" sz="1600" dirty="0"/>
              <a:t>profesionales funcionarios que accedan a programas de especialización financiados por las entidades empleadoras o por el Ministerio de Salud tendrán </a:t>
            </a:r>
            <a:r>
              <a:rPr lang="es-ES" sz="1600" b="1" dirty="0"/>
              <a:t>la obligación de desempeñarse en los organismos a que pertenecen, a lo menos, por un tiempo similar al de duración de los programas.</a:t>
            </a:r>
            <a:endParaRPr lang="es-CL" sz="1600" dirty="0"/>
          </a:p>
          <a:p>
            <a:pPr marL="0" indent="0" algn="just">
              <a:buNone/>
            </a:pPr>
            <a:r>
              <a:rPr lang="es-ES" sz="1600" dirty="0"/>
              <a:t> </a:t>
            </a:r>
            <a:endParaRPr lang="es-CL" sz="1600" dirty="0"/>
          </a:p>
          <a:p>
            <a:pPr algn="just"/>
            <a:r>
              <a:rPr lang="es-ES" sz="1600" dirty="0"/>
              <a:t>El profesional que no cumpla con esta obligación </a:t>
            </a:r>
            <a:r>
              <a:rPr lang="es-ES" sz="1600" b="1" dirty="0"/>
              <a:t>deberá reembolsar los gastos originados</a:t>
            </a:r>
            <a:r>
              <a:rPr lang="es-ES" sz="1600" dirty="0"/>
              <a:t> con motivo de la ejecución de los programas y aquellos derivados del incumplimiento, para lo cual </a:t>
            </a:r>
            <a:r>
              <a:rPr lang="es-ES" sz="1600" b="1" dirty="0"/>
              <a:t>constituirá una garantía equivalente a estos gastos incrementados en el 50%, cuando corresponda</a:t>
            </a:r>
            <a:r>
              <a:rPr lang="es-ES" sz="1600" dirty="0"/>
              <a:t>. </a:t>
            </a:r>
            <a:endParaRPr lang="es-CL" sz="1600" dirty="0"/>
          </a:p>
          <a:p>
            <a:pPr marL="0" indent="0" algn="just">
              <a:buNone/>
            </a:pPr>
            <a:r>
              <a:rPr lang="es-ES" sz="1600" dirty="0"/>
              <a:t> </a:t>
            </a:r>
            <a:endParaRPr lang="es-CL" sz="1600" dirty="0"/>
          </a:p>
          <a:p>
            <a:pPr algn="just"/>
            <a:r>
              <a:rPr lang="es-ES" sz="1600" dirty="0"/>
              <a:t>El profesional que no cumpla su obligación deberá, además, </a:t>
            </a:r>
            <a:r>
              <a:rPr lang="es-ES" sz="1600" b="1" dirty="0"/>
              <a:t>indemnizar los perjuicios causados por su incumplimiento</a:t>
            </a:r>
            <a:r>
              <a:rPr lang="es-ES" sz="1600" dirty="0"/>
              <a:t>. Además, quedará </a:t>
            </a:r>
            <a:r>
              <a:rPr lang="es-ES" sz="1600" b="1" dirty="0"/>
              <a:t>impedido de reingresar a la Administración del Estado hasta por un lapso de seis años</a:t>
            </a:r>
            <a:r>
              <a:rPr lang="es-ES" sz="1600" dirty="0"/>
              <a:t>. </a:t>
            </a:r>
            <a:endParaRPr lang="es-CL" sz="1600" dirty="0"/>
          </a:p>
          <a:p>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12</a:t>
            </a:fld>
            <a:endParaRPr lang="es-CL" dirty="0"/>
          </a:p>
        </p:txBody>
      </p:sp>
    </p:spTree>
    <p:extLst>
      <p:ext uri="{BB962C8B-B14F-4D97-AF65-F5344CB8AC3E}">
        <p14:creationId xmlns:p14="http://schemas.microsoft.com/office/powerpoint/2010/main" val="24232056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1196752"/>
            <a:ext cx="8177213" cy="4807173"/>
          </a:xfrm>
        </p:spPr>
        <p:txBody>
          <a:bodyPr/>
          <a:lstStyle/>
          <a:p>
            <a:pPr algn="just"/>
            <a:r>
              <a:rPr lang="es-ES" sz="1600" dirty="0"/>
              <a:t>Sin perjuicio de lo señalado en el inciso primero, </a:t>
            </a:r>
            <a:r>
              <a:rPr lang="es-ES" sz="1600" b="1" dirty="0"/>
              <a:t>los profesionales funcionarios podrán solicitar cumplir su compromiso de desempeño en un Servicio distinto de aquel con el cual se encontraren obligados</a:t>
            </a:r>
            <a:r>
              <a:rPr lang="es-ES" sz="1600" dirty="0"/>
              <a:t>. </a:t>
            </a:r>
            <a:endParaRPr lang="es-CL" sz="1600" dirty="0"/>
          </a:p>
          <a:p>
            <a:pPr marL="0" indent="0" algn="just">
              <a:buNone/>
            </a:pPr>
            <a:r>
              <a:rPr lang="es-ES" sz="1600" dirty="0"/>
              <a:t> </a:t>
            </a:r>
            <a:endParaRPr lang="es-CL" sz="1600" dirty="0"/>
          </a:p>
          <a:p>
            <a:pPr algn="just"/>
            <a:r>
              <a:rPr lang="es-ES" sz="1600" dirty="0"/>
              <a:t>Para ello, se requerirá el </a:t>
            </a:r>
            <a:r>
              <a:rPr lang="es-ES" sz="1600" b="1" dirty="0"/>
              <a:t>acuerdo de los respectivos Directores de Servicios de Salud de origen y de destino</a:t>
            </a:r>
            <a:r>
              <a:rPr lang="es-ES" sz="1600" dirty="0"/>
              <a:t>, quienes podrán otorgarlo sólo en casos calificados mediante resolución fundada. </a:t>
            </a:r>
            <a:endParaRPr lang="es-CL" sz="1600" dirty="0"/>
          </a:p>
          <a:p>
            <a:pPr marL="0" indent="0" algn="just">
              <a:buNone/>
            </a:pPr>
            <a:r>
              <a:rPr lang="es-ES" sz="1600" dirty="0"/>
              <a:t> </a:t>
            </a:r>
            <a:endParaRPr lang="es-CL" sz="1600" dirty="0"/>
          </a:p>
          <a:p>
            <a:pPr algn="just"/>
            <a:r>
              <a:rPr lang="es-ES" sz="1600" dirty="0"/>
              <a:t>Para el ejercicio de esta facultad se requerirá que tanto el Servicio de Salud de origen como el de destino cuenten con las </a:t>
            </a:r>
            <a:r>
              <a:rPr lang="es-ES" sz="1600" b="1" dirty="0"/>
              <a:t>disponibilidades presupuestarias necesarias para ello.</a:t>
            </a:r>
            <a:endParaRPr lang="es-CL" sz="1600" dirty="0"/>
          </a:p>
          <a:p>
            <a:pPr marL="0" indent="0" algn="just">
              <a:buNone/>
            </a:pPr>
            <a:endParaRPr lang="es-CL" sz="1600" dirty="0"/>
          </a:p>
          <a:p>
            <a:pPr algn="just"/>
            <a:r>
              <a:rPr lang="es-ES" sz="1600" b="1" dirty="0"/>
              <a:t>Pudiendo el Servicio de origen traspasar al de destino los recursos y dotación de personal que se liberen por el cambio del profesional, c</a:t>
            </a:r>
            <a:r>
              <a:rPr lang="es-ES" sz="1600" dirty="0"/>
              <a:t>uando este último Servicio </a:t>
            </a:r>
            <a:r>
              <a:rPr lang="es-ES" sz="1600" b="1" dirty="0"/>
              <a:t>(destino) no cuente con presupuesto</a:t>
            </a:r>
            <a:r>
              <a:rPr lang="es-ES" sz="1600" dirty="0"/>
              <a:t> para ese fin</a:t>
            </a:r>
            <a:endParaRPr lang="es-CL" sz="1600"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13</a:t>
            </a:fld>
            <a:endParaRPr lang="es-CL" dirty="0"/>
          </a:p>
        </p:txBody>
      </p:sp>
    </p:spTree>
    <p:extLst>
      <p:ext uri="{BB962C8B-B14F-4D97-AF65-F5344CB8AC3E}">
        <p14:creationId xmlns:p14="http://schemas.microsoft.com/office/powerpoint/2010/main" val="23946979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692696"/>
            <a:ext cx="8177213" cy="5311229"/>
          </a:xfrm>
        </p:spPr>
        <p:txBody>
          <a:bodyPr/>
          <a:lstStyle/>
          <a:p>
            <a:pPr algn="just"/>
            <a:r>
              <a:rPr lang="es-ES" sz="1600" dirty="0"/>
              <a:t>Con todo, el </a:t>
            </a:r>
            <a:r>
              <a:rPr lang="es-ES" sz="1600" b="1" dirty="0"/>
              <a:t>Servicio de Salud de origen deberá endosar al Servicio de Salud de destino la garantía otorgada por el profesional funcionario</a:t>
            </a:r>
            <a:r>
              <a:rPr lang="es-ES" sz="1600" dirty="0"/>
              <a:t>. </a:t>
            </a:r>
            <a:r>
              <a:rPr lang="es-ES" sz="1600" b="1" dirty="0"/>
              <a:t>A ESTA MISMA DISPOSICIÓN QUEDARÁN SUJETOS LOS PROFESIONALES FUNCIONARIOS DE LA ETAPA DE DESTINACIÓN Y FORMACIÓN QUE SOLICITEN CAMBIO A OTRO SERVICIO DE SALUD.</a:t>
            </a:r>
            <a:endParaRPr lang="es-CL" sz="1600" dirty="0"/>
          </a:p>
          <a:p>
            <a:pPr marL="0" indent="0" algn="just">
              <a:buNone/>
            </a:pPr>
            <a:endParaRPr lang="es-CL" sz="1600" dirty="0"/>
          </a:p>
          <a:p>
            <a:pPr algn="just"/>
            <a:r>
              <a:rPr lang="es-ES" sz="1600" dirty="0"/>
              <a:t>El reglamento regulará el mecanismo mediante el cual se autorizarán las solicitudes a que se refiere este inciso, el plazo para ser presentadas y la fecha a contar de la cual produzcan efecto. </a:t>
            </a:r>
            <a:endParaRPr lang="es-CL" sz="1600" dirty="0"/>
          </a:p>
          <a:p>
            <a:pPr marL="0" indent="0" algn="just">
              <a:buNone/>
            </a:pPr>
            <a:r>
              <a:rPr lang="es-ES" sz="1600" dirty="0"/>
              <a:t> </a:t>
            </a:r>
            <a:endParaRPr lang="es-CL" sz="1600" dirty="0"/>
          </a:p>
          <a:p>
            <a:pPr algn="just"/>
            <a:r>
              <a:rPr lang="es-ES" sz="1600" dirty="0"/>
              <a:t>Un reglamento fijará las condiciones y modalidades por las que se regirá el acceso a los programas de perfeccionamiento (Dto. 32/2001) y de especialización y la permanencia (Dto. 91/2001) en ellos, sea que se cumplan a </a:t>
            </a:r>
            <a:r>
              <a:rPr lang="es-ES" sz="1600" b="1" dirty="0"/>
              <a:t>través de comisiones de estudio o de becas</a:t>
            </a:r>
            <a:r>
              <a:rPr lang="es-ES" sz="1600" dirty="0"/>
              <a:t>, el que deberá considerar al efecto procedimientos objetivos, técnicos e imparciales.</a:t>
            </a:r>
            <a:endParaRPr lang="es-CL" sz="1600" dirty="0"/>
          </a:p>
          <a:p>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14</a:t>
            </a:fld>
            <a:endParaRPr lang="es-CL" dirty="0"/>
          </a:p>
        </p:txBody>
      </p:sp>
    </p:spTree>
    <p:extLst>
      <p:ext uri="{BB962C8B-B14F-4D97-AF65-F5344CB8AC3E}">
        <p14:creationId xmlns:p14="http://schemas.microsoft.com/office/powerpoint/2010/main" val="4057101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2400" y="152400"/>
            <a:ext cx="8164513" cy="684312"/>
          </a:xfrm>
        </p:spPr>
        <p:txBody>
          <a:bodyPr/>
          <a:lstStyle/>
          <a:p>
            <a:pPr algn="ctr"/>
            <a:r>
              <a:rPr lang="es-ES" b="1" dirty="0"/>
              <a:t>PLANTA ETAPA DE PLANTA SUPERIOR</a:t>
            </a:r>
            <a:r>
              <a:rPr lang="es-CL" dirty="0"/>
              <a:t/>
            </a:r>
            <a:br>
              <a:rPr lang="es-CL" dirty="0"/>
            </a:br>
            <a:endParaRPr lang="es-CL" dirty="0"/>
          </a:p>
        </p:txBody>
      </p:sp>
      <p:sp>
        <p:nvSpPr>
          <p:cNvPr id="3" name="2 Marcador de contenido"/>
          <p:cNvSpPr>
            <a:spLocks noGrp="1"/>
          </p:cNvSpPr>
          <p:nvPr>
            <p:ph idx="1"/>
          </p:nvPr>
        </p:nvSpPr>
        <p:spPr>
          <a:xfrm>
            <a:off x="152400" y="836712"/>
            <a:ext cx="8177213" cy="5167213"/>
          </a:xfrm>
        </p:spPr>
        <p:txBody>
          <a:bodyPr/>
          <a:lstStyle/>
          <a:p>
            <a:pPr algn="just"/>
            <a:r>
              <a:rPr lang="es-ES" sz="1600" dirty="0" smtClean="0"/>
              <a:t>La </a:t>
            </a:r>
            <a:r>
              <a:rPr lang="es-ES" sz="1600" dirty="0"/>
              <a:t>Etapa de Planta Superior estará conformada por tres niveles, </a:t>
            </a:r>
            <a:r>
              <a:rPr lang="es-ES" sz="1600" b="1" dirty="0"/>
              <a:t>asociados a la percepción de la asignación de experiencia calificada</a:t>
            </a:r>
            <a:r>
              <a:rPr lang="es-ES" sz="1600" dirty="0"/>
              <a:t>. </a:t>
            </a:r>
            <a:endParaRPr lang="es-CL" sz="1600" dirty="0"/>
          </a:p>
          <a:p>
            <a:pPr marL="0" indent="0" algn="just">
              <a:buNone/>
            </a:pPr>
            <a:endParaRPr lang="es-CL" sz="1600" dirty="0"/>
          </a:p>
          <a:p>
            <a:pPr marL="0" indent="0" algn="just">
              <a:buNone/>
            </a:pPr>
            <a:r>
              <a:rPr lang="es-ES" sz="1600" dirty="0"/>
              <a:t>Estará integrada por profesionales que</a:t>
            </a:r>
            <a:r>
              <a:rPr lang="es-ES" sz="1600" dirty="0" smtClean="0"/>
              <a:t>:</a:t>
            </a:r>
          </a:p>
          <a:p>
            <a:pPr marL="0" indent="0" algn="just">
              <a:buNone/>
            </a:pPr>
            <a:endParaRPr lang="es-CL" sz="1600" dirty="0"/>
          </a:p>
          <a:p>
            <a:pPr lvl="0" algn="just"/>
            <a:r>
              <a:rPr lang="es-ES" sz="1600" dirty="0"/>
              <a:t>Por su formación y experiencia, desempeñen funciones que involucren la aplicación sistemática de sus conocimientos y competencias en beneficio de la población usuaria, </a:t>
            </a:r>
            <a:endParaRPr lang="es-CL" sz="1600" dirty="0"/>
          </a:p>
          <a:p>
            <a:pPr lvl="0" algn="just"/>
            <a:r>
              <a:rPr lang="es-ES" sz="1600" dirty="0"/>
              <a:t>En la formación de nuevos profesionales o </a:t>
            </a:r>
            <a:endParaRPr lang="es-CL" sz="1600" dirty="0"/>
          </a:p>
          <a:p>
            <a:pPr lvl="0" algn="just"/>
            <a:r>
              <a:rPr lang="es-ES" sz="1600" dirty="0"/>
              <a:t>En la coordinación y supervisión de equipos o grupos de trabajo.</a:t>
            </a:r>
            <a:endParaRPr lang="es-CL" sz="1600" dirty="0"/>
          </a:p>
          <a:p>
            <a:pPr marL="0" indent="0" algn="just">
              <a:buNone/>
            </a:pPr>
            <a:r>
              <a:rPr lang="es-ES" sz="1600" dirty="0"/>
              <a:t> </a:t>
            </a:r>
            <a:endParaRPr lang="es-CL" sz="1600" dirty="0"/>
          </a:p>
          <a:p>
            <a:pPr algn="just"/>
            <a:r>
              <a:rPr lang="es-ES" sz="1600" b="1" dirty="0"/>
              <a:t>El ingreso a la Etapa de Planta Superior</a:t>
            </a:r>
            <a:r>
              <a:rPr lang="es-ES" sz="1600" dirty="0"/>
              <a:t> se efectuará, </a:t>
            </a:r>
            <a:r>
              <a:rPr lang="es-ES" sz="1600" b="1" dirty="0"/>
              <a:t>previo concurso público regido por la ley N°19.198</a:t>
            </a:r>
            <a:r>
              <a:rPr lang="es-ES" sz="1600" dirty="0"/>
              <a:t>, por nombramiento en calidad de titular de un cargo de planta, en el Nivel I.</a:t>
            </a:r>
            <a:endParaRPr lang="es-CL" sz="1600" dirty="0"/>
          </a:p>
          <a:p>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15</a:t>
            </a:fld>
            <a:endParaRPr lang="es-CL" dirty="0"/>
          </a:p>
        </p:txBody>
      </p:sp>
    </p:spTree>
    <p:extLst>
      <p:ext uri="{BB962C8B-B14F-4D97-AF65-F5344CB8AC3E}">
        <p14:creationId xmlns:p14="http://schemas.microsoft.com/office/powerpoint/2010/main" val="33262178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404664"/>
            <a:ext cx="8177213" cy="5599261"/>
          </a:xfrm>
        </p:spPr>
        <p:txBody>
          <a:bodyPr/>
          <a:lstStyle/>
          <a:p>
            <a:pPr marL="0" indent="0" algn="just">
              <a:buNone/>
            </a:pPr>
            <a:r>
              <a:rPr lang="es-ES" sz="1600" b="1" dirty="0"/>
              <a:t>Excepcionalmente y en casos debidamente justificados en razones de servicio:</a:t>
            </a:r>
            <a:endParaRPr lang="es-CL" sz="1600" dirty="0"/>
          </a:p>
          <a:p>
            <a:pPr lvl="0" algn="just"/>
            <a:r>
              <a:rPr lang="es-ES" sz="1600" dirty="0"/>
              <a:t>Se podrá llamar a concurso para cargos vacantes en otro nivel, </a:t>
            </a:r>
            <a:endParaRPr lang="es-CL" sz="1600" dirty="0"/>
          </a:p>
          <a:p>
            <a:pPr lvl="0" algn="just"/>
            <a:r>
              <a:rPr lang="es-ES" sz="1600" dirty="0"/>
              <a:t>Siempre que en el respectivo organismo no existan profesionales acreditados para ese nivel con la especialidad o competencia profesional correspondiente y </a:t>
            </a:r>
            <a:endParaRPr lang="es-CL" sz="1600" dirty="0"/>
          </a:p>
          <a:p>
            <a:pPr lvl="0" algn="just"/>
            <a:r>
              <a:rPr lang="es-ES" sz="1600" dirty="0"/>
              <a:t>Haya cupos disponibles de asignación de experiencia calificada.</a:t>
            </a:r>
            <a:endParaRPr lang="es-CL" sz="1600" dirty="0"/>
          </a:p>
          <a:p>
            <a:pPr marL="0" indent="0" algn="just">
              <a:buNone/>
            </a:pPr>
            <a:r>
              <a:rPr lang="es-ES" sz="1600" dirty="0"/>
              <a:t> </a:t>
            </a:r>
            <a:endParaRPr lang="es-CL" sz="1600" dirty="0"/>
          </a:p>
          <a:p>
            <a:pPr marL="0" indent="0" algn="just">
              <a:buNone/>
            </a:pPr>
            <a:r>
              <a:rPr lang="es-ES" sz="1600" dirty="0"/>
              <a:t>Con todo:</a:t>
            </a:r>
            <a:endParaRPr lang="es-CL" sz="1600" dirty="0"/>
          </a:p>
          <a:p>
            <a:pPr lvl="0" algn="just"/>
            <a:r>
              <a:rPr lang="es-ES" sz="1600" dirty="0" smtClean="0"/>
              <a:t>Independientemente </a:t>
            </a:r>
            <a:r>
              <a:rPr lang="es-ES" sz="1600" dirty="0"/>
              <a:t>del nivel a que sea llamado el concurso, </a:t>
            </a:r>
            <a:endParaRPr lang="es-CL" sz="1600" dirty="0"/>
          </a:p>
          <a:p>
            <a:pPr lvl="0" algn="just"/>
            <a:r>
              <a:rPr lang="es-ES" sz="1600" dirty="0"/>
              <a:t>S</a:t>
            </a:r>
            <a:r>
              <a:rPr lang="es-ES" sz="1600" b="1" dirty="0"/>
              <a:t>i quien resulta seleccionado para un cargo de titular en la Etapa de Planta Superior</a:t>
            </a:r>
            <a:r>
              <a:rPr lang="es-ES" sz="1600" dirty="0"/>
              <a:t> se hallare percibiendo en dicha calidad, </a:t>
            </a:r>
            <a:endParaRPr lang="es-CL" sz="1600" dirty="0"/>
          </a:p>
          <a:p>
            <a:pPr lvl="0" algn="just"/>
            <a:r>
              <a:rPr lang="es-ES" sz="1600" dirty="0"/>
              <a:t>En el </a:t>
            </a:r>
            <a:r>
              <a:rPr lang="es-ES" sz="1600" b="1" dirty="0"/>
              <a:t>mismo</a:t>
            </a:r>
            <a:r>
              <a:rPr lang="es-ES" sz="1600" dirty="0"/>
              <a:t> Servicio de Salud, </a:t>
            </a:r>
            <a:endParaRPr lang="es-CL" sz="1600" dirty="0"/>
          </a:p>
          <a:p>
            <a:pPr lvl="0" algn="just"/>
            <a:r>
              <a:rPr lang="es-ES" sz="1600" dirty="0"/>
              <a:t>Una asignación de experiencia calificada </a:t>
            </a:r>
            <a:r>
              <a:rPr lang="es-ES" sz="1600" b="1" dirty="0"/>
              <a:t>de nivel superior</a:t>
            </a:r>
            <a:r>
              <a:rPr lang="es-ES" sz="1600" dirty="0"/>
              <a:t> a la del cargo que se concursa, </a:t>
            </a:r>
            <a:endParaRPr lang="es-CL" sz="1600" dirty="0"/>
          </a:p>
          <a:p>
            <a:pPr lvl="0" algn="just"/>
            <a:r>
              <a:rPr lang="es-ES" sz="1600" dirty="0"/>
              <a:t>Se le </a:t>
            </a:r>
            <a:r>
              <a:rPr lang="es-ES" sz="1600" b="1" dirty="0"/>
              <a:t>reconocerá en el nuevo cargo</a:t>
            </a:r>
            <a:r>
              <a:rPr lang="es-ES" sz="1600" dirty="0"/>
              <a:t> al menos su antiguo nivel de asignación y de </a:t>
            </a:r>
            <a:r>
              <a:rPr lang="es-ES" sz="1600" b="1" dirty="0"/>
              <a:t>ubicación</a:t>
            </a:r>
            <a:r>
              <a:rPr lang="es-ES" sz="1600" dirty="0"/>
              <a:t> en la Etapa, </a:t>
            </a:r>
            <a:endParaRPr lang="es-CL" sz="1600" dirty="0"/>
          </a:p>
          <a:p>
            <a:pPr lvl="0" algn="just"/>
            <a:r>
              <a:rPr lang="es-ES" sz="1600" dirty="0"/>
              <a:t>Siempre que existan </a:t>
            </a:r>
            <a:r>
              <a:rPr lang="es-ES" sz="1600" b="1" dirty="0"/>
              <a:t>recursos disponibles</a:t>
            </a:r>
            <a:r>
              <a:rPr lang="es-ES" sz="1600" dirty="0"/>
              <a:t> en la forma prevista en el inciso tercero del artículo 32, para el conjunto de los Servicios de Salud.</a:t>
            </a:r>
            <a:endParaRPr lang="es-CL" sz="1600" dirty="0"/>
          </a:p>
          <a:p>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16</a:t>
            </a:fld>
            <a:endParaRPr lang="es-CL" dirty="0"/>
          </a:p>
        </p:txBody>
      </p:sp>
    </p:spTree>
    <p:extLst>
      <p:ext uri="{BB962C8B-B14F-4D97-AF65-F5344CB8AC3E}">
        <p14:creationId xmlns:p14="http://schemas.microsoft.com/office/powerpoint/2010/main" val="20622703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404664"/>
            <a:ext cx="8177213" cy="5599261"/>
          </a:xfrm>
        </p:spPr>
        <p:txBody>
          <a:bodyPr/>
          <a:lstStyle/>
          <a:p>
            <a:pPr marL="0" indent="0" algn="just">
              <a:buNone/>
            </a:pPr>
            <a:r>
              <a:rPr lang="es-ES" sz="1600" dirty="0"/>
              <a:t>El </a:t>
            </a:r>
            <a:r>
              <a:rPr lang="es-ES" sz="1600" b="1" dirty="0"/>
              <a:t>mismo derecho</a:t>
            </a:r>
            <a:r>
              <a:rPr lang="es-ES" sz="1600" dirty="0"/>
              <a:t> tendrán aquellos profesionales que sean titulares de un cargo en la Etapa de Planta Superior, </a:t>
            </a:r>
            <a:endParaRPr lang="es-ES" sz="1600" dirty="0" smtClean="0"/>
          </a:p>
          <a:p>
            <a:pPr algn="just"/>
            <a:endParaRPr lang="es-CL" sz="1600" dirty="0"/>
          </a:p>
          <a:p>
            <a:pPr lvl="0" algn="just"/>
            <a:r>
              <a:rPr lang="es-ES" sz="1600" dirty="0"/>
              <a:t>Que </a:t>
            </a:r>
            <a:r>
              <a:rPr lang="es-ES" sz="1600" b="1" dirty="0"/>
              <a:t>posean</a:t>
            </a:r>
            <a:r>
              <a:rPr lang="es-ES" sz="1600" dirty="0"/>
              <a:t> especialidades o subespecialidades críticas o en falencia y</a:t>
            </a:r>
            <a:endParaRPr lang="es-CL" sz="1600" dirty="0"/>
          </a:p>
          <a:p>
            <a:pPr lvl="0" algn="just"/>
            <a:r>
              <a:rPr lang="es-ES" sz="1600" dirty="0"/>
              <a:t>Que </a:t>
            </a:r>
            <a:r>
              <a:rPr lang="es-ES" sz="1600" b="1" dirty="0"/>
              <a:t>provengan</a:t>
            </a:r>
            <a:r>
              <a:rPr lang="es-ES" sz="1600" dirty="0"/>
              <a:t>, sin solución de continuidad, de un Servicio de Salud distinto del que llama a concurso, </a:t>
            </a:r>
            <a:endParaRPr lang="es-CL" sz="1600" dirty="0"/>
          </a:p>
          <a:p>
            <a:r>
              <a:rPr lang="es-ES" sz="1600" dirty="0"/>
              <a:t>Siempre y cuando se </a:t>
            </a:r>
            <a:r>
              <a:rPr lang="es-ES" sz="1600" b="1" dirty="0"/>
              <a:t>cumplan además los siguientes </a:t>
            </a:r>
            <a:r>
              <a:rPr lang="es-ES" sz="1600" b="1" dirty="0" smtClean="0"/>
              <a:t>requisitos:</a:t>
            </a:r>
          </a:p>
          <a:p>
            <a:pPr marL="0" indent="0">
              <a:buNone/>
            </a:pPr>
            <a:endParaRPr lang="es-ES" sz="1600" b="1" dirty="0"/>
          </a:p>
          <a:p>
            <a:pPr marL="0" lvl="0" indent="0" algn="just">
              <a:buNone/>
            </a:pPr>
            <a:r>
              <a:rPr lang="es-ES" sz="1600" dirty="0" smtClean="0"/>
              <a:t>a)	Que </a:t>
            </a:r>
            <a:r>
              <a:rPr lang="es-ES" sz="1600" b="1" dirty="0"/>
              <a:t>las bases</a:t>
            </a:r>
            <a:r>
              <a:rPr lang="es-ES" sz="1600" dirty="0"/>
              <a:t> del respectivo concurso dejen expresa constancia que el </a:t>
            </a:r>
            <a:r>
              <a:rPr lang="es-ES" sz="1600" dirty="0" smtClean="0"/>
              <a:t>	reconocimiento </a:t>
            </a:r>
            <a:r>
              <a:rPr lang="es-ES" sz="1600" dirty="0"/>
              <a:t>contemplado en este inciso regirá para el cargo que se </a:t>
            </a:r>
            <a:r>
              <a:rPr lang="es-ES" sz="1600" dirty="0" smtClean="0"/>
              <a:t>	concursa</a:t>
            </a:r>
            <a:r>
              <a:rPr lang="es-ES" sz="1600" dirty="0"/>
              <a:t>, siempre que existan recursos disponibles en la forma prevista </a:t>
            </a:r>
            <a:r>
              <a:rPr lang="es-ES" sz="1600" dirty="0" smtClean="0"/>
              <a:t>	en </a:t>
            </a:r>
            <a:r>
              <a:rPr lang="es-ES" sz="1600" dirty="0"/>
              <a:t>el inciso tercero del artículo 32, para el conjunto de los Servicios de </a:t>
            </a:r>
            <a:r>
              <a:rPr lang="es-ES" sz="1600" dirty="0" smtClean="0"/>
              <a:t>	Salud</a:t>
            </a:r>
            <a:r>
              <a:rPr lang="es-ES" sz="1600" dirty="0"/>
              <a:t>, y</a:t>
            </a:r>
            <a:endParaRPr lang="es-CL" sz="1600" dirty="0"/>
          </a:p>
          <a:p>
            <a:pPr marL="0" indent="0">
              <a:buNone/>
            </a:pPr>
            <a:endParaRPr lang="es-ES_tradnl" sz="1600" dirty="0"/>
          </a:p>
          <a:p>
            <a:pPr marL="0" lvl="0" indent="0" algn="just">
              <a:buNone/>
            </a:pPr>
            <a:r>
              <a:rPr lang="es-ES_tradnl" sz="1600" dirty="0" smtClean="0"/>
              <a:t>b)	</a:t>
            </a:r>
            <a:r>
              <a:rPr lang="es-ES" sz="1600" dirty="0"/>
              <a:t> Que el nuevo cargo para el que se llame a concurso </a:t>
            </a:r>
            <a:r>
              <a:rPr lang="es-ES" sz="1600" b="1" dirty="0"/>
              <a:t>requiera la misma </a:t>
            </a:r>
            <a:r>
              <a:rPr lang="es-ES" sz="1600" b="1" dirty="0" smtClean="0"/>
              <a:t>	especialidad </a:t>
            </a:r>
            <a:r>
              <a:rPr lang="es-ES" sz="1600" b="1" dirty="0"/>
              <a:t>o subespecialidad</a:t>
            </a:r>
            <a:r>
              <a:rPr lang="es-ES" sz="1600" dirty="0"/>
              <a:t> del profesional beneficiario del </a:t>
            </a:r>
            <a:r>
              <a:rPr lang="es-ES" sz="1600" dirty="0" smtClean="0"/>
              <a:t>	reconocimiento</a:t>
            </a:r>
            <a:r>
              <a:rPr lang="es-ES" sz="1600" dirty="0"/>
              <a:t>.</a:t>
            </a:r>
            <a:endParaRPr lang="es-CL" sz="1600" dirty="0"/>
          </a:p>
          <a:p>
            <a:pPr marL="0" indent="0">
              <a:buNone/>
            </a:pPr>
            <a:endParaRPr lang="es-CL" sz="1600"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17</a:t>
            </a:fld>
            <a:endParaRPr lang="es-CL" dirty="0"/>
          </a:p>
        </p:txBody>
      </p:sp>
    </p:spTree>
    <p:extLst>
      <p:ext uri="{BB962C8B-B14F-4D97-AF65-F5344CB8AC3E}">
        <p14:creationId xmlns:p14="http://schemas.microsoft.com/office/powerpoint/2010/main" val="35062442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gn="just"/>
            <a:r>
              <a:rPr lang="es-ES" sz="1600" b="1" dirty="0"/>
              <a:t>Lo dispuesto, se aplicará también</a:t>
            </a:r>
            <a:r>
              <a:rPr lang="es-ES" sz="1600" dirty="0"/>
              <a:t> a los profesionales funcionarios que sirvan empleos a contrata en la Etapa de Planta Superior, de acuerdo a lo dispuesto en el inciso segundo del artículo 4º transitorio (contratados al año 2000 ubicados en dicha planta en el nivel según sus trienios).</a:t>
            </a:r>
            <a:endParaRPr lang="es-CL" sz="1600" dirty="0"/>
          </a:p>
          <a:p>
            <a:pPr marL="0" indent="0" algn="just">
              <a:buNone/>
            </a:pPr>
            <a:endParaRPr lang="es-CL" sz="1600" dirty="0"/>
          </a:p>
          <a:p>
            <a:pPr marL="0" indent="0" algn="just">
              <a:buNone/>
            </a:pPr>
            <a:r>
              <a:rPr lang="es-ES" sz="1600" dirty="0"/>
              <a:t> </a:t>
            </a:r>
            <a:endParaRPr lang="es-CL" sz="1600" dirty="0"/>
          </a:p>
          <a:p>
            <a:pPr algn="just"/>
            <a:r>
              <a:rPr lang="es-ES" sz="1600" dirty="0"/>
              <a:t>El Ministerio de Salud, para efectos de la aplicación del inciso cuarto de este artículo, instruirá sobre los criterios de aplicación nacional y regional conforme a los cuales cada Servicio de Salud determine, fundadamente, las </a:t>
            </a:r>
            <a:r>
              <a:rPr lang="es-ES" sz="1600" b="1" dirty="0"/>
              <a:t>especialidades críticas o en falencia</a:t>
            </a:r>
            <a:r>
              <a:rPr lang="es-ES" sz="1600" dirty="0"/>
              <a:t> (</a:t>
            </a:r>
            <a:r>
              <a:rPr lang="es-ES" sz="1600" dirty="0" err="1"/>
              <a:t>rex</a:t>
            </a:r>
            <a:r>
              <a:rPr lang="es-ES" sz="1600" dirty="0"/>
              <a:t> Nº 647/2012 – Medicina de Urgencia, Medicina Intensiva y Anestesiología).</a:t>
            </a:r>
            <a:endParaRPr lang="es-CL" sz="1600" dirty="0"/>
          </a:p>
          <a:p>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18</a:t>
            </a:fld>
            <a:endParaRPr lang="es-CL" dirty="0"/>
          </a:p>
        </p:txBody>
      </p:sp>
    </p:spTree>
    <p:extLst>
      <p:ext uri="{BB962C8B-B14F-4D97-AF65-F5344CB8AC3E}">
        <p14:creationId xmlns:p14="http://schemas.microsoft.com/office/powerpoint/2010/main" val="399218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2400" y="152400"/>
            <a:ext cx="8164513" cy="540296"/>
          </a:xfrm>
        </p:spPr>
        <p:txBody>
          <a:bodyPr/>
          <a:lstStyle/>
          <a:p>
            <a:pPr algn="ctr"/>
            <a:r>
              <a:rPr lang="es-ES" sz="2000" b="1" dirty="0"/>
              <a:t>ACREDITACIÓN DE LA ETAPA PLANTA SUPERIOR</a:t>
            </a:r>
            <a:r>
              <a:rPr lang="es-CL" dirty="0"/>
              <a:t/>
            </a:r>
            <a:br>
              <a:rPr lang="es-CL" dirty="0"/>
            </a:br>
            <a:endParaRPr lang="es-CL" dirty="0"/>
          </a:p>
        </p:txBody>
      </p:sp>
      <p:sp>
        <p:nvSpPr>
          <p:cNvPr id="3" name="2 Marcador de contenido"/>
          <p:cNvSpPr>
            <a:spLocks noGrp="1"/>
          </p:cNvSpPr>
          <p:nvPr>
            <p:ph idx="1"/>
          </p:nvPr>
        </p:nvSpPr>
        <p:spPr>
          <a:xfrm>
            <a:off x="152400" y="980728"/>
            <a:ext cx="8177213" cy="5023197"/>
          </a:xfrm>
        </p:spPr>
        <p:txBody>
          <a:bodyPr/>
          <a:lstStyle/>
          <a:p>
            <a:pPr algn="just"/>
            <a:r>
              <a:rPr lang="es-ES" sz="1600" dirty="0"/>
              <a:t>Los profesionales funcionarios que pertenezcan a la Etapa de Planta Superior deberán someterse a un sistema de acreditación en el o los cargos que sirvan, </a:t>
            </a:r>
            <a:r>
              <a:rPr lang="es-ES" sz="1600" b="1" dirty="0"/>
              <a:t>cada nueve años</a:t>
            </a:r>
            <a:r>
              <a:rPr lang="es-ES" sz="1600" dirty="0"/>
              <a:t>, cuando corresponda.</a:t>
            </a:r>
            <a:endParaRPr lang="es-CL" sz="1600" dirty="0"/>
          </a:p>
          <a:p>
            <a:pPr marL="0" indent="0" algn="just">
              <a:buNone/>
            </a:pPr>
            <a:r>
              <a:rPr lang="es-ES" sz="1600" dirty="0"/>
              <a:t> </a:t>
            </a:r>
            <a:endParaRPr lang="es-CL" sz="1600" dirty="0"/>
          </a:p>
          <a:p>
            <a:pPr algn="just"/>
            <a:r>
              <a:rPr lang="es-ES" sz="1600" b="1" dirty="0"/>
              <a:t>El sistema de acreditación evaluará cualitativa y cuantitativamente:</a:t>
            </a:r>
            <a:endParaRPr lang="es-CL" sz="1600" dirty="0"/>
          </a:p>
          <a:p>
            <a:pPr lvl="0" algn="just"/>
            <a:r>
              <a:rPr lang="es-ES" sz="1600" dirty="0"/>
              <a:t>Los logros alcanzados durante el período por los profesionales funcionarios en el ejercicio de sus funciones, </a:t>
            </a:r>
            <a:endParaRPr lang="es-CL" sz="1600" dirty="0"/>
          </a:p>
          <a:p>
            <a:pPr lvl="0" algn="just"/>
            <a:r>
              <a:rPr lang="es-ES" sz="1600" dirty="0"/>
              <a:t>Considerando aspectos técnicos, clínicos y organizacionales</a:t>
            </a:r>
            <a:r>
              <a:rPr lang="es-ES" sz="1600" b="1" dirty="0"/>
              <a:t>,</a:t>
            </a:r>
            <a:r>
              <a:rPr lang="es-ES" sz="1600" dirty="0"/>
              <a:t> y </a:t>
            </a:r>
            <a:endParaRPr lang="es-CL" sz="1600" dirty="0"/>
          </a:p>
          <a:p>
            <a:pPr lvl="0" algn="just"/>
            <a:r>
              <a:rPr lang="es-ES" sz="1600" dirty="0"/>
              <a:t>Comprenderá tanto la superación profesional como el aporte de su gestión a la calidad de los servicios proporcionados a la población usuaria.</a:t>
            </a:r>
            <a:endParaRPr lang="es-CL" sz="1600" dirty="0"/>
          </a:p>
          <a:p>
            <a:pPr marL="0" indent="0" algn="just">
              <a:buNone/>
            </a:pPr>
            <a:r>
              <a:rPr lang="es-ES" sz="1600" dirty="0"/>
              <a:t> </a:t>
            </a:r>
            <a:endParaRPr lang="es-CL" sz="1600" dirty="0"/>
          </a:p>
          <a:p>
            <a:pPr algn="just"/>
            <a:r>
              <a:rPr lang="es-ES" sz="1600" b="1" dirty="0"/>
              <a:t>Obligación de acreditarse</a:t>
            </a:r>
            <a:endParaRPr lang="es-CL" sz="1600" dirty="0"/>
          </a:p>
          <a:p>
            <a:pPr algn="just"/>
            <a:r>
              <a:rPr lang="es-ES" sz="1600" dirty="0"/>
              <a:t>Durante el curso del </a:t>
            </a:r>
            <a:r>
              <a:rPr lang="es-ES" sz="1600" b="1" dirty="0"/>
              <a:t>noveno año de permanencia en un cargo de planta</a:t>
            </a:r>
            <a:r>
              <a:rPr lang="es-ES" sz="1600" dirty="0"/>
              <a:t>, en los Niveles I y II, dichos profesionales estarán obligados a presentar sus antecedentes para acreditación.</a:t>
            </a:r>
            <a:endParaRPr lang="es-CL" sz="1600" dirty="0"/>
          </a:p>
          <a:p>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19</a:t>
            </a:fld>
            <a:endParaRPr lang="es-CL" dirty="0"/>
          </a:p>
        </p:txBody>
      </p:sp>
    </p:spTree>
    <p:extLst>
      <p:ext uri="{BB962C8B-B14F-4D97-AF65-F5344CB8AC3E}">
        <p14:creationId xmlns:p14="http://schemas.microsoft.com/office/powerpoint/2010/main" val="3759172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p:cNvSpPr/>
          <p:nvPr/>
        </p:nvSpPr>
        <p:spPr>
          <a:xfrm>
            <a:off x="539552" y="1192466"/>
            <a:ext cx="7920881" cy="4801314"/>
          </a:xfrm>
          <a:prstGeom prst="rect">
            <a:avLst/>
          </a:prstGeom>
        </p:spPr>
        <p:txBody>
          <a:bodyPr wrap="square">
            <a:spAutoFit/>
          </a:bodyPr>
          <a:lstStyle/>
          <a:p>
            <a:r>
              <a:rPr lang="es-ES" sz="1600" b="1" dirty="0"/>
              <a:t>DEL ÁMBITO DE APLICACIÓN</a:t>
            </a:r>
            <a:endParaRPr lang="es-CL" sz="1600" dirty="0"/>
          </a:p>
          <a:p>
            <a:endParaRPr lang="es-ES" sz="1600" dirty="0" smtClean="0"/>
          </a:p>
          <a:p>
            <a:r>
              <a:rPr lang="es-ES" sz="1600" dirty="0" smtClean="0"/>
              <a:t>Los </a:t>
            </a:r>
            <a:r>
              <a:rPr lang="es-ES" sz="1600" dirty="0"/>
              <a:t>profesionales funcionarios que desempeñen cargos con jornadas de 11, 22, 33 y 44 horas semanales incluidos los cargos de la planta de Directivos con jornadas de dicho cuerpo legal.</a:t>
            </a:r>
            <a:endParaRPr lang="es-CL" sz="1600" dirty="0"/>
          </a:p>
          <a:p>
            <a:pPr marL="285750" indent="-285750" algn="just" defTabSz="914400">
              <a:buFont typeface="Wingdings" panose="05000000000000000000" pitchFamily="2" charset="2"/>
              <a:buChar char="Ø"/>
            </a:pPr>
            <a:endParaRPr lang="es-ES_tradnl" altLang="es-CL" sz="1600" dirty="0" smtClean="0">
              <a:solidFill>
                <a:srgbClr val="1F497D"/>
              </a:solidFill>
              <a:latin typeface="+mj-lt"/>
              <a:ea typeface="Calibri" pitchFamily="34" charset="0"/>
              <a:cs typeface="Arial" pitchFamily="34" charset="0"/>
            </a:endParaRPr>
          </a:p>
          <a:p>
            <a:r>
              <a:rPr lang="es-ES" sz="1600" b="1" dirty="0"/>
              <a:t>APLICACIÓN SUPLETORIA</a:t>
            </a:r>
            <a:endParaRPr lang="es-CL" sz="1600" dirty="0"/>
          </a:p>
          <a:p>
            <a:r>
              <a:rPr lang="es-ES" sz="1600" dirty="0"/>
              <a:t>En lo no previsto en este Título y en los casos distintos de los señalados en el inciso anterior, continuará rigiendo la ley N°15.076.</a:t>
            </a:r>
            <a:endParaRPr lang="es-CL" sz="1600" dirty="0"/>
          </a:p>
          <a:p>
            <a:r>
              <a:rPr lang="es-ES" sz="1600" dirty="0"/>
              <a:t> </a:t>
            </a:r>
            <a:endParaRPr lang="es-CL" sz="1600" dirty="0"/>
          </a:p>
          <a:p>
            <a:r>
              <a:rPr lang="es-ES" sz="1600" dirty="0"/>
              <a:t> </a:t>
            </a:r>
            <a:endParaRPr lang="es-CL" sz="1600" dirty="0"/>
          </a:p>
          <a:p>
            <a:r>
              <a:rPr lang="es-ES" sz="1600" b="1" dirty="0"/>
              <a:t>DE LAS DOTACIONES </a:t>
            </a:r>
            <a:endParaRPr lang="es-CL" sz="1600" dirty="0"/>
          </a:p>
          <a:p>
            <a:r>
              <a:rPr lang="es-ES" sz="1600" dirty="0"/>
              <a:t> </a:t>
            </a:r>
            <a:endParaRPr lang="es-CL" sz="1600" dirty="0"/>
          </a:p>
          <a:p>
            <a:r>
              <a:rPr lang="es-ES" sz="1600" dirty="0"/>
              <a:t>Las dotaciones de personal no Directivos se expresarán en cargos. </a:t>
            </a:r>
            <a:endParaRPr lang="es-CL" sz="1600" dirty="0"/>
          </a:p>
          <a:p>
            <a:r>
              <a:rPr lang="es-ES" sz="1600" dirty="0"/>
              <a:t> </a:t>
            </a:r>
            <a:endParaRPr lang="es-CL" sz="1600" dirty="0"/>
          </a:p>
          <a:p>
            <a:r>
              <a:rPr lang="es-ES" sz="1600" dirty="0"/>
              <a:t>La dotación de personal se expresará en horas semanales de trabajo y será distribuida por resolución del Ministerio de Salud entre los Servicios de Salud.</a:t>
            </a:r>
            <a:endParaRPr lang="es-CL" sz="1600" dirty="0"/>
          </a:p>
          <a:p>
            <a:pPr marL="285750" indent="-285750" algn="just" defTabSz="914400">
              <a:buFont typeface="Wingdings" panose="05000000000000000000" pitchFamily="2" charset="2"/>
              <a:buChar char="Ø"/>
            </a:pPr>
            <a:endParaRPr lang="es-ES_tradnl" altLang="es-CL" sz="1600" dirty="0">
              <a:solidFill>
                <a:srgbClr val="1F497D"/>
              </a:solidFill>
              <a:latin typeface="+mj-lt"/>
              <a:ea typeface="Calibri" pitchFamily="34" charset="0"/>
              <a:cs typeface="Arial" pitchFamily="34" charset="0"/>
            </a:endParaRPr>
          </a:p>
          <a:p>
            <a:pPr marL="285750" lvl="0" indent="-285750" algn="just" defTabSz="914400">
              <a:buFont typeface="Wingdings" panose="05000000000000000000" pitchFamily="2" charset="2"/>
              <a:buChar char="Ø"/>
            </a:pPr>
            <a:endParaRPr lang="es-CL" altLang="es-CL" dirty="0">
              <a:solidFill>
                <a:prstClr val="black"/>
              </a:solidFill>
              <a:latin typeface="+mj-lt"/>
              <a:cs typeface="Arial" pitchFamily="34" charset="0"/>
            </a:endParaRPr>
          </a:p>
        </p:txBody>
      </p:sp>
    </p:spTree>
    <p:extLst>
      <p:ext uri="{BB962C8B-B14F-4D97-AF65-F5344CB8AC3E}">
        <p14:creationId xmlns:p14="http://schemas.microsoft.com/office/powerpoint/2010/main" val="343899121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692696"/>
            <a:ext cx="8177213" cy="5311229"/>
          </a:xfrm>
        </p:spPr>
        <p:txBody>
          <a:bodyPr/>
          <a:lstStyle/>
          <a:p>
            <a:pPr marL="0" indent="0" algn="just">
              <a:buNone/>
            </a:pPr>
            <a:r>
              <a:rPr lang="es-ES" sz="1600" b="1" dirty="0"/>
              <a:t>Obligación de acreditarse</a:t>
            </a:r>
            <a:endParaRPr lang="es-CL" sz="1600" dirty="0"/>
          </a:p>
          <a:p>
            <a:pPr algn="just"/>
            <a:r>
              <a:rPr lang="es-ES" sz="1600" dirty="0"/>
              <a:t>Durante el curso del </a:t>
            </a:r>
            <a:r>
              <a:rPr lang="es-ES" sz="1600" b="1" dirty="0"/>
              <a:t>noveno año de permanencia en un cargo de planta</a:t>
            </a:r>
            <a:r>
              <a:rPr lang="es-ES" sz="1600" dirty="0"/>
              <a:t>, en los Niveles I y II, dichos profesionales estarán obligados a presentar sus antecedentes para acreditación</a:t>
            </a:r>
            <a:r>
              <a:rPr lang="es-ES" sz="1600" dirty="0" smtClean="0"/>
              <a:t>.</a:t>
            </a:r>
          </a:p>
          <a:p>
            <a:pPr marL="0" indent="0" algn="just">
              <a:buNone/>
            </a:pPr>
            <a:endParaRPr lang="es-ES" sz="1600" dirty="0"/>
          </a:p>
          <a:p>
            <a:pPr marL="0" indent="0" algn="just">
              <a:buNone/>
            </a:pPr>
            <a:r>
              <a:rPr lang="es-ES" sz="1600" b="1" dirty="0"/>
              <a:t>Omisión de la Acreditación y consecuencias</a:t>
            </a:r>
            <a:endParaRPr lang="es-CL" sz="1600" dirty="0"/>
          </a:p>
          <a:p>
            <a:pPr algn="just"/>
            <a:r>
              <a:rPr lang="es-ES" sz="1600" dirty="0"/>
              <a:t>La no presentación de tales antecedentes, cuando corresponda hacerlo, hará incurrir al profesional en la </a:t>
            </a:r>
            <a:r>
              <a:rPr lang="es-ES" sz="1600" b="1" dirty="0"/>
              <a:t>pérdida de requisitos</a:t>
            </a:r>
            <a:r>
              <a:rPr lang="es-ES" sz="1600" dirty="0"/>
              <a:t> para continuar ejerciendo la función y se le </a:t>
            </a:r>
            <a:r>
              <a:rPr lang="es-ES" sz="1600" b="1" dirty="0"/>
              <a:t>declarará vacante el respectivo cargo dentro de los quince días </a:t>
            </a:r>
            <a:r>
              <a:rPr lang="es-ES" sz="1600" dirty="0"/>
              <a:t>hábiles siguientes a la fecha en que debió someterse a acreditación</a:t>
            </a:r>
            <a:r>
              <a:rPr lang="es-ES" sz="1600" dirty="0" smtClean="0"/>
              <a:t>.</a:t>
            </a:r>
          </a:p>
          <a:p>
            <a:pPr marL="0" indent="0" algn="just">
              <a:buNone/>
            </a:pPr>
            <a:endParaRPr lang="es-CL" sz="1600" dirty="0"/>
          </a:p>
          <a:p>
            <a:pPr marL="0" indent="0" algn="just">
              <a:buNone/>
            </a:pPr>
            <a:r>
              <a:rPr lang="es-ES" sz="1600" b="1" dirty="0"/>
              <a:t>Conservan cargo en propiedad</a:t>
            </a:r>
            <a:endParaRPr lang="es-CL" sz="1600" dirty="0"/>
          </a:p>
          <a:p>
            <a:pPr algn="just"/>
            <a:r>
              <a:rPr lang="es-ES" sz="1600" dirty="0"/>
              <a:t>A los profesionales que conserven la propiedad de sus cargos al asumir otro incompatible, </a:t>
            </a:r>
            <a:r>
              <a:rPr lang="es-ES" sz="1600" b="1" dirty="0"/>
              <a:t>no se les contabilizará, para estos efectos</a:t>
            </a:r>
            <a:r>
              <a:rPr lang="es-ES" sz="1600" dirty="0"/>
              <a:t>, el tiempo que permanezcan ausentes de ellos, si fuere superior a un año. Sin embargo, tales profesionales </a:t>
            </a:r>
            <a:r>
              <a:rPr lang="es-ES" sz="1600" b="1" dirty="0"/>
              <a:t>podrán presentar voluntariamente</a:t>
            </a:r>
            <a:r>
              <a:rPr lang="es-ES" sz="1600" dirty="0"/>
              <a:t> sus antecedentes en la oportunidad en que les correspondería hacerlo de no mediar esta circunstancia.</a:t>
            </a:r>
            <a:endParaRPr lang="es-CL" sz="1600" dirty="0"/>
          </a:p>
          <a:p>
            <a:pPr marL="0" indent="0" algn="just">
              <a:buNone/>
            </a:pPr>
            <a:endParaRPr lang="es-CL" sz="1600" dirty="0"/>
          </a:p>
          <a:p>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20</a:t>
            </a:fld>
            <a:endParaRPr lang="es-CL" dirty="0"/>
          </a:p>
        </p:txBody>
      </p:sp>
    </p:spTree>
    <p:extLst>
      <p:ext uri="{BB962C8B-B14F-4D97-AF65-F5344CB8AC3E}">
        <p14:creationId xmlns:p14="http://schemas.microsoft.com/office/powerpoint/2010/main" val="8994659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476672"/>
            <a:ext cx="8177213" cy="6051128"/>
          </a:xfrm>
        </p:spPr>
        <p:txBody>
          <a:bodyPr/>
          <a:lstStyle/>
          <a:p>
            <a:pPr marL="0" indent="0" algn="just">
              <a:buNone/>
            </a:pPr>
            <a:r>
              <a:rPr lang="es-ES" sz="1600" b="1" dirty="0"/>
              <a:t>Acreditación de Excelencia</a:t>
            </a:r>
            <a:endParaRPr lang="es-CL" sz="1600" dirty="0"/>
          </a:p>
          <a:p>
            <a:pPr algn="just"/>
            <a:r>
              <a:rPr lang="es-ES" sz="1600" dirty="0"/>
              <a:t>Transcurridos </a:t>
            </a:r>
            <a:r>
              <a:rPr lang="es-ES" sz="1600" b="1" dirty="0"/>
              <a:t>cinco años</a:t>
            </a:r>
            <a:r>
              <a:rPr lang="es-ES" sz="1600" dirty="0"/>
              <a:t> de permanencia en un </a:t>
            </a:r>
            <a:r>
              <a:rPr lang="es-ES" sz="1600" b="1" dirty="0"/>
              <a:t>cargo de planta o en un empleo a contrata</a:t>
            </a:r>
            <a:r>
              <a:rPr lang="es-ES" sz="1600" dirty="0"/>
              <a:t>, en los Niveles I o II, los profesionales </a:t>
            </a:r>
            <a:r>
              <a:rPr lang="es-ES" sz="1600" b="1" dirty="0"/>
              <a:t>podrán</a:t>
            </a:r>
            <a:r>
              <a:rPr lang="es-ES" sz="1600" dirty="0"/>
              <a:t> presentar sus antecedentes para acreditación de excelencia, siempre que cumplan con los requisitos que establezca el reglamento.</a:t>
            </a:r>
            <a:endParaRPr lang="es-CL" sz="1600" dirty="0"/>
          </a:p>
          <a:p>
            <a:pPr marL="0" indent="0" algn="just">
              <a:buNone/>
            </a:pPr>
            <a:r>
              <a:rPr lang="es-ES" sz="1600" dirty="0"/>
              <a:t> </a:t>
            </a:r>
            <a:endParaRPr lang="es-CL" sz="1600" dirty="0"/>
          </a:p>
          <a:p>
            <a:pPr marL="0" indent="0" algn="just">
              <a:buNone/>
            </a:pPr>
            <a:r>
              <a:rPr lang="es-ES" sz="1600" b="1" dirty="0"/>
              <a:t>No aprobación de la acreditación</a:t>
            </a:r>
            <a:endParaRPr lang="es-CL" sz="1600" dirty="0"/>
          </a:p>
          <a:p>
            <a:pPr algn="just"/>
            <a:r>
              <a:rPr lang="es-ES" sz="1600" dirty="0"/>
              <a:t>Quienes no aprueben esta acreditación seguirán sometidos a las normas generales sobre presentación para acreditación ordinaria.</a:t>
            </a:r>
            <a:endParaRPr lang="es-CL" sz="1600" dirty="0"/>
          </a:p>
          <a:p>
            <a:pPr marL="0" indent="0" algn="just">
              <a:buNone/>
            </a:pPr>
            <a:r>
              <a:rPr lang="es-ES" sz="1600" dirty="0"/>
              <a:t> </a:t>
            </a:r>
            <a:endParaRPr lang="es-CL" sz="1600" dirty="0"/>
          </a:p>
          <a:p>
            <a:pPr algn="just"/>
            <a:r>
              <a:rPr lang="es-ES" sz="1600" dirty="0"/>
              <a:t>Los profesionales que no aprueben la acreditación a que deban someterse mantendrán su cargo y el nivel en que se encontraren, pero deberán presentar</a:t>
            </a:r>
            <a:endParaRPr lang="es-CL" sz="1600" dirty="0"/>
          </a:p>
          <a:p>
            <a:pPr algn="just"/>
            <a:r>
              <a:rPr lang="es-ES" sz="1600" dirty="0"/>
              <a:t>anualmente sus antecedentes para nuevas acreditaciones en ese cargo en la forma que determine el reglamento</a:t>
            </a:r>
            <a:r>
              <a:rPr lang="es-ES" sz="1600" dirty="0" smtClean="0"/>
              <a:t>.</a:t>
            </a:r>
            <a:endParaRPr lang="es-CL" sz="1600" dirty="0"/>
          </a:p>
          <a:p>
            <a:pPr marL="0" indent="0" algn="just">
              <a:buNone/>
            </a:pPr>
            <a:r>
              <a:rPr lang="es-ES" sz="1600" dirty="0"/>
              <a:t> </a:t>
            </a:r>
            <a:endParaRPr lang="es-CL" sz="1600" dirty="0"/>
          </a:p>
          <a:p>
            <a:pPr marL="0" indent="0" algn="just">
              <a:buNone/>
            </a:pPr>
            <a:r>
              <a:rPr lang="es-ES" sz="1600" b="1" dirty="0"/>
              <a:t>Aprobación de la acreditación</a:t>
            </a:r>
            <a:endParaRPr lang="es-CL" sz="1600" dirty="0"/>
          </a:p>
          <a:p>
            <a:pPr algn="just"/>
            <a:r>
              <a:rPr lang="es-ES" sz="1600" dirty="0"/>
              <a:t>Los profesionales que aprueben la acreditación accederán en el respectivo cargo al nivel inmediatamente siguiente, siempre que exista cupo financiero para ello, lo que deberá ser reconocido por </a:t>
            </a:r>
            <a:r>
              <a:rPr lang="es-ES" sz="1600" b="1" dirty="0"/>
              <a:t>resolución del Director</a:t>
            </a:r>
            <a:r>
              <a:rPr lang="es-ES" sz="1600" dirty="0"/>
              <a:t>. En tal caso, percibirán la asignación de experiencia calificada en el porcentaje correspondiente a ese nivel.</a:t>
            </a:r>
            <a:endParaRPr lang="es-CL" sz="1600" dirty="0"/>
          </a:p>
          <a:p>
            <a:pPr marL="0" indent="0">
              <a:buNone/>
            </a:pPr>
            <a:endParaRPr lang="es-CL" sz="1600"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21</a:t>
            </a:fld>
            <a:endParaRPr lang="es-CL" dirty="0"/>
          </a:p>
        </p:txBody>
      </p:sp>
    </p:spTree>
    <p:extLst>
      <p:ext uri="{BB962C8B-B14F-4D97-AF65-F5344CB8AC3E}">
        <p14:creationId xmlns:p14="http://schemas.microsoft.com/office/powerpoint/2010/main" val="39883441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476672"/>
            <a:ext cx="8177213" cy="5527253"/>
          </a:xfrm>
        </p:spPr>
        <p:txBody>
          <a:bodyPr/>
          <a:lstStyle/>
          <a:p>
            <a:pPr marL="0" indent="0">
              <a:buNone/>
            </a:pPr>
            <a:r>
              <a:rPr lang="es-ES" b="1" dirty="0"/>
              <a:t>Inexistencia de cupos</a:t>
            </a:r>
            <a:endParaRPr lang="es-CL" dirty="0"/>
          </a:p>
          <a:p>
            <a:pPr algn="just"/>
            <a:r>
              <a:rPr lang="es-ES" sz="1600" dirty="0"/>
              <a:t>De no existir cupo, pasarán a integrar, </a:t>
            </a:r>
            <a:r>
              <a:rPr lang="es-ES" sz="1600" b="1" dirty="0"/>
              <a:t>por orden de precedencia</a:t>
            </a:r>
            <a:r>
              <a:rPr lang="es-ES" sz="1600" dirty="0"/>
              <a:t>, una nómina que para esos efectos llevará el Servicio, en espera de cupo financiero. </a:t>
            </a:r>
            <a:endParaRPr lang="es-CL" sz="1600" dirty="0"/>
          </a:p>
          <a:p>
            <a:pPr marL="0" indent="0" algn="just">
              <a:buNone/>
            </a:pPr>
            <a:r>
              <a:rPr lang="es-ES" sz="1600" dirty="0"/>
              <a:t> </a:t>
            </a:r>
            <a:endParaRPr lang="es-CL" sz="1600" dirty="0"/>
          </a:p>
          <a:p>
            <a:pPr marL="0" indent="0">
              <a:buNone/>
            </a:pPr>
            <a:r>
              <a:rPr lang="es-ES" b="1" dirty="0"/>
              <a:t>Nuevo pago</a:t>
            </a:r>
            <a:endParaRPr lang="es-CL" dirty="0"/>
          </a:p>
          <a:p>
            <a:pPr algn="just"/>
            <a:r>
              <a:rPr lang="es-ES" sz="1600" dirty="0"/>
              <a:t>El nuevo monto del beneficio </a:t>
            </a:r>
            <a:r>
              <a:rPr lang="es-ES" sz="1600" b="1" dirty="0"/>
              <a:t>se pagará sólo desde que se genere dicho cupo financiero</a:t>
            </a:r>
            <a:r>
              <a:rPr lang="es-ES" sz="1600" dirty="0"/>
              <a:t>, en la forma prevista en el inciso tercero del artículo 32. </a:t>
            </a:r>
            <a:endParaRPr lang="es-CL" sz="1600" dirty="0"/>
          </a:p>
          <a:p>
            <a:pPr marL="0" indent="0">
              <a:buNone/>
            </a:pPr>
            <a:r>
              <a:rPr lang="es-ES" dirty="0"/>
              <a:t> </a:t>
            </a:r>
            <a:endParaRPr lang="es-CL" dirty="0"/>
          </a:p>
          <a:p>
            <a:pPr marL="0" indent="0">
              <a:buNone/>
            </a:pPr>
            <a:r>
              <a:rPr lang="es-ES" b="1" dirty="0"/>
              <a:t>Acumulación de tiempo para acreditarse</a:t>
            </a:r>
            <a:endParaRPr lang="es-CL" dirty="0"/>
          </a:p>
          <a:p>
            <a:pPr algn="just"/>
            <a:r>
              <a:rPr lang="es-ES" sz="1600" dirty="0"/>
              <a:t>En todo caso, para los efectos del plazo al que deban someterse a una nueva acreditación los profesionales que se encuentren en la nómina </a:t>
            </a:r>
            <a:r>
              <a:rPr lang="es-ES" sz="1600" b="1" dirty="0"/>
              <a:t>podrán abonar el tiempo que deban esperar por el cupo financiero</a:t>
            </a:r>
            <a:r>
              <a:rPr lang="es-ES" sz="1600" dirty="0"/>
              <a:t> para acceder al siguiente nivel de la Etapa, debiendo considerarse, asimismo, los logros alcanzados durante este tiempo por los profesionales en el ejercicio de sus funciones.</a:t>
            </a:r>
            <a:endParaRPr lang="es-CL" sz="1600" dirty="0"/>
          </a:p>
          <a:p>
            <a:pPr algn="just"/>
            <a:endParaRPr lang="es-CL" sz="1600"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22</a:t>
            </a:fld>
            <a:endParaRPr lang="es-CL" dirty="0"/>
          </a:p>
        </p:txBody>
      </p:sp>
    </p:spTree>
    <p:extLst>
      <p:ext uri="{BB962C8B-B14F-4D97-AF65-F5344CB8AC3E}">
        <p14:creationId xmlns:p14="http://schemas.microsoft.com/office/powerpoint/2010/main" val="32943158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404664"/>
            <a:ext cx="8177213" cy="5599261"/>
          </a:xfrm>
        </p:spPr>
        <p:txBody>
          <a:bodyPr/>
          <a:lstStyle/>
          <a:p>
            <a:pPr marL="0" indent="0">
              <a:buNone/>
            </a:pPr>
            <a:r>
              <a:rPr lang="es-ES" b="1" dirty="0"/>
              <a:t>Cargos Compatibles</a:t>
            </a:r>
            <a:endParaRPr lang="es-CL" dirty="0"/>
          </a:p>
          <a:p>
            <a:r>
              <a:rPr lang="es-ES" sz="1600" dirty="0"/>
              <a:t>Los profesionales que desempeñen más de un cargo de planta deberán presentar sus antecedentes para acreditación respecto de </a:t>
            </a:r>
            <a:r>
              <a:rPr lang="es-ES" sz="1600" b="1" dirty="0"/>
              <a:t>cada uno de ellos</a:t>
            </a:r>
            <a:r>
              <a:rPr lang="es-ES" sz="1600" dirty="0"/>
              <a:t>, </a:t>
            </a:r>
            <a:r>
              <a:rPr lang="es-ES" sz="1600" b="1" dirty="0"/>
              <a:t>en la oportunidad que corresponda</a:t>
            </a:r>
            <a:r>
              <a:rPr lang="es-ES" sz="1600" dirty="0"/>
              <a:t>.</a:t>
            </a:r>
            <a:endParaRPr lang="es-CL" sz="1600" dirty="0"/>
          </a:p>
          <a:p>
            <a:pPr marL="0" indent="0">
              <a:buNone/>
            </a:pPr>
            <a:endParaRPr lang="es-CL" sz="1600" dirty="0"/>
          </a:p>
          <a:p>
            <a:pPr marL="0" indent="0">
              <a:buNone/>
            </a:pPr>
            <a:r>
              <a:rPr lang="es-ES" b="1" dirty="0"/>
              <a:t>Cambio de cargo o Servicio</a:t>
            </a:r>
            <a:endParaRPr lang="es-CL" dirty="0"/>
          </a:p>
          <a:p>
            <a:r>
              <a:rPr lang="es-ES" sz="1600" dirty="0"/>
              <a:t>A los profesionales que hubieren aprobado la acreditación en un Servicio de Salud y postulen a otro cargo en el mismo u otro Servicio de Salud, </a:t>
            </a:r>
            <a:r>
              <a:rPr lang="es-ES" sz="1600" b="1" dirty="0"/>
              <a:t>se les considerará favorablemente dicho antecedente en el respectivo concurso</a:t>
            </a:r>
            <a:r>
              <a:rPr lang="es-ES" sz="1600" dirty="0"/>
              <a:t>.</a:t>
            </a:r>
            <a:endParaRPr lang="es-CL" sz="1600" dirty="0"/>
          </a:p>
          <a:p>
            <a:pPr marL="0" indent="0">
              <a:buNone/>
            </a:pPr>
            <a:endParaRPr lang="es-ES" sz="1600" dirty="0"/>
          </a:p>
          <a:p>
            <a:pPr marL="0" indent="0">
              <a:buNone/>
            </a:pPr>
            <a:r>
              <a:rPr lang="es-ES" b="1" dirty="0" smtClean="0"/>
              <a:t>Contratos </a:t>
            </a:r>
            <a:r>
              <a:rPr lang="es-ES" b="1" dirty="0"/>
              <a:t>en el Nivel I de la Etapa de Planta Superior</a:t>
            </a:r>
            <a:endParaRPr lang="es-CL" dirty="0"/>
          </a:p>
          <a:p>
            <a:r>
              <a:rPr lang="es-ES" sz="1600" dirty="0"/>
              <a:t>Los Directores de los Servicios de Salud podrán, en ejercicio de sus atribuciones, contratar profesionales asimilados al Nivel I de la Etapa de Planta Superior, siempre que </a:t>
            </a:r>
            <a:r>
              <a:rPr lang="es-ES" sz="1600" b="1" dirty="0"/>
              <a:t>tengan más de seis años de ejercicio profesional y que se difundan públicamente las plazas a proveer</a:t>
            </a:r>
            <a:r>
              <a:rPr lang="es-ES" sz="1600" dirty="0"/>
              <a:t>.</a:t>
            </a:r>
            <a:endParaRPr lang="es-CL" sz="1600" dirty="0"/>
          </a:p>
          <a:p>
            <a:pPr marL="0" indent="0">
              <a:buNone/>
            </a:pPr>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23</a:t>
            </a:fld>
            <a:endParaRPr lang="es-CL" dirty="0"/>
          </a:p>
        </p:txBody>
      </p:sp>
    </p:spTree>
    <p:extLst>
      <p:ext uri="{BB962C8B-B14F-4D97-AF65-F5344CB8AC3E}">
        <p14:creationId xmlns:p14="http://schemas.microsoft.com/office/powerpoint/2010/main" val="10932620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332656"/>
            <a:ext cx="8177213" cy="5671269"/>
          </a:xfrm>
        </p:spPr>
        <p:txBody>
          <a:bodyPr/>
          <a:lstStyle/>
          <a:p>
            <a:pPr marL="0" indent="0">
              <a:buNone/>
            </a:pPr>
            <a:r>
              <a:rPr lang="es-ES" b="1" dirty="0"/>
              <a:t>Contratados </a:t>
            </a:r>
            <a:r>
              <a:rPr lang="es-ES" b="1" dirty="0" smtClean="0"/>
              <a:t>prorrogados</a:t>
            </a:r>
          </a:p>
          <a:p>
            <a:pPr marL="0" indent="0">
              <a:buNone/>
            </a:pPr>
            <a:endParaRPr lang="es-CL" dirty="0"/>
          </a:p>
          <a:p>
            <a:r>
              <a:rPr lang="es-ES" sz="1600" dirty="0"/>
              <a:t>Los profesionales cuyos contratos sean </a:t>
            </a:r>
            <a:r>
              <a:rPr lang="es-ES" sz="1600" b="1" dirty="0"/>
              <a:t>prorrogados en el mismo empleo y Servicio de Salud por un lapso mínimo de nueve años,</a:t>
            </a:r>
            <a:endParaRPr lang="es-CL" sz="1600" dirty="0"/>
          </a:p>
          <a:p>
            <a:pPr lvl="0"/>
            <a:r>
              <a:rPr lang="es-ES" sz="1600" dirty="0"/>
              <a:t>Deben someterse a acreditación en ese empleo, </a:t>
            </a:r>
            <a:endParaRPr lang="es-CL" sz="1600" dirty="0"/>
          </a:p>
          <a:p>
            <a:pPr lvl="0"/>
            <a:r>
              <a:rPr lang="es-ES" sz="1600" dirty="0"/>
              <a:t>En la oportunidad que determine el reglamento, y </a:t>
            </a:r>
            <a:endParaRPr lang="es-CL" sz="1600" dirty="0"/>
          </a:p>
          <a:p>
            <a:pPr lvl="0"/>
            <a:r>
              <a:rPr lang="es-ES" sz="1600" dirty="0"/>
              <a:t>Los efectos de dicha acreditación se regirán por las normas generales, </a:t>
            </a:r>
            <a:endParaRPr lang="es-CL" sz="1600" dirty="0"/>
          </a:p>
          <a:p>
            <a:pPr lvl="0"/>
            <a:r>
              <a:rPr lang="es-ES" sz="1600" dirty="0"/>
              <a:t>Sin perjuicio de la facultad del Director del Servicio para </a:t>
            </a:r>
            <a:r>
              <a:rPr lang="es-ES" sz="1600" b="1" dirty="0"/>
              <a:t>poner término o no renovar </a:t>
            </a:r>
            <a:r>
              <a:rPr lang="es-ES" sz="1600" dirty="0"/>
              <a:t>el respectivo contrato.</a:t>
            </a:r>
            <a:endParaRPr lang="es-CL" sz="1600" dirty="0"/>
          </a:p>
          <a:p>
            <a:endParaRPr lang="es-CL" dirty="0"/>
          </a:p>
          <a:p>
            <a:pPr marL="0" indent="0">
              <a:buNone/>
            </a:pPr>
            <a:r>
              <a:rPr lang="es-ES" b="1" dirty="0"/>
              <a:t>Derecho a la </a:t>
            </a:r>
            <a:r>
              <a:rPr lang="es-ES" b="1" dirty="0" err="1"/>
              <a:t>Asig</a:t>
            </a:r>
            <a:r>
              <a:rPr lang="es-ES" b="1" dirty="0"/>
              <a:t>. de Experiencia Calificada</a:t>
            </a:r>
            <a:endParaRPr lang="es-CL" dirty="0"/>
          </a:p>
          <a:p>
            <a:pPr algn="just"/>
            <a:r>
              <a:rPr lang="es-ES" sz="1600" dirty="0"/>
              <a:t>Esta acreditación dará derecho a la asignación a que se refiere el artículo 32 y constituirá un antecedente que se considerará favorablemente en el concurso, si los profesionales postulan a un cargo de planta.</a:t>
            </a:r>
            <a:endParaRPr lang="es-CL" sz="1600" dirty="0"/>
          </a:p>
          <a:p>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24</a:t>
            </a:fld>
            <a:endParaRPr lang="es-CL" dirty="0"/>
          </a:p>
        </p:txBody>
      </p:sp>
    </p:spTree>
    <p:extLst>
      <p:ext uri="{BB962C8B-B14F-4D97-AF65-F5344CB8AC3E}">
        <p14:creationId xmlns:p14="http://schemas.microsoft.com/office/powerpoint/2010/main" val="34579971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476672"/>
            <a:ext cx="8177213" cy="5527253"/>
          </a:xfrm>
        </p:spPr>
        <p:txBody>
          <a:bodyPr/>
          <a:lstStyle/>
          <a:p>
            <a:pPr marL="0" indent="0">
              <a:buNone/>
            </a:pPr>
            <a:r>
              <a:rPr lang="es-ES" sz="1800" b="1" dirty="0"/>
              <a:t>No presentación de antecedentes de contratados</a:t>
            </a:r>
            <a:endParaRPr lang="es-CL" sz="1800" dirty="0"/>
          </a:p>
          <a:p>
            <a:pPr algn="just"/>
            <a:r>
              <a:rPr lang="es-ES" sz="1600" dirty="0"/>
              <a:t>La no presentación de los antecedentes para la acreditación, cuando corresponda hacerlo, hará incurrir a los profesionales a que se refiere este artículo, en la pérdida de requisitos para continuar ejerciendo el empleo y se le pondrá término a su contrato dentro de los quince días hábiles </a:t>
            </a:r>
            <a:r>
              <a:rPr lang="es-ES" sz="1600" dirty="0" smtClean="0"/>
              <a:t>siguientes</a:t>
            </a:r>
            <a:r>
              <a:rPr lang="es-CL" sz="1600" dirty="0"/>
              <a:t> </a:t>
            </a:r>
            <a:r>
              <a:rPr lang="es-ES" sz="1600" dirty="0" smtClean="0"/>
              <a:t>a </a:t>
            </a:r>
            <a:r>
              <a:rPr lang="es-ES" sz="1600" dirty="0"/>
              <a:t>la fecha en que debió someterse a la acreditación.</a:t>
            </a:r>
            <a:endParaRPr lang="es-CL" sz="1600" dirty="0"/>
          </a:p>
          <a:p>
            <a:pPr marL="0" indent="0">
              <a:buNone/>
            </a:pPr>
            <a:r>
              <a:rPr lang="es-ES" dirty="0"/>
              <a:t> </a:t>
            </a:r>
            <a:endParaRPr lang="es-CL" dirty="0"/>
          </a:p>
          <a:p>
            <a:pPr algn="just"/>
            <a:r>
              <a:rPr lang="es-ES" sz="1600" dirty="0"/>
              <a:t>Un reglamento fijará los parámetros, procedimientos, órganos, modalidades específicas para cada profesión y demás normas que sean necesarias para el funcionamiento del sistema de acreditación, fundado en criterios técnicos, objetivos e imparciales, que permitan una efectiva evaluación ordenadora en función de la competencia e idoneidad de los profesionales funcionarios.</a:t>
            </a:r>
            <a:endParaRPr lang="es-CL" sz="1600" dirty="0"/>
          </a:p>
          <a:p>
            <a:pPr marL="0" indent="0">
              <a:buNone/>
            </a:pPr>
            <a:endParaRPr lang="es-ES" b="1" dirty="0" smtClean="0"/>
          </a:p>
          <a:p>
            <a:pPr marL="0" indent="0">
              <a:buNone/>
            </a:pPr>
            <a:r>
              <a:rPr lang="es-ES" sz="1800" b="1" dirty="0" smtClean="0"/>
              <a:t>Dotación </a:t>
            </a:r>
            <a:r>
              <a:rPr lang="es-ES" sz="1800" b="1" dirty="0"/>
              <a:t>de contratados</a:t>
            </a:r>
            <a:endParaRPr lang="es-CL" sz="1800" dirty="0"/>
          </a:p>
          <a:p>
            <a:pPr algn="just"/>
            <a:r>
              <a:rPr lang="es-ES" sz="1600" dirty="0"/>
              <a:t>Los cargos a contrata de profesionales funcionarios asimilados a la Etapa de Planta Superior no podrán exceder, en el respectivo Servicio, de una cantidad equivalente al </a:t>
            </a:r>
            <a:r>
              <a:rPr lang="es-ES" sz="1600" b="1" dirty="0"/>
              <a:t>20%</a:t>
            </a:r>
            <a:r>
              <a:rPr lang="es-ES" sz="1600" dirty="0"/>
              <a:t> de las horas del total de la planta profesional a que se refiere el artículo 3º</a:t>
            </a:r>
            <a:r>
              <a:rPr lang="es-ES" dirty="0"/>
              <a:t>.</a:t>
            </a:r>
            <a:endParaRPr lang="es-CL" dirty="0"/>
          </a:p>
          <a:p>
            <a:pPr marL="0" indent="0">
              <a:buNone/>
            </a:pPr>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25</a:t>
            </a:fld>
            <a:endParaRPr lang="es-CL" dirty="0"/>
          </a:p>
        </p:txBody>
      </p:sp>
    </p:spTree>
    <p:extLst>
      <p:ext uri="{BB962C8B-B14F-4D97-AF65-F5344CB8AC3E}">
        <p14:creationId xmlns:p14="http://schemas.microsoft.com/office/powerpoint/2010/main" val="36209851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476672"/>
            <a:ext cx="8177213" cy="5527253"/>
          </a:xfrm>
        </p:spPr>
        <p:txBody>
          <a:bodyPr/>
          <a:lstStyle/>
          <a:p>
            <a:pPr marL="0" indent="0">
              <a:buNone/>
            </a:pPr>
            <a:r>
              <a:rPr lang="es-ES" dirty="0"/>
              <a:t> </a:t>
            </a:r>
            <a:r>
              <a:rPr lang="es-ES" sz="1800" b="1" dirty="0" smtClean="0"/>
              <a:t>CONVENIOS </a:t>
            </a:r>
            <a:r>
              <a:rPr lang="es-ES" sz="1800" b="1" dirty="0"/>
              <a:t>DE </a:t>
            </a:r>
            <a:r>
              <a:rPr lang="es-ES" sz="1800" b="1" dirty="0" smtClean="0"/>
              <a:t>LLAMADOS</a:t>
            </a:r>
          </a:p>
          <a:p>
            <a:pPr marL="0" indent="0">
              <a:buNone/>
            </a:pPr>
            <a:endParaRPr lang="es-CL" sz="1800" dirty="0"/>
          </a:p>
          <a:p>
            <a:pPr algn="just"/>
            <a:r>
              <a:rPr lang="es-ES" sz="1600" dirty="0"/>
              <a:t>Los Directores de Servicio, de oficio o a petición de los Directores de establecimientos, podrán celebrar </a:t>
            </a:r>
            <a:r>
              <a:rPr lang="es-ES" sz="1600" b="1" dirty="0"/>
              <a:t>convenios</a:t>
            </a:r>
            <a:r>
              <a:rPr lang="es-ES" sz="1600" dirty="0"/>
              <a:t> con médicos cirujanos, cirujanos dentistas, farmacéuticos o químicos farmacéuticos y bioquímicos:</a:t>
            </a:r>
            <a:endParaRPr lang="es-CL" sz="1600" dirty="0"/>
          </a:p>
          <a:p>
            <a:pPr lvl="0" algn="just"/>
            <a:r>
              <a:rPr lang="es-ES" sz="1600" dirty="0"/>
              <a:t>Con la debida calificación técnica y experiencia, </a:t>
            </a:r>
            <a:endParaRPr lang="es-CL" sz="1600" dirty="0"/>
          </a:p>
          <a:p>
            <a:pPr lvl="0" algn="just"/>
            <a:r>
              <a:rPr lang="es-ES" sz="1600" dirty="0"/>
              <a:t>Cuyos servicios sean requeridos en forma ocasional y transitoria, </a:t>
            </a:r>
            <a:endParaRPr lang="es-CL" sz="1600" dirty="0"/>
          </a:p>
          <a:p>
            <a:pPr lvl="0" algn="just"/>
            <a:r>
              <a:rPr lang="es-ES" sz="1600" dirty="0"/>
              <a:t>Como tratantes o consultores en situaciones específicas de apoyo al trabajo asistencial de los respectivos Servicios, </a:t>
            </a:r>
            <a:endParaRPr lang="es-CL" sz="1600" dirty="0"/>
          </a:p>
          <a:p>
            <a:pPr lvl="0" algn="just"/>
            <a:r>
              <a:rPr lang="es-ES" sz="1600" dirty="0"/>
              <a:t>A través de una modalidad de llamada que se regirá por las normas de esta ley</a:t>
            </a:r>
            <a:r>
              <a:rPr lang="es-ES" dirty="0" smtClean="0"/>
              <a:t>.</a:t>
            </a:r>
          </a:p>
          <a:p>
            <a:pPr marL="0" lvl="0" indent="0" algn="just">
              <a:buNone/>
            </a:pPr>
            <a:endParaRPr lang="es-CL" dirty="0"/>
          </a:p>
          <a:p>
            <a:pPr marL="0" indent="0">
              <a:buNone/>
            </a:pPr>
            <a:r>
              <a:rPr lang="es-ES" sz="1800" b="1" dirty="0"/>
              <a:t>Registro</a:t>
            </a:r>
            <a:endParaRPr lang="es-CL" sz="1800" dirty="0"/>
          </a:p>
          <a:p>
            <a:pPr algn="just"/>
            <a:r>
              <a:rPr lang="es-ES" sz="1600" dirty="0"/>
              <a:t>Para estos efectos, los Servicios de Salud llevarán una </a:t>
            </a:r>
            <a:r>
              <a:rPr lang="es-ES" sz="1600" b="1" dirty="0"/>
              <a:t>nómina en la que registrarán los profesionales</a:t>
            </a:r>
            <a:r>
              <a:rPr lang="es-ES" sz="1600" dirty="0"/>
              <a:t> con los cuales se haya convenido esta modalidad, la que se contendrá en una </a:t>
            </a:r>
            <a:r>
              <a:rPr lang="es-ES" sz="1600" b="1" dirty="0"/>
              <a:t>resolución</a:t>
            </a:r>
            <a:r>
              <a:rPr lang="es-ES" sz="1600" dirty="0"/>
              <a:t> del respectivo Director.</a:t>
            </a:r>
            <a:endParaRPr lang="es-CL" sz="1600" dirty="0"/>
          </a:p>
          <a:p>
            <a:pPr marL="0" indent="0">
              <a:buNone/>
            </a:pPr>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26</a:t>
            </a:fld>
            <a:endParaRPr lang="es-CL" dirty="0"/>
          </a:p>
        </p:txBody>
      </p:sp>
    </p:spTree>
    <p:extLst>
      <p:ext uri="{BB962C8B-B14F-4D97-AF65-F5344CB8AC3E}">
        <p14:creationId xmlns:p14="http://schemas.microsoft.com/office/powerpoint/2010/main" val="29129687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620688"/>
            <a:ext cx="8177213" cy="5383237"/>
          </a:xfrm>
        </p:spPr>
        <p:txBody>
          <a:bodyPr/>
          <a:lstStyle/>
          <a:p>
            <a:pPr marL="0" indent="0">
              <a:buNone/>
            </a:pPr>
            <a:r>
              <a:rPr lang="es-ES" sz="1800" b="1" dirty="0"/>
              <a:t>Retribución a </a:t>
            </a:r>
            <a:r>
              <a:rPr lang="es-ES" sz="1800" b="1" dirty="0" smtClean="0"/>
              <a:t>Honorarios</a:t>
            </a:r>
          </a:p>
          <a:p>
            <a:pPr marL="0" indent="0">
              <a:buNone/>
            </a:pPr>
            <a:endParaRPr lang="es-CL" sz="1800" dirty="0"/>
          </a:p>
          <a:p>
            <a:pPr lvl="0" algn="just"/>
            <a:r>
              <a:rPr lang="es-ES" sz="1600" dirty="0"/>
              <a:t>Los servicios profesionales así convenidos </a:t>
            </a:r>
            <a:r>
              <a:rPr lang="es-ES" sz="1600" b="1" dirty="0"/>
              <a:t>serán retribuidos mediante honorarios</a:t>
            </a:r>
            <a:r>
              <a:rPr lang="es-ES" sz="1600" dirty="0"/>
              <a:t>, que se pactarán con cada profesional por el Director del respectivo Servicio de Salud. </a:t>
            </a:r>
            <a:endParaRPr lang="es-CL" sz="1600" dirty="0"/>
          </a:p>
          <a:p>
            <a:pPr lvl="0" algn="just"/>
            <a:r>
              <a:rPr lang="es-ES" sz="1600" dirty="0"/>
              <a:t>En los convenios se especificará el monto de los aranceles por cada tipo de prestación que se contrate y </a:t>
            </a:r>
            <a:endParaRPr lang="es-CL" sz="1600" dirty="0"/>
          </a:p>
          <a:p>
            <a:pPr lvl="0" algn="just"/>
            <a:r>
              <a:rPr lang="es-ES" sz="1600" dirty="0"/>
              <a:t>Tendrán la </a:t>
            </a:r>
            <a:r>
              <a:rPr lang="es-ES" sz="1600" b="1" dirty="0"/>
              <a:t>vigencia</a:t>
            </a:r>
            <a:r>
              <a:rPr lang="es-ES" sz="1600" dirty="0"/>
              <a:t> que en cada caso se estipule, </a:t>
            </a:r>
            <a:endParaRPr lang="es-CL" sz="1600" dirty="0"/>
          </a:p>
          <a:p>
            <a:pPr lvl="0" algn="just"/>
            <a:r>
              <a:rPr lang="es-ES" sz="1600" dirty="0"/>
              <a:t>Sin exceder el período presupuestario correspondiente.</a:t>
            </a:r>
            <a:endParaRPr lang="es-CL" sz="1600" dirty="0"/>
          </a:p>
          <a:p>
            <a:pPr lvl="0" algn="just"/>
            <a:r>
              <a:rPr lang="es-ES" sz="1600" dirty="0"/>
              <a:t>Estos profesionales quedarán obligados a aceptar como </a:t>
            </a:r>
            <a:r>
              <a:rPr lang="es-ES" sz="1600" b="1" dirty="0"/>
              <a:t>única retribución</a:t>
            </a:r>
            <a:r>
              <a:rPr lang="es-ES" sz="1600" dirty="0"/>
              <a:t> por la prestación de sus servicios los valores que se hayan acordado. </a:t>
            </a:r>
            <a:endParaRPr lang="es-CL" sz="1600" dirty="0"/>
          </a:p>
          <a:p>
            <a:pPr lvl="0" algn="just"/>
            <a:r>
              <a:rPr lang="es-ES" sz="1600" dirty="0"/>
              <a:t>Con el solo </a:t>
            </a:r>
            <a:r>
              <a:rPr lang="es-ES" sz="1600" b="1" dirty="0"/>
              <a:t>mérito de la autorización del Director del Servicio de Salud</a:t>
            </a:r>
            <a:r>
              <a:rPr lang="es-ES" sz="1600" dirty="0"/>
              <a:t> correspondiente, se procederá a hacer efectivo el pago del honorario convenido por cada prestación efectuada.</a:t>
            </a:r>
            <a:endParaRPr lang="es-CL" sz="1600" dirty="0"/>
          </a:p>
          <a:p>
            <a:pPr marL="0" indent="0">
              <a:buNone/>
            </a:pPr>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27</a:t>
            </a:fld>
            <a:endParaRPr lang="es-CL" dirty="0"/>
          </a:p>
        </p:txBody>
      </p:sp>
    </p:spTree>
    <p:extLst>
      <p:ext uri="{BB962C8B-B14F-4D97-AF65-F5344CB8AC3E}">
        <p14:creationId xmlns:p14="http://schemas.microsoft.com/office/powerpoint/2010/main" val="6798632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404664"/>
            <a:ext cx="8177213" cy="5599261"/>
          </a:xfrm>
        </p:spPr>
        <p:txBody>
          <a:bodyPr/>
          <a:lstStyle/>
          <a:p>
            <a:pPr marL="0" indent="0">
              <a:buNone/>
            </a:pPr>
            <a:r>
              <a:rPr lang="es-ES" sz="1800" b="1" dirty="0"/>
              <a:t>Normas de regulación de los contratos</a:t>
            </a:r>
            <a:endParaRPr lang="es-CL" sz="1800" dirty="0"/>
          </a:p>
          <a:p>
            <a:pPr algn="just"/>
            <a:r>
              <a:rPr lang="es-ES" sz="1600" dirty="0"/>
              <a:t>Los profesionales contratados bajo esta modalidad se regirán únicamente por las reglas que establezca el contrato respectivo y no les serán aplicables las normas estatutarias que rijan para los profesionales funcionarios. </a:t>
            </a:r>
            <a:endParaRPr lang="es-CL" sz="1600" dirty="0"/>
          </a:p>
          <a:p>
            <a:pPr algn="just"/>
            <a:r>
              <a:rPr lang="es-ES" sz="1600" dirty="0"/>
              <a:t>Los efectos de esta clase de convenios se someterán a la legislación común.</a:t>
            </a:r>
            <a:endParaRPr lang="es-CL" sz="1600" dirty="0"/>
          </a:p>
          <a:p>
            <a:pPr marL="0" indent="0">
              <a:buNone/>
            </a:pPr>
            <a:endParaRPr lang="es-CL" sz="1800" dirty="0"/>
          </a:p>
          <a:p>
            <a:pPr marL="0" indent="0">
              <a:buNone/>
            </a:pPr>
            <a:r>
              <a:rPr lang="es-ES" sz="1800" b="1" dirty="0"/>
              <a:t>Incompatibilidad de los Contratos de Llamadas</a:t>
            </a:r>
            <a:endParaRPr lang="es-CL" sz="1800" dirty="0"/>
          </a:p>
          <a:p>
            <a:pPr algn="just"/>
            <a:r>
              <a:rPr lang="es-ES" sz="1600" dirty="0"/>
              <a:t>Los servicios profesionales que se presten con sujeción a este sistema de contratación serán </a:t>
            </a:r>
            <a:r>
              <a:rPr lang="es-ES" sz="1600" b="1" dirty="0"/>
              <a:t>incompatibles</a:t>
            </a:r>
            <a:r>
              <a:rPr lang="es-ES" sz="1600" dirty="0"/>
              <a:t> con cualquier empleo o función que se desempeñe en el Servicio de Salud con el cual se convengan. </a:t>
            </a:r>
            <a:endParaRPr lang="es-CL" sz="1600" dirty="0"/>
          </a:p>
          <a:p>
            <a:pPr marL="0" indent="0">
              <a:buNone/>
            </a:pPr>
            <a:endParaRPr lang="es-CL" sz="1800" dirty="0"/>
          </a:p>
          <a:p>
            <a:pPr marL="0" indent="0">
              <a:buNone/>
            </a:pPr>
            <a:r>
              <a:rPr lang="es-ES" sz="1800" b="1" dirty="0"/>
              <a:t>Excepción a la incompatibilidad</a:t>
            </a:r>
            <a:endParaRPr lang="es-CL" sz="1800" dirty="0"/>
          </a:p>
          <a:p>
            <a:pPr algn="just"/>
            <a:r>
              <a:rPr lang="es-ES" sz="1600" dirty="0"/>
              <a:t>Con todo, el director del Servicio de Salud podrá, en casos debidamente justificados, en la imposibilidad material de disponer oportunamente de profesionales externos al Servicio, celebrar este tipo de convenios con profesionales que sean </a:t>
            </a:r>
            <a:r>
              <a:rPr lang="es-ES" sz="1600" b="1" dirty="0"/>
              <a:t>funcionarios del mismo Servicio</a:t>
            </a:r>
            <a:r>
              <a:rPr lang="es-ES" sz="1600" dirty="0"/>
              <a:t>, con </a:t>
            </a:r>
            <a:r>
              <a:rPr lang="es-ES" sz="1600" dirty="0" err="1"/>
              <a:t>visación</a:t>
            </a:r>
            <a:r>
              <a:rPr lang="es-ES" sz="1600" dirty="0"/>
              <a:t> del Secretario Regional Ministerial de Salud correspondiente.</a:t>
            </a:r>
            <a:endParaRPr lang="es-CL" sz="1600" dirty="0"/>
          </a:p>
          <a:p>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28</a:t>
            </a:fld>
            <a:endParaRPr lang="es-CL" dirty="0"/>
          </a:p>
        </p:txBody>
      </p:sp>
    </p:spTree>
    <p:extLst>
      <p:ext uri="{BB962C8B-B14F-4D97-AF65-F5344CB8AC3E}">
        <p14:creationId xmlns:p14="http://schemas.microsoft.com/office/powerpoint/2010/main" val="15484583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404664"/>
            <a:ext cx="8177213" cy="5599261"/>
          </a:xfrm>
        </p:spPr>
        <p:txBody>
          <a:bodyPr/>
          <a:lstStyle/>
          <a:p>
            <a:pPr marL="0" indent="0">
              <a:buNone/>
            </a:pPr>
            <a:r>
              <a:rPr lang="es-ES" sz="1800" b="1" dirty="0"/>
              <a:t>Disponibilidad </a:t>
            </a:r>
            <a:r>
              <a:rPr lang="es-ES" sz="1800" b="1" dirty="0" smtClean="0"/>
              <a:t>presupuestaria</a:t>
            </a:r>
          </a:p>
          <a:p>
            <a:pPr marL="0" indent="0">
              <a:buNone/>
            </a:pPr>
            <a:endParaRPr lang="es-CL" sz="1800" dirty="0"/>
          </a:p>
          <a:p>
            <a:pPr algn="just"/>
            <a:r>
              <a:rPr lang="es-ES" sz="1600" dirty="0"/>
              <a:t>Los Servicios de Salud deberán contar con las disponibilidades presupuestarias suficientes para financiar el pago de los convenios o contratos señalados en los incisos precedentes. </a:t>
            </a:r>
            <a:endParaRPr lang="es-CL" sz="1600" dirty="0"/>
          </a:p>
          <a:p>
            <a:pPr marL="0" indent="0" algn="just">
              <a:buNone/>
            </a:pPr>
            <a:r>
              <a:rPr lang="es-ES" sz="1600" dirty="0"/>
              <a:t> </a:t>
            </a:r>
            <a:endParaRPr lang="es-CL" sz="1600" dirty="0"/>
          </a:p>
          <a:p>
            <a:pPr algn="just"/>
            <a:r>
              <a:rPr lang="es-ES" sz="1600" dirty="0"/>
              <a:t>Para estos efectos, anualmente, por resolución del Ministerio de Salud, se fijará el monto máximo de recursos que podrá ser destinado al pago de estos honorarios, el que no podrá ser superior al 10% del total de las remuneraciones permanentes de la dotación de horas semanales de profesionales funcionarios regidos por este Título, asignada al Servicio. </a:t>
            </a:r>
            <a:endParaRPr lang="es-CL" sz="1600" dirty="0"/>
          </a:p>
          <a:p>
            <a:pPr marL="0" indent="0" algn="just">
              <a:buNone/>
            </a:pPr>
            <a:r>
              <a:rPr lang="es-ES" sz="1600" dirty="0"/>
              <a:t> </a:t>
            </a:r>
            <a:endParaRPr lang="es-CL" sz="1600" dirty="0"/>
          </a:p>
          <a:p>
            <a:pPr algn="just"/>
            <a:r>
              <a:rPr lang="es-ES" sz="1600" dirty="0"/>
              <a:t>Al término de cada ejercicio presupuestario, el Director del Servicio informará a los Directores de los establecimientos de su dependencia sobre la utilización de los recursos asignados a honorarios de </a:t>
            </a:r>
            <a:r>
              <a:rPr lang="es-ES" sz="1600" b="1" dirty="0"/>
              <a:t>consultores de llamada</a:t>
            </a:r>
            <a:r>
              <a:rPr lang="es-ES" sz="1600" dirty="0"/>
              <a:t>.</a:t>
            </a:r>
            <a:endParaRPr lang="es-CL" sz="1600" dirty="0"/>
          </a:p>
          <a:p>
            <a:pPr marL="0" indent="0">
              <a:buNone/>
            </a:pPr>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29</a:t>
            </a:fld>
            <a:endParaRPr lang="es-CL" dirty="0"/>
          </a:p>
        </p:txBody>
      </p:sp>
    </p:spTree>
    <p:extLst>
      <p:ext uri="{BB962C8B-B14F-4D97-AF65-F5344CB8AC3E}">
        <p14:creationId xmlns:p14="http://schemas.microsoft.com/office/powerpoint/2010/main" val="1864869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980728"/>
            <a:ext cx="8177213" cy="4966096"/>
          </a:xfrm>
        </p:spPr>
        <p:txBody>
          <a:bodyPr/>
          <a:lstStyle/>
          <a:p>
            <a:r>
              <a:rPr lang="es-ES" sz="1600" b="1" dirty="0"/>
              <a:t>DE LAS PLANTAS PROFESIONALES</a:t>
            </a:r>
            <a:endParaRPr lang="es-CL" sz="1600" dirty="0"/>
          </a:p>
          <a:p>
            <a:pPr algn="just"/>
            <a:r>
              <a:rPr lang="es-ES" sz="1600" dirty="0"/>
              <a:t>Los Directores de los Servicios de Salud, previa consulta a los directores de establecimientos bajo su dependencia. Según las distintas profesiones y con las jornadas que se requieran para el cumplimiento de las finalidades. </a:t>
            </a:r>
            <a:endParaRPr lang="es-CL" sz="1600" dirty="0"/>
          </a:p>
          <a:p>
            <a:pPr lvl="0"/>
            <a:r>
              <a:rPr lang="es-ES" sz="1600" dirty="0"/>
              <a:t> Organizarán</a:t>
            </a:r>
            <a:endParaRPr lang="es-CL" sz="1600" dirty="0"/>
          </a:p>
          <a:p>
            <a:pPr lvl="0"/>
            <a:r>
              <a:rPr lang="es-ES" sz="1600" dirty="0" smtClean="0"/>
              <a:t> distribuirán </a:t>
            </a:r>
            <a:r>
              <a:rPr lang="es-ES" sz="1600" dirty="0"/>
              <a:t>y</a:t>
            </a:r>
            <a:endParaRPr lang="es-CL" sz="1600" dirty="0"/>
          </a:p>
          <a:p>
            <a:pPr lvl="0"/>
            <a:r>
              <a:rPr lang="es-ES" sz="1600" dirty="0"/>
              <a:t> estructurarán las plantas de horas </a:t>
            </a:r>
            <a:endParaRPr lang="es-CL" sz="1600" dirty="0"/>
          </a:p>
          <a:p>
            <a:pPr marL="0" indent="0">
              <a:buNone/>
            </a:pPr>
            <a:r>
              <a:rPr lang="es-ES" sz="1600" dirty="0"/>
              <a:t> </a:t>
            </a:r>
            <a:endParaRPr lang="es-CL" sz="1600" dirty="0"/>
          </a:p>
          <a:p>
            <a:pPr marL="0" indent="0">
              <a:buNone/>
            </a:pPr>
            <a:r>
              <a:rPr lang="es-ES" sz="1600" dirty="0"/>
              <a:t>Asimismo, podrán:</a:t>
            </a:r>
            <a:endParaRPr lang="es-CL" sz="1600" dirty="0"/>
          </a:p>
          <a:p>
            <a:pPr lvl="0"/>
            <a:r>
              <a:rPr lang="es-ES" sz="1600" dirty="0"/>
              <a:t>Reconfigurar</a:t>
            </a:r>
            <a:endParaRPr lang="es-CL" sz="1600" dirty="0"/>
          </a:p>
          <a:p>
            <a:pPr lvl="0"/>
            <a:r>
              <a:rPr lang="es-ES" sz="1600" dirty="0"/>
              <a:t>fraccionar o </a:t>
            </a:r>
            <a:endParaRPr lang="es-CL" sz="1600" dirty="0"/>
          </a:p>
          <a:p>
            <a:pPr lvl="0" algn="just"/>
            <a:r>
              <a:rPr lang="es-ES" sz="1600" dirty="0"/>
              <a:t>fusionar dichos cargos, </a:t>
            </a:r>
            <a:r>
              <a:rPr lang="es-ES" sz="1600" b="1" dirty="0"/>
              <a:t>cuando se encuentren vacantes o cuando un profesional, por razones fundadas, solicite rebaja horaria mientras sirve el cargo</a:t>
            </a:r>
            <a:r>
              <a:rPr lang="es-ES" sz="1600" dirty="0"/>
              <a:t>.</a:t>
            </a:r>
            <a:endParaRPr lang="es-CL" sz="1600" dirty="0"/>
          </a:p>
          <a:p>
            <a:pPr marL="0" indent="0">
              <a:buNone/>
            </a:pPr>
            <a:endParaRPr lang="es-CL" sz="1600" dirty="0">
              <a:solidFill>
                <a:srgbClr val="1F497D"/>
              </a:solidFill>
              <a:latin typeface="+mj-lt"/>
              <a:ea typeface="Calibri" pitchFamily="34" charset="0"/>
              <a:cs typeface="Arial" pitchFamily="34" charset="0"/>
            </a:endParaRPr>
          </a:p>
        </p:txBody>
      </p:sp>
      <p:sp>
        <p:nvSpPr>
          <p:cNvPr id="4" name="3 Marcador de número de diapositiva"/>
          <p:cNvSpPr>
            <a:spLocks noGrp="1"/>
          </p:cNvSpPr>
          <p:nvPr>
            <p:ph type="sldNum" sz="quarter" idx="12"/>
          </p:nvPr>
        </p:nvSpPr>
        <p:spPr/>
        <p:txBody>
          <a:bodyPr/>
          <a:lstStyle/>
          <a:p>
            <a:fld id="{E2D582EB-53E6-4E2B-AC7E-15033EFEA379}" type="slidenum">
              <a:rPr lang="es-CL" smtClean="0"/>
              <a:t>3</a:t>
            </a:fld>
            <a:endParaRPr lang="es-CL" dirty="0"/>
          </a:p>
        </p:txBody>
      </p:sp>
    </p:spTree>
    <p:extLst>
      <p:ext uri="{BB962C8B-B14F-4D97-AF65-F5344CB8AC3E}">
        <p14:creationId xmlns:p14="http://schemas.microsoft.com/office/powerpoint/2010/main" val="10085251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1196752"/>
            <a:ext cx="8177213" cy="4807173"/>
          </a:xfrm>
        </p:spPr>
        <p:txBody>
          <a:bodyPr/>
          <a:lstStyle/>
          <a:p>
            <a:pPr marL="0" indent="0">
              <a:buNone/>
            </a:pPr>
            <a:r>
              <a:rPr lang="es-ES" sz="1800" b="1" dirty="0"/>
              <a:t>Contratos a Honorarios por la ley Nº 18.834</a:t>
            </a:r>
            <a:endParaRPr lang="es-CL" sz="1800" dirty="0"/>
          </a:p>
          <a:p>
            <a:pPr algn="just"/>
            <a:r>
              <a:rPr lang="es-ES" sz="1600" dirty="0"/>
              <a:t>Estas contrataciones a honorarios son sin perjuicio de las que los Servicios de Salud pueden efectuar, respecto de estos profesionales, en virtud de lo dispuesto en el artículo 10 de la ley N° 18.834 y en el artículo 16 del decreto ley N° 1.608, de 1976, y su reglamento.</a:t>
            </a:r>
            <a:endParaRPr lang="es-CL" sz="1600" dirty="0"/>
          </a:p>
          <a:p>
            <a:pPr marL="0" indent="0" algn="just">
              <a:buNone/>
            </a:pPr>
            <a:r>
              <a:rPr lang="es-ES" sz="1600" dirty="0"/>
              <a:t> </a:t>
            </a:r>
            <a:endParaRPr lang="es-CL" sz="1600" dirty="0"/>
          </a:p>
          <a:p>
            <a:pPr algn="just"/>
            <a:r>
              <a:rPr lang="es-ES" sz="1600" dirty="0"/>
              <a:t>Un reglamento establecerá las exigencias a que deberán ajustarse los convenios de la modalidad indicada en el inciso primero, los procedimientos administrativos para su pago y toda otra norma necesaria para su debida aplicación</a:t>
            </a:r>
            <a:endParaRPr lang="es-CL" sz="1600"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30</a:t>
            </a:fld>
            <a:endParaRPr lang="es-CL" dirty="0"/>
          </a:p>
        </p:txBody>
      </p:sp>
    </p:spTree>
    <p:extLst>
      <p:ext uri="{BB962C8B-B14F-4D97-AF65-F5344CB8AC3E}">
        <p14:creationId xmlns:p14="http://schemas.microsoft.com/office/powerpoint/2010/main" val="42525519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marL="0" indent="0">
              <a:buNone/>
            </a:pPr>
            <a:r>
              <a:rPr lang="es-ES" sz="1800" b="1" dirty="0"/>
              <a:t>CAPACITACIÓN</a:t>
            </a:r>
            <a:endParaRPr lang="es-CL" sz="1800" dirty="0"/>
          </a:p>
          <a:p>
            <a:pPr algn="just"/>
            <a:r>
              <a:rPr lang="es-ES" sz="1600" dirty="0"/>
              <a:t>Sin perjuicio de los </a:t>
            </a:r>
            <a:r>
              <a:rPr lang="es-ES" sz="1600" b="1" dirty="0"/>
              <a:t>programas de perfeccionamiento y de especialización</a:t>
            </a:r>
            <a:r>
              <a:rPr lang="es-ES" sz="1600" dirty="0"/>
              <a:t> dirigidos a los profesionales funcionarios de la Etapa de Destinación y Formación, los Servicios de Salud podrán </a:t>
            </a:r>
            <a:r>
              <a:rPr lang="es-ES" sz="1600" b="1" dirty="0"/>
              <a:t>otorgar comisiones</a:t>
            </a:r>
            <a:r>
              <a:rPr lang="es-ES" sz="1600" dirty="0"/>
              <a:t> para concurrir a </a:t>
            </a:r>
            <a:r>
              <a:rPr lang="es-ES" sz="1600" b="1" dirty="0"/>
              <a:t>congresos, seminarios, conferencias u otras actividades de similar naturaleza, incluso para programas de </a:t>
            </a:r>
            <a:r>
              <a:rPr lang="es-ES" sz="1600" b="1" dirty="0" err="1"/>
              <a:t>postítulo</a:t>
            </a:r>
            <a:r>
              <a:rPr lang="es-ES" sz="1600" b="1" dirty="0"/>
              <a:t> o posgrado conducentes a la obtención de un grado académico.</a:t>
            </a:r>
            <a:endParaRPr lang="es-CL" sz="1600" dirty="0"/>
          </a:p>
          <a:p>
            <a:pPr marL="0" indent="0" algn="just">
              <a:buNone/>
            </a:pPr>
            <a:r>
              <a:rPr lang="es-ES" sz="1600" dirty="0"/>
              <a:t> </a:t>
            </a:r>
            <a:endParaRPr lang="es-CL" sz="1600" dirty="0"/>
          </a:p>
          <a:p>
            <a:pPr algn="just"/>
            <a:r>
              <a:rPr lang="es-ES" sz="1600" dirty="0"/>
              <a:t>Asimismo, deberán estructurar </a:t>
            </a:r>
            <a:r>
              <a:rPr lang="es-ES" sz="1600" b="1" dirty="0"/>
              <a:t>planes anuales</a:t>
            </a:r>
            <a:r>
              <a:rPr lang="es-ES" sz="1600" dirty="0"/>
              <a:t> sobre actividades de capacitación, con el objeto de que los profesionales funcionarios desarrollen, complementen, perfeccionen o actualicen los conocimientos o destrezas necesarios para el eficiente desempeño de sus funciones profesionales.</a:t>
            </a:r>
            <a:endParaRPr lang="es-CL" sz="1600" dirty="0"/>
          </a:p>
          <a:p>
            <a:pPr marL="0" indent="0">
              <a:buNone/>
            </a:pPr>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31</a:t>
            </a:fld>
            <a:endParaRPr lang="es-CL" dirty="0"/>
          </a:p>
        </p:txBody>
      </p:sp>
    </p:spTree>
    <p:extLst>
      <p:ext uri="{BB962C8B-B14F-4D97-AF65-F5344CB8AC3E}">
        <p14:creationId xmlns:p14="http://schemas.microsoft.com/office/powerpoint/2010/main" val="30820929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marL="0" indent="0">
              <a:buNone/>
            </a:pPr>
            <a:r>
              <a:rPr lang="es-ES" sz="1800" b="1" dirty="0"/>
              <a:t>PERMISOS</a:t>
            </a:r>
            <a:endParaRPr lang="es-CL" sz="1800" dirty="0"/>
          </a:p>
          <a:p>
            <a:pPr algn="just"/>
            <a:r>
              <a:rPr lang="es-ES" sz="1600" dirty="0"/>
              <a:t>Tales profesionales tendrán derecho, </a:t>
            </a:r>
            <a:r>
              <a:rPr lang="es-ES" sz="1600" b="1" dirty="0"/>
              <a:t>en cada semestre</a:t>
            </a:r>
            <a:r>
              <a:rPr lang="es-ES" sz="1600" dirty="0"/>
              <a:t>, a destinar, con goce de remuneraciones, </a:t>
            </a:r>
            <a:r>
              <a:rPr lang="es-ES" sz="1600" b="1" dirty="0"/>
              <a:t>tres días adicionales</a:t>
            </a:r>
            <a:r>
              <a:rPr lang="es-ES" sz="1600" dirty="0"/>
              <a:t> a los previstos en el artículo 25 de la ley N° 15.076 (6 días por cada semestre), con el exclusivo objeto de destinarlos a </a:t>
            </a:r>
            <a:r>
              <a:rPr lang="es-ES" sz="1600" b="1" dirty="0"/>
              <a:t>actividades de perfeccionamiento o capacitación</a:t>
            </a:r>
            <a:r>
              <a:rPr lang="es-ES" sz="1600" dirty="0"/>
              <a:t>. </a:t>
            </a:r>
            <a:endParaRPr lang="es-CL" sz="1600" dirty="0"/>
          </a:p>
          <a:p>
            <a:pPr algn="just"/>
            <a:r>
              <a:rPr lang="es-ES" sz="1600" dirty="0"/>
              <a:t>Estos días destinados a capacitación </a:t>
            </a:r>
            <a:r>
              <a:rPr lang="es-ES" sz="1600" b="1" dirty="0"/>
              <a:t>serán acumulables</a:t>
            </a:r>
            <a:r>
              <a:rPr lang="es-ES" sz="1600" dirty="0"/>
              <a:t> y </a:t>
            </a:r>
            <a:r>
              <a:rPr lang="es-ES" sz="1600" b="1" dirty="0"/>
              <a:t>podrán ser postergados</a:t>
            </a:r>
            <a:r>
              <a:rPr lang="es-ES" sz="1600" dirty="0"/>
              <a:t> por la autoridad por razones de buen servicio, </a:t>
            </a:r>
            <a:r>
              <a:rPr lang="es-ES" sz="1600" b="1" dirty="0"/>
              <a:t>TODO ELLO DENTRO DEL AÑO CALENDARIO</a:t>
            </a:r>
            <a:r>
              <a:rPr lang="es-ES" sz="1600" dirty="0"/>
              <a:t>.</a:t>
            </a:r>
            <a:endParaRPr lang="es-CL" sz="1600" dirty="0"/>
          </a:p>
          <a:p>
            <a:pPr marL="0" indent="0">
              <a:buNone/>
            </a:pPr>
            <a:r>
              <a:rPr lang="es-ES" dirty="0"/>
              <a:t> </a:t>
            </a:r>
            <a:endParaRPr lang="es-CL" dirty="0"/>
          </a:p>
          <a:p>
            <a:r>
              <a:rPr lang="es-ES" sz="1600" dirty="0"/>
              <a:t>El reglamento determinará las condiciones de acceso y modalidades de las actividades de capacitación, y establecerá las demás normas necesarias para su adecuado funcionamiento, en base a criterios objetivos, técnicos e imparciales (Dto. Nº 752/2000).</a:t>
            </a:r>
            <a:endParaRPr lang="es-CL" sz="1600" dirty="0"/>
          </a:p>
          <a:p>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32</a:t>
            </a:fld>
            <a:endParaRPr lang="es-CL" dirty="0"/>
          </a:p>
        </p:txBody>
      </p:sp>
    </p:spTree>
    <p:extLst>
      <p:ext uri="{BB962C8B-B14F-4D97-AF65-F5344CB8AC3E}">
        <p14:creationId xmlns:p14="http://schemas.microsoft.com/office/powerpoint/2010/main" val="27541593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2400" y="152400"/>
            <a:ext cx="8164513" cy="468288"/>
          </a:xfrm>
        </p:spPr>
        <p:txBody>
          <a:bodyPr/>
          <a:lstStyle/>
          <a:p>
            <a:r>
              <a:rPr lang="es-ES" sz="1800" b="1" dirty="0"/>
              <a:t>COMISIONES AL EXTRANJERO</a:t>
            </a:r>
            <a:r>
              <a:rPr lang="es-CL" dirty="0"/>
              <a:t/>
            </a:r>
            <a:br>
              <a:rPr lang="es-CL" dirty="0"/>
            </a:br>
            <a:endParaRPr lang="es-CL" dirty="0"/>
          </a:p>
        </p:txBody>
      </p:sp>
      <p:sp>
        <p:nvSpPr>
          <p:cNvPr id="3" name="2 Marcador de contenido"/>
          <p:cNvSpPr>
            <a:spLocks noGrp="1"/>
          </p:cNvSpPr>
          <p:nvPr>
            <p:ph idx="1"/>
          </p:nvPr>
        </p:nvSpPr>
        <p:spPr>
          <a:xfrm>
            <a:off x="152400" y="476672"/>
            <a:ext cx="8177213" cy="6051128"/>
          </a:xfrm>
        </p:spPr>
        <p:txBody>
          <a:bodyPr/>
          <a:lstStyle/>
          <a:p>
            <a:pPr marL="0" indent="0" algn="just">
              <a:buNone/>
            </a:pPr>
            <a:r>
              <a:rPr lang="es-ES" sz="1400" dirty="0" smtClean="0"/>
              <a:t>Los </a:t>
            </a:r>
            <a:r>
              <a:rPr lang="es-ES" sz="1400" dirty="0"/>
              <a:t>Directores de los Servicios de Salud, podrán conceder, por </a:t>
            </a:r>
            <a:r>
              <a:rPr lang="es-ES" sz="1400" b="1" dirty="0"/>
              <a:t>resolución fundada y a solicitud de los interesados</a:t>
            </a:r>
            <a:r>
              <a:rPr lang="es-ES" sz="1400" dirty="0"/>
              <a:t>, </a:t>
            </a:r>
            <a:r>
              <a:rPr lang="es-ES" sz="1400" b="1" dirty="0"/>
              <a:t>COMISIONES AL EXTRANJERO</a:t>
            </a:r>
            <a:r>
              <a:rPr lang="es-ES" sz="1400" dirty="0"/>
              <a:t> por períodos que no excedan de </a:t>
            </a:r>
            <a:r>
              <a:rPr lang="es-ES" sz="1400" b="1" dirty="0"/>
              <a:t>treinta días</a:t>
            </a:r>
            <a:r>
              <a:rPr lang="es-ES" sz="1400" dirty="0"/>
              <a:t>, para que los profesionales funcionarios puedan concurrir a congresos, seminarios, conferencias u otras actividades de similar naturaleza, siempre que se cumplan las siguientes condiciones</a:t>
            </a:r>
            <a:r>
              <a:rPr lang="es-ES" sz="1600" dirty="0"/>
              <a:t>:</a:t>
            </a:r>
            <a:endParaRPr lang="es-CL" sz="1600" dirty="0"/>
          </a:p>
          <a:p>
            <a:pPr marL="0" indent="0" algn="just">
              <a:buNone/>
            </a:pPr>
            <a:r>
              <a:rPr lang="es-ES" sz="1600" dirty="0"/>
              <a:t> </a:t>
            </a:r>
            <a:endParaRPr lang="es-CL" sz="800" dirty="0"/>
          </a:p>
          <a:p>
            <a:pPr marL="0" indent="0" algn="just">
              <a:buNone/>
            </a:pPr>
            <a:r>
              <a:rPr lang="es-ES" sz="1600" dirty="0" smtClean="0"/>
              <a:t>a</a:t>
            </a:r>
            <a:r>
              <a:rPr lang="es-ES" sz="1600" dirty="0"/>
              <a:t>) </a:t>
            </a:r>
            <a:r>
              <a:rPr lang="es-ES" sz="1600" dirty="0" smtClean="0"/>
              <a:t>	Que </a:t>
            </a:r>
            <a:r>
              <a:rPr lang="es-ES" sz="1600" dirty="0"/>
              <a:t>las actividades a desarrollar </a:t>
            </a:r>
            <a:r>
              <a:rPr lang="es-ES" sz="1400" b="1" dirty="0"/>
              <a:t>contribuyan al </a:t>
            </a:r>
            <a:r>
              <a:rPr lang="es-ES" sz="1400" b="1" dirty="0" smtClean="0"/>
              <a:t>perfeccionamiento</a:t>
            </a:r>
            <a:r>
              <a:rPr lang="es-ES" sz="1400" dirty="0" smtClean="0"/>
              <a:t> </a:t>
            </a:r>
            <a:r>
              <a:rPr lang="es-ES" sz="1600" dirty="0" smtClean="0"/>
              <a:t>	profesional </a:t>
            </a:r>
            <a:r>
              <a:rPr lang="es-ES" sz="1600" dirty="0"/>
              <a:t>de los solicitantes, redundando en el desempeño de sus </a:t>
            </a:r>
            <a:r>
              <a:rPr lang="es-ES" sz="1600" dirty="0" smtClean="0"/>
              <a:t>	funciones </a:t>
            </a:r>
            <a:r>
              <a:rPr lang="es-ES" sz="1600" dirty="0"/>
              <a:t>públicas y en el logro de las metas de los Servicios;</a:t>
            </a:r>
            <a:endParaRPr lang="es-CL" sz="1600" dirty="0"/>
          </a:p>
          <a:p>
            <a:pPr marL="0" indent="0" algn="just">
              <a:buNone/>
            </a:pPr>
            <a:r>
              <a:rPr lang="es-ES" sz="1600" dirty="0"/>
              <a:t> </a:t>
            </a:r>
            <a:endParaRPr lang="es-CL" sz="800" dirty="0"/>
          </a:p>
          <a:p>
            <a:pPr marL="0" indent="0" algn="just">
              <a:buNone/>
            </a:pPr>
            <a:r>
              <a:rPr lang="es-ES" sz="1600" dirty="0"/>
              <a:t>b) </a:t>
            </a:r>
            <a:r>
              <a:rPr lang="es-ES" sz="1600" dirty="0" smtClean="0"/>
              <a:t>	Que </a:t>
            </a:r>
            <a:r>
              <a:rPr lang="es-ES" sz="1400" b="1" dirty="0"/>
              <a:t>la ausencia de los interesados no perjudique</a:t>
            </a:r>
            <a:r>
              <a:rPr lang="es-ES" sz="1400" dirty="0"/>
              <a:t> </a:t>
            </a:r>
            <a:r>
              <a:rPr lang="es-ES" sz="1600" dirty="0"/>
              <a:t>objetivamente el </a:t>
            </a:r>
            <a:r>
              <a:rPr lang="es-ES" sz="1600" dirty="0" smtClean="0"/>
              <a:t>	funcionamiento </a:t>
            </a:r>
            <a:r>
              <a:rPr lang="es-ES" sz="1600" dirty="0"/>
              <a:t>de las unidades o servicios a que pertenezcan, lo que </a:t>
            </a:r>
            <a:r>
              <a:rPr lang="es-ES" sz="1600" dirty="0" smtClean="0"/>
              <a:t>	será </a:t>
            </a:r>
            <a:r>
              <a:rPr lang="es-ES" sz="1600" dirty="0"/>
              <a:t>calificado y certificado por el jefe directo;</a:t>
            </a:r>
            <a:endParaRPr lang="es-CL" sz="1600" dirty="0"/>
          </a:p>
          <a:p>
            <a:endParaRPr lang="es-CL" sz="800" dirty="0"/>
          </a:p>
          <a:p>
            <a:pPr marL="0" indent="0" algn="just">
              <a:buNone/>
            </a:pPr>
            <a:r>
              <a:rPr lang="es-ES" dirty="0"/>
              <a:t>c</a:t>
            </a:r>
            <a:r>
              <a:rPr lang="es-ES" sz="1600" dirty="0"/>
              <a:t>) </a:t>
            </a:r>
            <a:r>
              <a:rPr lang="es-ES" sz="1600" dirty="0" smtClean="0"/>
              <a:t>	Que </a:t>
            </a:r>
            <a:r>
              <a:rPr lang="es-ES" sz="1600" dirty="0"/>
              <a:t>la medida </a:t>
            </a:r>
            <a:r>
              <a:rPr lang="es-ES" sz="1400" b="1" dirty="0"/>
              <a:t>no signifique para los Servicios de Salud un gasto </a:t>
            </a:r>
            <a:r>
              <a:rPr lang="es-ES" sz="1400" b="1" dirty="0" smtClean="0"/>
              <a:t>	adicional</a:t>
            </a:r>
            <a:r>
              <a:rPr lang="es-ES" sz="1400" dirty="0" smtClean="0"/>
              <a:t> </a:t>
            </a:r>
            <a:r>
              <a:rPr lang="es-ES" sz="1600" dirty="0"/>
              <a:t>a la mantención de las remuneraciones de que gozan los </a:t>
            </a:r>
            <a:r>
              <a:rPr lang="es-ES" sz="1600" dirty="0" smtClean="0"/>
              <a:t>	profesionales </a:t>
            </a:r>
            <a:r>
              <a:rPr lang="es-ES" sz="1600" dirty="0"/>
              <a:t>en sus cargos. Sin embargo, de existir disponibilidad de </a:t>
            </a:r>
            <a:r>
              <a:rPr lang="es-ES" sz="1600" dirty="0" smtClean="0"/>
              <a:t>	recursos </a:t>
            </a:r>
            <a:r>
              <a:rPr lang="es-ES" sz="1600" dirty="0"/>
              <a:t>en los respectivos presupuestos, los Directores </a:t>
            </a:r>
            <a:r>
              <a:rPr lang="es-ES" sz="1400" b="1" dirty="0"/>
              <a:t>podrán </a:t>
            </a:r>
            <a:r>
              <a:rPr lang="es-ES" sz="1400" b="1" dirty="0" smtClean="0"/>
              <a:t>	conceder </a:t>
            </a:r>
            <a:r>
              <a:rPr lang="es-ES" sz="1400" b="1" dirty="0"/>
              <a:t>indistintamente el derecho a pasajes o a viático</a:t>
            </a:r>
            <a:r>
              <a:rPr lang="es-ES" sz="1600" dirty="0"/>
              <a:t>, siempre que los </a:t>
            </a:r>
            <a:r>
              <a:rPr lang="es-ES" sz="1600" dirty="0" smtClean="0"/>
              <a:t>	gastos </a:t>
            </a:r>
            <a:r>
              <a:rPr lang="es-ES" sz="1600" dirty="0"/>
              <a:t>pertinentes no sean financiados por entes externos a los </a:t>
            </a:r>
            <a:r>
              <a:rPr lang="es-ES" sz="1600" dirty="0" smtClean="0"/>
              <a:t>	Servicios.</a:t>
            </a:r>
          </a:p>
          <a:p>
            <a:endParaRPr lang="es-CL" sz="800" dirty="0"/>
          </a:p>
          <a:p>
            <a:pPr marL="0" indent="0" algn="just">
              <a:buNone/>
            </a:pPr>
            <a:r>
              <a:rPr lang="es-ES" sz="1600" dirty="0"/>
              <a:t>d) </a:t>
            </a:r>
            <a:r>
              <a:rPr lang="es-ES" sz="1600" dirty="0" smtClean="0"/>
              <a:t>	Que </a:t>
            </a:r>
            <a:r>
              <a:rPr lang="es-ES" sz="1600" dirty="0"/>
              <a:t>los profesionales se comprometan, a su regreso, a </a:t>
            </a:r>
            <a:r>
              <a:rPr lang="es-ES" sz="1400" b="1" dirty="0"/>
              <a:t>presentar las </a:t>
            </a:r>
            <a:r>
              <a:rPr lang="es-ES" sz="1400" b="1" dirty="0" smtClean="0"/>
              <a:t>	materias </a:t>
            </a:r>
            <a:r>
              <a:rPr lang="es-ES" sz="1400" b="1" dirty="0"/>
              <a:t>tratadas en los establecimientos en que se desempeñan</a:t>
            </a:r>
            <a:r>
              <a:rPr lang="es-ES" sz="1600" dirty="0"/>
              <a:t>.</a:t>
            </a:r>
            <a:endParaRPr lang="es-CL" sz="1600" dirty="0"/>
          </a:p>
          <a:p>
            <a:pPr marL="0" indent="0" algn="just">
              <a:buNone/>
            </a:pPr>
            <a:endParaRPr lang="es-CL" sz="1600"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33</a:t>
            </a:fld>
            <a:endParaRPr lang="es-CL" dirty="0"/>
          </a:p>
        </p:txBody>
      </p:sp>
    </p:spTree>
    <p:extLst>
      <p:ext uri="{BB962C8B-B14F-4D97-AF65-F5344CB8AC3E}">
        <p14:creationId xmlns:p14="http://schemas.microsoft.com/office/powerpoint/2010/main" val="783938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908720"/>
            <a:ext cx="8177213" cy="5095205"/>
          </a:xfrm>
        </p:spPr>
        <p:txBody>
          <a:bodyPr/>
          <a:lstStyle/>
          <a:p>
            <a:pPr marL="0" indent="0">
              <a:buNone/>
            </a:pPr>
            <a:r>
              <a:rPr lang="es-ES" sz="1800" b="1" dirty="0"/>
              <a:t>LIMITACIÓN</a:t>
            </a:r>
            <a:r>
              <a:rPr lang="es-ES" b="1" dirty="0"/>
              <a:t> </a:t>
            </a:r>
            <a:endParaRPr lang="es-ES" b="1" dirty="0" smtClean="0"/>
          </a:p>
          <a:p>
            <a:pPr marL="0" indent="0">
              <a:buNone/>
            </a:pPr>
            <a:endParaRPr lang="es-CL" dirty="0"/>
          </a:p>
          <a:p>
            <a:r>
              <a:rPr lang="es-ES" sz="1600" dirty="0"/>
              <a:t>No podrán concederse, respecto de un mismo profesional, </a:t>
            </a:r>
            <a:r>
              <a:rPr lang="es-ES" sz="1600" b="1" dirty="0"/>
              <a:t>más de dos de estas comisiones dentro de cada año calendario</a:t>
            </a:r>
            <a:r>
              <a:rPr lang="es-ES" sz="1600" dirty="0"/>
              <a:t>, cualquiera que sea el número de días que comprendan</a:t>
            </a:r>
            <a:r>
              <a:rPr lang="es-ES" sz="1600" dirty="0" smtClean="0"/>
              <a:t>.</a:t>
            </a:r>
          </a:p>
          <a:p>
            <a:pPr marL="0" indent="0">
              <a:buNone/>
            </a:pPr>
            <a:r>
              <a:rPr lang="es-ES" sz="1600" dirty="0" smtClean="0"/>
              <a:t> </a:t>
            </a:r>
            <a:endParaRPr lang="es-CL" sz="1600" dirty="0"/>
          </a:p>
          <a:p>
            <a:r>
              <a:rPr lang="es-ES" sz="1600" dirty="0"/>
              <a:t>No obstante, </a:t>
            </a:r>
            <a:r>
              <a:rPr lang="es-ES" sz="1600" b="1" dirty="0"/>
              <a:t>excepcionalmente</a:t>
            </a:r>
            <a:r>
              <a:rPr lang="es-ES" sz="1600" dirty="0"/>
              <a:t>, cuando a juicio del Director concurran razones debidamente justificadas, podrá autorizar mayor número de ellas, siempre que sumadas a las ya concedidas conforme a este artículo, no excedan, en conjunto, los </a:t>
            </a:r>
            <a:r>
              <a:rPr lang="es-ES" sz="1600" b="1" dirty="0"/>
              <a:t>sesenta días de Comisión</a:t>
            </a:r>
            <a:r>
              <a:rPr lang="es-ES" sz="1600" dirty="0"/>
              <a:t>.</a:t>
            </a:r>
            <a:endParaRPr lang="es-CL" sz="1600" dirty="0"/>
          </a:p>
          <a:p>
            <a:pPr marL="0" indent="0">
              <a:buNone/>
            </a:pPr>
            <a:r>
              <a:rPr lang="es-ES" sz="1600" dirty="0"/>
              <a:t> </a:t>
            </a:r>
            <a:endParaRPr lang="es-CL" sz="1600" dirty="0"/>
          </a:p>
          <a:p>
            <a:r>
              <a:rPr lang="es-ES" sz="1600" dirty="0"/>
              <a:t>En todo caso, entre una y otra comisión, </a:t>
            </a:r>
            <a:r>
              <a:rPr lang="es-ES" sz="1600" b="1" dirty="0"/>
              <a:t>deberá mediar, a lo menos</a:t>
            </a:r>
            <a:r>
              <a:rPr lang="es-ES" sz="1600" dirty="0"/>
              <a:t>, un período de treinta días.</a:t>
            </a:r>
            <a:endParaRPr lang="es-CL" sz="1600" dirty="0"/>
          </a:p>
          <a:p>
            <a:pPr marL="0" indent="0">
              <a:buNone/>
            </a:pPr>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34</a:t>
            </a:fld>
            <a:endParaRPr lang="es-CL" dirty="0"/>
          </a:p>
        </p:txBody>
      </p:sp>
    </p:spTree>
    <p:extLst>
      <p:ext uri="{BB962C8B-B14F-4D97-AF65-F5344CB8AC3E}">
        <p14:creationId xmlns:p14="http://schemas.microsoft.com/office/powerpoint/2010/main" val="17327301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2400" y="152400"/>
            <a:ext cx="8164513" cy="612304"/>
          </a:xfrm>
        </p:spPr>
        <p:txBody>
          <a:bodyPr/>
          <a:lstStyle/>
          <a:p>
            <a:pPr algn="ctr"/>
            <a:r>
              <a:rPr lang="es-ES" b="1" dirty="0"/>
              <a:t>REMUNERACIONES</a:t>
            </a:r>
            <a:r>
              <a:rPr lang="es-CL" dirty="0"/>
              <a:t/>
            </a:r>
            <a:br>
              <a:rPr lang="es-CL" dirty="0"/>
            </a:br>
            <a:endParaRPr lang="es-CL" dirty="0"/>
          </a:p>
        </p:txBody>
      </p:sp>
      <p:sp>
        <p:nvSpPr>
          <p:cNvPr id="3" name="2 Marcador de contenido"/>
          <p:cNvSpPr>
            <a:spLocks noGrp="1"/>
          </p:cNvSpPr>
          <p:nvPr>
            <p:ph idx="1"/>
          </p:nvPr>
        </p:nvSpPr>
        <p:spPr>
          <a:xfrm>
            <a:off x="152400" y="764704"/>
            <a:ext cx="8177213" cy="5239221"/>
          </a:xfrm>
        </p:spPr>
        <p:txBody>
          <a:bodyPr/>
          <a:lstStyle/>
          <a:p>
            <a:pPr marL="0" indent="0" algn="just">
              <a:buNone/>
            </a:pPr>
            <a:r>
              <a:rPr lang="es-ES" sz="1600" dirty="0"/>
              <a:t>Los profesionales funcionarios de planta y a contrata que cumplan jornadas diurnas de 11, 22, 33 </a:t>
            </a:r>
            <a:r>
              <a:rPr lang="es-ES" sz="1600" dirty="0" err="1"/>
              <a:t>ó</a:t>
            </a:r>
            <a:r>
              <a:rPr lang="es-ES" sz="1600" dirty="0"/>
              <a:t> 44 horas semanales en los establecimientos de los Servicios de Salud se regirán por el sistema de remuneraciones que se establece en los artículos siguientes.</a:t>
            </a:r>
            <a:endParaRPr lang="es-CL" sz="1600" dirty="0"/>
          </a:p>
          <a:p>
            <a:pPr marL="0" indent="0" algn="just">
              <a:buNone/>
            </a:pPr>
            <a:endParaRPr lang="es-ES" sz="1600" dirty="0"/>
          </a:p>
          <a:p>
            <a:pPr marL="0" indent="0" algn="just">
              <a:buNone/>
            </a:pPr>
            <a:r>
              <a:rPr lang="es-ES" sz="1600" dirty="0" smtClean="0"/>
              <a:t>Las </a:t>
            </a:r>
            <a:r>
              <a:rPr lang="es-ES" sz="1600" dirty="0"/>
              <a:t>remuneraciones podrán ser permanentes y </a:t>
            </a:r>
            <a:r>
              <a:rPr lang="es-ES" sz="1600" dirty="0" smtClean="0"/>
              <a:t>transitorias.</a:t>
            </a:r>
            <a:endParaRPr lang="es-CL" sz="1600" dirty="0"/>
          </a:p>
          <a:p>
            <a:pPr marL="0" indent="0" algn="just">
              <a:buNone/>
            </a:pPr>
            <a:r>
              <a:rPr lang="es-ES" sz="1600" b="1" dirty="0" smtClean="0"/>
              <a:t>Las </a:t>
            </a:r>
            <a:r>
              <a:rPr lang="es-ES" sz="1600" b="1" dirty="0"/>
              <a:t>remuneraciones transitorias serán fijadas y concedidas por el Director del Servicio de Salud correspondiente</a:t>
            </a:r>
            <a:r>
              <a:rPr lang="es-ES" sz="1600" dirty="0"/>
              <a:t>, dentro de los rangos que establecen las disposiciones pertinentes de esta ley y su reglamento.</a:t>
            </a:r>
            <a:endParaRPr lang="es-CL" sz="1600" dirty="0"/>
          </a:p>
          <a:p>
            <a:pPr marL="0" indent="0" algn="just">
              <a:buNone/>
            </a:pPr>
            <a:endParaRPr lang="es-ES" sz="1600" dirty="0"/>
          </a:p>
          <a:p>
            <a:pPr marL="0" indent="0" algn="just">
              <a:buNone/>
            </a:pPr>
            <a:r>
              <a:rPr lang="es-ES" sz="1600" b="1" dirty="0" smtClean="0"/>
              <a:t>Imponibles </a:t>
            </a:r>
            <a:r>
              <a:rPr lang="es-ES" sz="1600" b="1" dirty="0"/>
              <a:t>para Salud y Previsión las transitorias y permanentes</a:t>
            </a:r>
            <a:endParaRPr lang="es-CL" sz="1600" dirty="0"/>
          </a:p>
          <a:p>
            <a:pPr algn="just"/>
            <a:endParaRPr lang="es-ES" sz="1600" dirty="0" smtClean="0"/>
          </a:p>
          <a:p>
            <a:pPr marL="0" indent="0" algn="just">
              <a:buNone/>
            </a:pPr>
            <a:r>
              <a:rPr lang="es-ES" sz="1600" dirty="0" smtClean="0"/>
              <a:t>Las </a:t>
            </a:r>
            <a:r>
              <a:rPr lang="es-ES" sz="1600" dirty="0"/>
              <a:t>remuneraciones de que trata este artículo no estarán afectas a la limitación máxima de rentas establecida en el inciso final del artículo 11 de la ley N°15.076 y serán imponibles para efectos de cotizaciones legales de salud y pensiones, </a:t>
            </a:r>
            <a:r>
              <a:rPr lang="es-ES" sz="1600" b="1" dirty="0"/>
              <a:t>con excepción de la bonificación por desempeño individual.</a:t>
            </a:r>
            <a:endParaRPr lang="es-CL" sz="1600" dirty="0"/>
          </a:p>
          <a:p>
            <a:pPr marL="0" indent="0">
              <a:buNone/>
            </a:pPr>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35</a:t>
            </a:fld>
            <a:endParaRPr lang="es-CL" dirty="0"/>
          </a:p>
        </p:txBody>
      </p:sp>
    </p:spTree>
    <p:extLst>
      <p:ext uri="{BB962C8B-B14F-4D97-AF65-F5344CB8AC3E}">
        <p14:creationId xmlns:p14="http://schemas.microsoft.com/office/powerpoint/2010/main" val="34196320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2400" y="152400"/>
            <a:ext cx="8164513" cy="540296"/>
          </a:xfrm>
        </p:spPr>
        <p:txBody>
          <a:bodyPr/>
          <a:lstStyle/>
          <a:p>
            <a:r>
              <a:rPr lang="es-ES" sz="2000" b="1" dirty="0"/>
              <a:t>REMUNERACIONES PERMANENTES</a:t>
            </a:r>
            <a:r>
              <a:rPr lang="es-CL" dirty="0"/>
              <a:t/>
            </a:r>
            <a:br>
              <a:rPr lang="es-CL" dirty="0"/>
            </a:br>
            <a:endParaRPr lang="es-CL" dirty="0"/>
          </a:p>
        </p:txBody>
      </p:sp>
      <p:sp>
        <p:nvSpPr>
          <p:cNvPr id="3" name="2 Marcador de contenido"/>
          <p:cNvSpPr>
            <a:spLocks noGrp="1"/>
          </p:cNvSpPr>
          <p:nvPr>
            <p:ph idx="1"/>
          </p:nvPr>
        </p:nvSpPr>
        <p:spPr>
          <a:xfrm>
            <a:off x="152400" y="620688"/>
            <a:ext cx="8177213" cy="5832648"/>
          </a:xfrm>
        </p:spPr>
        <p:txBody>
          <a:bodyPr/>
          <a:lstStyle/>
          <a:p>
            <a:pPr marL="0" indent="0">
              <a:buNone/>
            </a:pPr>
            <a:r>
              <a:rPr lang="es-ES" dirty="0"/>
              <a:t> </a:t>
            </a:r>
            <a:r>
              <a:rPr lang="es-ES" dirty="0" smtClean="0"/>
              <a:t>a</a:t>
            </a:r>
            <a:r>
              <a:rPr lang="es-ES" dirty="0"/>
              <a:t>) </a:t>
            </a:r>
            <a:r>
              <a:rPr lang="es-ES" dirty="0" smtClean="0"/>
              <a:t>	</a:t>
            </a:r>
            <a:r>
              <a:rPr lang="es-ES" sz="1400" b="1" dirty="0" smtClean="0"/>
              <a:t>SUELDO </a:t>
            </a:r>
            <a:r>
              <a:rPr lang="es-ES" sz="1400" b="1" dirty="0"/>
              <a:t>BASE</a:t>
            </a:r>
            <a:r>
              <a:rPr lang="es-ES" sz="1400" dirty="0"/>
              <a:t>: </a:t>
            </a:r>
            <a:r>
              <a:rPr lang="es-ES" sz="1600" dirty="0"/>
              <a:t>retribución pecuniaria de carácter fijo y por períodos </a:t>
            </a:r>
            <a:r>
              <a:rPr lang="es-ES" sz="1600" dirty="0" smtClean="0"/>
              <a:t>	iguales</a:t>
            </a:r>
            <a:r>
              <a:rPr lang="es-ES" sz="1600" dirty="0"/>
              <a:t>, asignada al cargo o empleo y que constituye la única base de </a:t>
            </a:r>
            <a:r>
              <a:rPr lang="es-ES" sz="1600" dirty="0" smtClean="0"/>
              <a:t>	cálculo </a:t>
            </a:r>
            <a:r>
              <a:rPr lang="es-ES" sz="1600" dirty="0"/>
              <a:t>para el goce de las demás remuneraciones que se establecen en </a:t>
            </a:r>
            <a:r>
              <a:rPr lang="es-ES" sz="1600" dirty="0" smtClean="0"/>
              <a:t>	este </a:t>
            </a:r>
            <a:r>
              <a:rPr lang="es-ES" sz="1600" dirty="0"/>
              <a:t>párrafo, </a:t>
            </a:r>
            <a:r>
              <a:rPr lang="es-ES" sz="1600" b="1" dirty="0"/>
              <a:t>a excepción de las bonificaciones de desempeño</a:t>
            </a:r>
            <a:r>
              <a:rPr lang="es-ES" sz="1600" dirty="0"/>
              <a:t>;</a:t>
            </a:r>
            <a:endParaRPr lang="es-CL" sz="1600" dirty="0"/>
          </a:p>
          <a:p>
            <a:pPr marL="0" indent="0" algn="just">
              <a:buNone/>
            </a:pPr>
            <a:r>
              <a:rPr lang="es-ES" sz="1600" dirty="0"/>
              <a:t> </a:t>
            </a:r>
            <a:endParaRPr lang="es-CL" sz="800" dirty="0"/>
          </a:p>
          <a:p>
            <a:pPr marL="0" indent="0" algn="just">
              <a:buNone/>
            </a:pPr>
            <a:r>
              <a:rPr lang="es-ES" sz="800" dirty="0" smtClean="0"/>
              <a:t>	</a:t>
            </a:r>
            <a:r>
              <a:rPr lang="es-ES" sz="1600" dirty="0" smtClean="0"/>
              <a:t>El </a:t>
            </a:r>
            <a:r>
              <a:rPr lang="es-ES" sz="1600" dirty="0"/>
              <a:t>sueldo base mensual por las jornadas de 11, 22 y 33 horas semanales </a:t>
            </a:r>
            <a:r>
              <a:rPr lang="es-ES" sz="1600" dirty="0" smtClean="0"/>
              <a:t>	será </a:t>
            </a:r>
            <a:r>
              <a:rPr lang="es-ES" sz="1600" dirty="0"/>
              <a:t>proporcional al sueldo base establecido para la jornada de 44 horas.</a:t>
            </a:r>
            <a:endParaRPr lang="es-CL" sz="1600" dirty="0"/>
          </a:p>
          <a:p>
            <a:pPr marL="0" indent="0" algn="just">
              <a:buNone/>
            </a:pPr>
            <a:r>
              <a:rPr lang="es-ES" sz="1600" dirty="0" smtClean="0"/>
              <a:t>b)	</a:t>
            </a:r>
            <a:r>
              <a:rPr lang="es-ES" sz="1400" b="1" dirty="0" smtClean="0"/>
              <a:t>ASIGNACIÓN </a:t>
            </a:r>
            <a:r>
              <a:rPr lang="es-ES" sz="1400" b="1" dirty="0"/>
              <a:t>DE ANTIGÜEDAD (TRIENIOS)</a:t>
            </a:r>
            <a:endParaRPr lang="es-CL" sz="1400" dirty="0"/>
          </a:p>
          <a:p>
            <a:pPr marL="0" indent="0" algn="just">
              <a:buNone/>
            </a:pPr>
            <a:r>
              <a:rPr lang="es-ES" sz="1600" dirty="0" smtClean="0"/>
              <a:t>	Los </a:t>
            </a:r>
            <a:r>
              <a:rPr lang="es-ES" sz="1600" dirty="0"/>
              <a:t>profesionales funcionarios percibirán, como reconocimiento a su </a:t>
            </a:r>
            <a:r>
              <a:rPr lang="es-ES" sz="1600" dirty="0" smtClean="0"/>
              <a:t>	</a:t>
            </a:r>
            <a:r>
              <a:rPr lang="es-ES" sz="1600" b="1" dirty="0" smtClean="0"/>
              <a:t>permanencia </a:t>
            </a:r>
            <a:r>
              <a:rPr lang="es-ES" sz="1600" b="1" dirty="0"/>
              <a:t>en los Servicios de Salud</a:t>
            </a:r>
            <a:r>
              <a:rPr lang="es-ES" sz="1600" dirty="0"/>
              <a:t>, una asignación de </a:t>
            </a:r>
            <a:r>
              <a:rPr lang="es-ES" sz="1600" dirty="0" smtClean="0"/>
              <a:t>	antigüedad </a:t>
            </a:r>
            <a:r>
              <a:rPr lang="es-ES" sz="1600" dirty="0"/>
              <a:t>que se otorgará por cada tres años de servicios y cuyo </a:t>
            </a:r>
            <a:r>
              <a:rPr lang="es-ES" sz="1600" dirty="0" smtClean="0"/>
              <a:t>	monto </a:t>
            </a:r>
            <a:r>
              <a:rPr lang="es-ES" sz="1600" dirty="0"/>
              <a:t>se determinará aplicando sobre el sueldo base los porcentajes </a:t>
            </a:r>
            <a:r>
              <a:rPr lang="es-ES" sz="1600" dirty="0" smtClean="0"/>
              <a:t>	que </a:t>
            </a:r>
            <a:r>
              <a:rPr lang="es-ES" sz="1600" dirty="0"/>
              <a:t>a continuación se establecen</a:t>
            </a:r>
            <a:r>
              <a:rPr lang="es-ES" sz="1600" dirty="0" smtClean="0"/>
              <a:t>:</a:t>
            </a:r>
            <a:endParaRPr lang="es-CL" sz="1600" dirty="0"/>
          </a:p>
          <a:p>
            <a:pPr marL="0" indent="0" algn="just">
              <a:buNone/>
            </a:pPr>
            <a:r>
              <a:rPr lang="es-ES" sz="1600" dirty="0"/>
              <a:t> </a:t>
            </a:r>
            <a:endParaRPr lang="es-CL" sz="1600" dirty="0"/>
          </a:p>
          <a:p>
            <a:pPr algn="just"/>
            <a:r>
              <a:rPr lang="es-ES" sz="1600" dirty="0"/>
              <a:t>Trienio 1 :	34%; Trienio 2 :	44%; Trienio 3 :	47%; Trienio 4 :	50%;</a:t>
            </a:r>
            <a:endParaRPr lang="es-CL" sz="1600" dirty="0"/>
          </a:p>
          <a:p>
            <a:pPr algn="just"/>
            <a:r>
              <a:rPr lang="es-ES" sz="1600" dirty="0"/>
              <a:t>Trienio 5 :	53%; Trienio 6 :	56%; Trienio 7 :	59%; Trienio 8 :	62%;</a:t>
            </a:r>
            <a:endParaRPr lang="es-CL" sz="1600" dirty="0"/>
          </a:p>
          <a:p>
            <a:pPr algn="just"/>
            <a:r>
              <a:rPr lang="es-ES" sz="1600" dirty="0"/>
              <a:t>Trienio 9 :	64%; Trienio 10 :	66%; Trienio 11 :	68%; Trienio 12 :	70%; </a:t>
            </a:r>
            <a:endParaRPr lang="es-CL" sz="1600" dirty="0"/>
          </a:p>
          <a:p>
            <a:pPr algn="just"/>
            <a:r>
              <a:rPr lang="es-ES" sz="1600" dirty="0"/>
              <a:t>Trienio 13 :	72%.</a:t>
            </a:r>
            <a:endParaRPr lang="es-CL" sz="1600" dirty="0"/>
          </a:p>
          <a:p>
            <a:pPr marL="0" indent="0" algn="just">
              <a:buNone/>
            </a:pPr>
            <a:r>
              <a:rPr lang="es-ES" sz="1600" dirty="0"/>
              <a:t> </a:t>
            </a:r>
            <a:endParaRPr lang="es-CL" sz="1600" dirty="0"/>
          </a:p>
          <a:p>
            <a:pPr marL="0" indent="0" algn="just">
              <a:buNone/>
            </a:pPr>
            <a:r>
              <a:rPr lang="es-ES" sz="1600" dirty="0" smtClean="0"/>
              <a:t>	La </a:t>
            </a:r>
            <a:r>
              <a:rPr lang="es-ES" sz="1600" dirty="0"/>
              <a:t>asignación de antigüedad se </a:t>
            </a:r>
            <a:r>
              <a:rPr lang="es-ES" sz="1600" b="1" dirty="0"/>
              <a:t>devengará desde el día en que se </a:t>
            </a:r>
            <a:r>
              <a:rPr lang="es-ES" sz="1600" b="1" dirty="0" smtClean="0"/>
              <a:t>	hubiere </a:t>
            </a:r>
            <a:r>
              <a:rPr lang="es-ES" sz="1600" b="1" dirty="0"/>
              <a:t>cumplido el trienio respectivo</a:t>
            </a:r>
            <a:r>
              <a:rPr lang="es-ES" sz="1600" dirty="0"/>
              <a:t>.</a:t>
            </a:r>
            <a:endParaRPr lang="es-CL" sz="1600" dirty="0"/>
          </a:p>
          <a:p>
            <a:pPr marL="0" indent="0">
              <a:buNone/>
            </a:pPr>
            <a:endParaRPr lang="es-CL" dirty="0"/>
          </a:p>
          <a:p>
            <a:pPr marL="0" indent="0">
              <a:buNone/>
            </a:pPr>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36</a:t>
            </a:fld>
            <a:endParaRPr lang="es-CL" dirty="0"/>
          </a:p>
        </p:txBody>
      </p:sp>
    </p:spTree>
    <p:extLst>
      <p:ext uri="{BB962C8B-B14F-4D97-AF65-F5344CB8AC3E}">
        <p14:creationId xmlns:p14="http://schemas.microsoft.com/office/powerpoint/2010/main" val="14404019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260648"/>
            <a:ext cx="8177213" cy="6048672"/>
          </a:xfrm>
        </p:spPr>
        <p:txBody>
          <a:bodyPr/>
          <a:lstStyle/>
          <a:p>
            <a:pPr marL="0" indent="0">
              <a:buNone/>
            </a:pPr>
            <a:r>
              <a:rPr lang="es-ES" sz="1600" b="1" dirty="0"/>
              <a:t>Tiempos válidos</a:t>
            </a:r>
            <a:endParaRPr lang="es-CL" sz="1600" dirty="0"/>
          </a:p>
          <a:p>
            <a:pPr marL="0" indent="0" algn="just">
              <a:buNone/>
            </a:pPr>
            <a:r>
              <a:rPr lang="es-ES" sz="1600" dirty="0"/>
              <a:t>Serán válidos para el reconocimiento de la asignación de antigüedad los servicios que hayan sido prestados como profesional funcionario en </a:t>
            </a:r>
            <a:r>
              <a:rPr lang="es-ES" sz="1600" b="1" dirty="0"/>
              <a:t>cualquier calidad jurídica, en los Servicios de Salud o en sus antecesores legales, en organismos considerados en la ley N° 19.378, o en cargos directivos regidos por el decreto ley N° 249, de 1973</a:t>
            </a:r>
            <a:r>
              <a:rPr lang="es-ES" sz="1600" dirty="0"/>
              <a:t>.</a:t>
            </a:r>
            <a:endParaRPr lang="es-CL" sz="1600" dirty="0"/>
          </a:p>
          <a:p>
            <a:pPr marL="0" indent="0">
              <a:buNone/>
            </a:pPr>
            <a:r>
              <a:rPr lang="es-ES" sz="800" dirty="0"/>
              <a:t> </a:t>
            </a:r>
            <a:endParaRPr lang="es-CL" sz="800" dirty="0"/>
          </a:p>
          <a:p>
            <a:pPr marL="0" indent="0">
              <a:buNone/>
            </a:pPr>
            <a:r>
              <a:rPr lang="es-ES" sz="1600" b="1" dirty="0"/>
              <a:t>Igualmente serán válidos – reconocidos por una sola vez</a:t>
            </a:r>
            <a:endParaRPr lang="es-CL" sz="1600" dirty="0"/>
          </a:p>
          <a:p>
            <a:pPr marL="0" indent="0" algn="just">
              <a:buNone/>
            </a:pPr>
            <a:r>
              <a:rPr lang="es-ES" sz="1600" dirty="0"/>
              <a:t>También serán válidos y se podrán reconocer para estos efectos, por una sola vez, los tiempos servidos como médico cirujano, cirujano dentista, químico farmacéutico, farmacéutico o bioquímico, </a:t>
            </a:r>
            <a:r>
              <a:rPr lang="es-ES" sz="1600" b="1" dirty="0"/>
              <a:t>en calidad de planta o a contrata en</a:t>
            </a:r>
            <a:r>
              <a:rPr lang="es-ES" sz="1600" dirty="0"/>
              <a:t>:</a:t>
            </a:r>
            <a:endParaRPr lang="es-CL" sz="1600" dirty="0"/>
          </a:p>
          <a:p>
            <a:pPr marL="0" indent="0">
              <a:buNone/>
            </a:pPr>
            <a:endParaRPr lang="es-CL" sz="1600" dirty="0"/>
          </a:p>
          <a:p>
            <a:pPr lvl="0"/>
            <a:r>
              <a:rPr lang="es-ES" sz="1600" dirty="0"/>
              <a:t>Municipalidades, </a:t>
            </a:r>
            <a:endParaRPr lang="es-CL" sz="1600" dirty="0"/>
          </a:p>
          <a:p>
            <a:pPr lvl="0"/>
            <a:r>
              <a:rPr lang="es-ES" sz="1600" dirty="0"/>
              <a:t>Establecimientos de salud de las Fuerzas Armadas y Carabineros de Chile y de las Cajas de Previsión de dichas instituciones; </a:t>
            </a:r>
            <a:endParaRPr lang="es-CL" sz="1600" dirty="0"/>
          </a:p>
          <a:p>
            <a:pPr lvl="0"/>
            <a:r>
              <a:rPr lang="es-ES" sz="1600" dirty="0"/>
              <a:t>Servicio Médico Legal; </a:t>
            </a:r>
            <a:endParaRPr lang="es-CL" sz="1600" dirty="0"/>
          </a:p>
          <a:p>
            <a:pPr lvl="0"/>
            <a:r>
              <a:rPr lang="es-ES" sz="1600" dirty="0"/>
              <a:t>Gendarmería de Chile; </a:t>
            </a:r>
            <a:endParaRPr lang="es-CL" sz="1600" dirty="0"/>
          </a:p>
          <a:p>
            <a:pPr lvl="0"/>
            <a:r>
              <a:rPr lang="es-ES" sz="1600" dirty="0"/>
              <a:t>Universidades estatales y reconocidas por el Estado y </a:t>
            </a:r>
            <a:endParaRPr lang="es-CL" sz="1600" dirty="0"/>
          </a:p>
          <a:p>
            <a:pPr lvl="0"/>
            <a:r>
              <a:rPr lang="es-ES" sz="1600" dirty="0"/>
              <a:t>Empleadores particulares que ejerzan funciones delegadas de un servicio público de salud. </a:t>
            </a:r>
            <a:endParaRPr lang="es-CL" sz="1600" dirty="0"/>
          </a:p>
          <a:p>
            <a:pPr marL="0" indent="0">
              <a:buNone/>
            </a:pPr>
            <a:r>
              <a:rPr lang="es-ES" sz="1600" dirty="0"/>
              <a:t> </a:t>
            </a:r>
            <a:endParaRPr lang="es-CL" sz="1600" dirty="0"/>
          </a:p>
          <a:p>
            <a:pPr marL="0" indent="0">
              <a:buNone/>
            </a:pPr>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37</a:t>
            </a:fld>
            <a:endParaRPr lang="es-CL" dirty="0"/>
          </a:p>
        </p:txBody>
      </p:sp>
    </p:spTree>
    <p:extLst>
      <p:ext uri="{BB962C8B-B14F-4D97-AF65-F5344CB8AC3E}">
        <p14:creationId xmlns:p14="http://schemas.microsoft.com/office/powerpoint/2010/main" val="37831896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marL="0" indent="0">
              <a:buNone/>
            </a:pPr>
            <a:endParaRPr lang="es-ES" dirty="0"/>
          </a:p>
          <a:p>
            <a:pPr marL="0" indent="0">
              <a:buNone/>
            </a:pPr>
            <a:r>
              <a:rPr lang="es-ES" sz="1600" dirty="0" smtClean="0"/>
              <a:t>Estos </a:t>
            </a:r>
            <a:r>
              <a:rPr lang="es-ES" sz="1600" dirty="0"/>
              <a:t>servicios, una vez reconocidos, no podrán hacerse valer nuevamente, con la misma finalidad, </a:t>
            </a:r>
            <a:r>
              <a:rPr lang="es-ES" sz="1600" b="1" dirty="0"/>
              <a:t>en caso de producirse interrupción de funciones</a:t>
            </a:r>
            <a:r>
              <a:rPr lang="es-ES" sz="1600" dirty="0"/>
              <a:t>. </a:t>
            </a:r>
            <a:endParaRPr lang="es-CL" sz="1600" dirty="0"/>
          </a:p>
          <a:p>
            <a:pPr marL="0" indent="0">
              <a:buNone/>
            </a:pPr>
            <a:r>
              <a:rPr lang="es-ES" dirty="0"/>
              <a:t> </a:t>
            </a:r>
            <a:endParaRPr lang="es-CL" dirty="0"/>
          </a:p>
          <a:p>
            <a:pPr marL="0" indent="0">
              <a:buNone/>
            </a:pPr>
            <a:r>
              <a:rPr lang="es-ES" sz="1800" b="1" dirty="0"/>
              <a:t>Tiempos no útiles</a:t>
            </a:r>
            <a:endParaRPr lang="es-CL" sz="1800" dirty="0"/>
          </a:p>
          <a:p>
            <a:pPr marL="0" indent="0">
              <a:buNone/>
            </a:pPr>
            <a:r>
              <a:rPr lang="es-ES" sz="1600" dirty="0"/>
              <a:t>No serán útiles para el reconocimiento de este beneficio los períodos servidos ad honorem</a:t>
            </a:r>
            <a:r>
              <a:rPr lang="es-ES" dirty="0"/>
              <a:t>.</a:t>
            </a:r>
            <a:endParaRPr lang="es-CL" dirty="0"/>
          </a:p>
          <a:p>
            <a:pPr marL="0" indent="0">
              <a:buNone/>
            </a:pPr>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38</a:t>
            </a:fld>
            <a:endParaRPr lang="es-CL" dirty="0"/>
          </a:p>
        </p:txBody>
      </p:sp>
    </p:spTree>
    <p:extLst>
      <p:ext uri="{BB962C8B-B14F-4D97-AF65-F5344CB8AC3E}">
        <p14:creationId xmlns:p14="http://schemas.microsoft.com/office/powerpoint/2010/main" val="20371026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332656"/>
            <a:ext cx="8177213" cy="5671269"/>
          </a:xfrm>
        </p:spPr>
        <p:txBody>
          <a:bodyPr/>
          <a:lstStyle/>
          <a:p>
            <a:pPr marL="0" indent="0">
              <a:buNone/>
            </a:pPr>
            <a:r>
              <a:rPr lang="es-ES" sz="1800" dirty="0" smtClean="0"/>
              <a:t>c</a:t>
            </a:r>
            <a:r>
              <a:rPr lang="es-ES" sz="1800" dirty="0"/>
              <a:t>) </a:t>
            </a:r>
            <a:r>
              <a:rPr lang="es-ES" sz="1800" b="1" dirty="0"/>
              <a:t>ASIGNACIÓN DE EXPERIENCIA CALIFICADA</a:t>
            </a:r>
            <a:r>
              <a:rPr lang="es-ES" sz="1800" dirty="0"/>
              <a:t>: </a:t>
            </a:r>
            <a:endParaRPr lang="es-ES" sz="1800" dirty="0" smtClean="0"/>
          </a:p>
          <a:p>
            <a:pPr marL="0" indent="0" algn="just">
              <a:buNone/>
            </a:pPr>
            <a:endParaRPr lang="es-ES" sz="1600" dirty="0" smtClean="0"/>
          </a:p>
          <a:p>
            <a:pPr marL="0" indent="0" algn="just">
              <a:buNone/>
            </a:pPr>
            <a:r>
              <a:rPr lang="es-ES" sz="1600" dirty="0" smtClean="0"/>
              <a:t>estipendio </a:t>
            </a:r>
            <a:r>
              <a:rPr lang="es-ES" sz="1600" dirty="0"/>
              <a:t>que se otorga en </a:t>
            </a:r>
            <a:r>
              <a:rPr lang="es-ES" sz="1600" b="1" dirty="0"/>
              <a:t>reconocimiento al nivel de calificación técnica y de competencia</a:t>
            </a:r>
            <a:r>
              <a:rPr lang="es-ES" sz="1600" dirty="0"/>
              <a:t> de los profesionales. </a:t>
            </a:r>
            <a:endParaRPr lang="es-CL" sz="1600" dirty="0"/>
          </a:p>
          <a:p>
            <a:pPr marL="0" indent="0" algn="just">
              <a:buNone/>
            </a:pPr>
            <a:endParaRPr lang="es-CL" sz="1600" dirty="0"/>
          </a:p>
          <a:p>
            <a:pPr marL="0" indent="0">
              <a:buNone/>
            </a:pPr>
            <a:r>
              <a:rPr lang="es-ES" sz="1600" dirty="0"/>
              <a:t>Se otorgará a los profesionales funcionarios que pertenezcan a la Etapa de Planta Superior, en los porcentajes, calculados sobre el sueldo base, y condiciones que a continuación se indican:</a:t>
            </a:r>
            <a:endParaRPr lang="es-CL" sz="1600" dirty="0"/>
          </a:p>
          <a:p>
            <a:pPr marL="0" indent="0">
              <a:buNone/>
            </a:pPr>
            <a:r>
              <a:rPr lang="es-ES" sz="1600" dirty="0"/>
              <a:t>Nivel I 	: 40%</a:t>
            </a:r>
            <a:endParaRPr lang="es-CL" sz="1600" dirty="0"/>
          </a:p>
          <a:p>
            <a:pPr marL="0" indent="0">
              <a:buNone/>
            </a:pPr>
            <a:r>
              <a:rPr lang="es-ES" sz="1600" dirty="0"/>
              <a:t>Nivel II 	: 82%</a:t>
            </a:r>
            <a:endParaRPr lang="es-CL" sz="1600" dirty="0"/>
          </a:p>
          <a:p>
            <a:pPr marL="0" indent="0">
              <a:buNone/>
            </a:pPr>
            <a:r>
              <a:rPr lang="es-ES" sz="1600" dirty="0"/>
              <a:t>Nivel III 	: 102%</a:t>
            </a:r>
            <a:endParaRPr lang="es-CL" sz="1600" dirty="0"/>
          </a:p>
          <a:p>
            <a:pPr marL="0" indent="0">
              <a:buNone/>
            </a:pPr>
            <a:r>
              <a:rPr lang="es-ES" sz="800" dirty="0"/>
              <a:t> </a:t>
            </a:r>
            <a:endParaRPr lang="es-CL" sz="800" dirty="0"/>
          </a:p>
          <a:p>
            <a:pPr lvl="0" algn="just"/>
            <a:r>
              <a:rPr lang="es-ES" sz="1600" dirty="0"/>
              <a:t>Todos los profesionales que se incorporen al Nivel tendrán derecho a percibir el porcentaje de asignación de experiencia calificada fijado para ese nivel. En la medida que existan cupos financieros en los Niveles II o III para pagar la asignación en los porcentajes correspondientes, los profesionales acreditados accederán a esos niveles. </a:t>
            </a:r>
            <a:endParaRPr lang="es-CL" sz="1600" dirty="0"/>
          </a:p>
          <a:p>
            <a:pPr marL="0" indent="0">
              <a:buNone/>
            </a:pPr>
            <a:endParaRPr lang="es-CL" dirty="0"/>
          </a:p>
          <a:p>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39</a:t>
            </a:fld>
            <a:endParaRPr lang="es-CL" dirty="0"/>
          </a:p>
        </p:txBody>
      </p:sp>
    </p:spTree>
    <p:extLst>
      <p:ext uri="{BB962C8B-B14F-4D97-AF65-F5344CB8AC3E}">
        <p14:creationId xmlns:p14="http://schemas.microsoft.com/office/powerpoint/2010/main" val="1902562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980728"/>
            <a:ext cx="8177213" cy="4966096"/>
          </a:xfrm>
        </p:spPr>
        <p:txBody>
          <a:bodyPr/>
          <a:lstStyle/>
          <a:p>
            <a:pPr marL="0" indent="0">
              <a:buNone/>
            </a:pPr>
            <a:r>
              <a:rPr lang="es-ES" sz="1600" b="1" dirty="0"/>
              <a:t>DE LA CARRERA FUNCIONARIA</a:t>
            </a:r>
            <a:endParaRPr lang="es-CL" sz="1600" dirty="0"/>
          </a:p>
          <a:p>
            <a:r>
              <a:rPr lang="es-ES" sz="1600" dirty="0"/>
              <a:t>Estará estructurada en dos etapas: </a:t>
            </a:r>
            <a:endParaRPr lang="es-CL" sz="1600" dirty="0"/>
          </a:p>
          <a:p>
            <a:pPr lvl="0"/>
            <a:r>
              <a:rPr lang="es-ES" sz="1600" dirty="0"/>
              <a:t>la Etapa de Destinación y Formación y </a:t>
            </a:r>
            <a:endParaRPr lang="es-CL" sz="1600" dirty="0"/>
          </a:p>
          <a:p>
            <a:pPr lvl="0"/>
            <a:r>
              <a:rPr lang="es-ES" sz="1600" dirty="0"/>
              <a:t>la Etapa de Planta Superior.</a:t>
            </a:r>
            <a:endParaRPr lang="es-CL" sz="1600" dirty="0"/>
          </a:p>
          <a:p>
            <a:pPr marL="0" indent="0">
              <a:buNone/>
            </a:pPr>
            <a:r>
              <a:rPr lang="es-ES" sz="1600" dirty="0"/>
              <a:t> </a:t>
            </a:r>
            <a:endParaRPr lang="es-CL" sz="1600" dirty="0"/>
          </a:p>
          <a:p>
            <a:pPr marL="0" indent="0">
              <a:buNone/>
            </a:pPr>
            <a:r>
              <a:rPr lang="es-ES" sz="1600" b="1" dirty="0"/>
              <a:t>LA ETAPA DE DESTINACIÓN Y FORMACIÓN</a:t>
            </a:r>
            <a:r>
              <a:rPr lang="es-ES" sz="1600" dirty="0"/>
              <a:t> </a:t>
            </a:r>
            <a:endParaRPr lang="es-CL" sz="1600" dirty="0"/>
          </a:p>
          <a:p>
            <a:pPr lvl="0"/>
            <a:r>
              <a:rPr lang="es-ES" sz="1600" dirty="0"/>
              <a:t>Se cumplirá mediante el desempeño de empleos a contrata, y</a:t>
            </a:r>
            <a:endParaRPr lang="es-CL" sz="1600" dirty="0"/>
          </a:p>
          <a:p>
            <a:pPr lvl="0"/>
            <a:r>
              <a:rPr lang="es-ES" sz="1600" dirty="0"/>
              <a:t>La permanencia en ella no podrá exceder de nueve años.</a:t>
            </a:r>
            <a:endParaRPr lang="es-CL" sz="1600" dirty="0"/>
          </a:p>
          <a:p>
            <a:pPr lvl="0"/>
            <a:r>
              <a:rPr lang="es-ES" sz="1600" dirty="0"/>
              <a:t>Pertenecerán a esta Etapa quienes </a:t>
            </a:r>
            <a:r>
              <a:rPr lang="es-ES" sz="1600" b="1" dirty="0"/>
              <a:t>se encuentren en período de perfeccionamiento y desarrollo de sus competencias</a:t>
            </a:r>
            <a:r>
              <a:rPr lang="es-ES" sz="1600" dirty="0"/>
              <a:t>, y</a:t>
            </a:r>
            <a:endParaRPr lang="es-CL" sz="1600" dirty="0"/>
          </a:p>
          <a:p>
            <a:pPr lvl="0"/>
            <a:r>
              <a:rPr lang="es-ES" sz="1600" dirty="0"/>
              <a:t> Desempeñen preferentemente </a:t>
            </a:r>
            <a:r>
              <a:rPr lang="es-ES" sz="1600" b="1" dirty="0"/>
              <a:t>funciones de carácter asistencial</a:t>
            </a:r>
            <a:r>
              <a:rPr lang="es-ES" sz="1600" dirty="0"/>
              <a:t>.</a:t>
            </a:r>
            <a:endParaRPr lang="es-CL" sz="1600" dirty="0"/>
          </a:p>
          <a:p>
            <a:pPr marL="0" indent="0">
              <a:buNone/>
            </a:pPr>
            <a:r>
              <a:rPr lang="es-ES" sz="1600" dirty="0"/>
              <a:t> </a:t>
            </a:r>
            <a:endParaRPr lang="es-CL" sz="1600" dirty="0"/>
          </a:p>
          <a:p>
            <a:pPr lvl="0"/>
            <a:r>
              <a:rPr lang="es-ES" sz="1600" b="1" dirty="0"/>
              <a:t>A partir del sexto año</a:t>
            </a:r>
            <a:r>
              <a:rPr lang="es-ES" sz="1600" dirty="0"/>
              <a:t>, podrán postular a los concursos que se llamen para proveer cargos de la Etapa de Planta Superior. </a:t>
            </a:r>
            <a:endParaRPr lang="es-CL" sz="1600" dirty="0"/>
          </a:p>
          <a:p>
            <a:pPr marL="0" indent="0">
              <a:buNone/>
            </a:pPr>
            <a:endParaRPr lang="es-CL" sz="1600" dirty="0">
              <a:solidFill>
                <a:srgbClr val="1F497D"/>
              </a:solidFill>
              <a:latin typeface="+mj-lt"/>
              <a:ea typeface="Calibri" pitchFamily="34" charset="0"/>
              <a:cs typeface="Arial" pitchFamily="34" charset="0"/>
            </a:endParaRPr>
          </a:p>
        </p:txBody>
      </p:sp>
      <p:sp>
        <p:nvSpPr>
          <p:cNvPr id="4" name="3 Marcador de número de diapositiva"/>
          <p:cNvSpPr>
            <a:spLocks noGrp="1"/>
          </p:cNvSpPr>
          <p:nvPr>
            <p:ph type="sldNum" sz="quarter" idx="12"/>
          </p:nvPr>
        </p:nvSpPr>
        <p:spPr/>
        <p:txBody>
          <a:bodyPr/>
          <a:lstStyle/>
          <a:p>
            <a:fld id="{E2D582EB-53E6-4E2B-AC7E-15033EFEA379}" type="slidenum">
              <a:rPr lang="es-CL" smtClean="0"/>
              <a:t>4</a:t>
            </a:fld>
            <a:endParaRPr lang="es-CL" dirty="0"/>
          </a:p>
        </p:txBody>
      </p:sp>
    </p:spTree>
    <p:extLst>
      <p:ext uri="{BB962C8B-B14F-4D97-AF65-F5344CB8AC3E}">
        <p14:creationId xmlns:p14="http://schemas.microsoft.com/office/powerpoint/2010/main" val="298183309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548680"/>
            <a:ext cx="8177213" cy="5455245"/>
          </a:xfrm>
        </p:spPr>
        <p:txBody>
          <a:bodyPr/>
          <a:lstStyle/>
          <a:p>
            <a:pPr lvl="0" algn="just"/>
            <a:endParaRPr lang="es-ES" sz="1600" dirty="0" smtClean="0"/>
          </a:p>
          <a:p>
            <a:pPr algn="just"/>
            <a:r>
              <a:rPr lang="es-ES" sz="1600" dirty="0"/>
              <a:t>Mientras dichos cupos no se produzcan continuarán en el nivel anterior, percibiendo los porcentajes de la asignación de que gozaban.</a:t>
            </a:r>
            <a:endParaRPr lang="es-CL" sz="1600" dirty="0"/>
          </a:p>
          <a:p>
            <a:pPr marL="0" lvl="0" indent="0" algn="just">
              <a:buNone/>
            </a:pPr>
            <a:endParaRPr lang="es-ES" sz="1600" dirty="0"/>
          </a:p>
          <a:p>
            <a:pPr lvl="0" algn="just"/>
            <a:r>
              <a:rPr lang="es-ES" sz="1600" dirty="0" smtClean="0"/>
              <a:t>Se </a:t>
            </a:r>
            <a:r>
              <a:rPr lang="es-ES" sz="1600" dirty="0"/>
              <a:t>entenderá que existe cupo financiero para acceder al nivel inmediatamente siguiente cuando exista disponibilidad de recursos financieros destinados al pago de asignación de experiencia calificada en los porcentajes correspondientes a los Niveles II o III, según sea el caso. </a:t>
            </a:r>
            <a:endParaRPr lang="es-CL" sz="1600" dirty="0"/>
          </a:p>
          <a:p>
            <a:pPr marL="0" indent="0" algn="just">
              <a:buNone/>
            </a:pPr>
            <a:r>
              <a:rPr lang="es-ES" sz="1600" dirty="0"/>
              <a:t> </a:t>
            </a:r>
            <a:endParaRPr lang="es-CL" sz="1600" dirty="0"/>
          </a:p>
          <a:p>
            <a:pPr lvl="0" algn="just"/>
            <a:r>
              <a:rPr lang="es-ES" sz="1600" dirty="0"/>
              <a:t>La disponibilidad financiera para el pago de esta asignación será distribuida por cada nivel y para cada uno de los Servicios de Salud, mediante </a:t>
            </a:r>
            <a:r>
              <a:rPr lang="es-ES" sz="1600" b="1" dirty="0"/>
              <a:t>resolución del Ministerio de Salud</a:t>
            </a:r>
            <a:r>
              <a:rPr lang="es-ES" sz="1600" dirty="0"/>
              <a:t>, la que deberá ser visada, previamente, por la Dirección de Presupuestos del Ministerio de Hacienda.</a:t>
            </a:r>
            <a:endParaRPr lang="es-CL" sz="1600" dirty="0"/>
          </a:p>
          <a:p>
            <a:pPr marL="0" indent="0">
              <a:buNone/>
            </a:pPr>
            <a:r>
              <a:rPr lang="es-ES" dirty="0"/>
              <a:t> </a:t>
            </a:r>
            <a:endParaRPr lang="es-CL" sz="1600" dirty="0"/>
          </a:p>
          <a:p>
            <a:pPr marL="0" indent="0">
              <a:buNone/>
            </a:pPr>
            <a:r>
              <a:rPr lang="es-ES" sz="1600" b="1" dirty="0"/>
              <a:t>Planta de Directivos de los Servicios de Salud</a:t>
            </a:r>
            <a:endParaRPr lang="es-CL" sz="1600" dirty="0"/>
          </a:p>
          <a:p>
            <a:pPr algn="just"/>
            <a:r>
              <a:rPr lang="es-ES" sz="1600" dirty="0"/>
              <a:t>Los profesionales funcionarios de la Etapa de Planta Superior que asuman cargos en la Planta de Directivos de los Servicios de Salud con alguna de las jornadas referidas en el inciso primero del artículo 1º de esta ley (11, 22, 33 </a:t>
            </a:r>
            <a:r>
              <a:rPr lang="es-ES" sz="1600" dirty="0" err="1"/>
              <a:t>ó</a:t>
            </a:r>
            <a:r>
              <a:rPr lang="es-ES" sz="1600" dirty="0"/>
              <a:t> 44 horas), continuarán percibiendo la asignación de experiencia calificada en el porcentaje que se les hubiese reconocido.</a:t>
            </a:r>
            <a:endParaRPr lang="es-CL" sz="1600" dirty="0"/>
          </a:p>
          <a:p>
            <a:pPr marL="0" indent="0">
              <a:buNone/>
            </a:pPr>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40</a:t>
            </a:fld>
            <a:endParaRPr lang="es-CL" dirty="0"/>
          </a:p>
        </p:txBody>
      </p:sp>
    </p:spTree>
    <p:extLst>
      <p:ext uri="{BB962C8B-B14F-4D97-AF65-F5344CB8AC3E}">
        <p14:creationId xmlns:p14="http://schemas.microsoft.com/office/powerpoint/2010/main" val="422565006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1477963"/>
            <a:ext cx="8668072" cy="4525962"/>
          </a:xfrm>
        </p:spPr>
        <p:txBody>
          <a:bodyPr/>
          <a:lstStyle/>
          <a:p>
            <a:pPr marL="0" indent="0">
              <a:buNone/>
            </a:pPr>
            <a:r>
              <a:rPr lang="es-ES" sz="1800" b="1" dirty="0"/>
              <a:t>D) ASIGNACIÓN DE REFORZAMIENTO PROFESIONAL DIURNO</a:t>
            </a:r>
            <a:r>
              <a:rPr lang="es-ES" sz="1800" dirty="0"/>
              <a:t>: </a:t>
            </a:r>
            <a:endParaRPr lang="es-ES" sz="1800" dirty="0" smtClean="0"/>
          </a:p>
          <a:p>
            <a:pPr marL="0" indent="0">
              <a:buNone/>
            </a:pPr>
            <a:r>
              <a:rPr lang="es-ES" sz="1600" dirty="0" smtClean="0"/>
              <a:t>estipendio </a:t>
            </a:r>
            <a:r>
              <a:rPr lang="es-ES" sz="1600" dirty="0"/>
              <a:t>destinado a retribuir el desempeño profesional en </a:t>
            </a:r>
            <a:r>
              <a:rPr lang="es-ES" sz="1600" b="1" dirty="0"/>
              <a:t>jornadas diurnas</a:t>
            </a:r>
            <a:r>
              <a:rPr lang="es-ES" sz="1600" dirty="0"/>
              <a:t> en los establecimientos de los Servicios de Salud.</a:t>
            </a:r>
            <a:endParaRPr lang="es-CL" sz="1600" dirty="0"/>
          </a:p>
          <a:p>
            <a:pPr marL="0" indent="0">
              <a:buNone/>
            </a:pPr>
            <a:r>
              <a:rPr lang="es-ES" dirty="0"/>
              <a:t> </a:t>
            </a:r>
            <a:endParaRPr lang="es-CL" dirty="0"/>
          </a:p>
          <a:p>
            <a:pPr marL="0" indent="0" algn="just">
              <a:buNone/>
            </a:pPr>
            <a:r>
              <a:rPr lang="es-ES" sz="1600" b="1" dirty="0"/>
              <a:t>S</a:t>
            </a:r>
            <a:r>
              <a:rPr lang="es-ES" sz="1600" dirty="0"/>
              <a:t>e otorgará a los profesionales funcionarios de las </a:t>
            </a:r>
            <a:r>
              <a:rPr lang="es-ES" sz="1600" b="1" dirty="0"/>
              <a:t>Etapas de Destinación</a:t>
            </a:r>
            <a:r>
              <a:rPr lang="es-ES" sz="1600" dirty="0"/>
              <a:t> y </a:t>
            </a:r>
            <a:r>
              <a:rPr lang="es-ES" sz="1600" b="1" dirty="0"/>
              <a:t>Formación y de Planta Superior</a:t>
            </a:r>
            <a:r>
              <a:rPr lang="es-ES" sz="1600" dirty="0"/>
              <a:t> que cumplan funciones en los establecimientos de los Servicios de Salud. </a:t>
            </a:r>
            <a:endParaRPr lang="es-CL" sz="1600" dirty="0"/>
          </a:p>
          <a:p>
            <a:pPr marL="0" indent="0">
              <a:buNone/>
            </a:pPr>
            <a:r>
              <a:rPr lang="es-ES" dirty="0"/>
              <a:t> </a:t>
            </a:r>
            <a:endParaRPr lang="es-CL" dirty="0"/>
          </a:p>
          <a:p>
            <a:pPr marL="0" indent="0" algn="just">
              <a:buNone/>
            </a:pPr>
            <a:r>
              <a:rPr lang="es-ES" sz="1600" b="1" dirty="0"/>
              <a:t>Monto</a:t>
            </a:r>
            <a:endParaRPr lang="es-CL" sz="1600" dirty="0"/>
          </a:p>
          <a:p>
            <a:pPr marL="0" indent="0" algn="just">
              <a:buNone/>
            </a:pPr>
            <a:r>
              <a:rPr lang="es-ES" sz="1600" dirty="0"/>
              <a:t>Su monto será equivalente al 23% y al 92%, respectivamente, calculado sobre el sueldo base. </a:t>
            </a:r>
            <a:endParaRPr lang="es-CL" sz="1600" dirty="0"/>
          </a:p>
          <a:p>
            <a:pPr marL="0" indent="0">
              <a:buNone/>
            </a:pPr>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41</a:t>
            </a:fld>
            <a:endParaRPr lang="es-CL" dirty="0"/>
          </a:p>
        </p:txBody>
      </p:sp>
    </p:spTree>
    <p:extLst>
      <p:ext uri="{BB962C8B-B14F-4D97-AF65-F5344CB8AC3E}">
        <p14:creationId xmlns:p14="http://schemas.microsoft.com/office/powerpoint/2010/main" val="11554081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2400" y="152400"/>
            <a:ext cx="8164513" cy="396280"/>
          </a:xfrm>
        </p:spPr>
        <p:txBody>
          <a:bodyPr/>
          <a:lstStyle/>
          <a:p>
            <a:pPr algn="ctr"/>
            <a:r>
              <a:rPr lang="es-ES" sz="2000" b="1" dirty="0"/>
              <a:t>REMUNERACIONES TRANSITORIAS </a:t>
            </a:r>
            <a:r>
              <a:rPr lang="es-CL" dirty="0"/>
              <a:t/>
            </a:r>
            <a:br>
              <a:rPr lang="es-CL" dirty="0"/>
            </a:br>
            <a:endParaRPr lang="es-CL" dirty="0"/>
          </a:p>
        </p:txBody>
      </p:sp>
      <p:sp>
        <p:nvSpPr>
          <p:cNvPr id="3" name="2 Marcador de contenido"/>
          <p:cNvSpPr>
            <a:spLocks noGrp="1"/>
          </p:cNvSpPr>
          <p:nvPr>
            <p:ph idx="1"/>
          </p:nvPr>
        </p:nvSpPr>
        <p:spPr>
          <a:xfrm>
            <a:off x="152400" y="836712"/>
            <a:ext cx="8177213" cy="5167213"/>
          </a:xfrm>
        </p:spPr>
        <p:txBody>
          <a:bodyPr/>
          <a:lstStyle/>
          <a:p>
            <a:pPr>
              <a:buAutoNum type="alphaLcParenR"/>
            </a:pPr>
            <a:r>
              <a:rPr lang="es-ES" sz="1800" b="1" dirty="0" smtClean="0"/>
              <a:t> ASIGNACIÓN </a:t>
            </a:r>
            <a:r>
              <a:rPr lang="es-ES" sz="1800" b="1" dirty="0"/>
              <a:t>DE RESPONSABILIDAD</a:t>
            </a:r>
            <a:r>
              <a:rPr lang="es-ES" b="1" dirty="0" smtClean="0"/>
              <a:t>:</a:t>
            </a:r>
          </a:p>
          <a:p>
            <a:pPr marL="0" indent="0" algn="just">
              <a:buNone/>
            </a:pPr>
            <a:r>
              <a:rPr lang="es-ES" dirty="0" smtClean="0"/>
              <a:t> 	</a:t>
            </a:r>
            <a:r>
              <a:rPr lang="es-ES" sz="1600" dirty="0" smtClean="0"/>
              <a:t>Destinada </a:t>
            </a:r>
            <a:r>
              <a:rPr lang="es-ES" sz="1600" dirty="0"/>
              <a:t>a retribuir la importancia o jerarquía de los </a:t>
            </a:r>
            <a:r>
              <a:rPr lang="es-ES" sz="1600" b="1" dirty="0"/>
              <a:t>cargos </a:t>
            </a:r>
            <a:r>
              <a:rPr lang="es-ES" sz="1600" b="1" dirty="0" smtClean="0"/>
              <a:t>	directivos</a:t>
            </a:r>
            <a:r>
              <a:rPr lang="es-ES" sz="1600" dirty="0" smtClean="0"/>
              <a:t> </a:t>
            </a:r>
            <a:r>
              <a:rPr lang="es-ES" sz="1600" dirty="0"/>
              <a:t>y el ejercicio de </a:t>
            </a:r>
            <a:r>
              <a:rPr lang="es-ES" sz="1600" b="1" dirty="0"/>
              <a:t>funciones de dirección, coordinación, </a:t>
            </a:r>
            <a:r>
              <a:rPr lang="es-ES" sz="1600" b="1" dirty="0" smtClean="0"/>
              <a:t>	supervisión </a:t>
            </a:r>
            <a:r>
              <a:rPr lang="es-ES" sz="1600" b="1" dirty="0"/>
              <a:t>o mando</a:t>
            </a:r>
            <a:r>
              <a:rPr lang="es-ES" sz="1600" dirty="0"/>
              <a:t> encomendadas a los profesionales</a:t>
            </a:r>
            <a:r>
              <a:rPr lang="es-ES" sz="1600" dirty="0" smtClean="0"/>
              <a:t>;</a:t>
            </a:r>
            <a:endParaRPr lang="es-CL" sz="1600" dirty="0"/>
          </a:p>
          <a:p>
            <a:pPr marL="0" indent="0" algn="just">
              <a:buNone/>
            </a:pPr>
            <a:r>
              <a:rPr lang="es-ES" sz="800" dirty="0"/>
              <a:t> </a:t>
            </a:r>
            <a:endParaRPr lang="es-CL" sz="800" dirty="0"/>
          </a:p>
          <a:p>
            <a:pPr marL="0" indent="0">
              <a:buNone/>
            </a:pPr>
            <a:r>
              <a:rPr lang="es-ES" sz="1600" dirty="0" smtClean="0"/>
              <a:t>	La </a:t>
            </a:r>
            <a:r>
              <a:rPr lang="es-ES" sz="1600" dirty="0"/>
              <a:t>asignación de responsabilidad corresponderá a los profesionales </a:t>
            </a:r>
            <a:r>
              <a:rPr lang="es-ES" sz="1600" dirty="0" smtClean="0"/>
              <a:t>	funcionarios </a:t>
            </a:r>
            <a:r>
              <a:rPr lang="es-ES" sz="1600" dirty="0"/>
              <a:t>que:</a:t>
            </a:r>
            <a:endParaRPr lang="es-CL" sz="1600" dirty="0"/>
          </a:p>
          <a:p>
            <a:pPr marL="0" indent="0">
              <a:buNone/>
            </a:pPr>
            <a:r>
              <a:rPr lang="es-ES" dirty="0"/>
              <a:t> </a:t>
            </a:r>
            <a:endParaRPr lang="es-CL" dirty="0"/>
          </a:p>
          <a:p>
            <a:pPr marL="0" indent="0" algn="just">
              <a:buNone/>
            </a:pPr>
            <a:r>
              <a:rPr lang="es-ES" dirty="0" smtClean="0"/>
              <a:t>	</a:t>
            </a:r>
            <a:r>
              <a:rPr lang="es-ES" sz="1600" dirty="0" smtClean="0"/>
              <a:t>1</a:t>
            </a:r>
            <a:r>
              <a:rPr lang="es-ES" sz="1600" dirty="0"/>
              <a:t>) 	Desempeñen cargos en la </a:t>
            </a:r>
            <a:r>
              <a:rPr lang="es-ES" sz="1600" b="1" dirty="0"/>
              <a:t>Planta de Directivos</a:t>
            </a:r>
            <a:r>
              <a:rPr lang="es-ES" sz="1600" dirty="0"/>
              <a:t> con alguna de las </a:t>
            </a:r>
            <a:r>
              <a:rPr lang="es-ES" sz="1600" dirty="0" smtClean="0"/>
              <a:t>		jornadas </a:t>
            </a:r>
            <a:r>
              <a:rPr lang="es-ES" sz="1600" dirty="0"/>
              <a:t>referidas en el inciso primero del artículo 1º de esta ley; o</a:t>
            </a:r>
            <a:endParaRPr lang="es-CL" sz="1600" dirty="0"/>
          </a:p>
          <a:p>
            <a:pPr marL="0" indent="0">
              <a:buNone/>
            </a:pPr>
            <a:r>
              <a:rPr lang="es-ES" sz="800" dirty="0"/>
              <a:t> </a:t>
            </a:r>
            <a:endParaRPr lang="es-CL" sz="800" dirty="0"/>
          </a:p>
          <a:p>
            <a:pPr marL="0" indent="0">
              <a:buNone/>
            </a:pPr>
            <a:r>
              <a:rPr lang="es-ES" sz="1600" dirty="0" smtClean="0"/>
              <a:t>	2</a:t>
            </a:r>
            <a:r>
              <a:rPr lang="es-ES" sz="1600" dirty="0"/>
              <a:t>) 	Desempeñen en calidad de </a:t>
            </a:r>
            <a:r>
              <a:rPr lang="es-ES" sz="1600" b="1" dirty="0"/>
              <a:t>planta o a contrata, funciones de </a:t>
            </a:r>
            <a:r>
              <a:rPr lang="es-ES" sz="1600" b="1" dirty="0" smtClean="0"/>
              <a:t>			dirección</a:t>
            </a:r>
            <a:r>
              <a:rPr lang="es-ES" sz="1600" b="1" dirty="0"/>
              <a:t>, coordinación, supervisión o mando</a:t>
            </a:r>
            <a:r>
              <a:rPr lang="es-ES" sz="1600" dirty="0"/>
              <a:t> contemplados en </a:t>
            </a:r>
            <a:r>
              <a:rPr lang="es-ES" sz="1600" dirty="0" smtClean="0"/>
              <a:t>		el </a:t>
            </a:r>
            <a:r>
              <a:rPr lang="es-ES" sz="1600" dirty="0"/>
              <a:t>reglamento orgánico de los Servicios de Salud, siempre que las </a:t>
            </a:r>
            <a:r>
              <a:rPr lang="es-ES" sz="1600" dirty="0" smtClean="0"/>
              <a:t>			horas </a:t>
            </a:r>
            <a:r>
              <a:rPr lang="es-ES" sz="1600" b="1" dirty="0"/>
              <a:t>dedicadas a dichas funciones sean</a:t>
            </a:r>
            <a:r>
              <a:rPr lang="es-ES" sz="1600" dirty="0"/>
              <a:t> </a:t>
            </a:r>
            <a:r>
              <a:rPr lang="es-ES" sz="1600" b="1" dirty="0"/>
              <a:t>iguales o superiores </a:t>
            </a:r>
            <a:r>
              <a:rPr lang="es-ES" sz="1600" b="1" dirty="0" smtClean="0"/>
              <a:t>		a </a:t>
            </a:r>
            <a:r>
              <a:rPr lang="es-ES" sz="1600" b="1" dirty="0"/>
              <a:t>22 horas semanales</a:t>
            </a:r>
            <a:r>
              <a:rPr lang="es-ES" sz="1600" dirty="0"/>
              <a:t>, distribuidas de lunes a viernes.</a:t>
            </a:r>
            <a:endParaRPr lang="es-CL" sz="1600" dirty="0"/>
          </a:p>
          <a:p>
            <a:pPr marL="0" indent="0">
              <a:buNone/>
            </a:pPr>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42</a:t>
            </a:fld>
            <a:endParaRPr lang="es-CL" dirty="0"/>
          </a:p>
        </p:txBody>
      </p:sp>
    </p:spTree>
    <p:extLst>
      <p:ext uri="{BB962C8B-B14F-4D97-AF65-F5344CB8AC3E}">
        <p14:creationId xmlns:p14="http://schemas.microsoft.com/office/powerpoint/2010/main" val="14649959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332656"/>
            <a:ext cx="8177213" cy="5671269"/>
          </a:xfrm>
        </p:spPr>
        <p:txBody>
          <a:bodyPr/>
          <a:lstStyle/>
          <a:p>
            <a:pPr marL="0" indent="0" algn="just">
              <a:buNone/>
            </a:pPr>
            <a:r>
              <a:rPr lang="es-ES" sz="1600" dirty="0"/>
              <a:t>La asignación de responsabilidad consistirá en un porcentaje sobre el sueldo base de esos cargos o de las horas dedicadas a las funciones de dirección, coordinación, supervisión o mando. Dicho porcentaje no podrá ser inferior al 10% ni superior al 130%.</a:t>
            </a:r>
            <a:endParaRPr lang="es-CL" sz="1600" dirty="0"/>
          </a:p>
          <a:p>
            <a:pPr marL="0" indent="0" algn="just">
              <a:buNone/>
            </a:pPr>
            <a:r>
              <a:rPr lang="es-ES" sz="1600" dirty="0"/>
              <a:t> </a:t>
            </a:r>
            <a:endParaRPr lang="es-CL" sz="1600" dirty="0"/>
          </a:p>
          <a:p>
            <a:pPr marL="0" indent="0" algn="just">
              <a:buNone/>
            </a:pPr>
            <a:r>
              <a:rPr lang="es-ES" sz="1600" dirty="0"/>
              <a:t>El reglamento precisará los rangos de los porcentajes a que ascenderá esta asignación, </a:t>
            </a:r>
            <a:r>
              <a:rPr lang="es-ES" sz="1600" b="1" dirty="0"/>
              <a:t>de acuerdo al grado de complejidad de los establecimientos y a los niveles jerárquicos de los cargos directivos o según la relevancia de las jefaturas funcionales que se establezcan</a:t>
            </a:r>
            <a:r>
              <a:rPr lang="es-ES" sz="1600" dirty="0"/>
              <a:t>.</a:t>
            </a:r>
            <a:endParaRPr lang="es-CL" sz="1600" dirty="0"/>
          </a:p>
          <a:p>
            <a:pPr marL="0" indent="0" algn="just">
              <a:buNone/>
            </a:pPr>
            <a:r>
              <a:rPr lang="es-ES" sz="1600" dirty="0"/>
              <a:t> </a:t>
            </a:r>
            <a:endParaRPr lang="es-CL" sz="1600" dirty="0"/>
          </a:p>
          <a:p>
            <a:pPr marL="0" indent="0" algn="just">
              <a:buNone/>
            </a:pPr>
            <a:r>
              <a:rPr lang="es-ES" sz="1600" dirty="0"/>
              <a:t>El Director de cada Servicio de Salud, mediante resolución fundada, determinará el porcentaje de esta asignación, de acuerdo con las disponibilidades de recursos y las necesidades de los establecimientos bajo su dependencia, dentro de los rangos que establezca el reglamento (Dto. Nº 841/2001).</a:t>
            </a:r>
            <a:endParaRPr lang="es-CL" sz="1600" dirty="0"/>
          </a:p>
          <a:p>
            <a:pPr marL="0" indent="0" algn="just">
              <a:buNone/>
            </a:pPr>
            <a:endParaRPr lang="es-CL" sz="1600" dirty="0"/>
          </a:p>
          <a:p>
            <a:pPr marL="0" indent="0" algn="just">
              <a:buNone/>
            </a:pPr>
            <a:r>
              <a:rPr lang="es-ES" sz="1600" b="1" dirty="0"/>
              <a:t>Opción por un solo cargo</a:t>
            </a:r>
            <a:endParaRPr lang="es-CL" sz="1600" dirty="0"/>
          </a:p>
          <a:p>
            <a:pPr marL="0" indent="0" algn="just">
              <a:buNone/>
            </a:pPr>
            <a:r>
              <a:rPr lang="es-ES" sz="1600" b="1" dirty="0"/>
              <a:t>En caso de que corresponda pagar esta asignación por más de un cargo o función, se optará por la de mayor valor.</a:t>
            </a:r>
            <a:endParaRPr lang="es-CL" sz="1600" dirty="0"/>
          </a:p>
          <a:p>
            <a:pPr marL="0" indent="0">
              <a:buNone/>
            </a:pPr>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43</a:t>
            </a:fld>
            <a:endParaRPr lang="es-CL" dirty="0"/>
          </a:p>
        </p:txBody>
      </p:sp>
    </p:spTree>
    <p:extLst>
      <p:ext uri="{BB962C8B-B14F-4D97-AF65-F5344CB8AC3E}">
        <p14:creationId xmlns:p14="http://schemas.microsoft.com/office/powerpoint/2010/main" val="36486244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1124744"/>
            <a:ext cx="8177213" cy="4879181"/>
          </a:xfrm>
        </p:spPr>
        <p:txBody>
          <a:bodyPr/>
          <a:lstStyle/>
          <a:p>
            <a:pPr algn="just"/>
            <a:r>
              <a:rPr lang="es-ES" b="1" dirty="0"/>
              <a:t>b</a:t>
            </a:r>
            <a:r>
              <a:rPr lang="es-ES" sz="1600" b="1" dirty="0"/>
              <a:t>) ASIGNACIÓN DE ESTÍMULO</a:t>
            </a:r>
            <a:r>
              <a:rPr lang="es-ES" sz="1600" dirty="0"/>
              <a:t>: estipendio que podrá otorgarse </a:t>
            </a:r>
            <a:r>
              <a:rPr lang="es-ES" sz="1600" b="1" dirty="0"/>
              <a:t>por las horas de la jornada semanal</a:t>
            </a:r>
            <a:r>
              <a:rPr lang="es-ES" sz="1600" dirty="0"/>
              <a:t> que los profesionales funcionarios </a:t>
            </a:r>
            <a:r>
              <a:rPr lang="es-ES" sz="1600" b="1" dirty="0"/>
              <a:t>desempeñen en actividades, lugares o condiciones especiales y por las competencias profesionales</a:t>
            </a:r>
            <a:r>
              <a:rPr lang="es-ES" sz="1600" dirty="0"/>
              <a:t> exigidas para determinados puestos de trabajo que el Servicio de Salud correspondiente requiera incentivar para cumplir los planes y programas de salud.</a:t>
            </a:r>
            <a:endParaRPr lang="es-CL" sz="1600" dirty="0"/>
          </a:p>
          <a:p>
            <a:pPr marL="0" indent="0" algn="just">
              <a:buNone/>
            </a:pPr>
            <a:r>
              <a:rPr lang="es-ES" sz="1600" dirty="0"/>
              <a:t> </a:t>
            </a:r>
            <a:endParaRPr lang="es-CL" sz="1600" dirty="0"/>
          </a:p>
          <a:p>
            <a:pPr algn="just"/>
            <a:r>
              <a:rPr lang="es-ES" sz="1600" dirty="0"/>
              <a:t>La asignación de estímulo, por la suma de los conceptos señalados en el inciso anterior, consistirá en un porcentaje que no podrá exceder del 180% del sueldo base y se pagará por las horas de la jornada semanal que el profesional tenga efectivamente asignadas a la función objeto de este estímulo.</a:t>
            </a:r>
            <a:endParaRPr lang="es-CL" sz="1600" dirty="0"/>
          </a:p>
          <a:p>
            <a:pPr marL="0" indent="0" algn="just">
              <a:buNone/>
            </a:pPr>
            <a:r>
              <a:rPr lang="es-ES" sz="1600" dirty="0"/>
              <a:t> </a:t>
            </a:r>
            <a:endParaRPr lang="es-CL" sz="1600" dirty="0"/>
          </a:p>
          <a:p>
            <a:pPr algn="just"/>
            <a:r>
              <a:rPr lang="es-ES" sz="1600" dirty="0"/>
              <a:t>El reglamento determinará la forma y circunstancias que den origen a cada uno de estos conceptos, estableciendo los rangos de porcentajes del sueldo base asignados a cada uno de ellos (Dto. 847/2001).</a:t>
            </a:r>
            <a:endParaRPr lang="es-CL" sz="1600" dirty="0"/>
          </a:p>
          <a:p>
            <a:pPr marL="0" indent="0">
              <a:buNone/>
            </a:pPr>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44</a:t>
            </a:fld>
            <a:endParaRPr lang="es-CL" dirty="0"/>
          </a:p>
        </p:txBody>
      </p:sp>
    </p:spTree>
    <p:extLst>
      <p:ext uri="{BB962C8B-B14F-4D97-AF65-F5344CB8AC3E}">
        <p14:creationId xmlns:p14="http://schemas.microsoft.com/office/powerpoint/2010/main" val="234817200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marL="0" indent="0">
              <a:buNone/>
            </a:pPr>
            <a:r>
              <a:rPr lang="es-ES" b="1" dirty="0"/>
              <a:t>Otorgamiento por Resolución Fundada</a:t>
            </a:r>
            <a:endParaRPr lang="es-CL" dirty="0"/>
          </a:p>
          <a:p>
            <a:pPr marL="0" indent="0">
              <a:buNone/>
            </a:pPr>
            <a:r>
              <a:rPr lang="es-ES" b="1" dirty="0"/>
              <a:t> </a:t>
            </a:r>
            <a:endParaRPr lang="es-CL" dirty="0"/>
          </a:p>
          <a:p>
            <a:pPr marL="0" indent="0" algn="just">
              <a:buNone/>
            </a:pPr>
            <a:r>
              <a:rPr lang="es-ES" sz="1600" dirty="0"/>
              <a:t>Mediante </a:t>
            </a:r>
            <a:r>
              <a:rPr lang="es-ES" sz="1600" b="1" dirty="0"/>
              <a:t>resolución fundada</a:t>
            </a:r>
            <a:r>
              <a:rPr lang="es-ES" sz="1600" dirty="0"/>
              <a:t> del respectivo Director del Servicio de Salud, se establecerán las </a:t>
            </a:r>
            <a:r>
              <a:rPr lang="es-ES" sz="1600" b="1" dirty="0"/>
              <a:t>causales y los porcentajes específicos</a:t>
            </a:r>
            <a:r>
              <a:rPr lang="es-ES" sz="1600" dirty="0"/>
              <a:t> asignados a cada uno de los conceptos que componen esta asignación, de acuerdo con el reglamento, con las </a:t>
            </a:r>
            <a:r>
              <a:rPr lang="es-ES" sz="1600" b="1" dirty="0"/>
              <a:t>necesidades de los establecimientos</a:t>
            </a:r>
            <a:r>
              <a:rPr lang="es-ES" sz="1600" dirty="0"/>
              <a:t> de su dependencia y considerando la disponibilidad de recursos.</a:t>
            </a:r>
            <a:endParaRPr lang="es-CL" sz="1600" dirty="0"/>
          </a:p>
          <a:p>
            <a:pPr marL="0" indent="0" algn="just">
              <a:buNone/>
            </a:pPr>
            <a:r>
              <a:rPr lang="es-ES" sz="1600" dirty="0"/>
              <a:t> </a:t>
            </a:r>
            <a:endParaRPr lang="es-CL" sz="1600" dirty="0"/>
          </a:p>
          <a:p>
            <a:pPr marL="0" indent="0" algn="just">
              <a:buNone/>
            </a:pPr>
            <a:r>
              <a:rPr lang="es-ES" sz="1600" dirty="0"/>
              <a:t>Esta asignación </a:t>
            </a:r>
            <a:r>
              <a:rPr lang="es-ES" sz="1600" b="1" dirty="0"/>
              <a:t>se otorgará mientras se mantengan las circunstancias que le dieron origen y se pagará como una sola</a:t>
            </a:r>
            <a:r>
              <a:rPr lang="es-ES" sz="1600" dirty="0"/>
              <a:t>, de acuerdo con los límites </a:t>
            </a:r>
            <a:r>
              <a:rPr lang="es-ES" sz="1600" dirty="0" smtClean="0"/>
              <a:t>señalados.</a:t>
            </a:r>
          </a:p>
          <a:p>
            <a:pPr marL="0" indent="0" algn="just">
              <a:buNone/>
            </a:pPr>
            <a:endParaRPr lang="es-ES" sz="1600" dirty="0"/>
          </a:p>
          <a:p>
            <a:pPr marL="0" indent="0">
              <a:buNone/>
            </a:pPr>
            <a:r>
              <a:rPr lang="es-ES" sz="1600" dirty="0"/>
              <a:t>en el inciso segundo de este artículo, aun cuando sea otorgada por diferentes conceptos.</a:t>
            </a:r>
            <a:endParaRPr lang="es-CL" sz="1600" dirty="0"/>
          </a:p>
          <a:p>
            <a:pPr marL="0" indent="0">
              <a:buNone/>
            </a:pPr>
            <a:r>
              <a:rPr lang="es-ES" sz="1600" dirty="0"/>
              <a:t> </a:t>
            </a:r>
            <a:endParaRPr lang="es-CL" sz="1600" dirty="0"/>
          </a:p>
          <a:p>
            <a:pPr marL="0" indent="0" algn="just">
              <a:buNone/>
            </a:pPr>
            <a:endParaRPr lang="es-CL" sz="1600"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45</a:t>
            </a:fld>
            <a:endParaRPr lang="es-CL" dirty="0"/>
          </a:p>
        </p:txBody>
      </p:sp>
    </p:spTree>
    <p:extLst>
      <p:ext uri="{BB962C8B-B14F-4D97-AF65-F5344CB8AC3E}">
        <p14:creationId xmlns:p14="http://schemas.microsoft.com/office/powerpoint/2010/main" val="358239557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marL="0" indent="0" algn="just">
              <a:buNone/>
            </a:pPr>
            <a:r>
              <a:rPr lang="es-ES" sz="1600" b="1" dirty="0"/>
              <a:t>Comisiones de Estudios</a:t>
            </a:r>
            <a:endParaRPr lang="es-CL" sz="1600" dirty="0"/>
          </a:p>
          <a:p>
            <a:pPr marL="0" indent="0" algn="just">
              <a:buNone/>
            </a:pPr>
            <a:r>
              <a:rPr lang="es-ES" sz="1600" dirty="0"/>
              <a:t>A los profesionales funcionarios que cumplan comisiones de estudio </a:t>
            </a:r>
            <a:r>
              <a:rPr lang="es-ES" sz="1600" b="1" dirty="0"/>
              <a:t>se les podrá mantener la asignación de estímulo de que estuvieren gozando al momento de disponerse la comisión</a:t>
            </a:r>
            <a:r>
              <a:rPr lang="es-ES" sz="1600" b="1" dirty="0" smtClean="0"/>
              <a:t>.</a:t>
            </a:r>
            <a:endParaRPr lang="es-CL" sz="1600" dirty="0"/>
          </a:p>
          <a:p>
            <a:pPr marL="0" indent="0" algn="just">
              <a:buNone/>
            </a:pPr>
            <a:r>
              <a:rPr lang="es-ES" sz="1600" dirty="0"/>
              <a:t> </a:t>
            </a:r>
            <a:endParaRPr lang="es-CL" sz="1600" dirty="0"/>
          </a:p>
          <a:p>
            <a:pPr marL="0" indent="0" algn="just">
              <a:buNone/>
            </a:pPr>
            <a:r>
              <a:rPr lang="es-ES" sz="1600" b="1" dirty="0"/>
              <a:t>Mantención de la Asignación</a:t>
            </a:r>
            <a:endParaRPr lang="es-CL" sz="1600" dirty="0"/>
          </a:p>
          <a:p>
            <a:pPr marL="0" indent="0" algn="just">
              <a:buNone/>
            </a:pPr>
            <a:r>
              <a:rPr lang="es-ES" sz="1600" dirty="0"/>
              <a:t>El Director del Servicio de Salud deberá evaluar la mantención de esta asignación, </a:t>
            </a:r>
            <a:r>
              <a:rPr lang="es-ES" sz="1600" b="1" dirty="0"/>
              <a:t>a lo menos cada tres años</a:t>
            </a:r>
            <a:r>
              <a:rPr lang="es-ES" sz="1600" dirty="0"/>
              <a:t>, atendiendo a la persistencia de las condiciones bajo las cuales se concedió.</a:t>
            </a:r>
            <a:endParaRPr lang="es-CL" sz="1600" dirty="0"/>
          </a:p>
          <a:p>
            <a:pPr marL="0" indent="0" algn="just">
              <a:buNone/>
            </a:pPr>
            <a:r>
              <a:rPr lang="es-ES" sz="1600" dirty="0"/>
              <a:t> </a:t>
            </a:r>
            <a:endParaRPr lang="es-CL" sz="1600" dirty="0"/>
          </a:p>
          <a:p>
            <a:pPr marL="0" indent="0" algn="just">
              <a:buNone/>
            </a:pPr>
            <a:r>
              <a:rPr lang="es-ES" sz="1600" dirty="0"/>
              <a:t>Los diferentes conceptos por los cuales se puede otorgar y los porcentajes a asignar, aplicados sobre el S. Base de las horas dedicadas a la función son:</a:t>
            </a:r>
            <a:endParaRPr lang="es-CL" sz="1600" dirty="0"/>
          </a:p>
          <a:p>
            <a:pPr marL="0" indent="0">
              <a:buNone/>
            </a:pPr>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46</a:t>
            </a:fld>
            <a:endParaRPr lang="es-CL" dirty="0"/>
          </a:p>
        </p:txBody>
      </p:sp>
    </p:spTree>
    <p:extLst>
      <p:ext uri="{BB962C8B-B14F-4D97-AF65-F5344CB8AC3E}">
        <p14:creationId xmlns:p14="http://schemas.microsoft.com/office/powerpoint/2010/main" val="124522586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404664"/>
            <a:ext cx="8177213" cy="5599261"/>
          </a:xfrm>
        </p:spPr>
        <p:txBody>
          <a:bodyPr/>
          <a:lstStyle/>
          <a:p>
            <a:pPr marL="0" lvl="0" indent="0">
              <a:buNone/>
            </a:pPr>
            <a:r>
              <a:rPr lang="es-ES" sz="1600" b="1" dirty="0" smtClean="0"/>
              <a:t>a)	JORNADAS PRIORITARIAS</a:t>
            </a:r>
            <a:r>
              <a:rPr lang="es-ES" dirty="0"/>
              <a:t> </a:t>
            </a:r>
            <a:endParaRPr lang="es-CL" sz="1400" dirty="0"/>
          </a:p>
          <a:p>
            <a:pPr marL="0" indent="0" algn="just">
              <a:buNone/>
            </a:pPr>
            <a:r>
              <a:rPr lang="es-ES" sz="1600" b="1" dirty="0"/>
              <a:t>1) 	Jornadas Prioritarias General</a:t>
            </a:r>
            <a:r>
              <a:rPr lang="es-ES" sz="1600" dirty="0"/>
              <a:t>: corresponden al desempeño de </a:t>
            </a:r>
            <a:r>
              <a:rPr lang="es-ES" sz="1600" dirty="0" smtClean="0"/>
              <a:t>	funciones </a:t>
            </a:r>
            <a:r>
              <a:rPr lang="es-ES" sz="1600" dirty="0"/>
              <a:t>en los </a:t>
            </a:r>
            <a:r>
              <a:rPr lang="es-ES" sz="1600" b="1" dirty="0"/>
              <a:t>horarios diurnos</a:t>
            </a:r>
            <a:r>
              <a:rPr lang="es-ES" sz="1600" dirty="0"/>
              <a:t> que cada Servicio de Salud defina </a:t>
            </a:r>
            <a:r>
              <a:rPr lang="es-ES" sz="1600" dirty="0" smtClean="0"/>
              <a:t>	como </a:t>
            </a:r>
            <a:r>
              <a:rPr lang="es-ES" sz="1600" dirty="0"/>
              <a:t>necesarios para una mejor atención al público usuario, con el </a:t>
            </a:r>
            <a:r>
              <a:rPr lang="es-ES" sz="1600" dirty="0" smtClean="0"/>
              <a:t>	objeto </a:t>
            </a:r>
            <a:r>
              <a:rPr lang="es-ES" sz="1600" dirty="0"/>
              <a:t>de dar cumplimiento al programa o plan de trabajo, y para cuya </a:t>
            </a:r>
            <a:r>
              <a:rPr lang="es-ES" sz="1600" dirty="0" smtClean="0"/>
              <a:t>	puesta </a:t>
            </a:r>
            <a:r>
              <a:rPr lang="es-ES" sz="1600" dirty="0"/>
              <a:t>en práctica el establecimiento encuentre dificultades. Porcentaje </a:t>
            </a:r>
            <a:r>
              <a:rPr lang="es-ES" sz="1600" dirty="0" smtClean="0"/>
              <a:t>	corresponde </a:t>
            </a:r>
            <a:r>
              <a:rPr lang="es-ES" sz="1600" dirty="0"/>
              <a:t>entre un 10% y 180%.</a:t>
            </a:r>
            <a:endParaRPr lang="es-CL" sz="1600" dirty="0"/>
          </a:p>
          <a:p>
            <a:pPr marL="0" indent="0">
              <a:buNone/>
            </a:pPr>
            <a:r>
              <a:rPr lang="es-ES" sz="1600" b="1" dirty="0" smtClean="0"/>
              <a:t>1.1)</a:t>
            </a:r>
            <a:r>
              <a:rPr lang="es-ES" sz="800" dirty="0"/>
              <a:t> </a:t>
            </a:r>
            <a:r>
              <a:rPr lang="es-ES" b="1" dirty="0" smtClean="0"/>
              <a:t>Jornadas </a:t>
            </a:r>
            <a:r>
              <a:rPr lang="es-ES" b="1" dirty="0"/>
              <a:t>Prioritarias de Tarde</a:t>
            </a:r>
            <a:endParaRPr lang="es-CL" sz="1800" dirty="0"/>
          </a:p>
          <a:p>
            <a:pPr algn="just"/>
            <a:r>
              <a:rPr lang="es-ES" sz="1600" dirty="0" smtClean="0"/>
              <a:t>Sin </a:t>
            </a:r>
            <a:r>
              <a:rPr lang="es-ES" sz="1600" dirty="0"/>
              <a:t>perjuicio de las que los Directores de los Servicios de Salud pudieren establecer en uso de sus facultades, se deberán consultar, respecto del conjunto de los Servicios de Salud, a lo menos, </a:t>
            </a:r>
            <a:r>
              <a:rPr lang="es-ES" sz="1600" b="1" dirty="0"/>
              <a:t>mil jornadas prioritarias de 22 horas semanales, en horario de tarde</a:t>
            </a:r>
            <a:r>
              <a:rPr lang="es-ES" sz="1600" dirty="0"/>
              <a:t>, para los profesionales de la Etapa de Planta Superior.</a:t>
            </a:r>
            <a:endParaRPr lang="es-CL" sz="1600" dirty="0"/>
          </a:p>
          <a:p>
            <a:endParaRPr lang="es-ES" dirty="0" smtClean="0"/>
          </a:p>
          <a:p>
            <a:pPr algn="just"/>
            <a:r>
              <a:rPr lang="es-ES" sz="1600" dirty="0" smtClean="0"/>
              <a:t>Dichas </a:t>
            </a:r>
            <a:r>
              <a:rPr lang="es-ES" sz="1600" dirty="0"/>
              <a:t>jornadas serán remuneradas con un porcentaje de asignación de estímulo que represente una cantidad de $125.000 mensuales a la fecha de entrada en vigencia de la presente ley. Éste equivale a un 59,6047% del S. Base de 22 horas.</a:t>
            </a:r>
            <a:endParaRPr lang="es-CL" sz="1600" dirty="0"/>
          </a:p>
          <a:p>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47</a:t>
            </a:fld>
            <a:endParaRPr lang="es-CL" dirty="0"/>
          </a:p>
        </p:txBody>
      </p:sp>
    </p:spTree>
    <p:extLst>
      <p:ext uri="{BB962C8B-B14F-4D97-AF65-F5344CB8AC3E}">
        <p14:creationId xmlns:p14="http://schemas.microsoft.com/office/powerpoint/2010/main" val="13083928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marL="0" indent="0">
              <a:buNone/>
            </a:pPr>
            <a:r>
              <a:rPr lang="es-ES" sz="1600" b="1" dirty="0"/>
              <a:t>Ambos beneficios son compatibles</a:t>
            </a:r>
            <a:r>
              <a:rPr lang="es-ES" sz="1600" dirty="0"/>
              <a:t>.</a:t>
            </a:r>
            <a:endParaRPr lang="es-CL" sz="1600" dirty="0"/>
          </a:p>
          <a:p>
            <a:endParaRPr lang="es-ES" sz="1600" dirty="0" smtClean="0"/>
          </a:p>
          <a:p>
            <a:pPr marL="0" indent="0" algn="just">
              <a:buNone/>
            </a:pPr>
            <a:r>
              <a:rPr lang="es-ES" sz="1600" dirty="0" smtClean="0"/>
              <a:t>Por </a:t>
            </a:r>
            <a:r>
              <a:rPr lang="es-ES" sz="1600" dirty="0"/>
              <a:t>resolución del Ministerio de Salud, se distribuirán estas jornadas prioritarias de tarde entre los diferentes Servicios de Salud, debiendo tomar en consideración las necesidades planteadas por los mismos</a:t>
            </a:r>
            <a:r>
              <a:rPr lang="es-ES" sz="1600" dirty="0" smtClean="0"/>
              <a:t>;</a:t>
            </a:r>
            <a:endParaRPr lang="es-CL" sz="1600" dirty="0"/>
          </a:p>
          <a:p>
            <a:pPr marL="0" indent="0">
              <a:buNone/>
            </a:pPr>
            <a:r>
              <a:rPr lang="es-ES" sz="1600" dirty="0"/>
              <a:t> </a:t>
            </a:r>
            <a:endParaRPr lang="es-CL" sz="1600" dirty="0"/>
          </a:p>
          <a:p>
            <a:pPr marL="0" indent="0" algn="just">
              <a:buNone/>
            </a:pPr>
            <a:r>
              <a:rPr lang="es-ES" sz="1600" b="1" dirty="0"/>
              <a:t>b</a:t>
            </a:r>
            <a:r>
              <a:rPr lang="es-ES" sz="1600" b="1" dirty="0" smtClean="0"/>
              <a:t>)	COMPETENCIAS </a:t>
            </a:r>
            <a:r>
              <a:rPr lang="es-ES" sz="1600" b="1" dirty="0"/>
              <a:t>PROFESIONALES</a:t>
            </a:r>
            <a:r>
              <a:rPr lang="es-ES" sz="1600" dirty="0"/>
              <a:t>: corresponden a la valoración de </a:t>
            </a:r>
            <a:r>
              <a:rPr lang="es-ES" sz="1600" dirty="0" smtClean="0"/>
              <a:t>	un determinado </a:t>
            </a:r>
            <a:r>
              <a:rPr lang="es-ES" sz="1600" dirty="0"/>
              <a:t>puesto de trabajo sobre la base de la </a:t>
            </a:r>
            <a:r>
              <a:rPr lang="es-ES" sz="1600" b="1" dirty="0"/>
              <a:t>formación, </a:t>
            </a:r>
            <a:r>
              <a:rPr lang="es-ES" sz="1600" b="1" dirty="0" smtClean="0"/>
              <a:t>	capacitación</a:t>
            </a:r>
            <a:r>
              <a:rPr lang="es-ES" sz="1600" b="1" dirty="0"/>
              <a:t>, especialización o competencias</a:t>
            </a:r>
            <a:r>
              <a:rPr lang="es-ES" sz="1600" dirty="0"/>
              <a:t> que demande el </a:t>
            </a:r>
            <a:r>
              <a:rPr lang="es-ES" sz="1600" dirty="0" smtClean="0"/>
              <a:t>	desempeño </a:t>
            </a:r>
            <a:r>
              <a:rPr lang="es-ES" sz="1600" dirty="0"/>
              <a:t>del personal que lo ocupare.</a:t>
            </a:r>
            <a:endParaRPr lang="es-CL" sz="1600" dirty="0"/>
          </a:p>
          <a:p>
            <a:pPr marL="0" indent="0">
              <a:buNone/>
            </a:pPr>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48</a:t>
            </a:fld>
            <a:endParaRPr lang="es-CL" dirty="0"/>
          </a:p>
        </p:txBody>
      </p:sp>
    </p:spTree>
    <p:extLst>
      <p:ext uri="{BB962C8B-B14F-4D97-AF65-F5344CB8AC3E}">
        <p14:creationId xmlns:p14="http://schemas.microsoft.com/office/powerpoint/2010/main" val="2144708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1052736"/>
            <a:ext cx="8177213" cy="4951189"/>
          </a:xfrm>
        </p:spPr>
        <p:txBody>
          <a:bodyPr/>
          <a:lstStyle/>
          <a:p>
            <a:pPr marL="0" indent="0" algn="just">
              <a:buNone/>
            </a:pPr>
            <a:r>
              <a:rPr lang="es-ES" sz="1600" dirty="0"/>
              <a:t>Se consideran dentro de este concepto, entre otros:</a:t>
            </a:r>
            <a:endParaRPr lang="es-CL" sz="1600" dirty="0"/>
          </a:p>
          <a:p>
            <a:pPr lvl="0" algn="just"/>
            <a:r>
              <a:rPr lang="es-ES" sz="1600" b="1" dirty="0"/>
              <a:t>Puestos de trabajo</a:t>
            </a:r>
            <a:r>
              <a:rPr lang="es-ES" sz="1600" dirty="0"/>
              <a:t> que demande el ejercicio de especialidades que presenten </a:t>
            </a:r>
            <a:r>
              <a:rPr lang="es-ES" sz="1600" b="1" dirty="0"/>
              <a:t>escasez</a:t>
            </a:r>
            <a:r>
              <a:rPr lang="es-ES" sz="1600" dirty="0"/>
              <a:t>, y</a:t>
            </a:r>
            <a:endParaRPr lang="es-CL" sz="1600" dirty="0"/>
          </a:p>
          <a:p>
            <a:pPr lvl="0" algn="just"/>
            <a:r>
              <a:rPr lang="es-ES" sz="1600" dirty="0"/>
              <a:t>El desarrollo de </a:t>
            </a:r>
            <a:r>
              <a:rPr lang="es-ES" sz="1600" b="1" dirty="0"/>
              <a:t>proyectos específicos o de jefatura de programa</a:t>
            </a:r>
            <a:r>
              <a:rPr lang="es-ES" sz="1600" dirty="0"/>
              <a:t> en secciones, unidades, servicios, departamentos o establecimientos de Servicios de Salud.</a:t>
            </a:r>
            <a:endParaRPr lang="es-CL" sz="1600" dirty="0"/>
          </a:p>
          <a:p>
            <a:pPr marL="0" indent="0" algn="just">
              <a:buNone/>
            </a:pPr>
            <a:r>
              <a:rPr lang="es-ES" sz="1600" dirty="0"/>
              <a:t> </a:t>
            </a:r>
            <a:endParaRPr lang="es-CL" sz="1600" dirty="0"/>
          </a:p>
          <a:p>
            <a:pPr marL="0" indent="0" algn="just">
              <a:buNone/>
            </a:pPr>
            <a:r>
              <a:rPr lang="es-ES" sz="1600" dirty="0"/>
              <a:t>La valoración de los puestos a estimular se hará según parámetros que permitirá categorizarlos, para entregar esta </a:t>
            </a:r>
            <a:r>
              <a:rPr lang="es-ES" sz="1600" dirty="0" err="1"/>
              <a:t>asig</a:t>
            </a:r>
            <a:r>
              <a:rPr lang="es-ES" sz="1600" dirty="0"/>
              <a:t>. por competencias profesionales, tales como,</a:t>
            </a:r>
            <a:endParaRPr lang="es-CL" sz="1600" dirty="0"/>
          </a:p>
          <a:p>
            <a:pPr lvl="0" algn="just"/>
            <a:r>
              <a:rPr lang="es-ES" sz="1600" dirty="0"/>
              <a:t>Capacidades.</a:t>
            </a:r>
            <a:endParaRPr lang="es-CL" sz="1600" dirty="0"/>
          </a:p>
          <a:p>
            <a:pPr lvl="0" algn="just"/>
            <a:r>
              <a:rPr lang="es-ES" sz="1600" dirty="0"/>
              <a:t>Habilidades, o</a:t>
            </a:r>
            <a:endParaRPr lang="es-CL" sz="1600" dirty="0"/>
          </a:p>
          <a:p>
            <a:pPr lvl="0" algn="just"/>
            <a:r>
              <a:rPr lang="es-ES" sz="1600" dirty="0"/>
              <a:t>Actividades.</a:t>
            </a:r>
            <a:endParaRPr lang="es-CL" sz="1600" dirty="0"/>
          </a:p>
          <a:p>
            <a:pPr marL="0" indent="0" algn="just">
              <a:buNone/>
            </a:pPr>
            <a:r>
              <a:rPr lang="es-ES" sz="1600" dirty="0"/>
              <a:t> </a:t>
            </a:r>
            <a:endParaRPr lang="es-CL" sz="1600" dirty="0"/>
          </a:p>
          <a:p>
            <a:pPr marL="0" indent="0" algn="just">
              <a:buNone/>
            </a:pPr>
            <a:r>
              <a:rPr lang="es-ES" sz="1600" dirty="0"/>
              <a:t>Por las mismas funciones en la Unidades de Trabajo, deberán percibir similar porcentajes.</a:t>
            </a:r>
            <a:endParaRPr lang="es-CL" sz="1600" dirty="0"/>
          </a:p>
          <a:p>
            <a:pPr marL="0" indent="0">
              <a:buNone/>
            </a:pPr>
            <a:r>
              <a:rPr lang="es-ES" dirty="0"/>
              <a:t> </a:t>
            </a:r>
            <a:endParaRPr lang="es-CL" dirty="0"/>
          </a:p>
          <a:p>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49</a:t>
            </a:fld>
            <a:endParaRPr lang="es-CL" dirty="0"/>
          </a:p>
        </p:txBody>
      </p:sp>
    </p:spTree>
    <p:extLst>
      <p:ext uri="{BB962C8B-B14F-4D97-AF65-F5344CB8AC3E}">
        <p14:creationId xmlns:p14="http://schemas.microsoft.com/office/powerpoint/2010/main" val="1514105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980728"/>
            <a:ext cx="8236024" cy="5040560"/>
          </a:xfrm>
        </p:spPr>
        <p:txBody>
          <a:bodyPr/>
          <a:lstStyle/>
          <a:p>
            <a:pPr marL="0" indent="0">
              <a:buNone/>
            </a:pPr>
            <a:r>
              <a:rPr lang="es-ES" dirty="0"/>
              <a:t> </a:t>
            </a:r>
            <a:r>
              <a:rPr lang="es-ES" b="1" dirty="0" smtClean="0"/>
              <a:t>PRÓRROGA ESPECIAL</a:t>
            </a:r>
          </a:p>
          <a:p>
            <a:pPr marL="0" indent="0">
              <a:buNone/>
            </a:pPr>
            <a:endParaRPr lang="es-CL" dirty="0"/>
          </a:p>
          <a:p>
            <a:pPr lvl="0" algn="just"/>
            <a:r>
              <a:rPr lang="es-ES" dirty="0"/>
              <a:t>El Director de cada Servicio de Salud podrá autorizar fundadamente la </a:t>
            </a:r>
            <a:r>
              <a:rPr lang="es-ES" b="1" dirty="0"/>
              <a:t>prórroga de los contratos al noveno año de permanencia cuando se encuentren cumpliendo un programa de especialización</a:t>
            </a:r>
            <a:r>
              <a:rPr lang="es-ES" dirty="0"/>
              <a:t>.</a:t>
            </a:r>
            <a:endParaRPr lang="es-CL" dirty="0"/>
          </a:p>
          <a:p>
            <a:pPr marL="0" indent="0" algn="just">
              <a:buNone/>
            </a:pPr>
            <a:r>
              <a:rPr lang="es-ES" dirty="0"/>
              <a:t> </a:t>
            </a:r>
            <a:endParaRPr lang="es-CL" dirty="0"/>
          </a:p>
          <a:p>
            <a:pPr lvl="0" algn="just"/>
            <a:r>
              <a:rPr lang="es-ES" dirty="0"/>
              <a:t>Dicha prórroga podrá otorgarse por el plazo </a:t>
            </a:r>
            <a:r>
              <a:rPr lang="es-ES" b="1" dirty="0"/>
              <a:t>máximo de dos años</a:t>
            </a:r>
            <a:r>
              <a:rPr lang="es-ES" dirty="0"/>
              <a:t> para el solo efecto de cumplir dicho programa. </a:t>
            </a:r>
            <a:endParaRPr lang="es-CL" dirty="0"/>
          </a:p>
          <a:p>
            <a:pPr marL="0" indent="0" algn="just">
              <a:buNone/>
            </a:pPr>
            <a:r>
              <a:rPr lang="es-ES" dirty="0"/>
              <a:t> </a:t>
            </a:r>
            <a:endParaRPr lang="es-CL" dirty="0"/>
          </a:p>
          <a:p>
            <a:pPr lvl="0" algn="just"/>
            <a:r>
              <a:rPr lang="es-ES" dirty="0"/>
              <a:t>Por decreto expedido por el Ministerio de Salud, bajo la fórmula "Por Orden del Presidente de la República", y suscrito por el Ministro de Hacienda, se definirán los criterios que los Directores de los Servicios de Salud deberán utilizar para autorizar la prórroga del contrato.</a:t>
            </a:r>
            <a:endParaRPr lang="es-CL" dirty="0"/>
          </a:p>
          <a:p>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5</a:t>
            </a:fld>
            <a:endParaRPr lang="es-CL" dirty="0"/>
          </a:p>
        </p:txBody>
      </p:sp>
    </p:spTree>
    <p:extLst>
      <p:ext uri="{BB962C8B-B14F-4D97-AF65-F5344CB8AC3E}">
        <p14:creationId xmlns:p14="http://schemas.microsoft.com/office/powerpoint/2010/main" val="263462968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2400" y="152400"/>
            <a:ext cx="8164513" cy="684312"/>
          </a:xfrm>
        </p:spPr>
        <p:txBody>
          <a:bodyPr/>
          <a:lstStyle/>
          <a:p>
            <a:r>
              <a:rPr lang="es-ES" sz="1800" b="1" dirty="0"/>
              <a:t>c) CONDICIONES Y LUGARES DE TRABAJO</a:t>
            </a:r>
            <a:r>
              <a:rPr lang="es-ES" sz="1800" dirty="0"/>
              <a:t>:</a:t>
            </a:r>
            <a:r>
              <a:rPr lang="es-ES" dirty="0"/>
              <a:t> </a:t>
            </a:r>
            <a:r>
              <a:rPr lang="es-CL" dirty="0"/>
              <a:t/>
            </a:r>
            <a:br>
              <a:rPr lang="es-CL" dirty="0"/>
            </a:br>
            <a:endParaRPr lang="es-CL" dirty="0"/>
          </a:p>
        </p:txBody>
      </p:sp>
      <p:sp>
        <p:nvSpPr>
          <p:cNvPr id="3" name="2 Marcador de contenido"/>
          <p:cNvSpPr>
            <a:spLocks noGrp="1"/>
          </p:cNvSpPr>
          <p:nvPr>
            <p:ph idx="1"/>
          </p:nvPr>
        </p:nvSpPr>
        <p:spPr>
          <a:xfrm>
            <a:off x="152400" y="764704"/>
            <a:ext cx="8177213" cy="5472608"/>
          </a:xfrm>
        </p:spPr>
        <p:txBody>
          <a:bodyPr/>
          <a:lstStyle/>
          <a:p>
            <a:pPr marL="0" lvl="0" indent="0" algn="just">
              <a:buNone/>
            </a:pPr>
            <a:r>
              <a:rPr lang="es-ES" sz="1600" dirty="0" smtClean="0"/>
              <a:t>1	Las </a:t>
            </a:r>
            <a:r>
              <a:rPr lang="es-ES" sz="1600" dirty="0"/>
              <a:t>que </a:t>
            </a:r>
            <a:r>
              <a:rPr lang="es-ES" sz="1600" b="1" dirty="0"/>
              <a:t>impliquen desplazamientos en lugares de difícil acceso, </a:t>
            </a:r>
            <a:r>
              <a:rPr lang="es-ES" sz="1600" b="1" dirty="0" smtClean="0"/>
              <a:t>	atenciones </a:t>
            </a:r>
            <a:r>
              <a:rPr lang="es-ES" sz="1600" b="1" dirty="0"/>
              <a:t>domiciliarias, prohibición legal del ejercicio liberal de </a:t>
            </a:r>
            <a:r>
              <a:rPr lang="es-ES" sz="1600" b="1" dirty="0" smtClean="0"/>
              <a:t>	la </a:t>
            </a:r>
            <a:r>
              <a:rPr lang="es-ES" sz="1600" b="1" dirty="0"/>
              <a:t>prohibición, profesional único, y otras de semejantes </a:t>
            </a:r>
            <a:r>
              <a:rPr lang="es-ES" sz="1600" b="1" dirty="0" smtClean="0"/>
              <a:t>	naturaleza</a:t>
            </a:r>
            <a:r>
              <a:rPr lang="es-ES" sz="1600" b="1" dirty="0"/>
              <a:t>.</a:t>
            </a:r>
            <a:endParaRPr lang="es-CL" sz="1600" dirty="0"/>
          </a:p>
          <a:p>
            <a:pPr marL="0" indent="0" algn="just">
              <a:buNone/>
            </a:pPr>
            <a:endParaRPr lang="es-CL" sz="800" dirty="0"/>
          </a:p>
          <a:p>
            <a:pPr marL="0" lvl="0" indent="0" algn="just">
              <a:buNone/>
            </a:pPr>
            <a:r>
              <a:rPr lang="es-ES" sz="1600" dirty="0" smtClean="0"/>
              <a:t>2	Las </a:t>
            </a:r>
            <a:r>
              <a:rPr lang="es-ES" sz="1600" dirty="0"/>
              <a:t>que impliquen </a:t>
            </a:r>
            <a:r>
              <a:rPr lang="es-ES" sz="1600" b="1" dirty="0"/>
              <a:t>riesgos para la salud o integridad física o </a:t>
            </a:r>
            <a:r>
              <a:rPr lang="es-ES" sz="1600" b="1" dirty="0" smtClean="0"/>
              <a:t>	psíquica</a:t>
            </a:r>
            <a:r>
              <a:rPr lang="es-ES" sz="1600" dirty="0"/>
              <a:t>, según informes de las Unidades Técnicas especializadas.</a:t>
            </a:r>
            <a:endParaRPr lang="es-CL" sz="1600" dirty="0"/>
          </a:p>
          <a:p>
            <a:pPr marL="0" indent="0" algn="just">
              <a:buNone/>
            </a:pPr>
            <a:r>
              <a:rPr lang="es-ES" sz="1600" dirty="0"/>
              <a:t> </a:t>
            </a:r>
            <a:endParaRPr lang="es-CL" sz="1600" dirty="0"/>
          </a:p>
          <a:p>
            <a:pPr marL="0" lvl="0" indent="0" algn="just">
              <a:buNone/>
            </a:pPr>
            <a:r>
              <a:rPr lang="es-ES" sz="1600" dirty="0" smtClean="0"/>
              <a:t>3	Los </a:t>
            </a:r>
            <a:r>
              <a:rPr lang="es-ES" sz="1600" b="1" dirty="0"/>
              <a:t>lugares de desempeño que se consideren aislados o de difícil </a:t>
            </a:r>
            <a:r>
              <a:rPr lang="es-ES" sz="1600" b="1" dirty="0" smtClean="0"/>
              <a:t>	acceso</a:t>
            </a:r>
            <a:r>
              <a:rPr lang="es-ES" sz="1600" b="1" dirty="0"/>
              <a:t>, </a:t>
            </a:r>
            <a:r>
              <a:rPr lang="es-ES" sz="1600" dirty="0"/>
              <a:t>cuyo desempeño sea</a:t>
            </a:r>
            <a:r>
              <a:rPr lang="es-ES" sz="1600" b="1" dirty="0"/>
              <a:t> en consultorios, sectores rurales, </a:t>
            </a:r>
            <a:r>
              <a:rPr lang="es-ES" sz="1600" b="1" dirty="0" smtClean="0"/>
              <a:t>	postas </a:t>
            </a:r>
            <a:r>
              <a:rPr lang="es-ES" sz="1600" b="1" dirty="0"/>
              <a:t>rurales, estaciones médicos rurales, puestos de socorros, </a:t>
            </a:r>
            <a:r>
              <a:rPr lang="es-ES" sz="1600" b="1" dirty="0" smtClean="0"/>
              <a:t>	y </a:t>
            </a:r>
            <a:r>
              <a:rPr lang="es-ES" sz="1600" b="1" dirty="0"/>
              <a:t>establecimientos de baja complejidad que requieren atención </a:t>
            </a:r>
            <a:r>
              <a:rPr lang="es-ES" sz="1600" b="1" dirty="0" smtClean="0"/>
              <a:t>	integral </a:t>
            </a:r>
            <a:r>
              <a:rPr lang="es-ES" sz="1600" b="1" dirty="0"/>
              <a:t>permanente de salud.</a:t>
            </a:r>
            <a:endParaRPr lang="es-CL" sz="1600" dirty="0"/>
          </a:p>
          <a:p>
            <a:pPr algn="just"/>
            <a:endParaRPr lang="es-ES" sz="1600" dirty="0" smtClean="0"/>
          </a:p>
          <a:p>
            <a:pPr marL="0" indent="0" algn="just">
              <a:buNone/>
            </a:pPr>
            <a:r>
              <a:rPr lang="es-ES" sz="1600" dirty="0" smtClean="0"/>
              <a:t>	La </a:t>
            </a:r>
            <a:r>
              <a:rPr lang="es-ES" sz="1600" dirty="0"/>
              <a:t>determinación de </a:t>
            </a:r>
            <a:r>
              <a:rPr lang="es-ES" sz="1600" b="1" dirty="0"/>
              <a:t>lugares aislados, apartados o de difícil acceso</a:t>
            </a:r>
            <a:r>
              <a:rPr lang="es-ES" sz="1600" dirty="0"/>
              <a:t>, </a:t>
            </a:r>
            <a:r>
              <a:rPr lang="es-ES" sz="1600" dirty="0" smtClean="0"/>
              <a:t>	para </a:t>
            </a:r>
            <a:r>
              <a:rPr lang="es-ES" sz="1600" dirty="0"/>
              <a:t>fijar los porcentajes, se determinará por el </a:t>
            </a:r>
            <a:r>
              <a:rPr lang="es-ES" sz="1600" b="1" dirty="0"/>
              <a:t>Subdirector Médico </a:t>
            </a:r>
            <a:r>
              <a:rPr lang="es-ES" sz="1600" b="1" dirty="0" smtClean="0"/>
              <a:t>	del </a:t>
            </a:r>
            <a:r>
              <a:rPr lang="es-ES" sz="1600" b="1" dirty="0"/>
              <a:t>Servicio o quien cumpla las funciones.</a:t>
            </a:r>
            <a:endParaRPr lang="es-CL" sz="1600" dirty="0"/>
          </a:p>
          <a:p>
            <a:pPr marL="0" indent="0" algn="just">
              <a:buNone/>
            </a:pPr>
            <a:r>
              <a:rPr lang="es-ES" sz="800" dirty="0"/>
              <a:t> </a:t>
            </a:r>
            <a:endParaRPr lang="es-CL" sz="800"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50</a:t>
            </a:fld>
            <a:endParaRPr lang="es-CL" dirty="0"/>
          </a:p>
        </p:txBody>
      </p:sp>
    </p:spTree>
    <p:extLst>
      <p:ext uri="{BB962C8B-B14F-4D97-AF65-F5344CB8AC3E}">
        <p14:creationId xmlns:p14="http://schemas.microsoft.com/office/powerpoint/2010/main" val="34633049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404664"/>
            <a:ext cx="8177213" cy="5599261"/>
          </a:xfrm>
        </p:spPr>
        <p:txBody>
          <a:bodyPr/>
          <a:lstStyle/>
          <a:p>
            <a:pPr marL="0" indent="0" algn="just">
              <a:buNone/>
            </a:pPr>
            <a:r>
              <a:rPr lang="es-ES" dirty="0"/>
              <a:t>4</a:t>
            </a:r>
            <a:r>
              <a:rPr lang="es-ES" b="1" dirty="0"/>
              <a:t>	</a:t>
            </a:r>
            <a:r>
              <a:rPr lang="es-ES" sz="1600" b="1" dirty="0"/>
              <a:t>Los Turnos de Llamada y de Residencia Hospitalaria </a:t>
            </a:r>
            <a:r>
              <a:rPr lang="es-ES" sz="1600" dirty="0"/>
              <a:t>que deben 	cumplir los designados a través del </a:t>
            </a:r>
            <a:r>
              <a:rPr lang="es-ES" sz="1600" b="1" dirty="0"/>
              <a:t>artículo 8º</a:t>
            </a:r>
            <a:r>
              <a:rPr lang="es-ES" sz="1600" dirty="0"/>
              <a:t> en la Etapa de 	Destinación y Formación en los establecimientos de baja complejidad 	(ingresados por concursos), en los que no existan cargos de 28 horas AP</a:t>
            </a:r>
            <a:endParaRPr lang="es-CL" sz="1600" dirty="0"/>
          </a:p>
          <a:p>
            <a:pPr marL="0" lvl="0" indent="0">
              <a:buNone/>
            </a:pPr>
            <a:endParaRPr lang="es-ES" sz="1600" b="1" dirty="0" smtClean="0"/>
          </a:p>
          <a:p>
            <a:pPr marL="0" lvl="0" indent="0">
              <a:buNone/>
            </a:pPr>
            <a:r>
              <a:rPr lang="es-ES" sz="1600" b="1" dirty="0" smtClean="0"/>
              <a:t>i)	</a:t>
            </a:r>
            <a:r>
              <a:rPr lang="es-ES" sz="1600" b="1" dirty="0" err="1" smtClean="0"/>
              <a:t>Asig</a:t>
            </a:r>
            <a:r>
              <a:rPr lang="es-ES" sz="1600" b="1" dirty="0"/>
              <a:t>. Turno de Llamada</a:t>
            </a:r>
            <a:r>
              <a:rPr lang="es-ES" sz="1600" dirty="0"/>
              <a:t> para cada médico-cirujano.</a:t>
            </a:r>
            <a:endParaRPr lang="es-CL" sz="1600" dirty="0"/>
          </a:p>
          <a:p>
            <a:pPr lvl="1"/>
            <a:r>
              <a:rPr lang="es-ES" sz="1600" dirty="0"/>
              <a:t>Entre 35% y 105% en establecimientos con 2 profesionales.</a:t>
            </a:r>
            <a:endParaRPr lang="es-CL" sz="1600" dirty="0"/>
          </a:p>
          <a:p>
            <a:pPr lvl="1"/>
            <a:r>
              <a:rPr lang="es-ES" sz="1600" dirty="0"/>
              <a:t>Entre 28% y 84%  en establecimientos con 3 profesionales.</a:t>
            </a:r>
            <a:endParaRPr lang="es-CL" sz="1600" dirty="0"/>
          </a:p>
          <a:p>
            <a:pPr lvl="1"/>
            <a:r>
              <a:rPr lang="es-ES" sz="1600" dirty="0"/>
              <a:t>Entre 20% y 60%  en establecimientos con 4 profesionales.</a:t>
            </a:r>
            <a:endParaRPr lang="es-CL" sz="1600" dirty="0"/>
          </a:p>
          <a:p>
            <a:pPr lvl="1"/>
            <a:r>
              <a:rPr lang="es-ES" sz="1600" dirty="0"/>
              <a:t>Entre 15% y 45%  en establecimientos con 5 o mas profesionales.</a:t>
            </a:r>
            <a:endParaRPr lang="es-CL" sz="1600" dirty="0"/>
          </a:p>
          <a:p>
            <a:pPr marL="0" indent="0">
              <a:buNone/>
            </a:pPr>
            <a:r>
              <a:rPr lang="es-ES" sz="800" dirty="0"/>
              <a:t> </a:t>
            </a:r>
            <a:endParaRPr lang="es-CL" sz="800" dirty="0"/>
          </a:p>
          <a:p>
            <a:pPr marL="0" lvl="0" indent="0">
              <a:buNone/>
            </a:pPr>
            <a:r>
              <a:rPr lang="es-ES" sz="1600" b="1" dirty="0" smtClean="0"/>
              <a:t>ii)	</a:t>
            </a:r>
            <a:r>
              <a:rPr lang="es-ES" sz="1600" b="1" dirty="0" err="1" smtClean="0"/>
              <a:t>Asig</a:t>
            </a:r>
            <a:r>
              <a:rPr lang="es-ES" sz="1600" b="1" dirty="0"/>
              <a:t>. Turno de Residencia Hospitalaria</a:t>
            </a:r>
            <a:r>
              <a:rPr lang="es-ES" sz="1600" dirty="0"/>
              <a:t> para cada médico-cirujano.</a:t>
            </a:r>
            <a:endParaRPr lang="es-CL" sz="1600" dirty="0"/>
          </a:p>
          <a:p>
            <a:pPr marL="0" indent="0">
              <a:buNone/>
            </a:pPr>
            <a:r>
              <a:rPr lang="es-ES" sz="800" dirty="0"/>
              <a:t> </a:t>
            </a:r>
            <a:endParaRPr lang="es-ES" sz="800" dirty="0" smtClean="0"/>
          </a:p>
          <a:p>
            <a:pPr marL="0" indent="0">
              <a:buNone/>
            </a:pPr>
            <a:endParaRPr lang="es-ES_tradnl" sz="800" dirty="0" smtClean="0"/>
          </a:p>
          <a:p>
            <a:pPr marL="0" indent="0">
              <a:buNone/>
            </a:pPr>
            <a:endParaRPr lang="es-ES_tradnl" sz="800" dirty="0" smtClean="0"/>
          </a:p>
          <a:p>
            <a:pPr marL="0" indent="0">
              <a:buNone/>
            </a:pPr>
            <a:endParaRPr lang="es-ES_tradnl" sz="800" dirty="0"/>
          </a:p>
          <a:p>
            <a:pPr marL="0" indent="0">
              <a:buNone/>
            </a:pPr>
            <a:endParaRPr lang="es-ES_tradnl" sz="800" dirty="0" smtClean="0"/>
          </a:p>
          <a:p>
            <a:pPr marL="0" indent="0">
              <a:buNone/>
            </a:pPr>
            <a:endParaRPr lang="es-ES_tradnl" sz="800" dirty="0"/>
          </a:p>
          <a:p>
            <a:pPr marL="0" indent="0">
              <a:buNone/>
            </a:pPr>
            <a:endParaRPr lang="es-ES_tradnl" sz="800" dirty="0" smtClean="0"/>
          </a:p>
          <a:p>
            <a:pPr marL="0" indent="0">
              <a:buNone/>
            </a:pPr>
            <a:endParaRPr lang="es-ES_tradnl" sz="800" dirty="0"/>
          </a:p>
          <a:p>
            <a:pPr marL="0" indent="0">
              <a:buNone/>
            </a:pPr>
            <a:endParaRPr lang="es-ES_tradnl" sz="800" dirty="0" smtClean="0"/>
          </a:p>
          <a:p>
            <a:pPr marL="0" indent="0">
              <a:buNone/>
            </a:pPr>
            <a:endParaRPr lang="es-ES_tradnl" sz="800" dirty="0"/>
          </a:p>
          <a:p>
            <a:pPr marL="0" indent="0">
              <a:buNone/>
            </a:pPr>
            <a:endParaRPr lang="es-ES_tradnl" sz="800" dirty="0" smtClean="0"/>
          </a:p>
          <a:p>
            <a:pPr marL="0" indent="0">
              <a:buNone/>
            </a:pPr>
            <a:endParaRPr lang="es-ES_tradnl" sz="800" dirty="0"/>
          </a:p>
          <a:p>
            <a:pPr marL="0" indent="0">
              <a:buNone/>
            </a:pPr>
            <a:endParaRPr lang="es-ES_tradnl" sz="800" dirty="0" smtClean="0"/>
          </a:p>
          <a:p>
            <a:pPr marL="0" indent="0">
              <a:buNone/>
            </a:pPr>
            <a:r>
              <a:rPr lang="es-ES" sz="800" dirty="0"/>
              <a:t>	</a:t>
            </a:r>
            <a:r>
              <a:rPr lang="es-ES" sz="1200" dirty="0"/>
              <a:t>Ambos beneficios (i – ii) son compatibles con el resto de las asignaciones de estímulos hasta el </a:t>
            </a:r>
            <a:r>
              <a:rPr lang="es-ES" sz="1200" dirty="0" smtClean="0"/>
              <a:t>	máximo </a:t>
            </a:r>
            <a:r>
              <a:rPr lang="es-ES" sz="1200" dirty="0"/>
              <a:t>de un 180% en conjunto.</a:t>
            </a:r>
            <a:endParaRPr lang="es-CL" sz="1200" dirty="0"/>
          </a:p>
          <a:p>
            <a:pPr marL="0" indent="0">
              <a:buNone/>
            </a:pPr>
            <a:endParaRPr lang="es-CL" sz="800"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51</a:t>
            </a:fld>
            <a:endParaRPr lang="es-CL" dirty="0"/>
          </a:p>
        </p:txBody>
      </p:sp>
      <p:graphicFrame>
        <p:nvGraphicFramePr>
          <p:cNvPr id="7" name="6 Tabla"/>
          <p:cNvGraphicFramePr>
            <a:graphicFrameLocks noGrp="1"/>
          </p:cNvGraphicFramePr>
          <p:nvPr>
            <p:extLst>
              <p:ext uri="{D42A27DB-BD31-4B8C-83A1-F6EECF244321}">
                <p14:modId xmlns:p14="http://schemas.microsoft.com/office/powerpoint/2010/main" val="2725057749"/>
              </p:ext>
            </p:extLst>
          </p:nvPr>
        </p:nvGraphicFramePr>
        <p:xfrm>
          <a:off x="1471613" y="4149080"/>
          <a:ext cx="5539105" cy="1280160"/>
        </p:xfrm>
        <a:graphic>
          <a:graphicData uri="http://schemas.openxmlformats.org/drawingml/2006/table">
            <a:tbl>
              <a:tblPr firstRow="1" firstCol="1" bandRow="1">
                <a:tableStyleId>{5C22544A-7EE6-4342-B048-85BDC9FD1C3A}</a:tableStyleId>
              </a:tblPr>
              <a:tblGrid>
                <a:gridCol w="1689100"/>
                <a:gridCol w="1260475"/>
                <a:gridCol w="1283335"/>
                <a:gridCol w="1306195"/>
              </a:tblGrid>
              <a:tr h="0">
                <a:tc>
                  <a:txBody>
                    <a:bodyPr/>
                    <a:lstStyle/>
                    <a:p>
                      <a:pPr algn="just">
                        <a:spcAft>
                          <a:spcPts val="0"/>
                        </a:spcAft>
                      </a:pPr>
                      <a:r>
                        <a:rPr lang="es-ES" sz="1200">
                          <a:effectLst/>
                        </a:rPr>
                        <a:t> </a:t>
                      </a:r>
                      <a:endParaRPr lang="es-CL" sz="1000">
                        <a:effectLst/>
                        <a:latin typeface="Times New Roman"/>
                        <a:ea typeface="Calibri"/>
                        <a:cs typeface="Times New Roman"/>
                      </a:endParaRPr>
                    </a:p>
                  </a:txBody>
                  <a:tcPr marL="68580" marR="68580" marT="0" marB="0"/>
                </a:tc>
                <a:tc>
                  <a:txBody>
                    <a:bodyPr/>
                    <a:lstStyle/>
                    <a:p>
                      <a:pPr algn="just">
                        <a:spcAft>
                          <a:spcPts val="0"/>
                        </a:spcAft>
                      </a:pPr>
                      <a:r>
                        <a:rPr lang="es-ES" sz="1200">
                          <a:effectLst/>
                        </a:rPr>
                        <a:t>4 Hrs * jornada</a:t>
                      </a:r>
                      <a:endParaRPr lang="es-CL" sz="1000">
                        <a:effectLst/>
                      </a:endParaRPr>
                    </a:p>
                    <a:p>
                      <a:pPr algn="just">
                        <a:spcAft>
                          <a:spcPts val="0"/>
                        </a:spcAft>
                      </a:pPr>
                      <a:r>
                        <a:rPr lang="es-ES" sz="1200">
                          <a:effectLst/>
                        </a:rPr>
                        <a:t> </a:t>
                      </a:r>
                      <a:endParaRPr lang="es-CL" sz="1000">
                        <a:effectLst/>
                        <a:latin typeface="Times New Roman"/>
                        <a:ea typeface="Calibri"/>
                        <a:cs typeface="Times New Roman"/>
                      </a:endParaRPr>
                    </a:p>
                  </a:txBody>
                  <a:tcPr marL="68580" marR="68580" marT="0" marB="0"/>
                </a:tc>
                <a:tc>
                  <a:txBody>
                    <a:bodyPr/>
                    <a:lstStyle/>
                    <a:p>
                      <a:pPr algn="just">
                        <a:spcAft>
                          <a:spcPts val="0"/>
                        </a:spcAft>
                      </a:pPr>
                      <a:r>
                        <a:rPr lang="es-ES" sz="1200">
                          <a:effectLst/>
                        </a:rPr>
                        <a:t>7 Hrs * jornada</a:t>
                      </a:r>
                      <a:endParaRPr lang="es-CL" sz="1000">
                        <a:effectLst/>
                        <a:latin typeface="Times New Roman"/>
                        <a:ea typeface="Calibri"/>
                        <a:cs typeface="Times New Roman"/>
                      </a:endParaRPr>
                    </a:p>
                  </a:txBody>
                  <a:tcPr marL="68580" marR="68580" marT="0" marB="0"/>
                </a:tc>
                <a:tc>
                  <a:txBody>
                    <a:bodyPr/>
                    <a:lstStyle/>
                    <a:p>
                      <a:pPr algn="just">
                        <a:spcAft>
                          <a:spcPts val="0"/>
                        </a:spcAft>
                      </a:pPr>
                      <a:r>
                        <a:rPr lang="es-ES" sz="1200">
                          <a:effectLst/>
                        </a:rPr>
                        <a:t>15 Hrs * jornada</a:t>
                      </a:r>
                      <a:endParaRPr lang="es-CL" sz="1000">
                        <a:effectLst/>
                        <a:latin typeface="Times New Roman"/>
                        <a:ea typeface="Calibri"/>
                        <a:cs typeface="Times New Roman"/>
                      </a:endParaRPr>
                    </a:p>
                  </a:txBody>
                  <a:tcPr marL="68580" marR="68580" marT="0" marB="0"/>
                </a:tc>
              </a:tr>
              <a:tr h="0">
                <a:tc>
                  <a:txBody>
                    <a:bodyPr/>
                    <a:lstStyle/>
                    <a:p>
                      <a:pPr algn="just">
                        <a:spcAft>
                          <a:spcPts val="0"/>
                        </a:spcAft>
                      </a:pPr>
                      <a:r>
                        <a:rPr lang="es-ES" sz="1200">
                          <a:effectLst/>
                        </a:rPr>
                        <a:t> </a:t>
                      </a:r>
                      <a:endParaRPr lang="es-CL" sz="1000">
                        <a:effectLst/>
                        <a:latin typeface="Times New Roman"/>
                        <a:ea typeface="Calibri"/>
                        <a:cs typeface="Times New Roman"/>
                      </a:endParaRPr>
                    </a:p>
                  </a:txBody>
                  <a:tcPr marL="68580" marR="68580" marT="0" marB="0"/>
                </a:tc>
                <a:tc>
                  <a:txBody>
                    <a:bodyPr/>
                    <a:lstStyle/>
                    <a:p>
                      <a:pPr algn="just">
                        <a:spcAft>
                          <a:spcPts val="0"/>
                        </a:spcAft>
                      </a:pPr>
                      <a:r>
                        <a:rPr lang="es-ES" sz="1200">
                          <a:effectLst/>
                        </a:rPr>
                        <a:t>17 a 21 horas</a:t>
                      </a:r>
                      <a:endParaRPr lang="es-CL" sz="1000">
                        <a:effectLst/>
                      </a:endParaRPr>
                    </a:p>
                    <a:p>
                      <a:pPr algn="just">
                        <a:spcAft>
                          <a:spcPts val="0"/>
                        </a:spcAft>
                      </a:pPr>
                      <a:r>
                        <a:rPr lang="es-ES" sz="1200">
                          <a:effectLst/>
                        </a:rPr>
                        <a:t> </a:t>
                      </a:r>
                      <a:endParaRPr lang="es-CL" sz="1000">
                        <a:effectLst/>
                        <a:latin typeface="Times New Roman"/>
                        <a:ea typeface="Calibri"/>
                        <a:cs typeface="Times New Roman"/>
                      </a:endParaRPr>
                    </a:p>
                  </a:txBody>
                  <a:tcPr marL="68580" marR="68580" marT="0" marB="0"/>
                </a:tc>
                <a:tc>
                  <a:txBody>
                    <a:bodyPr/>
                    <a:lstStyle/>
                    <a:p>
                      <a:pPr algn="just">
                        <a:spcAft>
                          <a:spcPts val="0"/>
                        </a:spcAft>
                      </a:pPr>
                      <a:r>
                        <a:rPr lang="es-ES" sz="1200">
                          <a:effectLst/>
                        </a:rPr>
                        <a:t>17 a 24 horas</a:t>
                      </a:r>
                      <a:endParaRPr lang="es-CL" sz="1000">
                        <a:effectLst/>
                        <a:latin typeface="Times New Roman"/>
                        <a:ea typeface="Calibri"/>
                        <a:cs typeface="Times New Roman"/>
                      </a:endParaRPr>
                    </a:p>
                  </a:txBody>
                  <a:tcPr marL="68580" marR="68580" marT="0" marB="0"/>
                </a:tc>
                <a:tc>
                  <a:txBody>
                    <a:bodyPr/>
                    <a:lstStyle/>
                    <a:p>
                      <a:pPr algn="just">
                        <a:spcAft>
                          <a:spcPts val="0"/>
                        </a:spcAft>
                      </a:pPr>
                      <a:r>
                        <a:rPr lang="es-ES" sz="1200">
                          <a:effectLst/>
                        </a:rPr>
                        <a:t>17 a 08 horas</a:t>
                      </a:r>
                      <a:endParaRPr lang="es-CL" sz="1000">
                        <a:effectLst/>
                        <a:latin typeface="Times New Roman"/>
                        <a:ea typeface="Calibri"/>
                        <a:cs typeface="Times New Roman"/>
                      </a:endParaRPr>
                    </a:p>
                  </a:txBody>
                  <a:tcPr marL="68580" marR="68580" marT="0" marB="0"/>
                </a:tc>
              </a:tr>
              <a:tr h="0">
                <a:tc>
                  <a:txBody>
                    <a:bodyPr/>
                    <a:lstStyle/>
                    <a:p>
                      <a:pPr algn="just">
                        <a:spcAft>
                          <a:spcPts val="0"/>
                        </a:spcAft>
                      </a:pPr>
                      <a:r>
                        <a:rPr lang="es-ES" sz="1200">
                          <a:effectLst/>
                        </a:rPr>
                        <a:t>1 a 10 Hrs semanal</a:t>
                      </a:r>
                      <a:endParaRPr lang="es-CL" sz="1000">
                        <a:effectLst/>
                        <a:latin typeface="Times New Roman"/>
                        <a:ea typeface="Calibri"/>
                        <a:cs typeface="Times New Roman"/>
                      </a:endParaRPr>
                    </a:p>
                  </a:txBody>
                  <a:tcPr marL="68580" marR="68580" marT="0" marB="0"/>
                </a:tc>
                <a:tc>
                  <a:txBody>
                    <a:bodyPr/>
                    <a:lstStyle/>
                    <a:p>
                      <a:pPr algn="just">
                        <a:spcAft>
                          <a:spcPts val="0"/>
                        </a:spcAft>
                      </a:pPr>
                      <a:r>
                        <a:rPr lang="es-ES" sz="1200">
                          <a:effectLst/>
                        </a:rPr>
                        <a:t>10% hasta 30%</a:t>
                      </a:r>
                      <a:endParaRPr lang="es-CL" sz="1000">
                        <a:effectLst/>
                        <a:latin typeface="Times New Roman"/>
                        <a:ea typeface="Calibri"/>
                        <a:cs typeface="Times New Roman"/>
                      </a:endParaRPr>
                    </a:p>
                  </a:txBody>
                  <a:tcPr marL="68580" marR="68580" marT="0" marB="0"/>
                </a:tc>
                <a:tc>
                  <a:txBody>
                    <a:bodyPr/>
                    <a:lstStyle/>
                    <a:p>
                      <a:pPr algn="just">
                        <a:spcAft>
                          <a:spcPts val="0"/>
                        </a:spcAft>
                      </a:pPr>
                      <a:r>
                        <a:rPr lang="es-ES" sz="1200">
                          <a:effectLst/>
                        </a:rPr>
                        <a:t>15% hasta 45%</a:t>
                      </a:r>
                      <a:endParaRPr lang="es-CL" sz="1000">
                        <a:effectLst/>
                        <a:latin typeface="Times New Roman"/>
                        <a:ea typeface="Calibri"/>
                        <a:cs typeface="Times New Roman"/>
                      </a:endParaRPr>
                    </a:p>
                  </a:txBody>
                  <a:tcPr marL="68580" marR="68580" marT="0" marB="0"/>
                </a:tc>
                <a:tc>
                  <a:txBody>
                    <a:bodyPr/>
                    <a:lstStyle/>
                    <a:p>
                      <a:pPr algn="just">
                        <a:spcAft>
                          <a:spcPts val="0"/>
                        </a:spcAft>
                      </a:pPr>
                      <a:r>
                        <a:rPr lang="es-ES" sz="1200">
                          <a:effectLst/>
                        </a:rPr>
                        <a:t>20% hasta 60%</a:t>
                      </a:r>
                      <a:endParaRPr lang="es-CL" sz="1000">
                        <a:effectLst/>
                        <a:latin typeface="Times New Roman"/>
                        <a:ea typeface="Calibri"/>
                        <a:cs typeface="Times New Roman"/>
                      </a:endParaRPr>
                    </a:p>
                  </a:txBody>
                  <a:tcPr marL="68580" marR="68580" marT="0" marB="0"/>
                </a:tc>
              </a:tr>
              <a:tr h="0">
                <a:tc>
                  <a:txBody>
                    <a:bodyPr/>
                    <a:lstStyle/>
                    <a:p>
                      <a:pPr algn="just">
                        <a:spcAft>
                          <a:spcPts val="0"/>
                        </a:spcAft>
                      </a:pPr>
                      <a:r>
                        <a:rPr lang="es-ES" sz="1200">
                          <a:effectLst/>
                        </a:rPr>
                        <a:t>11 a 15 Hrs semanal</a:t>
                      </a:r>
                      <a:endParaRPr lang="es-CL" sz="1000">
                        <a:effectLst/>
                        <a:latin typeface="Times New Roman"/>
                        <a:ea typeface="Calibri"/>
                        <a:cs typeface="Times New Roman"/>
                      </a:endParaRPr>
                    </a:p>
                  </a:txBody>
                  <a:tcPr marL="68580" marR="68580" marT="0" marB="0"/>
                </a:tc>
                <a:tc>
                  <a:txBody>
                    <a:bodyPr/>
                    <a:lstStyle/>
                    <a:p>
                      <a:pPr algn="just">
                        <a:spcAft>
                          <a:spcPts val="0"/>
                        </a:spcAft>
                      </a:pPr>
                      <a:r>
                        <a:rPr lang="es-ES" sz="1200">
                          <a:effectLst/>
                        </a:rPr>
                        <a:t>15% hasta 45%</a:t>
                      </a:r>
                      <a:endParaRPr lang="es-CL" sz="1000">
                        <a:effectLst/>
                        <a:latin typeface="Times New Roman"/>
                        <a:ea typeface="Calibri"/>
                        <a:cs typeface="Times New Roman"/>
                      </a:endParaRPr>
                    </a:p>
                  </a:txBody>
                  <a:tcPr marL="68580" marR="68580" marT="0" marB="0"/>
                </a:tc>
                <a:tc>
                  <a:txBody>
                    <a:bodyPr/>
                    <a:lstStyle/>
                    <a:p>
                      <a:pPr algn="just">
                        <a:spcAft>
                          <a:spcPts val="0"/>
                        </a:spcAft>
                      </a:pPr>
                      <a:r>
                        <a:rPr lang="es-ES" sz="1200">
                          <a:effectLst/>
                        </a:rPr>
                        <a:t>20% hasta 60%</a:t>
                      </a:r>
                      <a:endParaRPr lang="es-CL" sz="1000">
                        <a:effectLst/>
                        <a:latin typeface="Times New Roman"/>
                        <a:ea typeface="Calibri"/>
                        <a:cs typeface="Times New Roman"/>
                      </a:endParaRPr>
                    </a:p>
                  </a:txBody>
                  <a:tcPr marL="68580" marR="68580" marT="0" marB="0"/>
                </a:tc>
                <a:tc>
                  <a:txBody>
                    <a:bodyPr/>
                    <a:lstStyle/>
                    <a:p>
                      <a:pPr algn="just">
                        <a:spcAft>
                          <a:spcPts val="0"/>
                        </a:spcAft>
                      </a:pPr>
                      <a:r>
                        <a:rPr lang="es-ES" sz="1200">
                          <a:effectLst/>
                        </a:rPr>
                        <a:t>25% hasta 76%</a:t>
                      </a:r>
                      <a:endParaRPr lang="es-CL" sz="1000">
                        <a:effectLst/>
                        <a:latin typeface="Times New Roman"/>
                        <a:ea typeface="Calibri"/>
                        <a:cs typeface="Times New Roman"/>
                      </a:endParaRPr>
                    </a:p>
                  </a:txBody>
                  <a:tcPr marL="68580" marR="68580" marT="0" marB="0"/>
                </a:tc>
              </a:tr>
              <a:tr h="0">
                <a:tc>
                  <a:txBody>
                    <a:bodyPr/>
                    <a:lstStyle/>
                    <a:p>
                      <a:pPr algn="just">
                        <a:spcAft>
                          <a:spcPts val="0"/>
                        </a:spcAft>
                      </a:pPr>
                      <a:r>
                        <a:rPr lang="es-ES" sz="1200">
                          <a:effectLst/>
                        </a:rPr>
                        <a:t>16 o mas Hrs semanal</a:t>
                      </a:r>
                      <a:endParaRPr lang="es-CL" sz="1000">
                        <a:effectLst/>
                        <a:latin typeface="Times New Roman"/>
                        <a:ea typeface="Calibri"/>
                        <a:cs typeface="Times New Roman"/>
                      </a:endParaRPr>
                    </a:p>
                  </a:txBody>
                  <a:tcPr marL="68580" marR="68580" marT="0" marB="0"/>
                </a:tc>
                <a:tc>
                  <a:txBody>
                    <a:bodyPr/>
                    <a:lstStyle/>
                    <a:p>
                      <a:pPr algn="just">
                        <a:spcAft>
                          <a:spcPts val="0"/>
                        </a:spcAft>
                      </a:pPr>
                      <a:r>
                        <a:rPr lang="es-ES" sz="1200">
                          <a:effectLst/>
                        </a:rPr>
                        <a:t>20% hasta 60%</a:t>
                      </a:r>
                      <a:endParaRPr lang="es-CL" sz="1000">
                        <a:effectLst/>
                        <a:latin typeface="Times New Roman"/>
                        <a:ea typeface="Calibri"/>
                        <a:cs typeface="Times New Roman"/>
                      </a:endParaRPr>
                    </a:p>
                  </a:txBody>
                  <a:tcPr marL="68580" marR="68580" marT="0" marB="0"/>
                </a:tc>
                <a:tc>
                  <a:txBody>
                    <a:bodyPr/>
                    <a:lstStyle/>
                    <a:p>
                      <a:pPr algn="just">
                        <a:spcAft>
                          <a:spcPts val="0"/>
                        </a:spcAft>
                      </a:pPr>
                      <a:r>
                        <a:rPr lang="es-ES" sz="1200">
                          <a:effectLst/>
                        </a:rPr>
                        <a:t>25% hasta 75%</a:t>
                      </a:r>
                      <a:endParaRPr lang="es-CL" sz="1000">
                        <a:effectLst/>
                        <a:latin typeface="Times New Roman"/>
                        <a:ea typeface="Calibri"/>
                        <a:cs typeface="Times New Roman"/>
                      </a:endParaRPr>
                    </a:p>
                  </a:txBody>
                  <a:tcPr marL="68580" marR="68580" marT="0" marB="0"/>
                </a:tc>
                <a:tc>
                  <a:txBody>
                    <a:bodyPr/>
                    <a:lstStyle/>
                    <a:p>
                      <a:pPr algn="just">
                        <a:spcAft>
                          <a:spcPts val="0"/>
                        </a:spcAft>
                      </a:pPr>
                      <a:r>
                        <a:rPr lang="es-ES" sz="1200" dirty="0">
                          <a:effectLst/>
                        </a:rPr>
                        <a:t>30% hasta 90%</a:t>
                      </a:r>
                      <a:endParaRPr lang="es-CL" sz="1000" dirty="0">
                        <a:effectLst/>
                        <a:latin typeface="Times New Roman"/>
                        <a:ea typeface="Calibri"/>
                        <a:cs typeface="Times New Roman"/>
                      </a:endParaRPr>
                    </a:p>
                  </a:txBody>
                  <a:tcPr marL="68580" marR="68580" marT="0" marB="0"/>
                </a:tc>
              </a:tr>
            </a:tbl>
          </a:graphicData>
        </a:graphic>
      </p:graphicFrame>
      <p:sp>
        <p:nvSpPr>
          <p:cNvPr id="8" name="Rectangle 2"/>
          <p:cNvSpPr>
            <a:spLocks noChangeArrowheads="1"/>
          </p:cNvSpPr>
          <p:nvPr/>
        </p:nvSpPr>
        <p:spPr bwMode="auto">
          <a:xfrm>
            <a:off x="1471613" y="31003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altLang="es-CL" sz="1200" b="0" i="0" u="none" strike="noStrike" cap="none" normalizeH="0" baseline="0" smtClean="0">
                <a:ln>
                  <a:noFill/>
                </a:ln>
                <a:solidFill>
                  <a:srgbClr val="000000"/>
                </a:solidFill>
                <a:effectLst/>
                <a:latin typeface="Arial" pitchFamily="34" charset="0"/>
                <a:ea typeface="Calibri" pitchFamily="34" charset="0"/>
                <a:cs typeface="Arial" pitchFamily="34" charset="0"/>
              </a:rPr>
              <a:t>A			B				C</a:t>
            </a:r>
            <a:endParaRPr kumimoji="0" lang="es-ES" altLang="es-CL"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66466246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980728"/>
            <a:ext cx="8177213" cy="5023197"/>
          </a:xfrm>
        </p:spPr>
        <p:txBody>
          <a:bodyPr/>
          <a:lstStyle/>
          <a:p>
            <a:pPr marL="0" lvl="0" indent="0" algn="just">
              <a:buNone/>
            </a:pPr>
            <a:r>
              <a:rPr lang="es-ES" sz="1600" b="1" dirty="0" smtClean="0"/>
              <a:t>5	Estímulo </a:t>
            </a:r>
            <a:r>
              <a:rPr lang="es-ES" sz="1600" b="1" dirty="0"/>
              <a:t>por Cumplimiento de Programas de Especialización para </a:t>
            </a:r>
            <a:r>
              <a:rPr lang="es-ES" sz="1600" b="1" dirty="0" smtClean="0"/>
              <a:t>	profesionales </a:t>
            </a:r>
            <a:r>
              <a:rPr lang="es-ES" sz="1600" b="1" dirty="0"/>
              <a:t>regulados por el artículo 8º de la ley.</a:t>
            </a:r>
            <a:endParaRPr lang="es-CL" sz="1600" dirty="0"/>
          </a:p>
          <a:p>
            <a:pPr marL="0" indent="0" algn="just">
              <a:buNone/>
            </a:pPr>
            <a:r>
              <a:rPr lang="es-ES" sz="1600" dirty="0"/>
              <a:t>Quienes desarrollen programas de especialización, </a:t>
            </a:r>
            <a:r>
              <a:rPr lang="es-ES" sz="1600" b="1" dirty="0"/>
              <a:t>tendrán derecho al beneficio de este numeral</a:t>
            </a:r>
            <a:r>
              <a:rPr lang="es-ES" sz="1600" dirty="0"/>
              <a:t>. Que consiste en un porcentaje sobre el sueldo base fijado en el anexo del Decreto </a:t>
            </a:r>
            <a:r>
              <a:rPr lang="es-ES" sz="1600" dirty="0" err="1"/>
              <a:t>Rgtrio</a:t>
            </a:r>
            <a:r>
              <a:rPr lang="es-ES" sz="1600" dirty="0"/>
              <a:t>. Nº 847/2000, según el Servicio de Salud donde se encuentra prestando funciones el profesional funcionario.</a:t>
            </a:r>
            <a:endParaRPr lang="es-CL" sz="1600" dirty="0"/>
          </a:p>
          <a:p>
            <a:pPr marL="0" indent="0" algn="just">
              <a:buNone/>
            </a:pPr>
            <a:r>
              <a:rPr lang="es-ES" sz="1600" dirty="0"/>
              <a:t> </a:t>
            </a:r>
            <a:endParaRPr lang="es-CL" sz="1600" dirty="0"/>
          </a:p>
          <a:p>
            <a:pPr marL="0" indent="0" algn="just">
              <a:buNone/>
            </a:pPr>
            <a:r>
              <a:rPr lang="es-ES" sz="1600" dirty="0"/>
              <a:t>Pero además, percibirán los otorgados por la letra c) del art. 5º del </a:t>
            </a:r>
            <a:r>
              <a:rPr lang="es-ES" sz="1600" dirty="0" err="1"/>
              <a:t>Rgto</a:t>
            </a:r>
            <a:r>
              <a:rPr lang="es-ES" sz="1600" dirty="0"/>
              <a:t>. (Dto. 847/2000) </a:t>
            </a:r>
            <a:r>
              <a:rPr lang="es-ES" sz="1600" b="1" dirty="0"/>
              <a:t>que estuvieren percibiendo al momento del programa</a:t>
            </a:r>
            <a:r>
              <a:rPr lang="es-ES" sz="1600" dirty="0"/>
              <a:t>, en los mismos porcentajes o montos, y a los otros referidos en el citado artículo 5º.</a:t>
            </a:r>
            <a:endParaRPr lang="es-CL" sz="1600" dirty="0"/>
          </a:p>
          <a:p>
            <a:pPr marL="0" indent="0" algn="just">
              <a:buNone/>
            </a:pPr>
            <a:r>
              <a:rPr lang="es-ES" sz="1600" dirty="0"/>
              <a:t> </a:t>
            </a:r>
            <a:endParaRPr lang="es-CL" sz="1600" dirty="0"/>
          </a:p>
          <a:p>
            <a:pPr marL="0" indent="0" algn="just">
              <a:buNone/>
            </a:pPr>
            <a:r>
              <a:rPr lang="es-ES" sz="1600" dirty="0"/>
              <a:t>Los beneficios de Turnos de Llamada y de Residencia Hospitalaria en establecimientos de baja complejidad </a:t>
            </a:r>
            <a:r>
              <a:rPr lang="es-ES" sz="1600" b="1" dirty="0"/>
              <a:t>no se conservarán</a:t>
            </a:r>
            <a:r>
              <a:rPr lang="es-ES" sz="1600" dirty="0"/>
              <a:t> durante las comisiones de estudios.</a:t>
            </a:r>
            <a:endParaRPr lang="es-CL" sz="1600" dirty="0"/>
          </a:p>
          <a:p>
            <a:pPr marL="0" indent="0">
              <a:buNone/>
            </a:pPr>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52</a:t>
            </a:fld>
            <a:endParaRPr lang="es-CL" dirty="0"/>
          </a:p>
        </p:txBody>
      </p:sp>
    </p:spTree>
    <p:extLst>
      <p:ext uri="{BB962C8B-B14F-4D97-AF65-F5344CB8AC3E}">
        <p14:creationId xmlns:p14="http://schemas.microsoft.com/office/powerpoint/2010/main" val="287917227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620688"/>
            <a:ext cx="8177213" cy="5383237"/>
          </a:xfrm>
        </p:spPr>
        <p:txBody>
          <a:bodyPr/>
          <a:lstStyle/>
          <a:p>
            <a:pPr marL="0" indent="0" algn="just">
              <a:buNone/>
            </a:pPr>
            <a:r>
              <a:rPr lang="es-ES" sz="1600" b="1" dirty="0"/>
              <a:t>c) BONIFICACIÓN POR DESEMPEÑO INDIVIDUAL (Dto. </a:t>
            </a:r>
            <a:r>
              <a:rPr lang="es-ES" sz="1600" b="1" dirty="0" err="1"/>
              <a:t>Rgtrio</a:t>
            </a:r>
            <a:r>
              <a:rPr lang="es-ES" sz="1600" b="1" dirty="0"/>
              <a:t>. Nº </a:t>
            </a:r>
            <a:r>
              <a:rPr lang="es-ES" sz="1600" b="1" dirty="0" smtClean="0"/>
              <a:t>	848/2000</a:t>
            </a:r>
            <a:r>
              <a:rPr lang="es-ES" sz="1600" b="1" dirty="0"/>
              <a:t>)</a:t>
            </a:r>
            <a:r>
              <a:rPr lang="es-ES" sz="1600" dirty="0"/>
              <a:t>: se otorgará anualmente a los profesionales </a:t>
            </a:r>
            <a:r>
              <a:rPr lang="es-ES" sz="1600" b="1" dirty="0"/>
              <a:t>mejor </a:t>
            </a:r>
            <a:r>
              <a:rPr lang="es-ES" sz="1600" b="1" dirty="0" smtClean="0"/>
              <a:t>	calificados</a:t>
            </a:r>
            <a:r>
              <a:rPr lang="es-ES" sz="1600" dirty="0" smtClean="0"/>
              <a:t> </a:t>
            </a:r>
            <a:r>
              <a:rPr lang="es-ES" sz="1600" dirty="0"/>
              <a:t>de cada establecimiento.</a:t>
            </a:r>
            <a:endParaRPr lang="es-CL" sz="1600" dirty="0"/>
          </a:p>
          <a:p>
            <a:pPr marL="0" indent="0" algn="just">
              <a:buNone/>
            </a:pPr>
            <a:r>
              <a:rPr lang="es-ES" sz="1600" dirty="0"/>
              <a:t> </a:t>
            </a:r>
            <a:endParaRPr lang="es-CL" sz="1600" dirty="0"/>
          </a:p>
          <a:p>
            <a:pPr marL="0" indent="0" algn="just">
              <a:buNone/>
            </a:pPr>
            <a:r>
              <a:rPr lang="es-ES" sz="1600" b="1" dirty="0"/>
              <a:t>Estará asociada al proceso de calificaciones</a:t>
            </a:r>
            <a:r>
              <a:rPr lang="es-ES" sz="1600" dirty="0"/>
              <a:t>. </a:t>
            </a:r>
            <a:endParaRPr lang="es-CL" sz="1600" dirty="0"/>
          </a:p>
          <a:p>
            <a:pPr marL="0" lvl="0" indent="0" algn="just">
              <a:buNone/>
            </a:pPr>
            <a:r>
              <a:rPr lang="es-ES" sz="1600" dirty="0" smtClean="0"/>
              <a:t>-	Se </a:t>
            </a:r>
            <a:r>
              <a:rPr lang="es-ES" sz="1600" dirty="0"/>
              <a:t>pagará anualmente al 30% de los profesionales funcionarios de cada </a:t>
            </a:r>
            <a:r>
              <a:rPr lang="es-ES" sz="1600" dirty="0" smtClean="0"/>
              <a:t>	establecimiento </a:t>
            </a:r>
            <a:r>
              <a:rPr lang="es-ES" sz="1600" dirty="0"/>
              <a:t>mejor evaluados durante el año inmediatamente anterior </a:t>
            </a:r>
            <a:r>
              <a:rPr lang="es-ES" sz="1600" dirty="0" smtClean="0"/>
              <a:t>	a </a:t>
            </a:r>
            <a:r>
              <a:rPr lang="es-ES" sz="1600" dirty="0"/>
              <a:t>aquél en que se efectúe el pago, </a:t>
            </a:r>
            <a:endParaRPr lang="es-CL" sz="1600" dirty="0"/>
          </a:p>
          <a:p>
            <a:pPr marL="0" lvl="0" indent="0" algn="just">
              <a:buNone/>
            </a:pPr>
            <a:r>
              <a:rPr lang="es-ES" sz="1600" dirty="0" smtClean="0"/>
              <a:t>-	Siempre </a:t>
            </a:r>
            <a:r>
              <a:rPr lang="es-ES" sz="1600" dirty="0"/>
              <a:t>que hayan sido calificados en Lista 1, de Distinción, o en Lista </a:t>
            </a:r>
            <a:r>
              <a:rPr lang="es-ES" sz="1600" dirty="0" smtClean="0"/>
              <a:t>	2</a:t>
            </a:r>
            <a:r>
              <a:rPr lang="es-ES" sz="1600" dirty="0"/>
              <a:t>, Buena, y </a:t>
            </a:r>
            <a:endParaRPr lang="es-CL" sz="1600" dirty="0"/>
          </a:p>
          <a:p>
            <a:pPr marL="0" lvl="0" indent="0" algn="just">
              <a:buNone/>
            </a:pPr>
            <a:endParaRPr lang="es-ES" sz="1600" dirty="0"/>
          </a:p>
          <a:p>
            <a:pPr marL="0" lvl="0" indent="0" algn="just">
              <a:buNone/>
            </a:pPr>
            <a:r>
              <a:rPr lang="es-ES" sz="1600" dirty="0" smtClean="0"/>
              <a:t>Su </a:t>
            </a:r>
            <a:r>
              <a:rPr lang="es-ES" sz="1600" dirty="0"/>
              <a:t>monto se fijará de acuerdo a la siguiente distribución:</a:t>
            </a:r>
            <a:endParaRPr lang="es-CL" sz="1600" dirty="0"/>
          </a:p>
          <a:p>
            <a:pPr marL="0" indent="0" algn="just">
              <a:buNone/>
            </a:pPr>
            <a:r>
              <a:rPr lang="es-ES" sz="1600" dirty="0"/>
              <a:t> </a:t>
            </a:r>
            <a:endParaRPr lang="es-CL" sz="1600" dirty="0"/>
          </a:p>
          <a:p>
            <a:pPr marL="0" indent="0" algn="just">
              <a:buNone/>
            </a:pPr>
            <a:r>
              <a:rPr lang="es-ES" sz="1600" dirty="0"/>
              <a:t>a) 10% para el 15% de los profesionales mejor evaluados, y </a:t>
            </a:r>
            <a:endParaRPr lang="es-CL" sz="1600" dirty="0"/>
          </a:p>
          <a:p>
            <a:pPr marL="0" indent="0" algn="just">
              <a:buNone/>
            </a:pPr>
            <a:r>
              <a:rPr lang="es-ES" sz="1600" dirty="0"/>
              <a:t> </a:t>
            </a:r>
            <a:endParaRPr lang="es-CL" sz="1600" dirty="0"/>
          </a:p>
          <a:p>
            <a:pPr marL="0" indent="0" algn="just">
              <a:buNone/>
            </a:pPr>
            <a:r>
              <a:rPr lang="es-ES" sz="1600" dirty="0"/>
              <a:t>b) 5% para los profesionales que les sigan en orden descendente de evaluación, hasta completar el 30%.</a:t>
            </a:r>
            <a:endParaRPr lang="es-CL" sz="1600" dirty="0"/>
          </a:p>
          <a:p>
            <a:pPr marL="0" indent="0">
              <a:buNone/>
            </a:pPr>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53</a:t>
            </a:fld>
            <a:endParaRPr lang="es-CL" dirty="0"/>
          </a:p>
        </p:txBody>
      </p:sp>
    </p:spTree>
    <p:extLst>
      <p:ext uri="{BB962C8B-B14F-4D97-AF65-F5344CB8AC3E}">
        <p14:creationId xmlns:p14="http://schemas.microsoft.com/office/powerpoint/2010/main" val="48036572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692696"/>
            <a:ext cx="8177213" cy="5311229"/>
          </a:xfrm>
        </p:spPr>
        <p:txBody>
          <a:bodyPr/>
          <a:lstStyle/>
          <a:p>
            <a:pPr marL="0" indent="0">
              <a:buNone/>
            </a:pPr>
            <a:r>
              <a:rPr lang="es-ES" sz="1800" b="1" dirty="0"/>
              <a:t>LA BASE PARA EL CÁLCULO</a:t>
            </a:r>
            <a:r>
              <a:rPr lang="es-ES" sz="1800" dirty="0"/>
              <a:t> </a:t>
            </a:r>
            <a:endParaRPr lang="es-ES" sz="1800" dirty="0" smtClean="0"/>
          </a:p>
          <a:p>
            <a:pPr marL="0" indent="0" algn="just">
              <a:buNone/>
            </a:pPr>
            <a:endParaRPr lang="es-ES" sz="1600" dirty="0" smtClean="0"/>
          </a:p>
          <a:p>
            <a:pPr marL="0" indent="0" algn="just">
              <a:buNone/>
            </a:pPr>
            <a:r>
              <a:rPr lang="es-ES" sz="1600" dirty="0" smtClean="0"/>
              <a:t>De </a:t>
            </a:r>
            <a:r>
              <a:rPr lang="es-ES" sz="1600" dirty="0"/>
              <a:t>los porcentajes referidos en las letras a) y b) precedentes estará constituida por el </a:t>
            </a:r>
            <a:r>
              <a:rPr lang="es-ES" sz="1600" b="1" dirty="0"/>
              <a:t>total anual de remuneraciones</a:t>
            </a:r>
            <a:r>
              <a:rPr lang="es-ES" sz="1600" dirty="0"/>
              <a:t> por </a:t>
            </a:r>
            <a:r>
              <a:rPr lang="es-ES" sz="1600" dirty="0" smtClean="0"/>
              <a:t>concepto </a:t>
            </a:r>
            <a:r>
              <a:rPr lang="es-ES" sz="1600" dirty="0"/>
              <a:t>de </a:t>
            </a:r>
            <a:r>
              <a:rPr lang="es-ES" sz="1600" b="1" dirty="0"/>
              <a:t>sueldo base, asignación de antigüedad y asignación de experiencia calificada</a:t>
            </a:r>
            <a:r>
              <a:rPr lang="es-ES" sz="1600" dirty="0"/>
              <a:t>, cuando corresponda, percibidas por el profesional respectivo </a:t>
            </a:r>
            <a:r>
              <a:rPr lang="es-ES" sz="1600" b="1" dirty="0"/>
              <a:t>durante el año evaluado.</a:t>
            </a:r>
            <a:endParaRPr lang="es-CL" sz="1600" dirty="0"/>
          </a:p>
          <a:p>
            <a:pPr marL="0" indent="0" algn="just">
              <a:buNone/>
            </a:pPr>
            <a:endParaRPr lang="es-CL" sz="1600" dirty="0"/>
          </a:p>
          <a:p>
            <a:pPr marL="0" indent="0" algn="just">
              <a:buNone/>
            </a:pPr>
            <a:r>
              <a:rPr lang="es-ES" sz="1600" dirty="0"/>
              <a:t>Esta bonificación se pagará en dos cuotas a los profesionales en servicio a la fecha del pago, durante los meses de </a:t>
            </a:r>
            <a:r>
              <a:rPr lang="es-ES" sz="1600" b="1" dirty="0"/>
              <a:t>julio y diciembre</a:t>
            </a:r>
            <a:r>
              <a:rPr lang="es-ES" sz="1600" dirty="0"/>
              <a:t> de cada año, siguientes al término del proceso anual de evaluación</a:t>
            </a:r>
            <a:r>
              <a:rPr lang="es-ES" dirty="0"/>
              <a:t>.</a:t>
            </a:r>
            <a:endParaRPr lang="es-CL" dirty="0"/>
          </a:p>
          <a:p>
            <a:pPr marL="0" indent="0">
              <a:buNone/>
            </a:pPr>
            <a:endParaRPr lang="es-ES_tradnl" dirty="0" smtClean="0"/>
          </a:p>
          <a:p>
            <a:pPr marL="0" indent="0">
              <a:buNone/>
            </a:pPr>
            <a:r>
              <a:rPr lang="es-ES" sz="1600" b="1" dirty="0"/>
              <a:t>NO ES IMPONIBLE SI TRIBUTABLE</a:t>
            </a:r>
            <a:endParaRPr lang="es-CL" sz="1600" dirty="0"/>
          </a:p>
          <a:p>
            <a:pPr marL="0" indent="0">
              <a:buNone/>
            </a:pPr>
            <a:r>
              <a:rPr lang="es-ES" sz="1600" dirty="0"/>
              <a:t>La bonificación por desempeño individual no será imponible para efecto legal alguno.</a:t>
            </a:r>
            <a:endParaRPr lang="es-CL" sz="1600" dirty="0"/>
          </a:p>
          <a:p>
            <a:pPr marL="0" indent="0">
              <a:buNone/>
            </a:pPr>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54</a:t>
            </a:fld>
            <a:endParaRPr lang="es-CL" dirty="0"/>
          </a:p>
        </p:txBody>
      </p:sp>
    </p:spTree>
    <p:extLst>
      <p:ext uri="{BB962C8B-B14F-4D97-AF65-F5344CB8AC3E}">
        <p14:creationId xmlns:p14="http://schemas.microsoft.com/office/powerpoint/2010/main" val="384721323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476672"/>
            <a:ext cx="8177213" cy="5527253"/>
          </a:xfrm>
        </p:spPr>
        <p:txBody>
          <a:bodyPr/>
          <a:lstStyle/>
          <a:p>
            <a:pPr marL="0" indent="0">
              <a:buNone/>
            </a:pPr>
            <a:r>
              <a:rPr lang="es-ES" sz="1800" b="1" dirty="0"/>
              <a:t>SIN </a:t>
            </a:r>
            <a:r>
              <a:rPr lang="es-ES" sz="1800" b="1" dirty="0" smtClean="0"/>
              <a:t>DERECHO</a:t>
            </a:r>
          </a:p>
          <a:p>
            <a:pPr marL="0" indent="0">
              <a:buNone/>
            </a:pPr>
            <a:endParaRPr lang="es-CL" dirty="0"/>
          </a:p>
          <a:p>
            <a:pPr lvl="0" algn="just"/>
            <a:r>
              <a:rPr lang="es-ES" sz="1600" dirty="0"/>
              <a:t>No tendrán derecho a esta bonificación aquellos profesionales que </a:t>
            </a:r>
            <a:r>
              <a:rPr lang="es-ES" sz="1600" b="1" dirty="0"/>
              <a:t>no hayan sido calificados, por cualquier motivo</a:t>
            </a:r>
            <a:r>
              <a:rPr lang="es-ES" sz="1600" dirty="0"/>
              <a:t>, en el respectivo período. </a:t>
            </a:r>
            <a:endParaRPr lang="es-CL" sz="1600" dirty="0"/>
          </a:p>
          <a:p>
            <a:pPr marL="0" indent="0" algn="just">
              <a:buNone/>
            </a:pPr>
            <a:r>
              <a:rPr lang="es-ES" sz="1600" dirty="0"/>
              <a:t> </a:t>
            </a:r>
            <a:endParaRPr lang="es-CL" sz="1600" dirty="0"/>
          </a:p>
          <a:p>
            <a:pPr lvl="0" algn="just"/>
            <a:r>
              <a:rPr lang="es-ES" sz="1600" dirty="0"/>
              <a:t>Los profesionales con derecho a percibir el beneficio, que sean </a:t>
            </a:r>
            <a:r>
              <a:rPr lang="es-ES" sz="1600" b="1" dirty="0"/>
              <a:t>sancionados con algunas de las medidas disciplinarias indicadas en el artículo 116 de la ley N° 18.834,</a:t>
            </a:r>
            <a:r>
              <a:rPr lang="es-ES" sz="1600" dirty="0"/>
              <a:t> serán excluidos del pago de la bonificación, </a:t>
            </a:r>
            <a:r>
              <a:rPr lang="es-ES" sz="1600" b="1" dirty="0"/>
              <a:t>por las cuotas que resten, a contar de la aplicación de la sanción</a:t>
            </a:r>
            <a:r>
              <a:rPr lang="es-ES" sz="1600" dirty="0"/>
              <a:t>. </a:t>
            </a:r>
            <a:endParaRPr lang="es-CL" sz="1600" dirty="0"/>
          </a:p>
          <a:p>
            <a:pPr marL="0" indent="0" algn="just">
              <a:buNone/>
            </a:pPr>
            <a:r>
              <a:rPr lang="es-ES" sz="1600" dirty="0"/>
              <a:t> </a:t>
            </a:r>
            <a:endParaRPr lang="es-CL" sz="1600" dirty="0"/>
          </a:p>
          <a:p>
            <a:pPr lvl="0" algn="just"/>
            <a:r>
              <a:rPr lang="es-ES" sz="1600" dirty="0"/>
              <a:t>Asimismo, no tendrán derecho al pago de la cuota respectiva los profesionales que hayan tenido </a:t>
            </a:r>
            <a:r>
              <a:rPr lang="es-ES" sz="1600" b="1" dirty="0"/>
              <a:t>ausencias injustificadas</a:t>
            </a:r>
            <a:r>
              <a:rPr lang="es-ES" sz="1600" dirty="0"/>
              <a:t> al trabajo conforme a lo establecido en el artículo 66 de la ley N°18.834, </a:t>
            </a:r>
            <a:r>
              <a:rPr lang="es-ES" sz="1600" b="1" dirty="0"/>
              <a:t>en el semestre anterior al mes en que corresponda pagarla</a:t>
            </a:r>
            <a:r>
              <a:rPr lang="es-ES" dirty="0"/>
              <a:t>.</a:t>
            </a:r>
            <a:endParaRPr lang="es-CL" dirty="0"/>
          </a:p>
          <a:p>
            <a:pPr marL="0" indent="0">
              <a:buNone/>
            </a:pPr>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55</a:t>
            </a:fld>
            <a:endParaRPr lang="es-CL" dirty="0"/>
          </a:p>
        </p:txBody>
      </p:sp>
    </p:spTree>
    <p:extLst>
      <p:ext uri="{BB962C8B-B14F-4D97-AF65-F5344CB8AC3E}">
        <p14:creationId xmlns:p14="http://schemas.microsoft.com/office/powerpoint/2010/main" val="102484762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404664"/>
            <a:ext cx="8177213" cy="5599261"/>
          </a:xfrm>
        </p:spPr>
        <p:txBody>
          <a:bodyPr/>
          <a:lstStyle/>
          <a:p>
            <a:pPr marL="0" indent="0">
              <a:buNone/>
            </a:pPr>
            <a:r>
              <a:rPr lang="es-ES" sz="1800" b="1" dirty="0"/>
              <a:t>DERECHO </a:t>
            </a:r>
            <a:r>
              <a:rPr lang="es-ES" sz="1800" b="1" dirty="0" smtClean="0"/>
              <a:t>AUTOMÁTICAMENTE</a:t>
            </a:r>
          </a:p>
          <a:p>
            <a:pPr marL="0" indent="0">
              <a:buNone/>
            </a:pPr>
            <a:endParaRPr lang="es-CL" sz="1800" dirty="0"/>
          </a:p>
          <a:p>
            <a:pPr algn="just"/>
            <a:r>
              <a:rPr lang="es-ES" sz="1600" dirty="0"/>
              <a:t>Sin perjuicio de lo anterior, </a:t>
            </a:r>
            <a:r>
              <a:rPr lang="es-ES" sz="1600" b="1" dirty="0"/>
              <a:t>los miembros de la Junta Calificadora</a:t>
            </a:r>
            <a:r>
              <a:rPr lang="es-ES" sz="1600" dirty="0"/>
              <a:t>, cuando corresponda, </a:t>
            </a:r>
            <a:r>
              <a:rPr lang="es-ES" sz="1600" b="1" dirty="0"/>
              <a:t>los delegados del personal ante ésta</a:t>
            </a:r>
            <a:r>
              <a:rPr lang="es-ES" sz="1600" dirty="0"/>
              <a:t> y los </a:t>
            </a:r>
            <a:r>
              <a:rPr lang="es-ES" sz="1600" b="1" dirty="0"/>
              <a:t>directivos de las asociaciones de funcionarios</a:t>
            </a:r>
            <a:r>
              <a:rPr lang="es-ES" sz="1600" dirty="0"/>
              <a:t> a que se refiere la ley N° 19.296 tendrán derecho, por concepto de este beneficio, </a:t>
            </a:r>
            <a:r>
              <a:rPr lang="es-ES" sz="1600" b="1" dirty="0"/>
              <a:t>al 5% de sus remuneraciones</a:t>
            </a:r>
            <a:r>
              <a:rPr lang="es-ES" sz="1600" dirty="0"/>
              <a:t>, de acuerdo con lo establecido en el inciso segundo. </a:t>
            </a:r>
            <a:r>
              <a:rPr lang="es-CL" sz="1600" dirty="0"/>
              <a:t> </a:t>
            </a:r>
            <a:r>
              <a:rPr lang="es-ES" sz="1600" dirty="0" smtClean="0"/>
              <a:t>Los </a:t>
            </a:r>
            <a:r>
              <a:rPr lang="es-ES" sz="1600" dirty="0"/>
              <a:t>profesionales a que se refiere este inciso no serán considerados para computar el 30% de los mejores evaluados.</a:t>
            </a:r>
            <a:endParaRPr lang="es-CL" sz="1600" dirty="0"/>
          </a:p>
          <a:p>
            <a:pPr marL="0" indent="0" algn="just">
              <a:buNone/>
            </a:pPr>
            <a:r>
              <a:rPr lang="es-ES" sz="1600" dirty="0"/>
              <a:t> </a:t>
            </a:r>
            <a:endParaRPr lang="es-CL" sz="1600" dirty="0"/>
          </a:p>
          <a:p>
            <a:pPr algn="just"/>
            <a:r>
              <a:rPr lang="es-ES" sz="1600" dirty="0"/>
              <a:t>Los delegados del personal y los directores de las asociaciones de funcionarios que optaren por ser calificados se sujetarán en todo a las normas generales de este artículo.</a:t>
            </a:r>
            <a:endParaRPr lang="es-CL" sz="1600" dirty="0"/>
          </a:p>
          <a:p>
            <a:pPr marL="0" indent="0" algn="just">
              <a:buNone/>
            </a:pPr>
            <a:r>
              <a:rPr lang="es-ES" sz="1600" dirty="0"/>
              <a:t> </a:t>
            </a:r>
            <a:endParaRPr lang="es-CL" sz="1600" dirty="0"/>
          </a:p>
          <a:p>
            <a:pPr algn="just"/>
            <a:r>
              <a:rPr lang="es-ES" sz="1600" dirty="0"/>
              <a:t>El reglamento establecerá los mecanismos de desempate en caso de igual evaluación, las instancias de reclamación de los profesionales cuando estimen afectados sus derechos y las demás normas necesarias para la adecuada concesión de este beneficio (Dto. Nº 848/2000).</a:t>
            </a:r>
            <a:endParaRPr lang="es-CL" sz="1600" dirty="0"/>
          </a:p>
          <a:p>
            <a:pPr marL="0" indent="0">
              <a:buNone/>
            </a:pPr>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56</a:t>
            </a:fld>
            <a:endParaRPr lang="es-CL" dirty="0"/>
          </a:p>
        </p:txBody>
      </p:sp>
    </p:spTree>
    <p:extLst>
      <p:ext uri="{BB962C8B-B14F-4D97-AF65-F5344CB8AC3E}">
        <p14:creationId xmlns:p14="http://schemas.microsoft.com/office/powerpoint/2010/main" val="34376560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404664"/>
            <a:ext cx="8177213" cy="6123136"/>
          </a:xfrm>
        </p:spPr>
        <p:txBody>
          <a:bodyPr/>
          <a:lstStyle/>
          <a:p>
            <a:pPr marL="0" indent="0" algn="just">
              <a:buNone/>
            </a:pPr>
            <a:r>
              <a:rPr lang="es-ES" sz="1800" b="1" dirty="0"/>
              <a:t>d</a:t>
            </a:r>
            <a:r>
              <a:rPr lang="es-ES" sz="1600" b="1" dirty="0"/>
              <a:t>) </a:t>
            </a:r>
            <a:r>
              <a:rPr lang="es-ES" sz="1600" b="1" dirty="0" smtClean="0"/>
              <a:t>	BONIFICACIÓN </a:t>
            </a:r>
            <a:r>
              <a:rPr lang="es-ES" sz="1600" b="1" dirty="0"/>
              <a:t>POR DESEMPEÑO COLECTIVO </a:t>
            </a:r>
            <a:r>
              <a:rPr lang="es-ES" sz="1600" b="1" dirty="0" smtClean="0"/>
              <a:t>INSTITUCIONAL 	(</a:t>
            </a:r>
            <a:r>
              <a:rPr lang="es-ES" sz="1600" b="1" dirty="0"/>
              <a:t>Dto. </a:t>
            </a:r>
            <a:r>
              <a:rPr lang="es-ES" sz="1600" b="1" dirty="0" err="1"/>
              <a:t>Rgtrio</a:t>
            </a:r>
            <a:r>
              <a:rPr lang="es-ES" sz="1600" b="1" dirty="0"/>
              <a:t>. Nº 849/2000</a:t>
            </a:r>
            <a:r>
              <a:rPr lang="es-ES" sz="1600" b="1" dirty="0" smtClean="0"/>
              <a:t>)</a:t>
            </a:r>
            <a:r>
              <a:rPr lang="es-ES" sz="1600" dirty="0" smtClean="0"/>
              <a:t>: </a:t>
            </a:r>
          </a:p>
          <a:p>
            <a:pPr marL="0" indent="0" algn="just">
              <a:buNone/>
            </a:pPr>
            <a:r>
              <a:rPr lang="es-ES" sz="1600" dirty="0" smtClean="0"/>
              <a:t>Se </a:t>
            </a:r>
            <a:r>
              <a:rPr lang="es-ES" sz="1600" dirty="0"/>
              <a:t>otorgará al conjunto de los profesionales de las </a:t>
            </a:r>
            <a:r>
              <a:rPr lang="es-ES" sz="1600" b="1" dirty="0"/>
              <a:t>unidades de </a:t>
            </a:r>
            <a:r>
              <a:rPr lang="es-ES" sz="1600" b="1" dirty="0" smtClean="0"/>
              <a:t>	trabajo</a:t>
            </a:r>
            <a:r>
              <a:rPr lang="es-ES" sz="1600" dirty="0" smtClean="0"/>
              <a:t> </a:t>
            </a:r>
            <a:r>
              <a:rPr lang="es-ES" sz="1600" dirty="0"/>
              <a:t>que deban cumplir las metas de desempeño institucional que se </a:t>
            </a:r>
            <a:r>
              <a:rPr lang="es-ES" sz="1600" b="1" dirty="0" smtClean="0"/>
              <a:t>convengan </a:t>
            </a:r>
            <a:r>
              <a:rPr lang="es-ES" sz="1600" b="1" dirty="0"/>
              <a:t>con el Servicio de Salud o con el establecimiento </a:t>
            </a:r>
            <a:r>
              <a:rPr lang="es-ES" sz="1600" b="1" dirty="0" smtClean="0"/>
              <a:t>	correspondiente</a:t>
            </a:r>
            <a:r>
              <a:rPr lang="es-ES" sz="1600" dirty="0"/>
              <a:t>, según sea el caso. </a:t>
            </a:r>
            <a:endParaRPr lang="es-CL" sz="1600" dirty="0"/>
          </a:p>
          <a:p>
            <a:pPr marL="0" indent="0" algn="just">
              <a:buNone/>
            </a:pPr>
            <a:r>
              <a:rPr lang="es-ES" sz="1600" dirty="0"/>
              <a:t> </a:t>
            </a:r>
            <a:endParaRPr lang="es-CL" sz="800" dirty="0"/>
          </a:p>
          <a:p>
            <a:pPr marL="0" indent="0" algn="just">
              <a:buNone/>
            </a:pPr>
            <a:r>
              <a:rPr lang="es-ES" sz="1600" dirty="0" smtClean="0"/>
              <a:t>En </a:t>
            </a:r>
            <a:r>
              <a:rPr lang="es-ES" sz="1600" dirty="0"/>
              <a:t>los </a:t>
            </a:r>
            <a:r>
              <a:rPr lang="es-ES" sz="1600" b="1" dirty="0"/>
              <a:t>establecimientos que no tengan constituidas</a:t>
            </a:r>
            <a:r>
              <a:rPr lang="es-ES" sz="1600" dirty="0"/>
              <a:t> esas unidades, se entenderá que el conjunto de los profesionales de esos </a:t>
            </a:r>
            <a:r>
              <a:rPr lang="es-ES" sz="1600" b="1" dirty="0"/>
              <a:t>establecimientos</a:t>
            </a:r>
            <a:r>
              <a:rPr lang="es-ES" sz="1600" dirty="0"/>
              <a:t> conforman la unidad de trabajo, para efectos del cumplimiento de las metas de desempeño institucional.</a:t>
            </a:r>
            <a:endParaRPr lang="es-CL" sz="1600" dirty="0"/>
          </a:p>
          <a:p>
            <a:pPr marL="0" indent="0" algn="just">
              <a:buNone/>
            </a:pPr>
            <a:endParaRPr lang="es-ES" sz="1600" dirty="0" smtClean="0"/>
          </a:p>
          <a:p>
            <a:pPr marL="0" indent="0" algn="just">
              <a:buNone/>
            </a:pPr>
            <a:r>
              <a:rPr lang="es-ES" sz="1600" dirty="0" smtClean="0"/>
              <a:t>Ésta </a:t>
            </a:r>
            <a:r>
              <a:rPr lang="es-ES" sz="1600" dirty="0"/>
              <a:t>tendrá por objeto reconocer el cumplimiento de las metas establecidas en el programa de trabajo elaborado </a:t>
            </a:r>
            <a:r>
              <a:rPr lang="es-ES" sz="1600" b="1" dirty="0"/>
              <a:t>por cada establecimiento y que haya sido acordado con la Dirección del respectivo Servicio de Salud</a:t>
            </a:r>
            <a:r>
              <a:rPr lang="es-ES" sz="1600" dirty="0"/>
              <a:t>. </a:t>
            </a:r>
            <a:endParaRPr lang="es-CL" sz="1600" dirty="0"/>
          </a:p>
          <a:p>
            <a:pPr marL="0" indent="0" algn="just">
              <a:buNone/>
            </a:pPr>
            <a:endParaRPr lang="es-CL" sz="800" dirty="0"/>
          </a:p>
          <a:p>
            <a:pPr marL="0" indent="0" algn="just">
              <a:buNone/>
            </a:pPr>
            <a:r>
              <a:rPr lang="es-ES" sz="1600" dirty="0"/>
              <a:t>Esta bonificación será de </a:t>
            </a:r>
            <a:r>
              <a:rPr lang="es-ES" sz="1600" b="1" dirty="0"/>
              <a:t>hasta el 10% del total anual de remuneraciones pagadas</a:t>
            </a:r>
            <a:r>
              <a:rPr lang="es-ES" sz="1600" dirty="0"/>
              <a:t> por concepto de la suma del </a:t>
            </a:r>
            <a:r>
              <a:rPr lang="es-ES" sz="1600" b="1" dirty="0"/>
              <a:t>sueldo base, asignación de antigüedad y asignación de experiencia calificada,</a:t>
            </a:r>
            <a:r>
              <a:rPr lang="es-ES" sz="1600" dirty="0"/>
              <a:t> cuando correspondan, y que los profesionales hubiesen </a:t>
            </a:r>
            <a:r>
              <a:rPr lang="es-ES" sz="1600" b="1" dirty="0"/>
              <a:t>percibido durante el año en que cumplieron el programa de trabajo referido</a:t>
            </a:r>
            <a:r>
              <a:rPr lang="es-ES" sz="1600" dirty="0"/>
              <a:t> anteriormente.</a:t>
            </a:r>
            <a:endParaRPr lang="es-CL" sz="1600" dirty="0"/>
          </a:p>
          <a:p>
            <a:pPr marL="0" indent="0">
              <a:buNone/>
            </a:pPr>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57</a:t>
            </a:fld>
            <a:endParaRPr lang="es-CL" dirty="0"/>
          </a:p>
        </p:txBody>
      </p:sp>
    </p:spTree>
    <p:extLst>
      <p:ext uri="{BB962C8B-B14F-4D97-AF65-F5344CB8AC3E}">
        <p14:creationId xmlns:p14="http://schemas.microsoft.com/office/powerpoint/2010/main" val="264576085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332656"/>
            <a:ext cx="8177213" cy="5671269"/>
          </a:xfrm>
        </p:spPr>
        <p:txBody>
          <a:bodyPr/>
          <a:lstStyle/>
          <a:p>
            <a:pPr marL="0" indent="0" algn="just">
              <a:buNone/>
            </a:pPr>
            <a:r>
              <a:rPr lang="es-ES" sz="1600" b="1" dirty="0" smtClean="0"/>
              <a:t>PAGO</a:t>
            </a:r>
            <a:endParaRPr lang="es-CL" sz="1600" dirty="0"/>
          </a:p>
          <a:p>
            <a:pPr algn="just"/>
            <a:r>
              <a:rPr lang="es-ES" sz="1600" dirty="0"/>
              <a:t>Su pago se efectuará </a:t>
            </a:r>
            <a:r>
              <a:rPr lang="es-ES" sz="1600" b="1" dirty="0"/>
              <a:t>EN UNA SOLA CUOTA, dentro del primer semestre siguiente a la fecha de definición de dichas disponibilidades</a:t>
            </a:r>
            <a:r>
              <a:rPr lang="es-ES" sz="1600" dirty="0"/>
              <a:t>, a los profesionales que se encuentren </a:t>
            </a:r>
            <a:r>
              <a:rPr lang="es-ES" sz="1600" b="1" dirty="0"/>
              <a:t>en servicio a la fecha del pago</a:t>
            </a:r>
            <a:r>
              <a:rPr lang="es-ES" sz="1600" dirty="0"/>
              <a:t>.</a:t>
            </a:r>
            <a:endParaRPr lang="es-CL" sz="1600" dirty="0"/>
          </a:p>
          <a:p>
            <a:pPr marL="0" indent="0" algn="just">
              <a:buNone/>
            </a:pPr>
            <a:r>
              <a:rPr lang="es-ES" sz="1600" dirty="0"/>
              <a:t> </a:t>
            </a:r>
            <a:endParaRPr lang="es-CL" sz="1600" dirty="0"/>
          </a:p>
          <a:p>
            <a:pPr algn="just"/>
            <a:r>
              <a:rPr lang="es-ES" sz="1600" dirty="0"/>
              <a:t>En todo caso, los profesionales de cada unidad de trabajo, en su conjunto, según sea el caso, recibirán siempre </a:t>
            </a:r>
            <a:r>
              <a:rPr lang="es-ES" sz="1600" b="1" dirty="0"/>
              <a:t>igual porcentaje de bonificación</a:t>
            </a:r>
            <a:r>
              <a:rPr lang="es-ES" sz="1600" dirty="0" smtClean="0"/>
              <a:t>.</a:t>
            </a:r>
            <a:endParaRPr lang="es-CL" sz="1600" dirty="0"/>
          </a:p>
          <a:p>
            <a:pPr marL="0" indent="0" algn="just">
              <a:buNone/>
            </a:pPr>
            <a:r>
              <a:rPr lang="es-ES" sz="1600" dirty="0"/>
              <a:t> </a:t>
            </a:r>
            <a:endParaRPr lang="es-CL" sz="1600" dirty="0"/>
          </a:p>
          <a:p>
            <a:pPr algn="just"/>
            <a:r>
              <a:rPr lang="es-ES" sz="1600" b="1" dirty="0"/>
              <a:t>El reglamento</a:t>
            </a:r>
            <a:r>
              <a:rPr lang="es-ES" sz="1600" dirty="0"/>
              <a:t> establecerá las normas necesarias para la evaluación que, dentro del ámbito de su competencia, deberán hacer los consejos técnicos administrativos de los establecimientos respecto del cumplimiento íntegro de la jornada de trabajo y de las metas por parte de los funcionarios que en ellos laboran, conforme a parámetros técnicos, objetivos e imparciales. Asimismo, establecerá las normas para el adecuado otorgamiento de este beneficio y fijará las reglas para que en su distribución se considere a todos los funcionarios que hubiesen cumplido las metas convenidas, de acuerdo a grados de cumplimiento de las mismas. Dicho reglamento determinará también los mecanismos de fijación de los grados de cumplimiento de éstas (Dto. Nº 849/2000).</a:t>
            </a:r>
            <a:endParaRPr lang="es-CL" sz="1600" dirty="0"/>
          </a:p>
          <a:p>
            <a:pPr marL="0" indent="0">
              <a:buNone/>
            </a:pPr>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58</a:t>
            </a:fld>
            <a:endParaRPr lang="es-CL" dirty="0"/>
          </a:p>
        </p:txBody>
      </p:sp>
    </p:spTree>
    <p:extLst>
      <p:ext uri="{BB962C8B-B14F-4D97-AF65-F5344CB8AC3E}">
        <p14:creationId xmlns:p14="http://schemas.microsoft.com/office/powerpoint/2010/main" val="9264575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980728"/>
            <a:ext cx="8177213" cy="5023197"/>
          </a:xfrm>
        </p:spPr>
        <p:txBody>
          <a:bodyPr/>
          <a:lstStyle/>
          <a:p>
            <a:pPr marL="0" indent="0">
              <a:buNone/>
            </a:pPr>
            <a:r>
              <a:rPr lang="es-ES" sz="1600" b="1" dirty="0"/>
              <a:t>IMPONIBLE Y </a:t>
            </a:r>
            <a:r>
              <a:rPr lang="es-ES" sz="1600" b="1" dirty="0" smtClean="0"/>
              <a:t>TRIBUTABLE</a:t>
            </a:r>
          </a:p>
          <a:p>
            <a:pPr marL="0" indent="0">
              <a:buNone/>
            </a:pPr>
            <a:endParaRPr lang="es-CL" sz="1600" dirty="0"/>
          </a:p>
          <a:p>
            <a:pPr marL="0" indent="0" algn="just">
              <a:buNone/>
            </a:pPr>
            <a:r>
              <a:rPr lang="es-ES" sz="1600" dirty="0"/>
              <a:t>Para los efectos de determinar las </a:t>
            </a:r>
            <a:r>
              <a:rPr lang="es-ES" sz="1600" b="1" dirty="0"/>
              <a:t>cotizaciones</a:t>
            </a:r>
            <a:r>
              <a:rPr lang="es-ES" sz="1600" dirty="0"/>
              <a:t> que afectarán a la bonificación por desempeño colectivo, </a:t>
            </a:r>
            <a:r>
              <a:rPr lang="es-ES" sz="1600" b="1" dirty="0"/>
              <a:t>se sumará su monto con el de las remuneraciones del mes en que corresponda su pago</a:t>
            </a:r>
            <a:r>
              <a:rPr lang="es-ES" sz="1600" dirty="0"/>
              <a:t>, considerando el tope legal de </a:t>
            </a:r>
            <a:r>
              <a:rPr lang="es-ES" sz="1600" dirty="0" err="1"/>
              <a:t>imponibilidad</a:t>
            </a:r>
            <a:r>
              <a:rPr lang="es-ES" sz="1600" dirty="0"/>
              <a:t>.</a:t>
            </a:r>
            <a:endParaRPr lang="es-CL" sz="1600" dirty="0"/>
          </a:p>
          <a:p>
            <a:pPr marL="0" indent="0" algn="just">
              <a:buNone/>
            </a:pPr>
            <a:endParaRPr lang="es-ES" sz="1600" dirty="0" smtClean="0"/>
          </a:p>
          <a:p>
            <a:pPr marL="0" indent="0" algn="just">
              <a:buNone/>
            </a:pPr>
            <a:r>
              <a:rPr lang="es-ES" sz="1600" dirty="0" smtClean="0"/>
              <a:t>Para </a:t>
            </a:r>
            <a:r>
              <a:rPr lang="es-ES" sz="1600" dirty="0"/>
              <a:t>la determinación de los </a:t>
            </a:r>
            <a:r>
              <a:rPr lang="es-ES" sz="1600" b="1" dirty="0"/>
              <a:t>impuestos</a:t>
            </a:r>
            <a:r>
              <a:rPr lang="es-ES" sz="1600" dirty="0"/>
              <a:t> a que estarán afectas estas bonificaciones, </a:t>
            </a:r>
            <a:r>
              <a:rPr lang="es-ES" sz="1600" b="1" dirty="0"/>
              <a:t>se distribuirá su monto en proporción a los meses que comprenda el período que corresponda y los </a:t>
            </a:r>
            <a:r>
              <a:rPr lang="es-ES" sz="1600" b="1" dirty="0" err="1"/>
              <a:t>cuocientes</a:t>
            </a:r>
            <a:r>
              <a:rPr lang="es-ES" sz="1600" b="1" dirty="0"/>
              <a:t> se sumarán a las respectivas remuneraciones mensuales</a:t>
            </a:r>
            <a:r>
              <a:rPr lang="es-ES" sz="1600" dirty="0"/>
              <a:t>. Los impuestos que les afecten se deducirán de las cuotas pertinentes.</a:t>
            </a:r>
            <a:endParaRPr lang="es-CL" sz="1600" dirty="0"/>
          </a:p>
          <a:p>
            <a:pPr marL="0" indent="0" algn="just">
              <a:buNone/>
            </a:pPr>
            <a:r>
              <a:rPr lang="es-ES" sz="1600" dirty="0"/>
              <a:t> </a:t>
            </a:r>
            <a:endParaRPr lang="es-CL" sz="1600" dirty="0"/>
          </a:p>
          <a:p>
            <a:pPr marL="0" indent="0" algn="just">
              <a:buNone/>
            </a:pPr>
            <a:r>
              <a:rPr lang="es-ES" sz="1600" dirty="0"/>
              <a:t>Para efectos de las bonificaciones por desempeño individual y colectivo institucional, no se considerará a aquellos profesionales cuya prestación de servicios esté sujeta a </a:t>
            </a:r>
            <a:r>
              <a:rPr lang="es-ES" sz="1600" b="1" dirty="0"/>
              <a:t>contratos a honorarios</a:t>
            </a:r>
            <a:r>
              <a:rPr lang="es-ES" sz="1600" dirty="0"/>
              <a:t>.</a:t>
            </a:r>
            <a:endParaRPr lang="es-CL" sz="1600" dirty="0"/>
          </a:p>
          <a:p>
            <a:pPr marL="0" indent="0">
              <a:buNone/>
            </a:pPr>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59</a:t>
            </a:fld>
            <a:endParaRPr lang="es-CL" dirty="0"/>
          </a:p>
        </p:txBody>
      </p:sp>
    </p:spTree>
    <p:extLst>
      <p:ext uri="{BB962C8B-B14F-4D97-AF65-F5344CB8AC3E}">
        <p14:creationId xmlns:p14="http://schemas.microsoft.com/office/powerpoint/2010/main" val="3305891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548679"/>
            <a:ext cx="8452048" cy="6172795"/>
          </a:xfrm>
        </p:spPr>
        <p:txBody>
          <a:bodyPr/>
          <a:lstStyle/>
          <a:p>
            <a:pPr marL="0" indent="0">
              <a:buNone/>
            </a:pPr>
            <a:r>
              <a:rPr lang="es-ES" dirty="0"/>
              <a:t> </a:t>
            </a:r>
            <a:r>
              <a:rPr lang="es-ES" sz="1600" b="1" dirty="0" smtClean="0"/>
              <a:t>EL </a:t>
            </a:r>
            <a:r>
              <a:rPr lang="es-ES" sz="1600" b="1" dirty="0"/>
              <a:t>INGRESO A LA ETAPA DE DESTINACIÓN Y FORMACIÓN (DTO. REGLAMENTARIO Nº 788/00, DEL MINSAL)</a:t>
            </a:r>
            <a:endParaRPr lang="es-CL" sz="1600" dirty="0"/>
          </a:p>
          <a:p>
            <a:pPr lvl="0"/>
            <a:r>
              <a:rPr lang="es-ES" sz="1800" dirty="0"/>
              <a:t>Se efectuará mediante un </a:t>
            </a:r>
            <a:r>
              <a:rPr lang="es-ES" sz="1800" b="1" dirty="0"/>
              <a:t>proceso de selección</a:t>
            </a:r>
            <a:r>
              <a:rPr lang="es-ES" sz="1800" dirty="0"/>
              <a:t>,</a:t>
            </a:r>
            <a:endParaRPr lang="es-CL" sz="1800" dirty="0"/>
          </a:p>
          <a:p>
            <a:pPr lvl="0"/>
            <a:r>
              <a:rPr lang="es-ES" sz="1800" dirty="0"/>
              <a:t> objetivo, </a:t>
            </a:r>
            <a:endParaRPr lang="es-CL" sz="1800" dirty="0"/>
          </a:p>
          <a:p>
            <a:pPr lvl="0"/>
            <a:r>
              <a:rPr lang="es-ES" sz="1800" dirty="0"/>
              <a:t>técnico e </a:t>
            </a:r>
            <a:endParaRPr lang="es-CL" sz="1800" dirty="0"/>
          </a:p>
          <a:p>
            <a:pPr lvl="0"/>
            <a:r>
              <a:rPr lang="es-ES" sz="1800" dirty="0"/>
              <a:t>imparcial, que se desarrollará a nivel nacional, </a:t>
            </a:r>
            <a:r>
              <a:rPr lang="es-ES" sz="1800" b="1" dirty="0"/>
              <a:t>a lo menos, una vez al año</a:t>
            </a:r>
            <a:r>
              <a:rPr lang="es-ES" dirty="0"/>
              <a:t>.</a:t>
            </a:r>
            <a:endParaRPr lang="es-CL" dirty="0"/>
          </a:p>
          <a:p>
            <a:pPr marL="0" indent="0">
              <a:buNone/>
            </a:pPr>
            <a:r>
              <a:rPr lang="es-ES" dirty="0"/>
              <a:t> </a:t>
            </a:r>
            <a:endParaRPr lang="es-CL" dirty="0"/>
          </a:p>
          <a:p>
            <a:pPr marL="0" indent="0">
              <a:buNone/>
            </a:pPr>
            <a:r>
              <a:rPr lang="es-ES" sz="1600" b="1" dirty="0"/>
              <a:t>RUBROS A CONSIDERAR</a:t>
            </a:r>
            <a:endParaRPr lang="es-CL" sz="1600" dirty="0"/>
          </a:p>
          <a:p>
            <a:r>
              <a:rPr lang="es-ES" sz="1800" dirty="0"/>
              <a:t>La comisión encargada del proceso de selección podrá considerar la aplicación de instrumentos de selección, tales como,</a:t>
            </a:r>
            <a:endParaRPr lang="es-CL" sz="1800" dirty="0"/>
          </a:p>
          <a:p>
            <a:pPr lvl="0"/>
            <a:r>
              <a:rPr lang="es-ES" sz="1800" dirty="0"/>
              <a:t>Oposición de antecedentes, </a:t>
            </a:r>
            <a:endParaRPr lang="es-CL" sz="1800" dirty="0"/>
          </a:p>
          <a:p>
            <a:pPr lvl="0"/>
            <a:r>
              <a:rPr lang="es-ES" sz="1800" dirty="0"/>
              <a:t>pruebas, </a:t>
            </a:r>
            <a:endParaRPr lang="es-CL" sz="1800" dirty="0"/>
          </a:p>
          <a:p>
            <a:pPr lvl="0"/>
            <a:r>
              <a:rPr lang="es-ES" sz="1800" dirty="0"/>
              <a:t>entrevistas, </a:t>
            </a:r>
            <a:endParaRPr lang="es-CL" sz="1800" dirty="0"/>
          </a:p>
          <a:p>
            <a:pPr lvl="0"/>
            <a:r>
              <a:rPr lang="es-ES" sz="1800" dirty="0"/>
              <a:t>exámenes u </a:t>
            </a:r>
            <a:endParaRPr lang="es-CL" sz="1800" dirty="0"/>
          </a:p>
          <a:p>
            <a:pPr lvl="0"/>
            <a:r>
              <a:rPr lang="es-ES" sz="1800" dirty="0"/>
              <a:t>otros, que evalúen las competencias</a:t>
            </a:r>
            <a:r>
              <a:rPr lang="es-ES" dirty="0"/>
              <a:t>.</a:t>
            </a:r>
            <a:endParaRPr lang="es-CL" dirty="0"/>
          </a:p>
          <a:p>
            <a:pPr lvl="0"/>
            <a:r>
              <a:rPr lang="es-ES" sz="1600" dirty="0" smtClean="0"/>
              <a:t>Dichos </a:t>
            </a:r>
            <a:r>
              <a:rPr lang="es-ES" sz="1600" dirty="0"/>
              <a:t>instrumentos deberán ser públicos, y </a:t>
            </a:r>
            <a:endParaRPr lang="es-CL" sz="1600" dirty="0"/>
          </a:p>
          <a:p>
            <a:pPr lvl="0"/>
            <a:r>
              <a:rPr lang="es-ES" sz="1600" dirty="0"/>
              <a:t>Abiertos, a todo participante.</a:t>
            </a:r>
            <a:endParaRPr lang="es-CL" sz="1600" dirty="0"/>
          </a:p>
          <a:p>
            <a:pPr marL="0" indent="0">
              <a:buNone/>
            </a:pPr>
            <a:r>
              <a:rPr lang="es-ES" dirty="0"/>
              <a:t> </a:t>
            </a:r>
            <a:endParaRPr lang="es-CL" dirty="0"/>
          </a:p>
          <a:p>
            <a:pPr lvl="0" algn="just"/>
            <a:r>
              <a:rPr lang="es-ES" dirty="0" smtClean="0"/>
              <a:t>.</a:t>
            </a:r>
            <a:endParaRPr lang="es-CL" dirty="0"/>
          </a:p>
          <a:p>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6</a:t>
            </a:fld>
            <a:endParaRPr lang="es-CL" dirty="0"/>
          </a:p>
        </p:txBody>
      </p:sp>
    </p:spTree>
    <p:extLst>
      <p:ext uri="{BB962C8B-B14F-4D97-AF65-F5344CB8AC3E}">
        <p14:creationId xmlns:p14="http://schemas.microsoft.com/office/powerpoint/2010/main" val="44313694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404664"/>
            <a:ext cx="8177213" cy="5599261"/>
          </a:xfrm>
        </p:spPr>
        <p:txBody>
          <a:bodyPr/>
          <a:lstStyle/>
          <a:p>
            <a:pPr marL="0" indent="0">
              <a:buNone/>
            </a:pPr>
            <a:r>
              <a:rPr lang="es-ES" sz="1600" b="1" dirty="0"/>
              <a:t>COMPATIBILIDAD DE LAS ASIGNACIONES DE LA LEY Nº 19.664</a:t>
            </a:r>
            <a:endParaRPr lang="es-CL" sz="1600" dirty="0"/>
          </a:p>
          <a:p>
            <a:pPr marL="0" indent="0">
              <a:buNone/>
            </a:pPr>
            <a:endParaRPr lang="es-ES" sz="1600" b="1" dirty="0" smtClean="0"/>
          </a:p>
          <a:p>
            <a:pPr marL="0" indent="0" algn="just">
              <a:buNone/>
            </a:pPr>
            <a:r>
              <a:rPr lang="es-ES" sz="1600" b="1" dirty="0" smtClean="0"/>
              <a:t>Las </a:t>
            </a:r>
            <a:r>
              <a:rPr lang="es-ES" sz="1600" b="1" dirty="0"/>
              <a:t>asignaciones de experiencia calificada, de antigüedad, de reforzamiento profesional diurno, de responsabilidad y de estímulo y las bonificaciones por desempeño serán compatibles entre sí</a:t>
            </a:r>
            <a:r>
              <a:rPr lang="es-ES" sz="1600" dirty="0"/>
              <a:t>, aunque se tenga derecho a los máximos definidos para cada una de ellas. </a:t>
            </a:r>
            <a:endParaRPr lang="es-CL" sz="1600" dirty="0"/>
          </a:p>
          <a:p>
            <a:pPr marL="0" indent="0">
              <a:buNone/>
            </a:pPr>
            <a:r>
              <a:rPr lang="es-ES" sz="1600" dirty="0"/>
              <a:t> </a:t>
            </a:r>
            <a:endParaRPr lang="es-CL" sz="1600" dirty="0"/>
          </a:p>
          <a:p>
            <a:pPr marL="0" indent="0">
              <a:buNone/>
            </a:pPr>
            <a:r>
              <a:rPr lang="es-ES" sz="1600" b="1" dirty="0"/>
              <a:t>SUSTITUCIÓN DE REMUNERACIONES DE LA LEY Nº 15.076</a:t>
            </a:r>
            <a:endParaRPr lang="es-CL" sz="1600" dirty="0"/>
          </a:p>
          <a:p>
            <a:pPr marL="0" indent="0">
              <a:buNone/>
            </a:pPr>
            <a:endParaRPr lang="es-ES" sz="1600" b="1" dirty="0" smtClean="0"/>
          </a:p>
          <a:p>
            <a:pPr marL="0" indent="0">
              <a:buNone/>
            </a:pPr>
            <a:r>
              <a:rPr lang="es-ES" sz="1600" b="1" dirty="0" smtClean="0"/>
              <a:t>El </a:t>
            </a:r>
            <a:r>
              <a:rPr lang="es-ES" sz="1600" b="1" dirty="0"/>
              <a:t>sistema de remuneraciones que se establece sustituye</a:t>
            </a:r>
            <a:r>
              <a:rPr lang="es-ES" sz="1600" dirty="0"/>
              <a:t>, respecto de los profesionales funcionarios a los cuales se refiere:</a:t>
            </a:r>
            <a:endParaRPr lang="es-CL" sz="1600" dirty="0"/>
          </a:p>
          <a:p>
            <a:pPr lvl="0"/>
            <a:r>
              <a:rPr lang="es-ES" sz="1600" dirty="0"/>
              <a:t>Las remuneraciones contenidas en los artículos 7º, 8º, 9º y 10 permanentes y 14 transitorio, parte final, de la ley N° 15.076; </a:t>
            </a:r>
            <a:endParaRPr lang="es-CL" sz="1600" dirty="0"/>
          </a:p>
          <a:p>
            <a:pPr lvl="0"/>
            <a:r>
              <a:rPr lang="es-ES" sz="1600" dirty="0"/>
              <a:t>Artículo 39 del decreto ley N° 3.551, de 1980; </a:t>
            </a:r>
            <a:endParaRPr lang="es-CL" sz="1600" dirty="0"/>
          </a:p>
          <a:p>
            <a:pPr lvl="0"/>
            <a:r>
              <a:rPr lang="es-ES" sz="1600" dirty="0"/>
              <a:t>Artículo 65 de la ley N° 18.482; </a:t>
            </a:r>
            <a:endParaRPr lang="es-CL" sz="1600" dirty="0"/>
          </a:p>
          <a:p>
            <a:pPr lvl="0"/>
            <a:r>
              <a:rPr lang="es-ES" sz="1600" dirty="0"/>
              <a:t>Artículo 4º de la ley N° 18.717; </a:t>
            </a:r>
            <a:endParaRPr lang="es-CL" sz="1600" dirty="0"/>
          </a:p>
          <a:p>
            <a:pPr lvl="0"/>
            <a:r>
              <a:rPr lang="es-ES" sz="1600" dirty="0"/>
              <a:t>Artículo 1º de la ley N° 19.112, y </a:t>
            </a:r>
            <a:endParaRPr lang="es-CL" sz="1600" dirty="0"/>
          </a:p>
          <a:p>
            <a:pPr lvl="0"/>
            <a:r>
              <a:rPr lang="es-ES" sz="1600" dirty="0"/>
              <a:t>Artículo 1º y 2° de la ley N° 19.432. </a:t>
            </a:r>
            <a:endParaRPr lang="es-CL" sz="1600" dirty="0"/>
          </a:p>
          <a:p>
            <a:pPr lvl="0"/>
            <a:r>
              <a:rPr lang="es-ES" sz="1600" dirty="0"/>
              <a:t>Dichas disposiciones no serán aplicables a estos profesionales a contar de la fecha de entrada en vigencia del nuevo sistema (01.08.2000).</a:t>
            </a:r>
            <a:endParaRPr lang="es-CL" sz="1600" dirty="0"/>
          </a:p>
          <a:p>
            <a:pPr marL="0" indent="0">
              <a:buNone/>
            </a:pPr>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60</a:t>
            </a:fld>
            <a:endParaRPr lang="es-CL" dirty="0"/>
          </a:p>
        </p:txBody>
      </p:sp>
    </p:spTree>
    <p:extLst>
      <p:ext uri="{BB962C8B-B14F-4D97-AF65-F5344CB8AC3E}">
        <p14:creationId xmlns:p14="http://schemas.microsoft.com/office/powerpoint/2010/main" val="414121118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2400" y="152400"/>
            <a:ext cx="8164513" cy="468288"/>
          </a:xfrm>
        </p:spPr>
        <p:txBody>
          <a:bodyPr/>
          <a:lstStyle/>
          <a:p>
            <a:r>
              <a:rPr lang="es-ES" sz="1800" b="1" dirty="0"/>
              <a:t>MONTOS FIJOS  A PERCIBIR POR 44 HORAS</a:t>
            </a:r>
            <a:r>
              <a:rPr lang="es-CL" dirty="0"/>
              <a:t/>
            </a:r>
            <a:br>
              <a:rPr lang="es-CL" dirty="0"/>
            </a:br>
            <a:endParaRPr lang="es-CL" dirty="0"/>
          </a:p>
        </p:txBody>
      </p:sp>
      <p:sp>
        <p:nvSpPr>
          <p:cNvPr id="3" name="2 Marcador de contenido"/>
          <p:cNvSpPr>
            <a:spLocks noGrp="1"/>
          </p:cNvSpPr>
          <p:nvPr>
            <p:ph idx="1"/>
          </p:nvPr>
        </p:nvSpPr>
        <p:spPr>
          <a:xfrm>
            <a:off x="152400" y="980728"/>
            <a:ext cx="8177213" cy="5023197"/>
          </a:xfrm>
        </p:spPr>
        <p:txBody>
          <a:bodyPr/>
          <a:lstStyle/>
          <a:p>
            <a:pPr marL="0" lvl="0" indent="0">
              <a:buNone/>
            </a:pPr>
            <a:r>
              <a:rPr lang="es-ES" sz="1600" b="1" dirty="0"/>
              <a:t>INCREMENTO PREVISIONAL</a:t>
            </a:r>
            <a:endParaRPr lang="es-CL" sz="1600" dirty="0"/>
          </a:p>
          <a:p>
            <a:pPr marL="0" indent="0" algn="just">
              <a:buNone/>
            </a:pPr>
            <a:r>
              <a:rPr lang="es-ES" sz="1600" dirty="0"/>
              <a:t>Los profesionales funcionarios que se rijan por el sistema de remuneraciones establecido en este párrafo, cuya jornada de trabajo sea de 44 horas semanales, percibirán el incremento establecido en el </a:t>
            </a:r>
            <a:r>
              <a:rPr lang="es-ES" sz="1600" b="1" dirty="0"/>
              <a:t>ARTÍCULO 2° DEL DECRETO LEY N° 3.501, DE 1980</a:t>
            </a:r>
            <a:r>
              <a:rPr lang="es-ES" sz="1600" dirty="0"/>
              <a:t>, en la cantidad de $11.188. </a:t>
            </a:r>
            <a:endParaRPr lang="es-CL" sz="1600" dirty="0"/>
          </a:p>
          <a:p>
            <a:pPr marL="0" indent="0">
              <a:buNone/>
            </a:pPr>
            <a:r>
              <a:rPr lang="es-ES" sz="1600" dirty="0"/>
              <a:t> </a:t>
            </a:r>
            <a:endParaRPr lang="es-CL" sz="1600" dirty="0"/>
          </a:p>
          <a:p>
            <a:pPr marL="0" lvl="0" indent="0">
              <a:buNone/>
            </a:pPr>
            <a:r>
              <a:rPr lang="es-ES" sz="1600" b="1" dirty="0"/>
              <a:t>BONIFICACIÓN DE LEY Nº 18.566</a:t>
            </a:r>
            <a:endParaRPr lang="es-CL" sz="1600" dirty="0"/>
          </a:p>
          <a:p>
            <a:pPr marL="0" indent="0">
              <a:buNone/>
            </a:pPr>
            <a:r>
              <a:rPr lang="es-ES" sz="1600" dirty="0" smtClean="0"/>
              <a:t>Para </a:t>
            </a:r>
            <a:r>
              <a:rPr lang="es-ES" sz="1600" dirty="0"/>
              <a:t>este mismo personal, la bonificación establecida en el artículo 3° de la ley N°18.566 será de $11.992.</a:t>
            </a:r>
            <a:endParaRPr lang="es-CL" sz="1600" dirty="0"/>
          </a:p>
          <a:p>
            <a:pPr marL="0" indent="0">
              <a:buNone/>
            </a:pPr>
            <a:r>
              <a:rPr lang="es-ES" sz="1600" dirty="0"/>
              <a:t> </a:t>
            </a:r>
            <a:endParaRPr lang="es-CL" sz="1600" dirty="0"/>
          </a:p>
          <a:p>
            <a:pPr marL="0" lvl="0" indent="0">
              <a:buNone/>
            </a:pPr>
            <a:r>
              <a:rPr lang="es-ES" sz="1600" b="1" dirty="0"/>
              <a:t>BONIFICACIÓN DE LEY Nº 18.675</a:t>
            </a:r>
            <a:endParaRPr lang="es-CL" sz="1600" dirty="0"/>
          </a:p>
          <a:p>
            <a:pPr marL="0" indent="0" algn="just">
              <a:buNone/>
            </a:pPr>
            <a:r>
              <a:rPr lang="es-ES" sz="1600" dirty="0"/>
              <a:t>Para los efectos de lo dispuesto en los artículos </a:t>
            </a:r>
            <a:r>
              <a:rPr lang="es-ES" sz="1600" b="1" dirty="0"/>
              <a:t>10 Y 11 DE LA LEY N°18.675</a:t>
            </a:r>
            <a:r>
              <a:rPr lang="es-ES" sz="1600" dirty="0"/>
              <a:t>, las bonificaciones que se otorguen a estos mismos profesionales serán de $30.634 y de $12.365, respectivamente.</a:t>
            </a:r>
            <a:r>
              <a:rPr lang="es-ES" dirty="0"/>
              <a:t> </a:t>
            </a:r>
            <a:endParaRPr lang="es-CL" dirty="0"/>
          </a:p>
          <a:p>
            <a:pPr marL="0" indent="0" algn="just">
              <a:buNone/>
            </a:pPr>
            <a:r>
              <a:rPr lang="es-ES" dirty="0"/>
              <a:t> </a:t>
            </a:r>
            <a:endParaRPr lang="es-CL" dirty="0"/>
          </a:p>
          <a:p>
            <a:pPr marL="0" indent="0">
              <a:buNone/>
            </a:pPr>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61</a:t>
            </a:fld>
            <a:endParaRPr lang="es-CL" dirty="0"/>
          </a:p>
        </p:txBody>
      </p:sp>
    </p:spTree>
    <p:extLst>
      <p:ext uri="{BB962C8B-B14F-4D97-AF65-F5344CB8AC3E}">
        <p14:creationId xmlns:p14="http://schemas.microsoft.com/office/powerpoint/2010/main" val="212484072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marL="0" indent="0">
              <a:buNone/>
            </a:pPr>
            <a:r>
              <a:rPr lang="es-ES" sz="1800" b="1" dirty="0"/>
              <a:t>MONTOS </a:t>
            </a:r>
            <a:r>
              <a:rPr lang="es-ES" sz="1800" b="1" dirty="0" smtClean="0"/>
              <a:t>PROPORCIONALES</a:t>
            </a:r>
          </a:p>
          <a:p>
            <a:pPr marL="0" indent="0">
              <a:buNone/>
            </a:pPr>
            <a:endParaRPr lang="es-CL" sz="1800" dirty="0"/>
          </a:p>
          <a:p>
            <a:r>
              <a:rPr lang="es-ES" sz="1600" dirty="0"/>
              <a:t>Respecto de los que cumplan jornadas de 11, 22 y 33 horas semanales, dichos montos serán proporcionales a esas jornadas.</a:t>
            </a:r>
            <a:endParaRPr lang="es-CL" sz="1600" dirty="0"/>
          </a:p>
          <a:p>
            <a:pPr marL="0" indent="0">
              <a:buNone/>
            </a:pPr>
            <a:r>
              <a:rPr lang="es-ES" sz="1600" dirty="0"/>
              <a:t> </a:t>
            </a:r>
            <a:endParaRPr lang="es-CL" sz="1600" dirty="0"/>
          </a:p>
          <a:p>
            <a:r>
              <a:rPr lang="es-ES" sz="1600" dirty="0"/>
              <a:t>Para todos los efectos, las cantidades fijadas en los incisos anteriores se entenderán expresadas en valores vigentes al 31 de diciembre de 1996, los que se comprenderán reajustados y se reajustarán en los mismos porcentajes y oportunidades que se hayan determinado y se determinen para las remuneraciones del sector público.</a:t>
            </a:r>
            <a:endParaRPr lang="es-CL" sz="1600" dirty="0"/>
          </a:p>
          <a:p>
            <a:pPr marL="0" indent="0">
              <a:buNone/>
            </a:pPr>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62</a:t>
            </a:fld>
            <a:endParaRPr lang="es-CL" dirty="0"/>
          </a:p>
        </p:txBody>
      </p:sp>
    </p:spTree>
    <p:extLst>
      <p:ext uri="{BB962C8B-B14F-4D97-AF65-F5344CB8AC3E}">
        <p14:creationId xmlns:p14="http://schemas.microsoft.com/office/powerpoint/2010/main" val="91361628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2400" y="152400"/>
            <a:ext cx="8164513" cy="540296"/>
          </a:xfrm>
        </p:spPr>
        <p:txBody>
          <a:bodyPr/>
          <a:lstStyle/>
          <a:p>
            <a:r>
              <a:rPr lang="es-ES" dirty="0"/>
              <a:t> </a:t>
            </a:r>
            <a:r>
              <a:rPr lang="es-ES" sz="1800" b="1" dirty="0" smtClean="0"/>
              <a:t>HORAS </a:t>
            </a:r>
            <a:r>
              <a:rPr lang="es-ES" sz="1800" b="1" dirty="0"/>
              <a:t>EXTRAORDINARIAS</a:t>
            </a:r>
            <a:r>
              <a:rPr lang="es-CL" dirty="0"/>
              <a:t/>
            </a:r>
            <a:br>
              <a:rPr lang="es-CL" dirty="0"/>
            </a:br>
            <a:endParaRPr lang="es-CL" dirty="0"/>
          </a:p>
        </p:txBody>
      </p:sp>
      <p:sp>
        <p:nvSpPr>
          <p:cNvPr id="3" name="2 Marcador de contenido"/>
          <p:cNvSpPr>
            <a:spLocks noGrp="1"/>
          </p:cNvSpPr>
          <p:nvPr>
            <p:ph idx="1"/>
          </p:nvPr>
        </p:nvSpPr>
        <p:spPr>
          <a:xfrm>
            <a:off x="152400" y="620688"/>
            <a:ext cx="8177213" cy="5383237"/>
          </a:xfrm>
        </p:spPr>
        <p:txBody>
          <a:bodyPr/>
          <a:lstStyle/>
          <a:p>
            <a:pPr algn="just"/>
            <a:r>
              <a:rPr lang="es-ES" sz="1400" dirty="0"/>
              <a:t>Los Directores de los Servicios de Salud podrán ordenar, respecto de los profesionales funcionarios regidos por este Título, la ejecución de </a:t>
            </a:r>
            <a:r>
              <a:rPr lang="es-ES" sz="1200" b="1" dirty="0"/>
              <a:t>TRABAJOS EXTRAORDINARIOS A CONTINUACIÓN DE LA JORNADA ORDINARIA Y NOCTURNA, Y EN DÍAS SÁBADOS, DOMINGOS Y FESTIVOS</a:t>
            </a:r>
            <a:r>
              <a:rPr lang="es-ES" sz="1200" dirty="0"/>
              <a:t>,</a:t>
            </a:r>
            <a:r>
              <a:rPr lang="es-ES" sz="1400" dirty="0"/>
              <a:t> cuando hayan de realizarse tareas impostergables.</a:t>
            </a:r>
            <a:endParaRPr lang="es-CL" sz="1400" dirty="0"/>
          </a:p>
          <a:p>
            <a:pPr marL="0" indent="0" algn="just">
              <a:buNone/>
            </a:pPr>
            <a:endParaRPr lang="es-CL" sz="1400" dirty="0"/>
          </a:p>
          <a:p>
            <a:pPr algn="just"/>
            <a:r>
              <a:rPr lang="es-ES" sz="1400" b="1" dirty="0"/>
              <a:t>Se entiende por horas extraordinarias</a:t>
            </a:r>
            <a:r>
              <a:rPr lang="es-ES" sz="1400" dirty="0"/>
              <a:t> a las que exceden la jornada ordinaria de cargos de 44 horas de un profesional, y por trabajo extraordinario nocturno, el que se realiza entre las veintiuna horas de un día y las ocho horas del día siguiente que no corresponda al sistema de cargos de 28 horas de los establecimientos hospitalarios.</a:t>
            </a:r>
            <a:endParaRPr lang="es-CL" sz="1400" dirty="0"/>
          </a:p>
          <a:p>
            <a:pPr marL="0" indent="0" algn="just">
              <a:buNone/>
            </a:pPr>
            <a:r>
              <a:rPr lang="es-ES" sz="1400" dirty="0"/>
              <a:t> </a:t>
            </a:r>
            <a:endParaRPr lang="es-CL" sz="1400" dirty="0"/>
          </a:p>
          <a:p>
            <a:pPr algn="just"/>
            <a:r>
              <a:rPr lang="es-ES" sz="1400" dirty="0"/>
              <a:t>Las horas extraordinarias </a:t>
            </a:r>
            <a:r>
              <a:rPr lang="es-ES" sz="1400" b="1" dirty="0"/>
              <a:t>se compensarán</a:t>
            </a:r>
            <a:r>
              <a:rPr lang="es-ES" sz="1400" dirty="0"/>
              <a:t> con </a:t>
            </a:r>
            <a:r>
              <a:rPr lang="es-ES" sz="1400" b="1" dirty="0"/>
              <a:t>descanso complementario</a:t>
            </a:r>
            <a:r>
              <a:rPr lang="es-ES" sz="1400" dirty="0"/>
              <a:t>, el cual será igual al tiempo trabajado, más un aumento del 25%. Los profesionales que deban realizar trabajos extraordinarios nocturnos, o en días sábados, domingos o festivos, deberán ser compensados con un descanso complementario igual al tiempo trabajado, más un aumento del 50%.</a:t>
            </a:r>
            <a:endParaRPr lang="es-CL" sz="1400" dirty="0"/>
          </a:p>
          <a:p>
            <a:pPr marL="0" indent="0" algn="just">
              <a:buNone/>
            </a:pPr>
            <a:endParaRPr lang="es-CL" sz="1400" dirty="0"/>
          </a:p>
          <a:p>
            <a:pPr algn="just"/>
            <a:r>
              <a:rPr lang="es-ES" sz="1400" dirty="0"/>
              <a:t>Sólo en el caso de que </a:t>
            </a:r>
            <a:r>
              <a:rPr lang="es-ES" sz="1400" b="1" dirty="0"/>
              <a:t>no fuere posible, por razones fundadas</a:t>
            </a:r>
            <a:r>
              <a:rPr lang="es-ES" sz="1400" dirty="0"/>
              <a:t>, otorgar el descanso complementario a que alude el inciso anterior, se compensará a los profesionales con un aumento de sus remuneraciones ascendente al 25% o al 50% del valor de la hora diaria de trabajo, según fuere el caso.</a:t>
            </a:r>
            <a:endParaRPr lang="es-CL" sz="1400" dirty="0"/>
          </a:p>
          <a:p>
            <a:pPr marL="0" indent="0">
              <a:buNone/>
            </a:pPr>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63</a:t>
            </a:fld>
            <a:endParaRPr lang="es-CL" dirty="0"/>
          </a:p>
        </p:txBody>
      </p:sp>
    </p:spTree>
    <p:extLst>
      <p:ext uri="{BB962C8B-B14F-4D97-AF65-F5344CB8AC3E}">
        <p14:creationId xmlns:p14="http://schemas.microsoft.com/office/powerpoint/2010/main" val="413338752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476672"/>
            <a:ext cx="8177213" cy="5527253"/>
          </a:xfrm>
        </p:spPr>
        <p:txBody>
          <a:bodyPr/>
          <a:lstStyle/>
          <a:p>
            <a:pPr marL="0" indent="0">
              <a:buNone/>
            </a:pPr>
            <a:endParaRPr lang="es-ES" sz="1800" b="1" dirty="0" smtClean="0"/>
          </a:p>
          <a:p>
            <a:pPr marL="0" indent="0">
              <a:buNone/>
            </a:pPr>
            <a:r>
              <a:rPr lang="es-ES" sz="1800" b="1" dirty="0" smtClean="0"/>
              <a:t>VALOR </a:t>
            </a:r>
            <a:r>
              <a:rPr lang="es-ES" sz="1800" b="1" dirty="0"/>
              <a:t>HORA ORDINARIA</a:t>
            </a:r>
            <a:endParaRPr lang="es-CL" sz="1800" dirty="0"/>
          </a:p>
          <a:p>
            <a:pPr marL="0" indent="0" algn="just">
              <a:buNone/>
            </a:pPr>
            <a:endParaRPr lang="es-ES" sz="1600" dirty="0" smtClean="0"/>
          </a:p>
          <a:p>
            <a:pPr marL="0" indent="0" algn="just">
              <a:buNone/>
            </a:pPr>
            <a:r>
              <a:rPr lang="es-ES" sz="1600" dirty="0" smtClean="0"/>
              <a:t>Para </a:t>
            </a:r>
            <a:r>
              <a:rPr lang="es-ES" sz="1600" dirty="0"/>
              <a:t>los efectos de calcular el valor de la hora diaria de trabajo ordinario, se sumarán el </a:t>
            </a:r>
            <a:r>
              <a:rPr lang="es-ES" sz="1600" b="1" dirty="0"/>
              <a:t>sueldo base, la asignación de antigüedad y la asignación de experiencia calificada</a:t>
            </a:r>
            <a:r>
              <a:rPr lang="es-ES" sz="1600" dirty="0"/>
              <a:t>, cuando corresponda, y se </a:t>
            </a:r>
            <a:r>
              <a:rPr lang="es-ES" sz="1600" b="1" dirty="0"/>
              <a:t>dividirán por ciento noventa</a:t>
            </a:r>
            <a:r>
              <a:rPr lang="es-ES" dirty="0"/>
              <a:t>.</a:t>
            </a:r>
            <a:endParaRPr lang="es-CL" dirty="0"/>
          </a:p>
          <a:p>
            <a:pPr marL="0" indent="0">
              <a:buNone/>
            </a:pPr>
            <a:endParaRPr lang="es-ES" dirty="0"/>
          </a:p>
          <a:p>
            <a:pPr marL="0" indent="0">
              <a:buNone/>
            </a:pPr>
            <a:r>
              <a:rPr lang="es-ES" sz="1800" b="1" dirty="0" smtClean="0"/>
              <a:t>MÁXIMO </a:t>
            </a:r>
            <a:r>
              <a:rPr lang="es-ES" sz="1800" b="1" dirty="0"/>
              <a:t>HORAS </a:t>
            </a:r>
            <a:r>
              <a:rPr lang="es-ES" sz="1800" b="1" dirty="0" smtClean="0"/>
              <a:t>DIURNAS</a:t>
            </a:r>
          </a:p>
          <a:p>
            <a:pPr marL="0" indent="0">
              <a:buNone/>
            </a:pPr>
            <a:endParaRPr lang="es-CL" sz="1800" dirty="0"/>
          </a:p>
          <a:p>
            <a:pPr marL="0" indent="0" algn="just">
              <a:buNone/>
            </a:pPr>
            <a:r>
              <a:rPr lang="es-ES" sz="1600" dirty="0"/>
              <a:t>El máximo de horas extraordinarias diurnas, cuyo pago podrá autorizarse, será de cuarenta horas por profesional al mes. Sólo podrá excederse esta limitación cuando se trate de </a:t>
            </a:r>
            <a:r>
              <a:rPr lang="es-ES" sz="1600" b="1" dirty="0"/>
              <a:t>trabajos de carácter imprevisto, motivados por fenómenos naturales o calamidades públicas, que hagan imprescindible trabajar mayor número de horas extraordinarias</a:t>
            </a:r>
            <a:r>
              <a:rPr lang="es-ES" sz="1600" dirty="0"/>
              <a:t>. De tal circunstancia deberá dejarse expresa </a:t>
            </a:r>
            <a:r>
              <a:rPr lang="es-ES" sz="1600" b="1" dirty="0"/>
              <a:t>constancia en la resolución</a:t>
            </a:r>
            <a:r>
              <a:rPr lang="es-ES" sz="1600" dirty="0"/>
              <a:t> que ordene tales trabajos extraordinarios.</a:t>
            </a:r>
            <a:endParaRPr lang="es-CL" sz="1600" dirty="0"/>
          </a:p>
          <a:p>
            <a:pPr marL="0" indent="0">
              <a:buNone/>
            </a:pPr>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64</a:t>
            </a:fld>
            <a:endParaRPr lang="es-CL" dirty="0"/>
          </a:p>
        </p:txBody>
      </p:sp>
    </p:spTree>
    <p:extLst>
      <p:ext uri="{BB962C8B-B14F-4D97-AF65-F5344CB8AC3E}">
        <p14:creationId xmlns:p14="http://schemas.microsoft.com/office/powerpoint/2010/main" val="106654638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260648"/>
            <a:ext cx="8177213" cy="5743277"/>
          </a:xfrm>
        </p:spPr>
        <p:txBody>
          <a:bodyPr/>
          <a:lstStyle/>
          <a:p>
            <a:pPr marL="0" indent="0">
              <a:buNone/>
            </a:pPr>
            <a:r>
              <a:rPr lang="es-ES" sz="1600" b="1" dirty="0"/>
              <a:t>EXCEPCIÓN AL LÍMITE MÁXIMO DE HORAS EXTRAS</a:t>
            </a:r>
            <a:endParaRPr lang="es-CL" sz="1600" dirty="0"/>
          </a:p>
          <a:p>
            <a:pPr marL="0" indent="0" algn="just">
              <a:buNone/>
            </a:pPr>
            <a:endParaRPr lang="es-ES" sz="1600" dirty="0" smtClean="0"/>
          </a:p>
          <a:p>
            <a:pPr marL="0" indent="0" algn="just">
              <a:buNone/>
            </a:pPr>
            <a:r>
              <a:rPr lang="es-ES" sz="1600" dirty="0" smtClean="0"/>
              <a:t>Mediante </a:t>
            </a:r>
            <a:r>
              <a:rPr lang="es-ES" sz="1600" dirty="0"/>
              <a:t>uno o varios decretos supremos del Ministerio de Salud, suscritos, además, por el Ministro de Hacienda, podrá exceptuarse de la limitación que establece el inciso anterior a aquellos Servicios de Salud que, por circunstancias especiales, necesiten que algunos profesionales funcionarios trabajen un mayor número de horas extraordinarias.</a:t>
            </a:r>
            <a:endParaRPr lang="es-CL" sz="1600" dirty="0"/>
          </a:p>
          <a:p>
            <a:pPr marL="0" indent="0">
              <a:buNone/>
            </a:pPr>
            <a:r>
              <a:rPr lang="es-ES" sz="1600" dirty="0"/>
              <a:t> </a:t>
            </a:r>
            <a:endParaRPr lang="es-CL" sz="1600" dirty="0"/>
          </a:p>
          <a:p>
            <a:pPr marL="0" indent="0">
              <a:buNone/>
            </a:pPr>
            <a:r>
              <a:rPr lang="es-ES" sz="1600" b="1" dirty="0" smtClean="0"/>
              <a:t>NO </a:t>
            </a:r>
            <a:r>
              <a:rPr lang="es-ES" sz="1600" b="1" dirty="0"/>
              <a:t>IMPONIBLES</a:t>
            </a:r>
            <a:endParaRPr lang="es-CL" sz="1600" dirty="0"/>
          </a:p>
          <a:p>
            <a:pPr marL="0" indent="0">
              <a:buNone/>
            </a:pPr>
            <a:endParaRPr lang="es-ES" sz="1600" dirty="0" smtClean="0"/>
          </a:p>
          <a:p>
            <a:pPr marL="0" indent="0">
              <a:buNone/>
            </a:pPr>
            <a:r>
              <a:rPr lang="es-ES" sz="1600" dirty="0" smtClean="0"/>
              <a:t>Las </a:t>
            </a:r>
            <a:r>
              <a:rPr lang="es-ES" sz="1600" dirty="0"/>
              <a:t>cantidades percibidas por concepto de horas extraordinarias no serán imponibles para efecto legal alguno.</a:t>
            </a:r>
            <a:endParaRPr lang="es-CL" sz="1600" dirty="0"/>
          </a:p>
          <a:p>
            <a:pPr marL="0" indent="0">
              <a:buNone/>
            </a:pPr>
            <a:r>
              <a:rPr lang="es-ES" sz="1600" dirty="0"/>
              <a:t> </a:t>
            </a:r>
            <a:endParaRPr lang="es-CL" sz="1600" dirty="0"/>
          </a:p>
          <a:p>
            <a:pPr marL="0" indent="0">
              <a:buNone/>
            </a:pPr>
            <a:r>
              <a:rPr lang="es-ES" sz="1600" b="1" dirty="0"/>
              <a:t>ASIGNACIÓN DE ZONA</a:t>
            </a:r>
            <a:r>
              <a:rPr lang="es-ES" sz="1600" dirty="0"/>
              <a:t> </a:t>
            </a:r>
            <a:endParaRPr lang="es-CL" sz="1600" dirty="0"/>
          </a:p>
          <a:p>
            <a:pPr marL="0" indent="0">
              <a:buNone/>
            </a:pPr>
            <a:endParaRPr lang="es-ES" sz="1600" dirty="0"/>
          </a:p>
          <a:p>
            <a:pPr marL="0" indent="0" algn="just">
              <a:buNone/>
            </a:pPr>
            <a:r>
              <a:rPr lang="es-ES" sz="1600" dirty="0" smtClean="0"/>
              <a:t>Para </a:t>
            </a:r>
            <a:r>
              <a:rPr lang="es-ES" sz="1600" dirty="0"/>
              <a:t>los profesionales funcionarios que se rijan por el sistema de remuneraciones contenido en este párrafo.</a:t>
            </a:r>
            <a:endParaRPr lang="es-CL" sz="1600" dirty="0"/>
          </a:p>
          <a:p>
            <a:pPr marL="0" indent="0" algn="just">
              <a:buNone/>
            </a:pPr>
            <a:r>
              <a:rPr lang="es-ES" sz="1600" dirty="0"/>
              <a:t> </a:t>
            </a:r>
            <a:endParaRPr lang="es-CL" sz="1600" dirty="0"/>
          </a:p>
          <a:p>
            <a:pPr marL="0" indent="0" algn="just">
              <a:buNone/>
            </a:pPr>
            <a:r>
              <a:rPr lang="es-ES" sz="1600" b="1" dirty="0"/>
              <a:t>Se calculará sobre el sueldo base, la asignación de antigüedad y la asignación de experiencia calificada</a:t>
            </a:r>
            <a:r>
              <a:rPr lang="es-ES" sz="1600" dirty="0"/>
              <a:t>, cuando correspondan.</a:t>
            </a:r>
            <a:endParaRPr lang="es-CL" sz="1600" dirty="0"/>
          </a:p>
          <a:p>
            <a:pPr marL="0" indent="0">
              <a:buNone/>
            </a:pPr>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65</a:t>
            </a:fld>
            <a:endParaRPr lang="es-CL" dirty="0"/>
          </a:p>
        </p:txBody>
      </p:sp>
    </p:spTree>
    <p:extLst>
      <p:ext uri="{BB962C8B-B14F-4D97-AF65-F5344CB8AC3E}">
        <p14:creationId xmlns:p14="http://schemas.microsoft.com/office/powerpoint/2010/main" val="378568664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2400" y="152400"/>
            <a:ext cx="8164513" cy="468288"/>
          </a:xfrm>
        </p:spPr>
        <p:txBody>
          <a:bodyPr/>
          <a:lstStyle/>
          <a:p>
            <a:pPr algn="ctr"/>
            <a:r>
              <a:rPr lang="es-ES_tradnl" b="1" dirty="0" smtClean="0"/>
              <a:t>PROCEDIMIENTO DE CALCULO</a:t>
            </a:r>
            <a:endParaRPr lang="es-CL" b="1" dirty="0"/>
          </a:p>
        </p:txBody>
      </p:sp>
      <p:sp>
        <p:nvSpPr>
          <p:cNvPr id="3" name="2 Marcador de contenido"/>
          <p:cNvSpPr>
            <a:spLocks noGrp="1"/>
          </p:cNvSpPr>
          <p:nvPr>
            <p:ph idx="1"/>
          </p:nvPr>
        </p:nvSpPr>
        <p:spPr>
          <a:xfrm>
            <a:off x="152400" y="692696"/>
            <a:ext cx="8524056" cy="5311229"/>
          </a:xfrm>
        </p:spPr>
        <p:txBody>
          <a:bodyPr/>
          <a:lstStyle/>
          <a:p>
            <a:pPr marL="0" indent="0">
              <a:buNone/>
            </a:pPr>
            <a:r>
              <a:rPr lang="es-ES_tradnl" sz="1600" b="1" dirty="0" smtClean="0"/>
              <a:t>HND y F Urgencia </a:t>
            </a:r>
          </a:p>
          <a:p>
            <a:pPr marL="0" indent="0">
              <a:buNone/>
            </a:pPr>
            <a:endParaRPr lang="es-ES_tradnl" sz="1600" b="1" dirty="0" smtClean="0"/>
          </a:p>
          <a:p>
            <a:pPr marL="0" indent="0">
              <a:buNone/>
            </a:pPr>
            <a:r>
              <a:rPr lang="es-ES_tradnl" sz="1400" dirty="0" smtClean="0"/>
              <a:t>(Sueldo Base + </a:t>
            </a:r>
            <a:r>
              <a:rPr lang="es-ES_tradnl" sz="1400" dirty="0" err="1" smtClean="0"/>
              <a:t>Asig</a:t>
            </a:r>
            <a:r>
              <a:rPr lang="es-ES_tradnl" sz="1400" dirty="0" smtClean="0"/>
              <a:t>., de Antigüedad + DL Nº3551/80 + Art. 65 Ley Nº 18.482 + Jefaturas de Turno + Falencia por Especialidad + Estímulo de Urgencia Art. 2 Ley 19.230) * 75/240</a:t>
            </a:r>
          </a:p>
          <a:p>
            <a:pPr marL="0" indent="0">
              <a:buNone/>
            </a:pPr>
            <a:endParaRPr lang="es-ES_tradnl" sz="1400" dirty="0"/>
          </a:p>
          <a:p>
            <a:pPr marL="0" indent="0">
              <a:buNone/>
            </a:pPr>
            <a:r>
              <a:rPr lang="es-ES_tradnl" sz="1600" b="1" dirty="0" smtClean="0"/>
              <a:t>HND y F Maternidad</a:t>
            </a:r>
          </a:p>
          <a:p>
            <a:pPr marL="0" indent="0">
              <a:buNone/>
            </a:pPr>
            <a:endParaRPr lang="es-ES_tradnl" sz="1600" b="1" dirty="0" smtClean="0"/>
          </a:p>
          <a:p>
            <a:pPr marL="0" indent="0">
              <a:buNone/>
            </a:pPr>
            <a:r>
              <a:rPr lang="es-ES_tradnl" sz="1400" dirty="0"/>
              <a:t>(Sueldo Base + </a:t>
            </a:r>
            <a:r>
              <a:rPr lang="es-ES_tradnl" sz="1400" dirty="0" err="1"/>
              <a:t>Asig</a:t>
            </a:r>
            <a:r>
              <a:rPr lang="es-ES_tradnl" sz="1400" dirty="0"/>
              <a:t>., de Antigüedad + DL Nº3551/80 + Art. 65 Ley Nº 18.482 + Jefaturas de Turno + Falencia por </a:t>
            </a:r>
            <a:r>
              <a:rPr lang="es-ES_tradnl" sz="1400" dirty="0" smtClean="0"/>
              <a:t>Especialidad) </a:t>
            </a:r>
            <a:r>
              <a:rPr lang="es-ES_tradnl" sz="1400" dirty="0"/>
              <a:t>* </a:t>
            </a:r>
            <a:r>
              <a:rPr lang="es-ES_tradnl" sz="1400" dirty="0" smtClean="0"/>
              <a:t>75/240</a:t>
            </a:r>
          </a:p>
          <a:p>
            <a:pPr marL="0" indent="0">
              <a:buNone/>
            </a:pPr>
            <a:endParaRPr lang="es-ES_tradnl" sz="1400" dirty="0"/>
          </a:p>
          <a:p>
            <a:pPr marL="0" indent="0">
              <a:buNone/>
            </a:pPr>
            <a:r>
              <a:rPr lang="es-ES_tradnl" sz="1600" b="1" dirty="0" err="1" smtClean="0"/>
              <a:t>Asig</a:t>
            </a:r>
            <a:r>
              <a:rPr lang="es-ES_tradnl" sz="1600" b="1" dirty="0" smtClean="0"/>
              <a:t>., de Estimulo, letra h) del Art. 27 del Decreto Nº 110/63, Art. 1 Ley Nº 19.230</a:t>
            </a:r>
          </a:p>
          <a:p>
            <a:pPr marL="0" indent="0">
              <a:buNone/>
            </a:pPr>
            <a:endParaRPr lang="es-ES_tradnl" sz="1400" dirty="0" smtClean="0"/>
          </a:p>
          <a:p>
            <a:pPr marL="0" indent="0">
              <a:buNone/>
            </a:pPr>
            <a:r>
              <a:rPr lang="es-ES_tradnl" sz="1400" dirty="0" smtClean="0"/>
              <a:t>150% * (Sueldo Base + HND y F)* 13.05%</a:t>
            </a:r>
          </a:p>
          <a:p>
            <a:pPr marL="0" indent="0">
              <a:buNone/>
            </a:pPr>
            <a:endParaRPr lang="es-ES_tradnl" sz="1400" dirty="0"/>
          </a:p>
          <a:p>
            <a:pPr marL="0" indent="0">
              <a:buNone/>
            </a:pPr>
            <a:r>
              <a:rPr lang="es-ES_tradnl" sz="1600" b="1" dirty="0" smtClean="0"/>
              <a:t>Incremento Previsional</a:t>
            </a:r>
            <a:endParaRPr lang="es-ES_tradnl" sz="1600" b="1" dirty="0"/>
          </a:p>
          <a:p>
            <a:pPr marL="0" indent="0">
              <a:buNone/>
            </a:pPr>
            <a:endParaRPr lang="es-ES_tradnl" sz="1400" dirty="0" smtClean="0"/>
          </a:p>
          <a:p>
            <a:pPr marL="0" indent="0">
              <a:buNone/>
            </a:pPr>
            <a:r>
              <a:rPr lang="es-ES_tradnl" sz="1400" dirty="0" smtClean="0"/>
              <a:t>(Sueldo Base + Trienios + </a:t>
            </a:r>
            <a:r>
              <a:rPr lang="es-ES_tradnl" sz="1400" dirty="0" err="1" smtClean="0"/>
              <a:t>Asig</a:t>
            </a:r>
            <a:r>
              <a:rPr lang="es-ES_tradnl" sz="1400" dirty="0" smtClean="0"/>
              <a:t>., Falencia de Especialidad + HND y F) * 13.05%</a:t>
            </a:r>
            <a:endParaRPr lang="es-ES_tradnl" sz="1400" dirty="0"/>
          </a:p>
          <a:p>
            <a:pPr marL="0" indent="0">
              <a:buNone/>
            </a:pPr>
            <a:endParaRPr lang="es-ES_tradnl" sz="1600" b="1"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66</a:t>
            </a:fld>
            <a:endParaRPr lang="es-CL" dirty="0"/>
          </a:p>
        </p:txBody>
      </p:sp>
    </p:spTree>
    <p:extLst>
      <p:ext uri="{BB962C8B-B14F-4D97-AF65-F5344CB8AC3E}">
        <p14:creationId xmlns:p14="http://schemas.microsoft.com/office/powerpoint/2010/main" val="68379975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764704"/>
            <a:ext cx="8452048" cy="5239221"/>
          </a:xfrm>
        </p:spPr>
        <p:txBody>
          <a:bodyPr/>
          <a:lstStyle/>
          <a:p>
            <a:pPr marL="0" indent="0">
              <a:buNone/>
            </a:pPr>
            <a:r>
              <a:rPr lang="es-ES_tradnl" sz="1600" b="1" dirty="0" smtClean="0"/>
              <a:t>Bonificación Art. 3 Ley Nº 18.556</a:t>
            </a:r>
          </a:p>
          <a:p>
            <a:pPr marL="0" indent="0">
              <a:buNone/>
            </a:pPr>
            <a:endParaRPr lang="es-ES_tradnl" sz="1000" b="1" dirty="0" smtClean="0"/>
          </a:p>
          <a:p>
            <a:pPr marL="0" indent="0" algn="just">
              <a:buNone/>
            </a:pPr>
            <a:r>
              <a:rPr lang="es-ES_tradnl" sz="1400" dirty="0"/>
              <a:t>(Sueldo Base + </a:t>
            </a:r>
            <a:r>
              <a:rPr lang="es-ES_tradnl" sz="1400" dirty="0" err="1"/>
              <a:t>Asig</a:t>
            </a:r>
            <a:r>
              <a:rPr lang="es-ES_tradnl" sz="1400" dirty="0"/>
              <a:t>., de Antigüedad + DL Nº3551/80 + Art. 65 Ley Nº 18.482 + Jefaturas de Turno + Falencia por Especialidad + Estímulo de Urgencia Art. 2 Ley </a:t>
            </a:r>
            <a:r>
              <a:rPr lang="es-ES_tradnl" sz="1400" dirty="0" smtClean="0"/>
              <a:t>19.230 + </a:t>
            </a:r>
            <a:r>
              <a:rPr lang="es-ES_tradnl" sz="1400" dirty="0" err="1" smtClean="0"/>
              <a:t>Asig</a:t>
            </a:r>
            <a:r>
              <a:rPr lang="es-ES_tradnl" sz="1400" dirty="0" smtClean="0"/>
              <a:t>. Estímulo 150% + Incremento Previsional + HND y F) * %</a:t>
            </a:r>
          </a:p>
          <a:p>
            <a:pPr marL="0" indent="0" algn="just">
              <a:buNone/>
            </a:pPr>
            <a:endParaRPr lang="es-ES_tradnl" sz="1400" dirty="0"/>
          </a:p>
          <a:p>
            <a:pPr marL="0" indent="0" algn="just">
              <a:buNone/>
            </a:pPr>
            <a:r>
              <a:rPr lang="es-ES_tradnl" sz="1400" b="1" dirty="0"/>
              <a:t>Bonificación Art. </a:t>
            </a:r>
            <a:r>
              <a:rPr lang="es-ES_tradnl" sz="1400" b="1" dirty="0" smtClean="0"/>
              <a:t>10 </a:t>
            </a:r>
            <a:r>
              <a:rPr lang="es-ES_tradnl" sz="1400" b="1" dirty="0"/>
              <a:t>Ley Nº </a:t>
            </a:r>
            <a:r>
              <a:rPr lang="es-ES_tradnl" sz="1400" b="1" dirty="0" smtClean="0"/>
              <a:t>18.675</a:t>
            </a:r>
          </a:p>
          <a:p>
            <a:pPr marL="0" indent="0" algn="just">
              <a:buNone/>
            </a:pPr>
            <a:endParaRPr lang="es-ES_tradnl" sz="1400" b="1" dirty="0"/>
          </a:p>
          <a:p>
            <a:pPr marL="0" indent="0" algn="just">
              <a:buNone/>
            </a:pPr>
            <a:r>
              <a:rPr lang="es-ES_tradnl" sz="1400" dirty="0"/>
              <a:t>(Sueldo Base + </a:t>
            </a:r>
            <a:r>
              <a:rPr lang="es-ES_tradnl" sz="1400" dirty="0" err="1"/>
              <a:t>Asig</a:t>
            </a:r>
            <a:r>
              <a:rPr lang="es-ES_tradnl" sz="1400" dirty="0"/>
              <a:t>., de Antigüedad + DL Nº3551/80 + Art. 65 Ley Nº 18.482 + Jefaturas de Turno + Falencia por Especialidad + Estímulo de Urgencia Art. 2 Ley 19.230 + </a:t>
            </a:r>
            <a:r>
              <a:rPr lang="es-ES_tradnl" sz="1400" dirty="0" err="1"/>
              <a:t>Asig</a:t>
            </a:r>
            <a:r>
              <a:rPr lang="es-ES_tradnl" sz="1400" dirty="0"/>
              <a:t>. Estímulo 150% + Incremento </a:t>
            </a:r>
            <a:r>
              <a:rPr lang="es-ES_tradnl" sz="1400" dirty="0" smtClean="0"/>
              <a:t>Previsional </a:t>
            </a:r>
            <a:r>
              <a:rPr lang="es-ES_tradnl" sz="1400" dirty="0"/>
              <a:t>+ HND y </a:t>
            </a:r>
            <a:r>
              <a:rPr lang="es-ES_tradnl" sz="1400" dirty="0" smtClean="0"/>
              <a:t>F + Art. 3 Ley Nº 18.566) </a:t>
            </a:r>
            <a:r>
              <a:rPr lang="es-ES_tradnl" sz="1400" dirty="0"/>
              <a:t>* </a:t>
            </a:r>
            <a:r>
              <a:rPr lang="es-ES_tradnl" sz="1400" dirty="0" smtClean="0"/>
              <a:t>%</a:t>
            </a:r>
          </a:p>
          <a:p>
            <a:pPr marL="0" indent="0" algn="just">
              <a:buNone/>
            </a:pPr>
            <a:endParaRPr lang="es-ES_tradnl" sz="1400" dirty="0"/>
          </a:p>
          <a:p>
            <a:pPr marL="0" indent="0" algn="just">
              <a:buNone/>
            </a:pPr>
            <a:r>
              <a:rPr lang="es-ES_tradnl" sz="1400" b="1" dirty="0"/>
              <a:t>Bonificación Art. </a:t>
            </a:r>
            <a:r>
              <a:rPr lang="es-ES_tradnl" sz="1400" b="1" dirty="0" smtClean="0"/>
              <a:t>11 </a:t>
            </a:r>
            <a:r>
              <a:rPr lang="es-ES_tradnl" sz="1400" b="1" dirty="0"/>
              <a:t>Ley Nº 18.675</a:t>
            </a:r>
          </a:p>
          <a:p>
            <a:pPr marL="0" indent="0" algn="just">
              <a:buNone/>
            </a:pPr>
            <a:endParaRPr lang="es-ES_tradnl" sz="1400" b="1" dirty="0"/>
          </a:p>
          <a:p>
            <a:pPr marL="0" indent="0" algn="just">
              <a:buNone/>
            </a:pPr>
            <a:r>
              <a:rPr lang="es-ES_tradnl" sz="1400" dirty="0"/>
              <a:t>(Sueldo Base + </a:t>
            </a:r>
            <a:r>
              <a:rPr lang="es-ES_tradnl" sz="1400" dirty="0" err="1"/>
              <a:t>Asig</a:t>
            </a:r>
            <a:r>
              <a:rPr lang="es-ES_tradnl" sz="1400" dirty="0"/>
              <a:t>., de Antigüedad + DL Nº3551/80 + Art. 65 Ley Nº 18.482 + Jefaturas de Turno + Falencia por Especialidad + Estímulo de Urgencia Art. 2 Ley 19.230 + </a:t>
            </a:r>
            <a:r>
              <a:rPr lang="es-ES_tradnl" sz="1400" dirty="0" err="1"/>
              <a:t>Asig</a:t>
            </a:r>
            <a:r>
              <a:rPr lang="es-ES_tradnl" sz="1400" dirty="0"/>
              <a:t>. Estímulo 150% + Incremento </a:t>
            </a:r>
            <a:r>
              <a:rPr lang="es-ES_tradnl" sz="1400" dirty="0" smtClean="0"/>
              <a:t>Previsional </a:t>
            </a:r>
            <a:r>
              <a:rPr lang="es-ES_tradnl" sz="1400" dirty="0"/>
              <a:t>+ HND y F + Art. 3 Ley Nº 18.566</a:t>
            </a:r>
            <a:r>
              <a:rPr lang="es-ES_tradnl" sz="1400" dirty="0" smtClean="0"/>
              <a:t>)*3,7 </a:t>
            </a:r>
            <a:r>
              <a:rPr lang="es-ES_tradnl" sz="1400" dirty="0"/>
              <a:t>%</a:t>
            </a:r>
          </a:p>
          <a:p>
            <a:pPr marL="0" indent="0" algn="just">
              <a:buNone/>
            </a:pPr>
            <a:endParaRPr lang="es-ES_tradnl" sz="1400" dirty="0"/>
          </a:p>
          <a:p>
            <a:pPr marL="0" indent="0" algn="just">
              <a:buNone/>
            </a:pPr>
            <a:endParaRPr lang="es-ES_tradnl" sz="1400" dirty="0"/>
          </a:p>
          <a:p>
            <a:pPr marL="0" indent="0" algn="just">
              <a:buNone/>
            </a:pPr>
            <a:endParaRPr lang="es-ES_tradnl" sz="1400" b="1" dirty="0"/>
          </a:p>
          <a:p>
            <a:pPr marL="0" indent="0" algn="just">
              <a:buNone/>
            </a:pPr>
            <a:endParaRPr lang="es-ES_tradnl" sz="1400" dirty="0"/>
          </a:p>
          <a:p>
            <a:pPr marL="0" indent="0">
              <a:buNone/>
            </a:pPr>
            <a:endParaRPr lang="es-ES_tradnl" sz="1000" b="1" dirty="0" smtClean="0"/>
          </a:p>
          <a:p>
            <a:pPr marL="0" indent="0">
              <a:buNone/>
            </a:pPr>
            <a:endParaRPr lang="es-ES_tradnl" sz="1600" b="1"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67</a:t>
            </a:fld>
            <a:endParaRPr lang="es-CL" dirty="0"/>
          </a:p>
        </p:txBody>
      </p:sp>
    </p:spTree>
    <p:extLst>
      <p:ext uri="{BB962C8B-B14F-4D97-AF65-F5344CB8AC3E}">
        <p14:creationId xmlns:p14="http://schemas.microsoft.com/office/powerpoint/2010/main" val="384731456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476672"/>
            <a:ext cx="8177213" cy="5527253"/>
          </a:xfrm>
        </p:spPr>
        <p:txBody>
          <a:bodyPr/>
          <a:lstStyle/>
          <a:p>
            <a:pPr marL="0" indent="0" algn="just">
              <a:buNone/>
            </a:pPr>
            <a:r>
              <a:rPr lang="es-ES_tradnl" sz="1600" b="1" dirty="0"/>
              <a:t>Bonificación Art. </a:t>
            </a:r>
            <a:r>
              <a:rPr lang="es-ES_tradnl" sz="1600" b="1" dirty="0" smtClean="0"/>
              <a:t>1 </a:t>
            </a:r>
            <a:r>
              <a:rPr lang="es-ES_tradnl" sz="1600" b="1" dirty="0"/>
              <a:t>Ley Nº </a:t>
            </a:r>
            <a:r>
              <a:rPr lang="es-ES_tradnl" sz="1600" b="1" dirty="0" smtClean="0"/>
              <a:t>19.112</a:t>
            </a:r>
            <a:endParaRPr lang="es-ES_tradnl" sz="1600" b="1" dirty="0"/>
          </a:p>
          <a:p>
            <a:pPr marL="0" indent="0" algn="just">
              <a:buNone/>
            </a:pPr>
            <a:endParaRPr lang="es-ES_tradnl" b="1" dirty="0" smtClean="0"/>
          </a:p>
          <a:p>
            <a:pPr marL="0" indent="0" algn="just">
              <a:buNone/>
            </a:pPr>
            <a:r>
              <a:rPr lang="es-ES_tradnl" sz="1600" dirty="0" smtClean="0"/>
              <a:t>a)	32%% * Sueldo Base</a:t>
            </a:r>
          </a:p>
          <a:p>
            <a:pPr marL="0" indent="0" algn="just">
              <a:buNone/>
            </a:pPr>
            <a:endParaRPr lang="es-ES_tradnl" sz="1600" dirty="0"/>
          </a:p>
          <a:p>
            <a:pPr algn="just">
              <a:buAutoNum type="alphaLcParenR" startAt="2"/>
            </a:pPr>
            <a:r>
              <a:rPr lang="es-ES_tradnl" sz="1400" dirty="0" smtClean="0"/>
              <a:t>(Sueldo </a:t>
            </a:r>
            <a:r>
              <a:rPr lang="es-ES_tradnl" sz="1400" dirty="0"/>
              <a:t>Base + </a:t>
            </a:r>
            <a:r>
              <a:rPr lang="es-ES_tradnl" sz="1400" dirty="0" err="1"/>
              <a:t>Asig</a:t>
            </a:r>
            <a:r>
              <a:rPr lang="es-ES_tradnl" sz="1400" dirty="0"/>
              <a:t>., de Antigüedad + DL Nº3551/80 + Art. 65 Ley </a:t>
            </a:r>
            <a:r>
              <a:rPr lang="es-ES_tradnl" sz="1400" dirty="0" smtClean="0"/>
              <a:t>Nº18.482 + 	Art. 4 Ley Nº 18.717 + </a:t>
            </a:r>
            <a:r>
              <a:rPr lang="es-ES_tradnl" sz="1400" dirty="0"/>
              <a:t>Jefaturas de Turno + Falencia por Especialidad + Estímulo </a:t>
            </a:r>
            <a:r>
              <a:rPr lang="es-ES_tradnl" sz="1400" dirty="0" smtClean="0"/>
              <a:t>	de </a:t>
            </a:r>
            <a:r>
              <a:rPr lang="es-ES_tradnl" sz="1400" dirty="0"/>
              <a:t>Urgencia Art. 2 Ley 19.230 + </a:t>
            </a:r>
            <a:r>
              <a:rPr lang="es-ES_tradnl" sz="1400" dirty="0" err="1"/>
              <a:t>Asig</a:t>
            </a:r>
            <a:r>
              <a:rPr lang="es-ES_tradnl" sz="1400" dirty="0"/>
              <a:t>. Estímulo 150% </a:t>
            </a:r>
            <a:r>
              <a:rPr lang="es-ES_tradnl" sz="1400" dirty="0" smtClean="0"/>
              <a:t>+ DL 3501/80 + Art</a:t>
            </a:r>
            <a:r>
              <a:rPr lang="es-ES_tradnl" sz="1400" dirty="0"/>
              <a:t>. 3 Ley </a:t>
            </a:r>
            <a:r>
              <a:rPr lang="es-ES_tradnl" sz="1400" dirty="0" smtClean="0"/>
              <a:t>	Nº 18.566</a:t>
            </a:r>
            <a:r>
              <a:rPr lang="es-ES_tradnl" sz="1400" dirty="0"/>
              <a:t> </a:t>
            </a:r>
            <a:r>
              <a:rPr lang="es-ES_tradnl" sz="1400" dirty="0" smtClean="0"/>
              <a:t>+ Art. 10 Ley Nº 18.675 + Art.11 Ley Nº 18.675 + 32% * Sueldo Base)</a:t>
            </a:r>
          </a:p>
          <a:p>
            <a:pPr marL="0" indent="0" algn="just">
              <a:buNone/>
            </a:pPr>
            <a:endParaRPr lang="es-ES_tradnl" sz="1400" dirty="0"/>
          </a:p>
          <a:p>
            <a:pPr marL="0" indent="0" algn="just">
              <a:buNone/>
            </a:pPr>
            <a:r>
              <a:rPr lang="es-ES_tradnl" sz="1600" b="1" dirty="0" smtClean="0"/>
              <a:t>Asignación de Zona </a:t>
            </a:r>
          </a:p>
          <a:p>
            <a:pPr marL="0" indent="0" algn="just">
              <a:buNone/>
            </a:pPr>
            <a:endParaRPr lang="es-ES_tradnl" sz="1400" dirty="0"/>
          </a:p>
          <a:p>
            <a:pPr marL="0" indent="0" algn="just">
              <a:buNone/>
            </a:pPr>
            <a:r>
              <a:rPr lang="es-ES_tradnl" sz="1400" dirty="0" smtClean="0"/>
              <a:t>% Zona *(</a:t>
            </a:r>
            <a:r>
              <a:rPr lang="es-ES_tradnl" sz="1400" dirty="0"/>
              <a:t>Sueldo Base + </a:t>
            </a:r>
            <a:r>
              <a:rPr lang="es-ES_tradnl" sz="1400" dirty="0" err="1"/>
              <a:t>Asig</a:t>
            </a:r>
            <a:r>
              <a:rPr lang="es-ES_tradnl" sz="1400" dirty="0"/>
              <a:t>., de Antigüedad + DL Nº3551/80 + Art. 65 Ley Nº18.482 + 	Art. 4 Ley Nº 18.717 </a:t>
            </a:r>
            <a:r>
              <a:rPr lang="es-ES_tradnl" sz="1400" dirty="0" smtClean="0"/>
              <a:t>+ Art.10 Ley Nº 20.261 + Jefatura de Turno + Falencia por Especialidad + Estimulo de Urgencia Art. 2 Ley 19.230 + HND y F + </a:t>
            </a:r>
            <a:r>
              <a:rPr lang="es-ES_tradnl" sz="1400" dirty="0" err="1" smtClean="0"/>
              <a:t>Asig</a:t>
            </a:r>
            <a:r>
              <a:rPr lang="es-ES_tradnl" sz="1400" dirty="0" smtClean="0"/>
              <a:t>. Estímulo 150% + Art. Nº 3 Ley Nº 18.566 + Art. 10 Ley Nº 18.675 + Art. 11 Ley Nº 18.675 + Art. 1 Ley Nº 19.112)</a:t>
            </a:r>
          </a:p>
          <a:p>
            <a:pPr marL="0" indent="0" algn="just">
              <a:buNone/>
            </a:pPr>
            <a:endParaRPr lang="es-ES_tradnl" sz="1400" dirty="0"/>
          </a:p>
          <a:p>
            <a:pPr marL="0" indent="0" algn="just">
              <a:buNone/>
            </a:pPr>
            <a:r>
              <a:rPr lang="es-ES_tradnl" sz="1600" b="1" dirty="0" smtClean="0"/>
              <a:t>Asignación por Competencia Profesional (Art. 10 Ley Nº 20.707)</a:t>
            </a:r>
            <a:endParaRPr lang="es-ES_tradnl" sz="1600" b="1" dirty="0"/>
          </a:p>
          <a:p>
            <a:pPr marL="0" indent="0">
              <a:buNone/>
            </a:pPr>
            <a:endParaRPr lang="es-ES_tradnl" sz="800" dirty="0" smtClean="0"/>
          </a:p>
          <a:p>
            <a:pPr marL="0" indent="0">
              <a:buNone/>
            </a:pPr>
            <a:r>
              <a:rPr lang="es-ES_tradnl" sz="1400" dirty="0" smtClean="0"/>
              <a:t>30% * (Sueldo Base + </a:t>
            </a:r>
            <a:r>
              <a:rPr lang="es-ES_tradnl" sz="1400" dirty="0" err="1" smtClean="0"/>
              <a:t>Asig</a:t>
            </a:r>
            <a:r>
              <a:rPr lang="es-ES_tradnl" sz="1400" dirty="0" smtClean="0"/>
              <a:t>. De Antigüedad + DL Nº 3551/80 + Art. 65 Ley Nº 18.482 + </a:t>
            </a:r>
            <a:r>
              <a:rPr lang="es-ES_tradnl" sz="1400" dirty="0" err="1" smtClean="0"/>
              <a:t>Asig</a:t>
            </a:r>
            <a:r>
              <a:rPr lang="es-ES_tradnl" sz="1400" dirty="0" smtClean="0"/>
              <a:t>. Estímulo 150%)</a:t>
            </a:r>
            <a:endParaRPr lang="es-CL" sz="1400"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68</a:t>
            </a:fld>
            <a:endParaRPr lang="es-CL" dirty="0"/>
          </a:p>
        </p:txBody>
      </p:sp>
    </p:spTree>
    <p:extLst>
      <p:ext uri="{BB962C8B-B14F-4D97-AF65-F5344CB8AC3E}">
        <p14:creationId xmlns:p14="http://schemas.microsoft.com/office/powerpoint/2010/main" val="248352421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itle 3"/>
          <p:cNvSpPr>
            <a:spLocks noGrp="1"/>
          </p:cNvSpPr>
          <p:nvPr>
            <p:ph type="ctrTitle" idx="4294967295"/>
          </p:nvPr>
        </p:nvSpPr>
        <p:spPr>
          <a:xfrm>
            <a:off x="685800" y="2339975"/>
            <a:ext cx="6019800" cy="1470025"/>
          </a:xfrm>
        </p:spPr>
        <p:txBody>
          <a:bodyPr/>
          <a:lstStyle/>
          <a:p>
            <a:pPr eaLnBrk="1" hangingPunct="1"/>
            <a:r>
              <a:rPr lang="en-US" altLang="es-CL" sz="6000" dirty="0" smtClean="0">
                <a:solidFill>
                  <a:schemeClr val="bg1"/>
                </a:solidFill>
                <a:latin typeface="Verdana" pitchFamily="34" charset="0"/>
                <a:ea typeface="ヒラギノ角ゴ Pro W3"/>
                <a:cs typeface="Verdana" pitchFamily="34" charset="0"/>
              </a:rPr>
              <a:t>Gracias.</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548679"/>
            <a:ext cx="8452048" cy="6172795"/>
          </a:xfrm>
        </p:spPr>
        <p:txBody>
          <a:bodyPr/>
          <a:lstStyle/>
          <a:p>
            <a:pPr marL="0" indent="0" algn="ctr">
              <a:buNone/>
            </a:pPr>
            <a:r>
              <a:rPr lang="es-ES" dirty="0"/>
              <a:t>  </a:t>
            </a:r>
            <a:r>
              <a:rPr lang="es-ES" b="1" dirty="0" smtClean="0"/>
              <a:t>CONTRATACIONES DIRECTAS</a:t>
            </a:r>
          </a:p>
          <a:p>
            <a:pPr marL="0" indent="0" algn="ctr">
              <a:buNone/>
            </a:pPr>
            <a:endParaRPr lang="es-CL" dirty="0"/>
          </a:p>
          <a:p>
            <a:pPr lvl="0" algn="just"/>
            <a:r>
              <a:rPr lang="es-ES" sz="1600" dirty="0"/>
              <a:t>Los Directores de los Servicios estarán facultados para contratar directamente profesionales funcionarios en la Etapa de Destinación y Formación, </a:t>
            </a:r>
            <a:endParaRPr lang="es-ES" sz="1600" dirty="0" smtClean="0"/>
          </a:p>
          <a:p>
            <a:pPr marL="0" lvl="0" indent="0" algn="just">
              <a:buNone/>
            </a:pPr>
            <a:endParaRPr lang="es-CL" sz="1600" dirty="0"/>
          </a:p>
          <a:p>
            <a:pPr lvl="0" algn="just"/>
            <a:r>
              <a:rPr lang="es-ES" sz="1600" dirty="0"/>
              <a:t>Cuando </a:t>
            </a:r>
            <a:r>
              <a:rPr lang="es-ES" sz="1600" b="1" dirty="0"/>
              <a:t>circunstancias fundadas</a:t>
            </a:r>
            <a:r>
              <a:rPr lang="es-ES" sz="1600" dirty="0"/>
              <a:t> lo justifiquen en razón de necesidades del Servicio, </a:t>
            </a:r>
            <a:endParaRPr lang="es-ES" sz="1600" dirty="0" smtClean="0"/>
          </a:p>
          <a:p>
            <a:pPr marL="0" lvl="0" indent="0" algn="just">
              <a:buNone/>
            </a:pPr>
            <a:endParaRPr lang="es-CL" sz="1600" dirty="0"/>
          </a:p>
          <a:p>
            <a:pPr lvl="0" algn="just"/>
            <a:r>
              <a:rPr lang="es-ES" sz="1600" dirty="0"/>
              <a:t>En forma </a:t>
            </a:r>
            <a:r>
              <a:rPr lang="es-ES" sz="1600" b="1" dirty="0"/>
              <a:t>transitoria</a:t>
            </a:r>
            <a:r>
              <a:rPr lang="es-ES" sz="1600" dirty="0"/>
              <a:t>, </a:t>
            </a:r>
            <a:r>
              <a:rPr lang="es-ES" sz="1600" dirty="0" smtClean="0"/>
              <a:t>y </a:t>
            </a:r>
            <a:endParaRPr lang="es-CL" sz="1600" dirty="0"/>
          </a:p>
          <a:p>
            <a:pPr lvl="0" algn="just"/>
            <a:r>
              <a:rPr lang="es-ES" sz="1600" dirty="0"/>
              <a:t>Por </a:t>
            </a:r>
            <a:r>
              <a:rPr lang="es-ES" sz="1600" b="1" dirty="0"/>
              <a:t>períodos </a:t>
            </a:r>
            <a:r>
              <a:rPr lang="es-ES" sz="1600" b="1" dirty="0" smtClean="0"/>
              <a:t>determinados</a:t>
            </a:r>
          </a:p>
          <a:p>
            <a:pPr marL="0" lvl="0" indent="0" algn="just">
              <a:buNone/>
            </a:pPr>
            <a:r>
              <a:rPr lang="es-ES" sz="1600" dirty="0" smtClean="0"/>
              <a:t> </a:t>
            </a:r>
            <a:endParaRPr lang="es-CL" sz="1600" dirty="0"/>
          </a:p>
          <a:p>
            <a:pPr lvl="0" algn="just"/>
            <a:r>
              <a:rPr lang="es-ES" sz="1600" dirty="0"/>
              <a:t>Estas contrataciones podrán disponerse </a:t>
            </a:r>
            <a:r>
              <a:rPr lang="es-ES" sz="1600" b="1" dirty="0"/>
              <a:t>en toda época del año</a:t>
            </a:r>
            <a:r>
              <a:rPr lang="es-ES" sz="1600" dirty="0"/>
              <a:t> </a:t>
            </a:r>
            <a:endParaRPr lang="es-ES" sz="1600" dirty="0" smtClean="0"/>
          </a:p>
          <a:p>
            <a:pPr marL="0" lvl="0" indent="0" algn="just">
              <a:buNone/>
            </a:pPr>
            <a:endParaRPr lang="es-CL" sz="1600" dirty="0"/>
          </a:p>
          <a:p>
            <a:pPr lvl="0" algn="just"/>
            <a:r>
              <a:rPr lang="es-ES" sz="1600" dirty="0"/>
              <a:t>Con cargo a la dotación de horas asignadas a esta Etapa</a:t>
            </a:r>
            <a:r>
              <a:rPr lang="es-ES" sz="1600" dirty="0" smtClean="0"/>
              <a:t>,</a:t>
            </a:r>
          </a:p>
          <a:p>
            <a:pPr marL="0" lvl="0" indent="0" algn="just">
              <a:buNone/>
            </a:pPr>
            <a:r>
              <a:rPr lang="es-ES" sz="1600" dirty="0" smtClean="0"/>
              <a:t> </a:t>
            </a:r>
            <a:endParaRPr lang="es-CL" sz="1600" dirty="0"/>
          </a:p>
          <a:p>
            <a:pPr algn="just"/>
            <a:r>
              <a:rPr lang="es-ES" sz="1600" b="1" dirty="0"/>
              <a:t>Sea cual fuere la causa</a:t>
            </a:r>
            <a:r>
              <a:rPr lang="es-ES" sz="1600" dirty="0"/>
              <a:t> por las que se encuentren </a:t>
            </a:r>
            <a:r>
              <a:rPr lang="es-ES" sz="1600" dirty="0" smtClean="0"/>
              <a:t>disponibles</a:t>
            </a:r>
          </a:p>
          <a:p>
            <a:pPr algn="just"/>
            <a:endParaRPr lang="es-ES" sz="1600" dirty="0"/>
          </a:p>
          <a:p>
            <a:pPr lvl="0"/>
            <a:r>
              <a:rPr lang="es-ES" sz="1600" dirty="0"/>
              <a:t>Siempre que no excedan del </a:t>
            </a:r>
            <a:r>
              <a:rPr lang="es-ES" sz="1600" b="1" dirty="0"/>
              <a:t>20%</a:t>
            </a:r>
            <a:r>
              <a:rPr lang="es-ES" sz="1600" dirty="0"/>
              <a:t> de la dotación de horas asignadas a ella, en cada Servicio.</a:t>
            </a:r>
            <a:endParaRPr lang="es-CL" sz="1600" dirty="0"/>
          </a:p>
          <a:p>
            <a:pPr marL="0" indent="0">
              <a:buNone/>
            </a:pPr>
            <a:r>
              <a:rPr lang="es-ES" sz="1600" dirty="0"/>
              <a:t> </a:t>
            </a:r>
            <a:endParaRPr lang="es-CL" sz="1600" dirty="0"/>
          </a:p>
          <a:p>
            <a:pPr algn="just"/>
            <a:endParaRPr lang="es-CL" sz="1600"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7</a:t>
            </a:fld>
            <a:endParaRPr lang="es-CL" dirty="0"/>
          </a:p>
        </p:txBody>
      </p:sp>
    </p:spTree>
    <p:extLst>
      <p:ext uri="{BB962C8B-B14F-4D97-AF65-F5344CB8AC3E}">
        <p14:creationId xmlns:p14="http://schemas.microsoft.com/office/powerpoint/2010/main" val="1173620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548679"/>
            <a:ext cx="8452048" cy="6172795"/>
          </a:xfrm>
        </p:spPr>
        <p:txBody>
          <a:bodyPr/>
          <a:lstStyle/>
          <a:p>
            <a:pPr marL="0" indent="0" algn="ctr">
              <a:buNone/>
            </a:pPr>
            <a:r>
              <a:rPr lang="es-ES" dirty="0"/>
              <a:t>  </a:t>
            </a:r>
            <a:r>
              <a:rPr lang="es-ES" b="1" dirty="0"/>
              <a:t>PROGRAMAS DE </a:t>
            </a:r>
            <a:r>
              <a:rPr lang="es-ES" b="1" dirty="0" smtClean="0"/>
              <a:t>PERFECCIONAMIENTO</a:t>
            </a:r>
          </a:p>
          <a:p>
            <a:pPr marL="0" indent="0" algn="ctr">
              <a:buNone/>
            </a:pPr>
            <a:endParaRPr lang="es-CL" dirty="0"/>
          </a:p>
          <a:p>
            <a:pPr algn="just"/>
            <a:r>
              <a:rPr lang="es-ES" sz="1600" dirty="0"/>
              <a:t>Los profesionales funcionarios que pertenezcan a la Etapa de Destinación y Formación, </a:t>
            </a:r>
            <a:r>
              <a:rPr lang="es-ES" sz="1600" b="1" dirty="0"/>
              <a:t>ingresados a través del proceso de selección establecido en el artículo 8°</a:t>
            </a:r>
            <a:r>
              <a:rPr lang="es-ES" sz="1600" dirty="0"/>
              <a:t>, gozarán de igualdad de oportunidades para acceder a los programas de perfeccionamiento o especialización que ofrezca el Servicio o el Ministerio de Salud. </a:t>
            </a:r>
            <a:endParaRPr lang="es-CL" sz="1600" dirty="0"/>
          </a:p>
          <a:p>
            <a:pPr marL="0" indent="0" algn="just">
              <a:buNone/>
            </a:pPr>
            <a:r>
              <a:rPr lang="es-ES" sz="1600" dirty="0"/>
              <a:t> </a:t>
            </a:r>
            <a:endParaRPr lang="es-CL" sz="1600" dirty="0"/>
          </a:p>
          <a:p>
            <a:pPr algn="just"/>
            <a:r>
              <a:rPr lang="es-ES" sz="1600" b="1" dirty="0"/>
              <a:t>Será requisito esencial</a:t>
            </a:r>
            <a:r>
              <a:rPr lang="es-ES" sz="1600" dirty="0"/>
              <a:t> para acceder a programas de especialización haberse desempeñado previamente, </a:t>
            </a:r>
            <a:r>
              <a:rPr lang="es-ES" sz="1600" b="1" dirty="0"/>
              <a:t>por un lapso no inferior a tres años</a:t>
            </a:r>
            <a:r>
              <a:rPr lang="es-ES" sz="1600" dirty="0"/>
              <a:t>, en el </a:t>
            </a:r>
            <a:r>
              <a:rPr lang="es-ES" sz="1600" b="1" dirty="0"/>
              <a:t>nivel primario</a:t>
            </a:r>
            <a:r>
              <a:rPr lang="es-ES" sz="1600" dirty="0"/>
              <a:t> de atención de uno o más Servicios de Salud o en establecimientos de </a:t>
            </a:r>
            <a:r>
              <a:rPr lang="es-ES" sz="1600" b="1" dirty="0"/>
              <a:t>salud municipal</a:t>
            </a:r>
            <a:r>
              <a:rPr lang="es-ES" sz="1600" dirty="0"/>
              <a:t>. </a:t>
            </a:r>
            <a:endParaRPr lang="es-CL" sz="1600" dirty="0"/>
          </a:p>
          <a:p>
            <a:pPr marL="0" indent="0" algn="just">
              <a:buNone/>
            </a:pPr>
            <a:r>
              <a:rPr lang="es-ES" sz="1600" dirty="0"/>
              <a:t> </a:t>
            </a:r>
            <a:endParaRPr lang="es-CL" sz="1600" dirty="0"/>
          </a:p>
          <a:p>
            <a:pPr algn="just"/>
            <a:r>
              <a:rPr lang="es-ES" sz="1600" dirty="0"/>
              <a:t>Los programas de especialización no podrán tener, en forma continuada o por acumulación de períodos discontinuos, una </a:t>
            </a:r>
            <a:r>
              <a:rPr lang="es-ES" sz="1600" b="1" dirty="0"/>
              <a:t>duración inferior a un año ni superior a </a:t>
            </a:r>
            <a:r>
              <a:rPr lang="es-ES" b="1" dirty="0"/>
              <a:t>tres.</a:t>
            </a:r>
            <a:r>
              <a:rPr lang="es-ES" dirty="0"/>
              <a:t> </a:t>
            </a:r>
            <a:endParaRPr lang="es-CL" dirty="0"/>
          </a:p>
          <a:p>
            <a:pPr marL="0" indent="0">
              <a:buNone/>
            </a:pPr>
            <a:endParaRPr lang="es-CL"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8</a:t>
            </a:fld>
            <a:endParaRPr lang="es-CL" dirty="0"/>
          </a:p>
        </p:txBody>
      </p:sp>
    </p:spTree>
    <p:extLst>
      <p:ext uri="{BB962C8B-B14F-4D97-AF65-F5344CB8AC3E}">
        <p14:creationId xmlns:p14="http://schemas.microsoft.com/office/powerpoint/2010/main" val="943202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gn="just"/>
            <a:r>
              <a:rPr lang="es-ES" sz="1600" dirty="0"/>
              <a:t>Con todo, estos profesionales </a:t>
            </a:r>
            <a:r>
              <a:rPr lang="es-ES" sz="1600" b="1" dirty="0"/>
              <a:t>SÓLO PODRÁN POSTULAR HASTA EN EL SEXTO AÑO DE PERMANENCIA EN DICHA ETAPA</a:t>
            </a:r>
            <a:r>
              <a:rPr lang="es-ES" sz="1600" dirty="0"/>
              <a:t>.</a:t>
            </a:r>
            <a:endParaRPr lang="es-CL" sz="1600" dirty="0"/>
          </a:p>
          <a:p>
            <a:pPr marL="0" indent="0" algn="just">
              <a:buNone/>
            </a:pPr>
            <a:r>
              <a:rPr lang="es-ES" sz="1600" dirty="0"/>
              <a:t> </a:t>
            </a:r>
            <a:endParaRPr lang="es-CL" sz="1600" dirty="0"/>
          </a:p>
          <a:p>
            <a:pPr algn="just"/>
            <a:r>
              <a:rPr lang="es-ES" sz="1600" dirty="0"/>
              <a:t>La incorporación a dichos programas se dispondrá mediante </a:t>
            </a:r>
            <a:r>
              <a:rPr lang="es-ES" sz="1600" b="1" dirty="0"/>
              <a:t>comisiones de estudio. </a:t>
            </a:r>
            <a:endParaRPr lang="es-CL" sz="1600" dirty="0"/>
          </a:p>
          <a:p>
            <a:pPr marL="0" indent="0" algn="just">
              <a:buNone/>
            </a:pPr>
            <a:r>
              <a:rPr lang="es-ES" sz="1600" dirty="0"/>
              <a:t> </a:t>
            </a:r>
            <a:endParaRPr lang="es-CL" sz="1600" dirty="0"/>
          </a:p>
          <a:p>
            <a:pPr algn="just"/>
            <a:r>
              <a:rPr lang="es-ES" sz="1600" dirty="0"/>
              <a:t>Sin embargo, tratándose de programas de especialización, </a:t>
            </a:r>
            <a:r>
              <a:rPr lang="es-ES" sz="1600" b="1" dirty="0"/>
              <a:t>tales comisiones no generarán derecho a viático</a:t>
            </a:r>
            <a:r>
              <a:rPr lang="es-ES" sz="1600" dirty="0"/>
              <a:t> si deben cumplirse en un lugar diferente al de desempeño habitual</a:t>
            </a:r>
            <a:r>
              <a:rPr lang="es-ES" sz="1600" dirty="0" smtClean="0"/>
              <a:t>.</a:t>
            </a:r>
          </a:p>
          <a:p>
            <a:pPr marL="0" indent="0" algn="just">
              <a:buNone/>
            </a:pPr>
            <a:endParaRPr lang="es-CL" sz="1600" dirty="0"/>
          </a:p>
          <a:p>
            <a:pPr algn="just"/>
            <a:r>
              <a:rPr lang="es-ES" sz="1600" dirty="0"/>
              <a:t>Pero otorgarán a los interesados el derecho a percibir el beneficio establecido en el inciso primero del artículo 29° de la ley N° 15.076, cuando deban cambiar su residencia en razón de ellas (ASIG. DE TRASLADO DEL ART/98 DE LA LEY Nº 18.834).</a:t>
            </a:r>
            <a:endParaRPr lang="es-CL" sz="1600" dirty="0"/>
          </a:p>
        </p:txBody>
      </p:sp>
      <p:sp>
        <p:nvSpPr>
          <p:cNvPr id="4" name="3 Marcador de número de diapositiva"/>
          <p:cNvSpPr>
            <a:spLocks noGrp="1"/>
          </p:cNvSpPr>
          <p:nvPr>
            <p:ph type="sldNum" sz="quarter" idx="12"/>
          </p:nvPr>
        </p:nvSpPr>
        <p:spPr/>
        <p:txBody>
          <a:bodyPr/>
          <a:lstStyle/>
          <a:p>
            <a:fld id="{E2D582EB-53E6-4E2B-AC7E-15033EFEA379}" type="slidenum">
              <a:rPr lang="es-CL" smtClean="0"/>
              <a:t>9</a:t>
            </a:fld>
            <a:endParaRPr lang="es-CL" dirty="0"/>
          </a:p>
        </p:txBody>
      </p:sp>
    </p:spTree>
    <p:extLst>
      <p:ext uri="{BB962C8B-B14F-4D97-AF65-F5344CB8AC3E}">
        <p14:creationId xmlns:p14="http://schemas.microsoft.com/office/powerpoint/2010/main" val="12772977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17883</TotalTime>
  <Words>3990</Words>
  <Application>Microsoft Office PowerPoint</Application>
  <PresentationFormat>Presentación en pantalla (4:3)</PresentationFormat>
  <Paragraphs>699</Paragraphs>
  <Slides>69</Slides>
  <Notes>2</Notes>
  <HiddenSlides>0</HiddenSlides>
  <MMClips>0</MMClips>
  <ScaleCrop>false</ScaleCrop>
  <HeadingPairs>
    <vt:vector size="4" baseType="variant">
      <vt:variant>
        <vt:lpstr>Tema</vt:lpstr>
      </vt:variant>
      <vt:variant>
        <vt:i4>3</vt:i4>
      </vt:variant>
      <vt:variant>
        <vt:lpstr>Títulos de diapositiva</vt:lpstr>
      </vt:variant>
      <vt:variant>
        <vt:i4>69</vt:i4>
      </vt:variant>
    </vt:vector>
  </HeadingPairs>
  <TitlesOfParts>
    <vt:vector size="72" baseType="lpstr">
      <vt:lpstr>Office Theme</vt:lpstr>
      <vt:lpstr>1_Office Theme</vt:lpstr>
      <vt:lpstr>2_Office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PROGRAMAS DE ESPECIALIZACIÓN REGULADOS POR EL ART. 43 DE LA LEY Nº 15.076 (BECARIOS – DTO. 507/90) </vt:lpstr>
      <vt:lpstr>Presentación de PowerPoint</vt:lpstr>
      <vt:lpstr>Presentación de PowerPoint</vt:lpstr>
      <vt:lpstr>Presentación de PowerPoint</vt:lpstr>
      <vt:lpstr>Presentación de PowerPoint</vt:lpstr>
      <vt:lpstr>PLANTA ETAPA DE PLANTA SUPERIOR </vt:lpstr>
      <vt:lpstr>Presentación de PowerPoint</vt:lpstr>
      <vt:lpstr>Presentación de PowerPoint</vt:lpstr>
      <vt:lpstr>Presentación de PowerPoint</vt:lpstr>
      <vt:lpstr>ACREDITACIÓN DE LA ETAPA PLANTA SUPERIOR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COMISIONES AL EXTRANJERO </vt:lpstr>
      <vt:lpstr>Presentación de PowerPoint</vt:lpstr>
      <vt:lpstr>REMUNERACIONES </vt:lpstr>
      <vt:lpstr>REMUNERACIONES PERMANENTES </vt:lpstr>
      <vt:lpstr>Presentación de PowerPoint</vt:lpstr>
      <vt:lpstr>Presentación de PowerPoint</vt:lpstr>
      <vt:lpstr>Presentación de PowerPoint</vt:lpstr>
      <vt:lpstr>Presentación de PowerPoint</vt:lpstr>
      <vt:lpstr>Presentación de PowerPoint</vt:lpstr>
      <vt:lpstr>REMUNERACIONES TRANSITORIAS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c) CONDICIONES Y LUGARES DE TRABAJO: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MONTOS FIJOS  A PERCIBIR POR 44 HORAS </vt:lpstr>
      <vt:lpstr>Presentación de PowerPoint</vt:lpstr>
      <vt:lpstr> HORAS EXTRAORDINARIAS </vt:lpstr>
      <vt:lpstr>Presentación de PowerPoint</vt:lpstr>
      <vt:lpstr>Presentación de PowerPoint</vt:lpstr>
      <vt:lpstr>PROCEDIMIENTO DE CALCULO</vt:lpstr>
      <vt:lpstr>Presentación de PowerPoint</vt:lpstr>
      <vt:lpstr>Presentación de PowerPoint</vt:lpstr>
      <vt:lpstr>Gracias.</vt:lpstr>
    </vt:vector>
  </TitlesOfParts>
  <Company>Gabriel Badagnani</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Executive Director</dc:creator>
  <cp:lastModifiedBy>Jessica Soledad Cabezas Gonsalez</cp:lastModifiedBy>
  <cp:revision>908</cp:revision>
  <cp:lastPrinted>2013-05-20T14:37:14Z</cp:lastPrinted>
  <dcterms:created xsi:type="dcterms:W3CDTF">2010-12-28T17:53:50Z</dcterms:created>
  <dcterms:modified xsi:type="dcterms:W3CDTF">2015-08-18T18:09:38Z</dcterms:modified>
</cp:coreProperties>
</file>