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8" r:id="rId1"/>
  </p:sldMasterIdLst>
  <p:notesMasterIdLst>
    <p:notesMasterId r:id="rId18"/>
  </p:notesMasterIdLst>
  <p:sldIdLst>
    <p:sldId id="256" r:id="rId2"/>
    <p:sldId id="262" r:id="rId3"/>
    <p:sldId id="309" r:id="rId4"/>
    <p:sldId id="285" r:id="rId5"/>
    <p:sldId id="310" r:id="rId6"/>
    <p:sldId id="261" r:id="rId7"/>
    <p:sldId id="286" r:id="rId8"/>
    <p:sldId id="315" r:id="rId9"/>
    <p:sldId id="316" r:id="rId10"/>
    <p:sldId id="312" r:id="rId11"/>
    <p:sldId id="313" r:id="rId12"/>
    <p:sldId id="317" r:id="rId13"/>
    <p:sldId id="319" r:id="rId14"/>
    <p:sldId id="264" r:id="rId15"/>
    <p:sldId id="300" r:id="rId16"/>
    <p:sldId id="292" r:id="rId1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75" autoAdjust="0"/>
    <p:restoredTop sz="94660"/>
  </p:normalViewPr>
  <p:slideViewPr>
    <p:cSldViewPr snapToGrid="0">
      <p:cViewPr varScale="1">
        <p:scale>
          <a:sx n="106" d="100"/>
          <a:sy n="106" d="100"/>
        </p:scale>
        <p:origin x="318"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godoyc\AppData\Local\Microsoft\Windows\Temporary%20Internet%20Files\Content.Outlook\8913Y3CA\resumen%20proyecci&#243;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60565729170239E-2"/>
          <c:y val="6.5069064890167727E-2"/>
          <c:w val="0.88413666663503765"/>
          <c:h val="0.71808298711837992"/>
        </c:manualLayout>
      </c:layout>
      <c:barChart>
        <c:barDir val="bar"/>
        <c:grouping val="clustered"/>
        <c:varyColors val="0"/>
        <c:ser>
          <c:idx val="0"/>
          <c:order val="0"/>
          <c:tx>
            <c:strRef>
              <c:f>dataviz!$D$19</c:f>
              <c:strCache>
                <c:ptCount val="1"/>
                <c:pt idx="0">
                  <c:v>Ley 19664</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2700" h="25400" prst="coolSlant"/>
            </a:sp3d>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dataviz!$C$20:$C$26</c:f>
              <c:numCache>
                <c:formatCode>General</c:formatCode>
                <c:ptCount val="7"/>
                <c:pt idx="0">
                  <c:v>2018</c:v>
                </c:pt>
                <c:pt idx="1">
                  <c:v>2019</c:v>
                </c:pt>
                <c:pt idx="2">
                  <c:v>2020</c:v>
                </c:pt>
                <c:pt idx="3">
                  <c:v>2021</c:v>
                </c:pt>
                <c:pt idx="4">
                  <c:v>2022</c:v>
                </c:pt>
                <c:pt idx="5">
                  <c:v>2023</c:v>
                </c:pt>
                <c:pt idx="6">
                  <c:v>2024</c:v>
                </c:pt>
              </c:numCache>
            </c:numRef>
          </c:cat>
          <c:val>
            <c:numRef>
              <c:f>dataviz!$D$20:$D$26</c:f>
              <c:numCache>
                <c:formatCode>_(* #,##0_);_(* \(#,##0\);_(* "-"_);_(@_)</c:formatCode>
                <c:ptCount val="7"/>
                <c:pt idx="0">
                  <c:v>230.3</c:v>
                </c:pt>
                <c:pt idx="1">
                  <c:v>266</c:v>
                </c:pt>
                <c:pt idx="2">
                  <c:v>274</c:v>
                </c:pt>
                <c:pt idx="3">
                  <c:v>632</c:v>
                </c:pt>
                <c:pt idx="4">
                  <c:v>655</c:v>
                </c:pt>
                <c:pt idx="5">
                  <c:v>889</c:v>
                </c:pt>
                <c:pt idx="6">
                  <c:v>170</c:v>
                </c:pt>
              </c:numCache>
            </c:numRef>
          </c:val>
          <c:extLst>
            <c:ext xmlns:c16="http://schemas.microsoft.com/office/drawing/2014/chart" uri="{C3380CC4-5D6E-409C-BE32-E72D297353CC}">
              <c16:uniqueId val="{00000000-CE66-4ED7-B27D-08CFEAA66387}"/>
            </c:ext>
          </c:extLst>
        </c:ser>
        <c:ser>
          <c:idx val="2"/>
          <c:order val="1"/>
          <c:tx>
            <c:strRef>
              <c:f>dataviz!$E$19</c:f>
              <c:strCache>
                <c:ptCount val="1"/>
                <c:pt idx="0">
                  <c:v>Ley 15076</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2700" h="25400" prst="coolSlant"/>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dataviz!$C$20:$C$26</c:f>
              <c:numCache>
                <c:formatCode>General</c:formatCode>
                <c:ptCount val="7"/>
                <c:pt idx="0">
                  <c:v>2018</c:v>
                </c:pt>
                <c:pt idx="1">
                  <c:v>2019</c:v>
                </c:pt>
                <c:pt idx="2">
                  <c:v>2020</c:v>
                </c:pt>
                <c:pt idx="3">
                  <c:v>2021</c:v>
                </c:pt>
                <c:pt idx="4">
                  <c:v>2022</c:v>
                </c:pt>
                <c:pt idx="5">
                  <c:v>2023</c:v>
                </c:pt>
                <c:pt idx="6">
                  <c:v>2024</c:v>
                </c:pt>
              </c:numCache>
            </c:numRef>
          </c:cat>
          <c:val>
            <c:numRef>
              <c:f>dataviz!$E$20:$E$26</c:f>
              <c:numCache>
                <c:formatCode>_(* #,##0_);_(* \(#,##0\);_(* "-"_);_(@_)</c:formatCode>
                <c:ptCount val="7"/>
                <c:pt idx="0">
                  <c:v>187</c:v>
                </c:pt>
                <c:pt idx="1">
                  <c:v>213</c:v>
                </c:pt>
                <c:pt idx="2">
                  <c:v>152</c:v>
                </c:pt>
                <c:pt idx="3">
                  <c:v>574</c:v>
                </c:pt>
                <c:pt idx="4">
                  <c:v>595</c:v>
                </c:pt>
                <c:pt idx="5">
                  <c:v>861</c:v>
                </c:pt>
                <c:pt idx="6">
                  <c:v>164</c:v>
                </c:pt>
              </c:numCache>
            </c:numRef>
          </c:val>
          <c:extLst>
            <c:ext xmlns:c16="http://schemas.microsoft.com/office/drawing/2014/chart" uri="{C3380CC4-5D6E-409C-BE32-E72D297353CC}">
              <c16:uniqueId val="{00000001-CE66-4ED7-B27D-08CFEAA66387}"/>
            </c:ext>
          </c:extLst>
        </c:ser>
        <c:ser>
          <c:idx val="3"/>
          <c:order val="2"/>
          <c:tx>
            <c:strRef>
              <c:f>dataviz!$F$19</c:f>
              <c:strCache>
                <c:ptCount val="1"/>
                <c:pt idx="0">
                  <c:v>Ley 18834</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2700" h="25400" prst="coolSlant"/>
            </a:sp3d>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dataviz!$C$20:$C$26</c:f>
              <c:numCache>
                <c:formatCode>General</c:formatCode>
                <c:ptCount val="7"/>
                <c:pt idx="0">
                  <c:v>2018</c:v>
                </c:pt>
                <c:pt idx="1">
                  <c:v>2019</c:v>
                </c:pt>
                <c:pt idx="2">
                  <c:v>2020</c:v>
                </c:pt>
                <c:pt idx="3">
                  <c:v>2021</c:v>
                </c:pt>
                <c:pt idx="4">
                  <c:v>2022</c:v>
                </c:pt>
                <c:pt idx="5">
                  <c:v>2023</c:v>
                </c:pt>
                <c:pt idx="6">
                  <c:v>2024</c:v>
                </c:pt>
              </c:numCache>
            </c:numRef>
          </c:cat>
          <c:val>
            <c:numRef>
              <c:f>dataviz!$F$20:$F$26</c:f>
              <c:numCache>
                <c:formatCode>_(* #,##0_);_(* \(#,##0\);_(* "-"_);_(@_)</c:formatCode>
                <c:ptCount val="7"/>
                <c:pt idx="0">
                  <c:v>2766</c:v>
                </c:pt>
                <c:pt idx="1">
                  <c:v>2931</c:v>
                </c:pt>
                <c:pt idx="2">
                  <c:v>2666</c:v>
                </c:pt>
                <c:pt idx="3">
                  <c:v>6243</c:v>
                </c:pt>
                <c:pt idx="4">
                  <c:v>6773</c:v>
                </c:pt>
                <c:pt idx="5">
                  <c:v>8230</c:v>
                </c:pt>
                <c:pt idx="6">
                  <c:v>1530</c:v>
                </c:pt>
              </c:numCache>
            </c:numRef>
          </c:val>
          <c:extLst>
            <c:ext xmlns:c16="http://schemas.microsoft.com/office/drawing/2014/chart" uri="{C3380CC4-5D6E-409C-BE32-E72D297353CC}">
              <c16:uniqueId val="{00000002-CE66-4ED7-B27D-08CFEAA66387}"/>
            </c:ext>
          </c:extLst>
        </c:ser>
        <c:dLbls>
          <c:showLegendKey val="0"/>
          <c:showVal val="0"/>
          <c:showCatName val="0"/>
          <c:showSerName val="0"/>
          <c:showPercent val="0"/>
          <c:showBubbleSize val="0"/>
        </c:dLbls>
        <c:gapWidth val="115"/>
        <c:overlap val="-20"/>
        <c:axId val="202163616"/>
        <c:axId val="202165296"/>
      </c:barChart>
      <c:valAx>
        <c:axId val="2021652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es-CL"/>
                  <a:t>N° de Cargos</a:t>
                </a:r>
              </a:p>
            </c:rich>
          </c:tx>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CL"/>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crossAx val="202163616"/>
        <c:crosses val="autoZero"/>
        <c:crossBetween val="between"/>
      </c:valAx>
      <c:catAx>
        <c:axId val="202163616"/>
        <c:scaling>
          <c:orientation val="minMax"/>
        </c:scaling>
        <c:delete val="0"/>
        <c:axPos val="l"/>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es-CL"/>
                  <a:t>Años</a:t>
                </a:r>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CL"/>
            </a:p>
          </c:txPr>
        </c:title>
        <c:numFmt formatCode="General" sourceLinked="0"/>
        <c:majorTickMark val="none"/>
        <c:minorTickMark val="none"/>
        <c:tickLblPos val="low"/>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crossAx val="202165296"/>
        <c:crosses val="autoZero"/>
        <c:auto val="0"/>
        <c:lblAlgn val="ctr"/>
        <c:lblOffset val="100"/>
        <c:noMultiLvlLbl val="0"/>
      </c:catAx>
      <c:spPr>
        <a:noFill/>
        <a:ln>
          <a:noFill/>
        </a:ln>
        <a:effectLst/>
      </c:spPr>
    </c:plotArea>
    <c:legend>
      <c:legendPos val="b"/>
      <c:layout>
        <c:manualLayout>
          <c:xMode val="edge"/>
          <c:yMode val="edge"/>
          <c:x val="0.39214260197258161"/>
          <c:y val="0.93179801553878949"/>
          <c:w val="0.21571479605483673"/>
          <c:h val="3.134711956783360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sz="700"/>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1BC5A8-6E56-4ABB-85EF-50D118402A13}" type="doc">
      <dgm:prSet loTypeId="urn:microsoft.com/office/officeart/2005/8/layout/process4" loCatId="list" qsTypeId="urn:microsoft.com/office/officeart/2005/8/quickstyle/simple1" qsCatId="simple" csTypeId="urn:microsoft.com/office/officeart/2005/8/colors/colorful4" csCatId="colorful" phldr="1"/>
      <dgm:spPr/>
      <dgm:t>
        <a:bodyPr/>
        <a:lstStyle/>
        <a:p>
          <a:endParaRPr lang="es-CL"/>
        </a:p>
      </dgm:t>
    </dgm:pt>
    <dgm:pt modelId="{012C7023-FF5C-468C-9889-15C6D628263D}">
      <dgm:prSet phldrT="[Texto]" custT="1"/>
      <dgm:spPr/>
      <dgm:t>
        <a:bodyPr/>
        <a:lstStyle/>
        <a:p>
          <a:r>
            <a:rPr lang="es-ES" sz="1000">
              <a:latin typeface="Times New Roman" panose="02020603050405020304" pitchFamily="18" charset="0"/>
            </a:rPr>
            <a:t>1. Rectoría y Gobernanza con enfoque de Derechos, Género e interculturalidad. </a:t>
          </a:r>
          <a:endParaRPr lang="es-CL" sz="1000" dirty="0"/>
        </a:p>
      </dgm:t>
    </dgm:pt>
    <dgm:pt modelId="{BC844471-E2AE-49FB-A8DD-CA611012BCFC}" type="parTrans" cxnId="{B92429DF-D684-4D04-9A28-3D9F3FE60D26}">
      <dgm:prSet/>
      <dgm:spPr/>
      <dgm:t>
        <a:bodyPr/>
        <a:lstStyle/>
        <a:p>
          <a:endParaRPr lang="es-CL" sz="1000"/>
        </a:p>
      </dgm:t>
    </dgm:pt>
    <dgm:pt modelId="{90E35DE3-18AF-49DC-912F-D4630A25DB60}" type="sibTrans" cxnId="{B92429DF-D684-4D04-9A28-3D9F3FE60D26}">
      <dgm:prSet/>
      <dgm:spPr/>
      <dgm:t>
        <a:bodyPr/>
        <a:lstStyle/>
        <a:p>
          <a:endParaRPr lang="es-CL" sz="1000"/>
        </a:p>
      </dgm:t>
    </dgm:pt>
    <dgm:pt modelId="{F62625A8-2ECF-496B-8B9A-F2CF6285CEF9}">
      <dgm:prSet phldrT="[Texto]" custT="1"/>
      <dgm:spPr/>
      <dgm:t>
        <a:bodyPr/>
        <a:lstStyle/>
        <a:p>
          <a:r>
            <a:rPr lang="es-CL" sz="1000">
              <a:latin typeface="Times New Roman" panose="02020603050405020304" pitchFamily="18" charset="0"/>
            </a:rPr>
            <a:t>1.1. Rectoría / Gobernanza </a:t>
          </a:r>
          <a:endParaRPr lang="es-CL" sz="1000" dirty="0"/>
        </a:p>
      </dgm:t>
    </dgm:pt>
    <dgm:pt modelId="{083C6EFE-95D6-4F57-B3AF-E1E336549AD3}" type="parTrans" cxnId="{07F51012-303D-441E-84AE-239DB230E608}">
      <dgm:prSet/>
      <dgm:spPr/>
      <dgm:t>
        <a:bodyPr/>
        <a:lstStyle/>
        <a:p>
          <a:endParaRPr lang="es-CL" sz="1000"/>
        </a:p>
      </dgm:t>
    </dgm:pt>
    <dgm:pt modelId="{95DE9F1A-24AA-4634-8667-76D46693C310}" type="sibTrans" cxnId="{07F51012-303D-441E-84AE-239DB230E608}">
      <dgm:prSet/>
      <dgm:spPr/>
      <dgm:t>
        <a:bodyPr/>
        <a:lstStyle/>
        <a:p>
          <a:endParaRPr lang="es-CL" sz="1000"/>
        </a:p>
      </dgm:t>
    </dgm:pt>
    <dgm:pt modelId="{D80746E7-1FCD-40EF-A410-1B3D55A456E2}">
      <dgm:prSet phldrT="[Texto]" custT="1"/>
      <dgm:spPr/>
      <dgm:t>
        <a:bodyPr/>
        <a:lstStyle/>
        <a:p>
          <a:r>
            <a:rPr lang="es-ES" sz="1000" dirty="0">
              <a:latin typeface="Times New Roman" panose="02020603050405020304" pitchFamily="18" charset="0"/>
            </a:rPr>
            <a:t>2. Información sobre la fuerza laboral en salud y sobre estilos de gestión del trabajo a nivel de micro, meso y macro gestión. </a:t>
          </a:r>
          <a:endParaRPr lang="es-CL" sz="1000" dirty="0"/>
        </a:p>
      </dgm:t>
    </dgm:pt>
    <dgm:pt modelId="{1D375706-27AE-4A3E-8640-4700960CCD28}" type="parTrans" cxnId="{3BB2FF48-90E5-4CBB-BC3B-1DB8BD2E9C43}">
      <dgm:prSet/>
      <dgm:spPr/>
      <dgm:t>
        <a:bodyPr/>
        <a:lstStyle/>
        <a:p>
          <a:endParaRPr lang="es-CL" sz="1000"/>
        </a:p>
      </dgm:t>
    </dgm:pt>
    <dgm:pt modelId="{158BFE7A-73C3-4AF4-87B0-1DCF79D28802}" type="sibTrans" cxnId="{3BB2FF48-90E5-4CBB-BC3B-1DB8BD2E9C43}">
      <dgm:prSet/>
      <dgm:spPr/>
      <dgm:t>
        <a:bodyPr/>
        <a:lstStyle/>
        <a:p>
          <a:endParaRPr lang="es-CL" sz="1000"/>
        </a:p>
      </dgm:t>
    </dgm:pt>
    <dgm:pt modelId="{1413FC12-DB4D-4FAA-821D-86B30E483D34}">
      <dgm:prSet phldrT="[Texto]" custT="1"/>
      <dgm:spPr/>
      <dgm:t>
        <a:bodyPr/>
        <a:lstStyle/>
        <a:p>
          <a:r>
            <a:rPr lang="es-ES" sz="1000" dirty="0">
              <a:latin typeface="Times New Roman" panose="02020603050405020304" pitchFamily="18" charset="0"/>
            </a:rPr>
            <a:t>2. 1. Gestión del Trabajo </a:t>
          </a:r>
          <a:endParaRPr lang="es-CL" sz="1000" dirty="0"/>
        </a:p>
      </dgm:t>
    </dgm:pt>
    <dgm:pt modelId="{DBB2C724-AF99-4CEB-B090-C5AED22BE611}" type="parTrans" cxnId="{DE57E6A5-40B9-4180-B80D-ED4495862C34}">
      <dgm:prSet/>
      <dgm:spPr/>
      <dgm:t>
        <a:bodyPr/>
        <a:lstStyle/>
        <a:p>
          <a:endParaRPr lang="es-CL" sz="1000"/>
        </a:p>
      </dgm:t>
    </dgm:pt>
    <dgm:pt modelId="{CAC39C70-890D-41F9-8258-855E1B1EE267}" type="sibTrans" cxnId="{DE57E6A5-40B9-4180-B80D-ED4495862C34}">
      <dgm:prSet/>
      <dgm:spPr/>
      <dgm:t>
        <a:bodyPr/>
        <a:lstStyle/>
        <a:p>
          <a:endParaRPr lang="es-CL" sz="1000"/>
        </a:p>
      </dgm:t>
    </dgm:pt>
    <dgm:pt modelId="{6947C7AD-1E39-4B03-B79C-F1A491EEDE7B}">
      <dgm:prSet phldrT="[Texto]" custT="1"/>
      <dgm:spPr/>
      <dgm:t>
        <a:bodyPr/>
        <a:lstStyle/>
        <a:p>
          <a:r>
            <a:rPr lang="es-ES" sz="1000" dirty="0">
              <a:latin typeface="Times New Roman" panose="02020603050405020304" pitchFamily="18" charset="0"/>
            </a:rPr>
            <a:t>3. Desarrollo de recursos humanos en salud para la ampliación del acceso y la cobertura de salud con equidad y calidad. </a:t>
          </a:r>
          <a:endParaRPr lang="es-CL" sz="1000" dirty="0"/>
        </a:p>
      </dgm:t>
    </dgm:pt>
    <dgm:pt modelId="{D80C3E20-7F38-4FEE-AEBC-CA938BB529C2}" type="parTrans" cxnId="{79C31D6D-D963-4E87-9E2D-E716E9880B61}">
      <dgm:prSet/>
      <dgm:spPr/>
      <dgm:t>
        <a:bodyPr/>
        <a:lstStyle/>
        <a:p>
          <a:endParaRPr lang="es-CL" sz="1000"/>
        </a:p>
      </dgm:t>
    </dgm:pt>
    <dgm:pt modelId="{D0E516A8-78DE-4CF6-B442-171839EC8E78}" type="sibTrans" cxnId="{79C31D6D-D963-4E87-9E2D-E716E9880B61}">
      <dgm:prSet/>
      <dgm:spPr/>
      <dgm:t>
        <a:bodyPr/>
        <a:lstStyle/>
        <a:p>
          <a:endParaRPr lang="es-CL" sz="1000"/>
        </a:p>
      </dgm:t>
    </dgm:pt>
    <dgm:pt modelId="{4B7F4A92-B2D0-4EA9-81D5-E720EB56BD17}">
      <dgm:prSet phldrT="[Texto]" custT="1"/>
      <dgm:spPr/>
      <dgm:t>
        <a:bodyPr/>
        <a:lstStyle/>
        <a:p>
          <a:r>
            <a:rPr lang="es-CL" sz="1000" dirty="0">
              <a:latin typeface="Times New Roman" panose="02020603050405020304" pitchFamily="18" charset="0"/>
            </a:rPr>
            <a:t>3.1. Trabajadores Comunitarios.</a:t>
          </a:r>
          <a:endParaRPr lang="es-CL" sz="1000" dirty="0"/>
        </a:p>
      </dgm:t>
    </dgm:pt>
    <dgm:pt modelId="{BF861FBB-E7AA-4FD6-B792-7209482F0A6D}" type="parTrans" cxnId="{F5DC3EDC-DE0D-4C52-8452-E477D0A9F5FB}">
      <dgm:prSet/>
      <dgm:spPr/>
      <dgm:t>
        <a:bodyPr/>
        <a:lstStyle/>
        <a:p>
          <a:endParaRPr lang="es-CL" sz="1000"/>
        </a:p>
      </dgm:t>
    </dgm:pt>
    <dgm:pt modelId="{047DBAB7-E694-4F42-B51F-306B343AC41A}" type="sibTrans" cxnId="{F5DC3EDC-DE0D-4C52-8452-E477D0A9F5FB}">
      <dgm:prSet/>
      <dgm:spPr/>
      <dgm:t>
        <a:bodyPr/>
        <a:lstStyle/>
        <a:p>
          <a:endParaRPr lang="es-CL" sz="1000"/>
        </a:p>
      </dgm:t>
    </dgm:pt>
    <dgm:pt modelId="{59EB1E58-35D0-42A4-AE7C-664A7F73E42D}">
      <dgm:prSet custT="1"/>
      <dgm:spPr/>
      <dgm:t>
        <a:bodyPr/>
        <a:lstStyle/>
        <a:p>
          <a:r>
            <a:rPr lang="es-CL" sz="1000">
              <a:latin typeface="Times New Roman" panose="02020603050405020304" pitchFamily="18" charset="0"/>
            </a:rPr>
            <a:t>1.2. Género </a:t>
          </a:r>
          <a:endParaRPr lang="es-CL" sz="1000" dirty="0">
            <a:latin typeface="Times New Roman" panose="02020603050405020304" pitchFamily="18" charset="0"/>
          </a:endParaRPr>
        </a:p>
      </dgm:t>
    </dgm:pt>
    <dgm:pt modelId="{A135E779-8A08-411D-90A5-540837383B92}" type="parTrans" cxnId="{79807F41-1D59-4B30-83F3-0B1F5EBE2852}">
      <dgm:prSet/>
      <dgm:spPr/>
      <dgm:t>
        <a:bodyPr/>
        <a:lstStyle/>
        <a:p>
          <a:endParaRPr lang="es-CL" sz="1000"/>
        </a:p>
      </dgm:t>
    </dgm:pt>
    <dgm:pt modelId="{9CAC3514-7D10-430A-81FB-66CFCBF1B712}" type="sibTrans" cxnId="{79807F41-1D59-4B30-83F3-0B1F5EBE2852}">
      <dgm:prSet/>
      <dgm:spPr/>
      <dgm:t>
        <a:bodyPr/>
        <a:lstStyle/>
        <a:p>
          <a:endParaRPr lang="es-CL" sz="1000"/>
        </a:p>
      </dgm:t>
    </dgm:pt>
    <dgm:pt modelId="{B7937CDB-040F-4A90-B8CB-11D658ABB8ED}">
      <dgm:prSet custT="1"/>
      <dgm:spPr/>
      <dgm:t>
        <a:bodyPr/>
        <a:lstStyle/>
        <a:p>
          <a:r>
            <a:rPr lang="es-CL" sz="1000">
              <a:latin typeface="Times New Roman" panose="02020603050405020304" pitchFamily="18" charset="0"/>
            </a:rPr>
            <a:t>2.2. Educación Permanente.</a:t>
          </a:r>
          <a:endParaRPr lang="es-CL" sz="1000" dirty="0"/>
        </a:p>
      </dgm:t>
    </dgm:pt>
    <dgm:pt modelId="{A648AA8D-7369-4515-A7B7-6006F6AB7D48}" type="parTrans" cxnId="{7A61BE2C-8DB7-4194-8D6F-1E19C103D8FB}">
      <dgm:prSet/>
      <dgm:spPr/>
      <dgm:t>
        <a:bodyPr/>
        <a:lstStyle/>
        <a:p>
          <a:endParaRPr lang="es-CL" sz="1000"/>
        </a:p>
      </dgm:t>
    </dgm:pt>
    <dgm:pt modelId="{C2C79163-3F2C-426F-BE33-B24F0234B07E}" type="sibTrans" cxnId="{7A61BE2C-8DB7-4194-8D6F-1E19C103D8FB}">
      <dgm:prSet/>
      <dgm:spPr/>
      <dgm:t>
        <a:bodyPr/>
        <a:lstStyle/>
        <a:p>
          <a:endParaRPr lang="es-CL" sz="1000"/>
        </a:p>
      </dgm:t>
    </dgm:pt>
    <dgm:pt modelId="{DB80344B-D423-451F-BD4C-457EF3A53F80}">
      <dgm:prSet custT="1"/>
      <dgm:spPr/>
      <dgm:t>
        <a:bodyPr/>
        <a:lstStyle/>
        <a:p>
          <a:r>
            <a:rPr lang="es-CL" sz="1000" dirty="0">
              <a:latin typeface="Times New Roman" panose="02020603050405020304" pitchFamily="18" charset="0"/>
            </a:rPr>
            <a:t>3.2. Interculturalidad.</a:t>
          </a:r>
        </a:p>
      </dgm:t>
    </dgm:pt>
    <dgm:pt modelId="{5F6F0A22-66B4-4FD9-B84F-283D9EE3C6EC}" type="parTrans" cxnId="{47BB4CEB-D815-4008-8B15-E5EB9EFF32DB}">
      <dgm:prSet/>
      <dgm:spPr/>
      <dgm:t>
        <a:bodyPr/>
        <a:lstStyle/>
        <a:p>
          <a:endParaRPr lang="es-CL" sz="1000"/>
        </a:p>
      </dgm:t>
    </dgm:pt>
    <dgm:pt modelId="{EEECEC7A-4E74-4BD3-9EDF-925C854EAA0E}" type="sibTrans" cxnId="{47BB4CEB-D815-4008-8B15-E5EB9EFF32DB}">
      <dgm:prSet/>
      <dgm:spPr/>
      <dgm:t>
        <a:bodyPr/>
        <a:lstStyle/>
        <a:p>
          <a:endParaRPr lang="es-CL" sz="1000"/>
        </a:p>
      </dgm:t>
    </dgm:pt>
    <dgm:pt modelId="{F0293A8B-7EAD-4099-AEBA-79F8182815EA}">
      <dgm:prSet custT="1"/>
      <dgm:spPr/>
      <dgm:t>
        <a:bodyPr/>
        <a:lstStyle/>
        <a:p>
          <a:r>
            <a:rPr lang="es-ES" sz="1000" dirty="0">
              <a:latin typeface="Times New Roman" panose="02020603050405020304" pitchFamily="18" charset="0"/>
            </a:rPr>
            <a:t>5. Concertar con el sector educativo para dar respuesta a las necesidades de los sistemas de salud en transformación hacia el acceso y la cobertura universal basado en equipos interdisciplinarios de salud. </a:t>
          </a:r>
          <a:endParaRPr lang="es-CL" sz="1000" dirty="0"/>
        </a:p>
      </dgm:t>
    </dgm:pt>
    <dgm:pt modelId="{9A8AE054-7739-4E7E-BAA5-E8B2201C4B4D}" type="sibTrans" cxnId="{8C390B2F-504E-49C0-BD82-266AC123E1AF}">
      <dgm:prSet/>
      <dgm:spPr/>
      <dgm:t>
        <a:bodyPr/>
        <a:lstStyle/>
        <a:p>
          <a:endParaRPr lang="es-CL" sz="1000"/>
        </a:p>
      </dgm:t>
    </dgm:pt>
    <dgm:pt modelId="{A301D361-D8ED-4B1F-A6A8-32865056F726}" type="parTrans" cxnId="{8C390B2F-504E-49C0-BD82-266AC123E1AF}">
      <dgm:prSet/>
      <dgm:spPr/>
      <dgm:t>
        <a:bodyPr/>
        <a:lstStyle/>
        <a:p>
          <a:endParaRPr lang="es-CL" sz="1000"/>
        </a:p>
      </dgm:t>
    </dgm:pt>
    <dgm:pt modelId="{E2979881-FE66-49A0-87AE-046933B805A9}">
      <dgm:prSet custT="1"/>
      <dgm:spPr/>
      <dgm:t>
        <a:bodyPr/>
        <a:lstStyle/>
        <a:p>
          <a:r>
            <a:rPr lang="es-ES" sz="1000" dirty="0">
              <a:latin typeface="Times New Roman" panose="02020603050405020304" pitchFamily="18" charset="0"/>
            </a:rPr>
            <a:t>4. Migración y retención de los equipos de salud en todos los países y en todos los territorios para un sistema integral de salud.</a:t>
          </a:r>
          <a:endParaRPr lang="es-CL" sz="1000" dirty="0"/>
        </a:p>
      </dgm:t>
    </dgm:pt>
    <dgm:pt modelId="{B9896F7F-170B-4B96-9AFE-21BDA05EC090}" type="sibTrans" cxnId="{DFB19C49-C1C2-4DEA-A1D4-4E2E7F216B97}">
      <dgm:prSet/>
      <dgm:spPr/>
      <dgm:t>
        <a:bodyPr/>
        <a:lstStyle/>
        <a:p>
          <a:endParaRPr lang="es-CL" sz="1000"/>
        </a:p>
      </dgm:t>
    </dgm:pt>
    <dgm:pt modelId="{D779F0B4-F691-42DB-9FDF-71F08B47CE6C}" type="parTrans" cxnId="{DFB19C49-C1C2-4DEA-A1D4-4E2E7F216B97}">
      <dgm:prSet/>
      <dgm:spPr/>
      <dgm:t>
        <a:bodyPr/>
        <a:lstStyle/>
        <a:p>
          <a:endParaRPr lang="es-CL" sz="1000"/>
        </a:p>
      </dgm:t>
    </dgm:pt>
    <dgm:pt modelId="{9906D0D1-F8EB-459E-A6B4-98407196387F}">
      <dgm:prSet custT="1"/>
      <dgm:spPr/>
      <dgm:t>
        <a:bodyPr/>
        <a:lstStyle/>
        <a:p>
          <a:r>
            <a:rPr lang="es-CL" sz="1000" dirty="0">
              <a:solidFill>
                <a:srgbClr val="000000"/>
              </a:solidFill>
              <a:latin typeface="Times New Roman" panose="02020603050405020304" pitchFamily="18" charset="0"/>
            </a:rPr>
            <a:t>4.1. Migraciones. </a:t>
          </a:r>
          <a:endParaRPr lang="es-CL" sz="400" dirty="0"/>
        </a:p>
      </dgm:t>
    </dgm:pt>
    <dgm:pt modelId="{56DC51FE-7688-49D7-BDB1-C55774E7C3DE}" type="parTrans" cxnId="{E212E910-95CD-4074-BFB3-5653C979ABAF}">
      <dgm:prSet/>
      <dgm:spPr/>
      <dgm:t>
        <a:bodyPr/>
        <a:lstStyle/>
        <a:p>
          <a:endParaRPr lang="es-CL"/>
        </a:p>
      </dgm:t>
    </dgm:pt>
    <dgm:pt modelId="{247A0238-819D-4B3D-A74B-9F143B69A6EE}" type="sibTrans" cxnId="{E212E910-95CD-4074-BFB3-5653C979ABAF}">
      <dgm:prSet/>
      <dgm:spPr/>
      <dgm:t>
        <a:bodyPr/>
        <a:lstStyle/>
        <a:p>
          <a:endParaRPr lang="es-CL"/>
        </a:p>
      </dgm:t>
    </dgm:pt>
    <dgm:pt modelId="{C54D12A3-ED6D-42F5-A2D6-73392164D92D}">
      <dgm:prSet custT="1"/>
      <dgm:spPr/>
      <dgm:t>
        <a:bodyPr/>
        <a:lstStyle/>
        <a:p>
          <a:r>
            <a:rPr lang="es-CL" sz="1000" dirty="0">
              <a:solidFill>
                <a:srgbClr val="000000"/>
              </a:solidFill>
              <a:latin typeface="Times New Roman" panose="02020603050405020304" pitchFamily="18" charset="0"/>
            </a:rPr>
            <a:t>4.2. Zonas </a:t>
          </a:r>
          <a:r>
            <a:rPr lang="es-CL" sz="1000" dirty="0" err="1">
              <a:solidFill>
                <a:srgbClr val="000000"/>
              </a:solidFill>
              <a:latin typeface="Times New Roman" panose="02020603050405020304" pitchFamily="18" charset="0"/>
            </a:rPr>
            <a:t>subatendidas</a:t>
          </a:r>
          <a:r>
            <a:rPr lang="es-CL" sz="1000" dirty="0">
              <a:solidFill>
                <a:srgbClr val="000000"/>
              </a:solidFill>
              <a:latin typeface="Times New Roman" panose="02020603050405020304" pitchFamily="18" charset="0"/>
            </a:rPr>
            <a:t>.</a:t>
          </a:r>
        </a:p>
      </dgm:t>
    </dgm:pt>
    <dgm:pt modelId="{849A6FFC-D47D-4CF2-B825-544E88F97A93}" type="parTrans" cxnId="{A82B4C83-B4C2-40DE-AA55-7D2B10AA83BA}">
      <dgm:prSet/>
      <dgm:spPr/>
      <dgm:t>
        <a:bodyPr/>
        <a:lstStyle/>
        <a:p>
          <a:endParaRPr lang="es-CL"/>
        </a:p>
      </dgm:t>
    </dgm:pt>
    <dgm:pt modelId="{D2CC0AD2-20FC-4D1E-83DD-FE4D52389417}" type="sibTrans" cxnId="{A82B4C83-B4C2-40DE-AA55-7D2B10AA83BA}">
      <dgm:prSet/>
      <dgm:spPr/>
      <dgm:t>
        <a:bodyPr/>
        <a:lstStyle/>
        <a:p>
          <a:endParaRPr lang="es-CL"/>
        </a:p>
      </dgm:t>
    </dgm:pt>
    <dgm:pt modelId="{761AC41F-D93F-4430-AE21-900980352700}">
      <dgm:prSet custT="1"/>
      <dgm:spPr/>
      <dgm:t>
        <a:bodyPr/>
        <a:lstStyle/>
        <a:p>
          <a:r>
            <a:rPr lang="es-CL" sz="1000" dirty="0">
              <a:solidFill>
                <a:srgbClr val="000000"/>
              </a:solidFill>
              <a:latin typeface="Times New Roman" panose="02020603050405020304" pitchFamily="18" charset="0"/>
            </a:rPr>
            <a:t>5.1. Alianzas Salud – Educación.</a:t>
          </a:r>
          <a:endParaRPr lang="es-CL" sz="1000" dirty="0"/>
        </a:p>
      </dgm:t>
    </dgm:pt>
    <dgm:pt modelId="{743C61F6-F320-4F23-8869-12ABFFACC00C}" type="parTrans" cxnId="{B359BE6B-24EE-4220-963A-0571300382F9}">
      <dgm:prSet/>
      <dgm:spPr/>
      <dgm:t>
        <a:bodyPr/>
        <a:lstStyle/>
        <a:p>
          <a:endParaRPr lang="es-CL"/>
        </a:p>
      </dgm:t>
    </dgm:pt>
    <dgm:pt modelId="{0BEAEEED-98ED-4C41-A075-05EAA06C9566}" type="sibTrans" cxnId="{B359BE6B-24EE-4220-963A-0571300382F9}">
      <dgm:prSet/>
      <dgm:spPr/>
      <dgm:t>
        <a:bodyPr/>
        <a:lstStyle/>
        <a:p>
          <a:endParaRPr lang="es-CL"/>
        </a:p>
      </dgm:t>
    </dgm:pt>
    <dgm:pt modelId="{FF0C7237-B190-40C3-80B7-9BF9F39C27E5}">
      <dgm:prSet custT="1"/>
      <dgm:spPr/>
      <dgm:t>
        <a:bodyPr/>
        <a:lstStyle/>
        <a:p>
          <a:r>
            <a:rPr lang="es-CL" sz="1000" dirty="0">
              <a:solidFill>
                <a:srgbClr val="000000"/>
              </a:solidFill>
              <a:latin typeface="Times New Roman" panose="02020603050405020304" pitchFamily="18" charset="0"/>
            </a:rPr>
            <a:t>5.2. Equipos de Salud.</a:t>
          </a:r>
          <a:endParaRPr lang="es-CL" sz="1000" dirty="0"/>
        </a:p>
      </dgm:t>
    </dgm:pt>
    <dgm:pt modelId="{B3778E74-1E99-4504-9E8D-AA202DE5A2B8}" type="parTrans" cxnId="{2E8BEC22-0192-4B29-BB62-D341428F568C}">
      <dgm:prSet/>
      <dgm:spPr/>
      <dgm:t>
        <a:bodyPr/>
        <a:lstStyle/>
        <a:p>
          <a:endParaRPr lang="es-CL"/>
        </a:p>
      </dgm:t>
    </dgm:pt>
    <dgm:pt modelId="{B4A3FC95-FF34-42AC-A59C-B545099190FB}" type="sibTrans" cxnId="{2E8BEC22-0192-4B29-BB62-D341428F568C}">
      <dgm:prSet/>
      <dgm:spPr/>
      <dgm:t>
        <a:bodyPr/>
        <a:lstStyle/>
        <a:p>
          <a:endParaRPr lang="es-CL"/>
        </a:p>
      </dgm:t>
    </dgm:pt>
    <dgm:pt modelId="{D675ECDA-47C6-443B-9C30-0EA9B3FC4090}" type="pres">
      <dgm:prSet presAssocID="{4D1BC5A8-6E56-4ABB-85EF-50D118402A13}" presName="Name0" presStyleCnt="0">
        <dgm:presLayoutVars>
          <dgm:dir/>
          <dgm:animLvl val="lvl"/>
          <dgm:resizeHandles val="exact"/>
        </dgm:presLayoutVars>
      </dgm:prSet>
      <dgm:spPr/>
    </dgm:pt>
    <dgm:pt modelId="{CFA91C42-78E5-486C-814F-7CE83D75D9FF}" type="pres">
      <dgm:prSet presAssocID="{F0293A8B-7EAD-4099-AEBA-79F8182815EA}" presName="boxAndChildren" presStyleCnt="0"/>
      <dgm:spPr/>
    </dgm:pt>
    <dgm:pt modelId="{BBB31EA8-5B95-45BB-916C-270DAC941743}" type="pres">
      <dgm:prSet presAssocID="{F0293A8B-7EAD-4099-AEBA-79F8182815EA}" presName="parentTextBox" presStyleLbl="node1" presStyleIdx="0" presStyleCnt="5"/>
      <dgm:spPr/>
    </dgm:pt>
    <dgm:pt modelId="{89743212-0DE3-4542-90DA-8979F95C8731}" type="pres">
      <dgm:prSet presAssocID="{F0293A8B-7EAD-4099-AEBA-79F8182815EA}" presName="entireBox" presStyleLbl="node1" presStyleIdx="0" presStyleCnt="5"/>
      <dgm:spPr/>
    </dgm:pt>
    <dgm:pt modelId="{F9F5A96A-3F01-49BF-AACF-319469C39B4B}" type="pres">
      <dgm:prSet presAssocID="{F0293A8B-7EAD-4099-AEBA-79F8182815EA}" presName="descendantBox" presStyleCnt="0"/>
      <dgm:spPr/>
    </dgm:pt>
    <dgm:pt modelId="{49BAB00B-FE83-4271-926A-04F795F05A8C}" type="pres">
      <dgm:prSet presAssocID="{761AC41F-D93F-4430-AE21-900980352700}" presName="childTextBox" presStyleLbl="fgAccFollowNode1" presStyleIdx="0" presStyleCnt="10">
        <dgm:presLayoutVars>
          <dgm:bulletEnabled val="1"/>
        </dgm:presLayoutVars>
      </dgm:prSet>
      <dgm:spPr/>
    </dgm:pt>
    <dgm:pt modelId="{D400802D-DAC9-4E21-86FF-82C49E21BA9A}" type="pres">
      <dgm:prSet presAssocID="{FF0C7237-B190-40C3-80B7-9BF9F39C27E5}" presName="childTextBox" presStyleLbl="fgAccFollowNode1" presStyleIdx="1" presStyleCnt="10">
        <dgm:presLayoutVars>
          <dgm:bulletEnabled val="1"/>
        </dgm:presLayoutVars>
      </dgm:prSet>
      <dgm:spPr/>
    </dgm:pt>
    <dgm:pt modelId="{F1C4BD81-B7B7-41CA-A156-42C727C5BF37}" type="pres">
      <dgm:prSet presAssocID="{B9896F7F-170B-4B96-9AFE-21BDA05EC090}" presName="sp" presStyleCnt="0"/>
      <dgm:spPr/>
    </dgm:pt>
    <dgm:pt modelId="{12250F56-71FF-48A9-824F-6E2507EA797B}" type="pres">
      <dgm:prSet presAssocID="{E2979881-FE66-49A0-87AE-046933B805A9}" presName="arrowAndChildren" presStyleCnt="0"/>
      <dgm:spPr/>
    </dgm:pt>
    <dgm:pt modelId="{09AB2456-E50C-49D7-9FFE-53C4E29A112E}" type="pres">
      <dgm:prSet presAssocID="{E2979881-FE66-49A0-87AE-046933B805A9}" presName="parentTextArrow" presStyleLbl="node1" presStyleIdx="0" presStyleCnt="5"/>
      <dgm:spPr/>
    </dgm:pt>
    <dgm:pt modelId="{62228D05-78F6-441D-B579-5D40801BD898}" type="pres">
      <dgm:prSet presAssocID="{E2979881-FE66-49A0-87AE-046933B805A9}" presName="arrow" presStyleLbl="node1" presStyleIdx="1" presStyleCnt="5"/>
      <dgm:spPr/>
    </dgm:pt>
    <dgm:pt modelId="{F06826D7-6C95-4056-B5DF-EA7419D908AC}" type="pres">
      <dgm:prSet presAssocID="{E2979881-FE66-49A0-87AE-046933B805A9}" presName="descendantArrow" presStyleCnt="0"/>
      <dgm:spPr/>
    </dgm:pt>
    <dgm:pt modelId="{251E9DB1-8868-4759-83D6-8097A8CF0FB7}" type="pres">
      <dgm:prSet presAssocID="{9906D0D1-F8EB-459E-A6B4-98407196387F}" presName="childTextArrow" presStyleLbl="fgAccFollowNode1" presStyleIdx="2" presStyleCnt="10">
        <dgm:presLayoutVars>
          <dgm:bulletEnabled val="1"/>
        </dgm:presLayoutVars>
      </dgm:prSet>
      <dgm:spPr/>
    </dgm:pt>
    <dgm:pt modelId="{184130B9-58A5-4110-9A68-B702A40FBF46}" type="pres">
      <dgm:prSet presAssocID="{C54D12A3-ED6D-42F5-A2D6-73392164D92D}" presName="childTextArrow" presStyleLbl="fgAccFollowNode1" presStyleIdx="3" presStyleCnt="10">
        <dgm:presLayoutVars>
          <dgm:bulletEnabled val="1"/>
        </dgm:presLayoutVars>
      </dgm:prSet>
      <dgm:spPr/>
    </dgm:pt>
    <dgm:pt modelId="{E03DDC05-F4AC-43AB-B454-7EB8A594DA71}" type="pres">
      <dgm:prSet presAssocID="{D0E516A8-78DE-4CF6-B442-171839EC8E78}" presName="sp" presStyleCnt="0"/>
      <dgm:spPr/>
    </dgm:pt>
    <dgm:pt modelId="{C3AE5708-909D-43AA-BF75-B2C2F9D119B6}" type="pres">
      <dgm:prSet presAssocID="{6947C7AD-1E39-4B03-B79C-F1A491EEDE7B}" presName="arrowAndChildren" presStyleCnt="0"/>
      <dgm:spPr/>
    </dgm:pt>
    <dgm:pt modelId="{809877E0-9172-4017-8301-326334DF918F}" type="pres">
      <dgm:prSet presAssocID="{6947C7AD-1E39-4B03-B79C-F1A491EEDE7B}" presName="parentTextArrow" presStyleLbl="node1" presStyleIdx="1" presStyleCnt="5"/>
      <dgm:spPr/>
    </dgm:pt>
    <dgm:pt modelId="{00AF12C8-CBE7-4E21-B4D0-001DA121FB6E}" type="pres">
      <dgm:prSet presAssocID="{6947C7AD-1E39-4B03-B79C-F1A491EEDE7B}" presName="arrow" presStyleLbl="node1" presStyleIdx="2" presStyleCnt="5"/>
      <dgm:spPr/>
    </dgm:pt>
    <dgm:pt modelId="{D9E91443-24C8-403C-8B1B-F830E60C09F3}" type="pres">
      <dgm:prSet presAssocID="{6947C7AD-1E39-4B03-B79C-F1A491EEDE7B}" presName="descendantArrow" presStyleCnt="0"/>
      <dgm:spPr/>
    </dgm:pt>
    <dgm:pt modelId="{AA2E0592-5787-4225-860C-6789AE764664}" type="pres">
      <dgm:prSet presAssocID="{4B7F4A92-B2D0-4EA9-81D5-E720EB56BD17}" presName="childTextArrow" presStyleLbl="fgAccFollowNode1" presStyleIdx="4" presStyleCnt="10">
        <dgm:presLayoutVars>
          <dgm:bulletEnabled val="1"/>
        </dgm:presLayoutVars>
      </dgm:prSet>
      <dgm:spPr/>
    </dgm:pt>
    <dgm:pt modelId="{CAEFDE06-04D4-4105-A431-C385570CB216}" type="pres">
      <dgm:prSet presAssocID="{DB80344B-D423-451F-BD4C-457EF3A53F80}" presName="childTextArrow" presStyleLbl="fgAccFollowNode1" presStyleIdx="5" presStyleCnt="10">
        <dgm:presLayoutVars>
          <dgm:bulletEnabled val="1"/>
        </dgm:presLayoutVars>
      </dgm:prSet>
      <dgm:spPr/>
    </dgm:pt>
    <dgm:pt modelId="{AB41CD24-76EF-4C87-9205-29115FEDAF09}" type="pres">
      <dgm:prSet presAssocID="{158BFE7A-73C3-4AF4-87B0-1DCF79D28802}" presName="sp" presStyleCnt="0"/>
      <dgm:spPr/>
    </dgm:pt>
    <dgm:pt modelId="{A6621871-855F-4544-ADC6-C60B9064ABE9}" type="pres">
      <dgm:prSet presAssocID="{D80746E7-1FCD-40EF-A410-1B3D55A456E2}" presName="arrowAndChildren" presStyleCnt="0"/>
      <dgm:spPr/>
    </dgm:pt>
    <dgm:pt modelId="{1D3978A8-8174-46E6-90AC-2C2E4BD26C78}" type="pres">
      <dgm:prSet presAssocID="{D80746E7-1FCD-40EF-A410-1B3D55A456E2}" presName="parentTextArrow" presStyleLbl="node1" presStyleIdx="2" presStyleCnt="5"/>
      <dgm:spPr/>
    </dgm:pt>
    <dgm:pt modelId="{3CA1AA31-3513-4443-A23F-35138BD949FB}" type="pres">
      <dgm:prSet presAssocID="{D80746E7-1FCD-40EF-A410-1B3D55A456E2}" presName="arrow" presStyleLbl="node1" presStyleIdx="3" presStyleCnt="5"/>
      <dgm:spPr/>
    </dgm:pt>
    <dgm:pt modelId="{75F5225D-39C8-40DA-9544-6CF1E82F22EA}" type="pres">
      <dgm:prSet presAssocID="{D80746E7-1FCD-40EF-A410-1B3D55A456E2}" presName="descendantArrow" presStyleCnt="0"/>
      <dgm:spPr/>
    </dgm:pt>
    <dgm:pt modelId="{78C0957A-70C7-45A0-BDEC-E681E75C1113}" type="pres">
      <dgm:prSet presAssocID="{1413FC12-DB4D-4FAA-821D-86B30E483D34}" presName="childTextArrow" presStyleLbl="fgAccFollowNode1" presStyleIdx="6" presStyleCnt="10">
        <dgm:presLayoutVars>
          <dgm:bulletEnabled val="1"/>
        </dgm:presLayoutVars>
      </dgm:prSet>
      <dgm:spPr/>
    </dgm:pt>
    <dgm:pt modelId="{EF7A9715-6F31-4009-8B44-AAE3A3A8CEFF}" type="pres">
      <dgm:prSet presAssocID="{B7937CDB-040F-4A90-B8CB-11D658ABB8ED}" presName="childTextArrow" presStyleLbl="fgAccFollowNode1" presStyleIdx="7" presStyleCnt="10">
        <dgm:presLayoutVars>
          <dgm:bulletEnabled val="1"/>
        </dgm:presLayoutVars>
      </dgm:prSet>
      <dgm:spPr/>
    </dgm:pt>
    <dgm:pt modelId="{1449652B-D05D-4172-B98C-D17199B4DE3E}" type="pres">
      <dgm:prSet presAssocID="{90E35DE3-18AF-49DC-912F-D4630A25DB60}" presName="sp" presStyleCnt="0"/>
      <dgm:spPr/>
    </dgm:pt>
    <dgm:pt modelId="{99F6AB5C-1EFF-4489-A22F-5551DF18A4BE}" type="pres">
      <dgm:prSet presAssocID="{012C7023-FF5C-468C-9889-15C6D628263D}" presName="arrowAndChildren" presStyleCnt="0"/>
      <dgm:spPr/>
    </dgm:pt>
    <dgm:pt modelId="{F9542D79-C41C-4577-871D-6EB8F4D4F121}" type="pres">
      <dgm:prSet presAssocID="{012C7023-FF5C-468C-9889-15C6D628263D}" presName="parentTextArrow" presStyleLbl="node1" presStyleIdx="3" presStyleCnt="5"/>
      <dgm:spPr/>
    </dgm:pt>
    <dgm:pt modelId="{80EB9FF7-4E9C-44EC-90B0-F9E0A3D4B37F}" type="pres">
      <dgm:prSet presAssocID="{012C7023-FF5C-468C-9889-15C6D628263D}" presName="arrow" presStyleLbl="node1" presStyleIdx="4" presStyleCnt="5"/>
      <dgm:spPr/>
    </dgm:pt>
    <dgm:pt modelId="{688C1A20-DF6A-479D-B1BE-F05496FF7020}" type="pres">
      <dgm:prSet presAssocID="{012C7023-FF5C-468C-9889-15C6D628263D}" presName="descendantArrow" presStyleCnt="0"/>
      <dgm:spPr/>
    </dgm:pt>
    <dgm:pt modelId="{DE350954-626F-46D6-B040-AADE5EC9FE91}" type="pres">
      <dgm:prSet presAssocID="{F62625A8-2ECF-496B-8B9A-F2CF6285CEF9}" presName="childTextArrow" presStyleLbl="fgAccFollowNode1" presStyleIdx="8" presStyleCnt="10">
        <dgm:presLayoutVars>
          <dgm:bulletEnabled val="1"/>
        </dgm:presLayoutVars>
      </dgm:prSet>
      <dgm:spPr/>
    </dgm:pt>
    <dgm:pt modelId="{E7E2E9CE-74E3-403F-949F-660966404078}" type="pres">
      <dgm:prSet presAssocID="{59EB1E58-35D0-42A4-AE7C-664A7F73E42D}" presName="childTextArrow" presStyleLbl="fgAccFollowNode1" presStyleIdx="9" presStyleCnt="10">
        <dgm:presLayoutVars>
          <dgm:bulletEnabled val="1"/>
        </dgm:presLayoutVars>
      </dgm:prSet>
      <dgm:spPr/>
    </dgm:pt>
  </dgm:ptLst>
  <dgm:cxnLst>
    <dgm:cxn modelId="{2497EA00-4FB7-4936-9E12-F5C234A8AA9D}" type="presOf" srcId="{B7937CDB-040F-4A90-B8CB-11D658ABB8ED}" destId="{EF7A9715-6F31-4009-8B44-AAE3A3A8CEFF}" srcOrd="0" destOrd="0" presId="urn:microsoft.com/office/officeart/2005/8/layout/process4"/>
    <dgm:cxn modelId="{4D35AE0A-FFB8-47CF-9CDB-B03F753BE351}" type="presOf" srcId="{C54D12A3-ED6D-42F5-A2D6-73392164D92D}" destId="{184130B9-58A5-4110-9A68-B702A40FBF46}" srcOrd="0" destOrd="0" presId="urn:microsoft.com/office/officeart/2005/8/layout/process4"/>
    <dgm:cxn modelId="{E212E910-95CD-4074-BFB3-5653C979ABAF}" srcId="{E2979881-FE66-49A0-87AE-046933B805A9}" destId="{9906D0D1-F8EB-459E-A6B4-98407196387F}" srcOrd="0" destOrd="0" parTransId="{56DC51FE-7688-49D7-BDB1-C55774E7C3DE}" sibTransId="{247A0238-819D-4B3D-A74B-9F143B69A6EE}"/>
    <dgm:cxn modelId="{07F51012-303D-441E-84AE-239DB230E608}" srcId="{012C7023-FF5C-468C-9889-15C6D628263D}" destId="{F62625A8-2ECF-496B-8B9A-F2CF6285CEF9}" srcOrd="0" destOrd="0" parTransId="{083C6EFE-95D6-4F57-B3AF-E1E336549AD3}" sibTransId="{95DE9F1A-24AA-4634-8667-76D46693C310}"/>
    <dgm:cxn modelId="{FB1D7D12-2A5E-4B64-92AC-CF3B23E09F52}" type="presOf" srcId="{761AC41F-D93F-4430-AE21-900980352700}" destId="{49BAB00B-FE83-4271-926A-04F795F05A8C}" srcOrd="0" destOrd="0" presId="urn:microsoft.com/office/officeart/2005/8/layout/process4"/>
    <dgm:cxn modelId="{2E8BEC22-0192-4B29-BB62-D341428F568C}" srcId="{F0293A8B-7EAD-4099-AEBA-79F8182815EA}" destId="{FF0C7237-B190-40C3-80B7-9BF9F39C27E5}" srcOrd="1" destOrd="0" parTransId="{B3778E74-1E99-4504-9E8D-AA202DE5A2B8}" sibTransId="{B4A3FC95-FF34-42AC-A59C-B545099190FB}"/>
    <dgm:cxn modelId="{10308628-229A-4741-B84A-A9DA9CD955BF}" type="presOf" srcId="{F0293A8B-7EAD-4099-AEBA-79F8182815EA}" destId="{BBB31EA8-5B95-45BB-916C-270DAC941743}" srcOrd="0" destOrd="0" presId="urn:microsoft.com/office/officeart/2005/8/layout/process4"/>
    <dgm:cxn modelId="{7A61BE2C-8DB7-4194-8D6F-1E19C103D8FB}" srcId="{D80746E7-1FCD-40EF-A410-1B3D55A456E2}" destId="{B7937CDB-040F-4A90-B8CB-11D658ABB8ED}" srcOrd="1" destOrd="0" parTransId="{A648AA8D-7369-4515-A7B7-6006F6AB7D48}" sibTransId="{C2C79163-3F2C-426F-BE33-B24F0234B07E}"/>
    <dgm:cxn modelId="{8C390B2F-504E-49C0-BD82-266AC123E1AF}" srcId="{4D1BC5A8-6E56-4ABB-85EF-50D118402A13}" destId="{F0293A8B-7EAD-4099-AEBA-79F8182815EA}" srcOrd="4" destOrd="0" parTransId="{A301D361-D8ED-4B1F-A6A8-32865056F726}" sibTransId="{9A8AE054-7739-4E7E-BAA5-E8B2201C4B4D}"/>
    <dgm:cxn modelId="{EE392934-E2CF-415D-871F-870F5461B006}" type="presOf" srcId="{F62625A8-2ECF-496B-8B9A-F2CF6285CEF9}" destId="{DE350954-626F-46D6-B040-AADE5EC9FE91}" srcOrd="0" destOrd="0" presId="urn:microsoft.com/office/officeart/2005/8/layout/process4"/>
    <dgm:cxn modelId="{5261BA5B-92B9-49AD-876E-F6BA0A427365}" type="presOf" srcId="{9906D0D1-F8EB-459E-A6B4-98407196387F}" destId="{251E9DB1-8868-4759-83D6-8097A8CF0FB7}" srcOrd="0" destOrd="0" presId="urn:microsoft.com/office/officeart/2005/8/layout/process4"/>
    <dgm:cxn modelId="{A3D7725D-F20B-45D0-8656-19B1C5835133}" type="presOf" srcId="{59EB1E58-35D0-42A4-AE7C-664A7F73E42D}" destId="{E7E2E9CE-74E3-403F-949F-660966404078}" srcOrd="0" destOrd="0" presId="urn:microsoft.com/office/officeart/2005/8/layout/process4"/>
    <dgm:cxn modelId="{79807F41-1D59-4B30-83F3-0B1F5EBE2852}" srcId="{012C7023-FF5C-468C-9889-15C6D628263D}" destId="{59EB1E58-35D0-42A4-AE7C-664A7F73E42D}" srcOrd="1" destOrd="0" parTransId="{A135E779-8A08-411D-90A5-540837383B92}" sibTransId="{9CAC3514-7D10-430A-81FB-66CFCBF1B712}"/>
    <dgm:cxn modelId="{26F1A048-E544-45F3-A760-D271538EBDEA}" type="presOf" srcId="{6947C7AD-1E39-4B03-B79C-F1A491EEDE7B}" destId="{00AF12C8-CBE7-4E21-B4D0-001DA121FB6E}" srcOrd="1" destOrd="0" presId="urn:microsoft.com/office/officeart/2005/8/layout/process4"/>
    <dgm:cxn modelId="{3BB2FF48-90E5-4CBB-BC3B-1DB8BD2E9C43}" srcId="{4D1BC5A8-6E56-4ABB-85EF-50D118402A13}" destId="{D80746E7-1FCD-40EF-A410-1B3D55A456E2}" srcOrd="1" destOrd="0" parTransId="{1D375706-27AE-4A3E-8640-4700960CCD28}" sibTransId="{158BFE7A-73C3-4AF4-87B0-1DCF79D28802}"/>
    <dgm:cxn modelId="{DFB19C49-C1C2-4DEA-A1D4-4E2E7F216B97}" srcId="{4D1BC5A8-6E56-4ABB-85EF-50D118402A13}" destId="{E2979881-FE66-49A0-87AE-046933B805A9}" srcOrd="3" destOrd="0" parTransId="{D779F0B4-F691-42DB-9FDF-71F08B47CE6C}" sibTransId="{B9896F7F-170B-4B96-9AFE-21BDA05EC090}"/>
    <dgm:cxn modelId="{B359BE6B-24EE-4220-963A-0571300382F9}" srcId="{F0293A8B-7EAD-4099-AEBA-79F8182815EA}" destId="{761AC41F-D93F-4430-AE21-900980352700}" srcOrd="0" destOrd="0" parTransId="{743C61F6-F320-4F23-8869-12ABFFACC00C}" sibTransId="{0BEAEEED-98ED-4C41-A075-05EAA06C9566}"/>
    <dgm:cxn modelId="{4470D56B-96EC-4CD8-937C-0852F5C16A8D}" type="presOf" srcId="{6947C7AD-1E39-4B03-B79C-F1A491EEDE7B}" destId="{809877E0-9172-4017-8301-326334DF918F}" srcOrd="0" destOrd="0" presId="urn:microsoft.com/office/officeart/2005/8/layout/process4"/>
    <dgm:cxn modelId="{79C31D6D-D963-4E87-9E2D-E716E9880B61}" srcId="{4D1BC5A8-6E56-4ABB-85EF-50D118402A13}" destId="{6947C7AD-1E39-4B03-B79C-F1A491EEDE7B}" srcOrd="2" destOrd="0" parTransId="{D80C3E20-7F38-4FEE-AEBC-CA938BB529C2}" sibTransId="{D0E516A8-78DE-4CF6-B442-171839EC8E78}"/>
    <dgm:cxn modelId="{F5AB8B4D-2A34-4A36-964E-C0EA12151E08}" type="presOf" srcId="{DB80344B-D423-451F-BD4C-457EF3A53F80}" destId="{CAEFDE06-04D4-4105-A431-C385570CB216}" srcOrd="0" destOrd="0" presId="urn:microsoft.com/office/officeart/2005/8/layout/process4"/>
    <dgm:cxn modelId="{DC96206E-660D-40AB-9761-A6C502DACAC0}" type="presOf" srcId="{E2979881-FE66-49A0-87AE-046933B805A9}" destId="{62228D05-78F6-441D-B579-5D40801BD898}" srcOrd="1" destOrd="0" presId="urn:microsoft.com/office/officeart/2005/8/layout/process4"/>
    <dgm:cxn modelId="{63668D76-5858-4B33-A20D-359786D20A45}" type="presOf" srcId="{D80746E7-1FCD-40EF-A410-1B3D55A456E2}" destId="{3CA1AA31-3513-4443-A23F-35138BD949FB}" srcOrd="1" destOrd="0" presId="urn:microsoft.com/office/officeart/2005/8/layout/process4"/>
    <dgm:cxn modelId="{A82B4C83-B4C2-40DE-AA55-7D2B10AA83BA}" srcId="{E2979881-FE66-49A0-87AE-046933B805A9}" destId="{C54D12A3-ED6D-42F5-A2D6-73392164D92D}" srcOrd="1" destOrd="0" parTransId="{849A6FFC-D47D-4CF2-B825-544E88F97A93}" sibTransId="{D2CC0AD2-20FC-4D1E-83DD-FE4D52389417}"/>
    <dgm:cxn modelId="{6D0D2589-5873-426B-A7B3-743E01E8FEE1}" type="presOf" srcId="{4B7F4A92-B2D0-4EA9-81D5-E720EB56BD17}" destId="{AA2E0592-5787-4225-860C-6789AE764664}" srcOrd="0" destOrd="0" presId="urn:microsoft.com/office/officeart/2005/8/layout/process4"/>
    <dgm:cxn modelId="{CD23B18C-9069-4639-B07E-00C98B054CB8}" type="presOf" srcId="{1413FC12-DB4D-4FAA-821D-86B30E483D34}" destId="{78C0957A-70C7-45A0-BDEC-E681E75C1113}" srcOrd="0" destOrd="0" presId="urn:microsoft.com/office/officeart/2005/8/layout/process4"/>
    <dgm:cxn modelId="{DE57E6A5-40B9-4180-B80D-ED4495862C34}" srcId="{D80746E7-1FCD-40EF-A410-1B3D55A456E2}" destId="{1413FC12-DB4D-4FAA-821D-86B30E483D34}" srcOrd="0" destOrd="0" parTransId="{DBB2C724-AF99-4CEB-B090-C5AED22BE611}" sibTransId="{CAC39C70-890D-41F9-8258-855E1B1EE267}"/>
    <dgm:cxn modelId="{D4F3F7A9-C71E-4DEF-99A8-FCFF17F8B318}" type="presOf" srcId="{012C7023-FF5C-468C-9889-15C6D628263D}" destId="{F9542D79-C41C-4577-871D-6EB8F4D4F121}" srcOrd="0" destOrd="0" presId="urn:microsoft.com/office/officeart/2005/8/layout/process4"/>
    <dgm:cxn modelId="{02AA94BE-9923-4D8D-9CEE-C926C0BACA9A}" type="presOf" srcId="{FF0C7237-B190-40C3-80B7-9BF9F39C27E5}" destId="{D400802D-DAC9-4E21-86FF-82C49E21BA9A}" srcOrd="0" destOrd="0" presId="urn:microsoft.com/office/officeart/2005/8/layout/process4"/>
    <dgm:cxn modelId="{4C56E8C9-452F-43F4-BE08-7A6561A11A40}" type="presOf" srcId="{F0293A8B-7EAD-4099-AEBA-79F8182815EA}" destId="{89743212-0DE3-4542-90DA-8979F95C8731}" srcOrd="1" destOrd="0" presId="urn:microsoft.com/office/officeart/2005/8/layout/process4"/>
    <dgm:cxn modelId="{2DCEFCCA-0999-4562-8EBB-53AF57EEE9D0}" type="presOf" srcId="{D80746E7-1FCD-40EF-A410-1B3D55A456E2}" destId="{1D3978A8-8174-46E6-90AC-2C2E4BD26C78}" srcOrd="0" destOrd="0" presId="urn:microsoft.com/office/officeart/2005/8/layout/process4"/>
    <dgm:cxn modelId="{95C400CB-5BEC-4C1E-AD9B-1C23D5931A54}" type="presOf" srcId="{012C7023-FF5C-468C-9889-15C6D628263D}" destId="{80EB9FF7-4E9C-44EC-90B0-F9E0A3D4B37F}" srcOrd="1" destOrd="0" presId="urn:microsoft.com/office/officeart/2005/8/layout/process4"/>
    <dgm:cxn modelId="{1FB9B9CF-7F06-4303-B7E0-C4670D75389E}" type="presOf" srcId="{E2979881-FE66-49A0-87AE-046933B805A9}" destId="{09AB2456-E50C-49D7-9FFE-53C4E29A112E}" srcOrd="0" destOrd="0" presId="urn:microsoft.com/office/officeart/2005/8/layout/process4"/>
    <dgm:cxn modelId="{F5DC3EDC-DE0D-4C52-8452-E477D0A9F5FB}" srcId="{6947C7AD-1E39-4B03-B79C-F1A491EEDE7B}" destId="{4B7F4A92-B2D0-4EA9-81D5-E720EB56BD17}" srcOrd="0" destOrd="0" parTransId="{BF861FBB-E7AA-4FD6-B792-7209482F0A6D}" sibTransId="{047DBAB7-E694-4F42-B51F-306B343AC41A}"/>
    <dgm:cxn modelId="{B92429DF-D684-4D04-9A28-3D9F3FE60D26}" srcId="{4D1BC5A8-6E56-4ABB-85EF-50D118402A13}" destId="{012C7023-FF5C-468C-9889-15C6D628263D}" srcOrd="0" destOrd="0" parTransId="{BC844471-E2AE-49FB-A8DD-CA611012BCFC}" sibTransId="{90E35DE3-18AF-49DC-912F-D4630A25DB60}"/>
    <dgm:cxn modelId="{47BB4CEB-D815-4008-8B15-E5EB9EFF32DB}" srcId="{6947C7AD-1E39-4B03-B79C-F1A491EEDE7B}" destId="{DB80344B-D423-451F-BD4C-457EF3A53F80}" srcOrd="1" destOrd="0" parTransId="{5F6F0A22-66B4-4FD9-B84F-283D9EE3C6EC}" sibTransId="{EEECEC7A-4E74-4BD3-9EDF-925C854EAA0E}"/>
    <dgm:cxn modelId="{E9D874F3-2ED7-4C68-8F2F-041AACFAFFA2}" type="presOf" srcId="{4D1BC5A8-6E56-4ABB-85EF-50D118402A13}" destId="{D675ECDA-47C6-443B-9C30-0EA9B3FC4090}" srcOrd="0" destOrd="0" presId="urn:microsoft.com/office/officeart/2005/8/layout/process4"/>
    <dgm:cxn modelId="{D0A60CF2-7A52-42C3-A7CC-24F7FC1DC37A}" type="presParOf" srcId="{D675ECDA-47C6-443B-9C30-0EA9B3FC4090}" destId="{CFA91C42-78E5-486C-814F-7CE83D75D9FF}" srcOrd="0" destOrd="0" presId="urn:microsoft.com/office/officeart/2005/8/layout/process4"/>
    <dgm:cxn modelId="{50785C89-E9CD-4633-BCF5-00203F3F5B34}" type="presParOf" srcId="{CFA91C42-78E5-486C-814F-7CE83D75D9FF}" destId="{BBB31EA8-5B95-45BB-916C-270DAC941743}" srcOrd="0" destOrd="0" presId="urn:microsoft.com/office/officeart/2005/8/layout/process4"/>
    <dgm:cxn modelId="{8FB55785-BF63-47CC-8BDE-9BD057784832}" type="presParOf" srcId="{CFA91C42-78E5-486C-814F-7CE83D75D9FF}" destId="{89743212-0DE3-4542-90DA-8979F95C8731}" srcOrd="1" destOrd="0" presId="urn:microsoft.com/office/officeart/2005/8/layout/process4"/>
    <dgm:cxn modelId="{34374223-34DA-441A-9DB8-B250E0A58443}" type="presParOf" srcId="{CFA91C42-78E5-486C-814F-7CE83D75D9FF}" destId="{F9F5A96A-3F01-49BF-AACF-319469C39B4B}" srcOrd="2" destOrd="0" presId="urn:microsoft.com/office/officeart/2005/8/layout/process4"/>
    <dgm:cxn modelId="{D1A22A5E-C21D-45CC-A4B9-2FE8CF81F5E1}" type="presParOf" srcId="{F9F5A96A-3F01-49BF-AACF-319469C39B4B}" destId="{49BAB00B-FE83-4271-926A-04F795F05A8C}" srcOrd="0" destOrd="0" presId="urn:microsoft.com/office/officeart/2005/8/layout/process4"/>
    <dgm:cxn modelId="{5A64D137-1E71-4E3F-ACAA-B1DCD7C9ECA4}" type="presParOf" srcId="{F9F5A96A-3F01-49BF-AACF-319469C39B4B}" destId="{D400802D-DAC9-4E21-86FF-82C49E21BA9A}" srcOrd="1" destOrd="0" presId="urn:microsoft.com/office/officeart/2005/8/layout/process4"/>
    <dgm:cxn modelId="{2D1CCA87-C4C2-4321-876C-42321C06F162}" type="presParOf" srcId="{D675ECDA-47C6-443B-9C30-0EA9B3FC4090}" destId="{F1C4BD81-B7B7-41CA-A156-42C727C5BF37}" srcOrd="1" destOrd="0" presId="urn:microsoft.com/office/officeart/2005/8/layout/process4"/>
    <dgm:cxn modelId="{A6D1C655-F52C-42D0-9BDC-DBB3A7D734A8}" type="presParOf" srcId="{D675ECDA-47C6-443B-9C30-0EA9B3FC4090}" destId="{12250F56-71FF-48A9-824F-6E2507EA797B}" srcOrd="2" destOrd="0" presId="urn:microsoft.com/office/officeart/2005/8/layout/process4"/>
    <dgm:cxn modelId="{ED2052FC-0263-4F43-8C42-50E5EA1286AD}" type="presParOf" srcId="{12250F56-71FF-48A9-824F-6E2507EA797B}" destId="{09AB2456-E50C-49D7-9FFE-53C4E29A112E}" srcOrd="0" destOrd="0" presId="urn:microsoft.com/office/officeart/2005/8/layout/process4"/>
    <dgm:cxn modelId="{F7CEB10B-E884-4ED7-B823-3CEB9E9A7035}" type="presParOf" srcId="{12250F56-71FF-48A9-824F-6E2507EA797B}" destId="{62228D05-78F6-441D-B579-5D40801BD898}" srcOrd="1" destOrd="0" presId="urn:microsoft.com/office/officeart/2005/8/layout/process4"/>
    <dgm:cxn modelId="{8D8B660B-0BCE-4B3E-A7F2-7334F883ED82}" type="presParOf" srcId="{12250F56-71FF-48A9-824F-6E2507EA797B}" destId="{F06826D7-6C95-4056-B5DF-EA7419D908AC}" srcOrd="2" destOrd="0" presId="urn:microsoft.com/office/officeart/2005/8/layout/process4"/>
    <dgm:cxn modelId="{454107F6-30D2-48FE-88AA-9B66F434FE6F}" type="presParOf" srcId="{F06826D7-6C95-4056-B5DF-EA7419D908AC}" destId="{251E9DB1-8868-4759-83D6-8097A8CF0FB7}" srcOrd="0" destOrd="0" presId="urn:microsoft.com/office/officeart/2005/8/layout/process4"/>
    <dgm:cxn modelId="{8D863F30-5AB3-4AFA-843F-0E51ECA56A37}" type="presParOf" srcId="{F06826D7-6C95-4056-B5DF-EA7419D908AC}" destId="{184130B9-58A5-4110-9A68-B702A40FBF46}" srcOrd="1" destOrd="0" presId="urn:microsoft.com/office/officeart/2005/8/layout/process4"/>
    <dgm:cxn modelId="{50F67CBD-C32F-4876-B118-C96346AB6CB0}" type="presParOf" srcId="{D675ECDA-47C6-443B-9C30-0EA9B3FC4090}" destId="{E03DDC05-F4AC-43AB-B454-7EB8A594DA71}" srcOrd="3" destOrd="0" presId="urn:microsoft.com/office/officeart/2005/8/layout/process4"/>
    <dgm:cxn modelId="{A90E949B-DF32-485F-BCE8-8668A110F6AC}" type="presParOf" srcId="{D675ECDA-47C6-443B-9C30-0EA9B3FC4090}" destId="{C3AE5708-909D-43AA-BF75-B2C2F9D119B6}" srcOrd="4" destOrd="0" presId="urn:microsoft.com/office/officeart/2005/8/layout/process4"/>
    <dgm:cxn modelId="{A0041996-3332-4B7C-B83B-B733194E7B8B}" type="presParOf" srcId="{C3AE5708-909D-43AA-BF75-B2C2F9D119B6}" destId="{809877E0-9172-4017-8301-326334DF918F}" srcOrd="0" destOrd="0" presId="urn:microsoft.com/office/officeart/2005/8/layout/process4"/>
    <dgm:cxn modelId="{5B310189-E6DC-438B-AF36-62A310800692}" type="presParOf" srcId="{C3AE5708-909D-43AA-BF75-B2C2F9D119B6}" destId="{00AF12C8-CBE7-4E21-B4D0-001DA121FB6E}" srcOrd="1" destOrd="0" presId="urn:microsoft.com/office/officeart/2005/8/layout/process4"/>
    <dgm:cxn modelId="{19FDC809-FC09-4CAC-BEE6-0FEBBF199743}" type="presParOf" srcId="{C3AE5708-909D-43AA-BF75-B2C2F9D119B6}" destId="{D9E91443-24C8-403C-8B1B-F830E60C09F3}" srcOrd="2" destOrd="0" presId="urn:microsoft.com/office/officeart/2005/8/layout/process4"/>
    <dgm:cxn modelId="{A1B9A5CD-203D-43A0-84FB-87FED102C005}" type="presParOf" srcId="{D9E91443-24C8-403C-8B1B-F830E60C09F3}" destId="{AA2E0592-5787-4225-860C-6789AE764664}" srcOrd="0" destOrd="0" presId="urn:microsoft.com/office/officeart/2005/8/layout/process4"/>
    <dgm:cxn modelId="{272CE5DE-7C4C-43DD-B908-9CD5C9E33A97}" type="presParOf" srcId="{D9E91443-24C8-403C-8B1B-F830E60C09F3}" destId="{CAEFDE06-04D4-4105-A431-C385570CB216}" srcOrd="1" destOrd="0" presId="urn:microsoft.com/office/officeart/2005/8/layout/process4"/>
    <dgm:cxn modelId="{92850669-F44B-4279-AAC1-6D5B4D47629B}" type="presParOf" srcId="{D675ECDA-47C6-443B-9C30-0EA9B3FC4090}" destId="{AB41CD24-76EF-4C87-9205-29115FEDAF09}" srcOrd="5" destOrd="0" presId="urn:microsoft.com/office/officeart/2005/8/layout/process4"/>
    <dgm:cxn modelId="{53868340-1A79-4235-B95A-5D713738A650}" type="presParOf" srcId="{D675ECDA-47C6-443B-9C30-0EA9B3FC4090}" destId="{A6621871-855F-4544-ADC6-C60B9064ABE9}" srcOrd="6" destOrd="0" presId="urn:microsoft.com/office/officeart/2005/8/layout/process4"/>
    <dgm:cxn modelId="{03242EE2-709B-4BF8-962A-73817FFFE2DA}" type="presParOf" srcId="{A6621871-855F-4544-ADC6-C60B9064ABE9}" destId="{1D3978A8-8174-46E6-90AC-2C2E4BD26C78}" srcOrd="0" destOrd="0" presId="urn:microsoft.com/office/officeart/2005/8/layout/process4"/>
    <dgm:cxn modelId="{D7ACDF40-DA05-4896-9B94-BC52042D9B92}" type="presParOf" srcId="{A6621871-855F-4544-ADC6-C60B9064ABE9}" destId="{3CA1AA31-3513-4443-A23F-35138BD949FB}" srcOrd="1" destOrd="0" presId="urn:microsoft.com/office/officeart/2005/8/layout/process4"/>
    <dgm:cxn modelId="{47EAE7F6-7A52-421F-8FB9-2B0F4A2D55A3}" type="presParOf" srcId="{A6621871-855F-4544-ADC6-C60B9064ABE9}" destId="{75F5225D-39C8-40DA-9544-6CF1E82F22EA}" srcOrd="2" destOrd="0" presId="urn:microsoft.com/office/officeart/2005/8/layout/process4"/>
    <dgm:cxn modelId="{B8B70611-D2FC-4936-BDBB-BEDA02B63F07}" type="presParOf" srcId="{75F5225D-39C8-40DA-9544-6CF1E82F22EA}" destId="{78C0957A-70C7-45A0-BDEC-E681E75C1113}" srcOrd="0" destOrd="0" presId="urn:microsoft.com/office/officeart/2005/8/layout/process4"/>
    <dgm:cxn modelId="{CBB28498-8529-435C-87ED-807ECBAB0B55}" type="presParOf" srcId="{75F5225D-39C8-40DA-9544-6CF1E82F22EA}" destId="{EF7A9715-6F31-4009-8B44-AAE3A3A8CEFF}" srcOrd="1" destOrd="0" presId="urn:microsoft.com/office/officeart/2005/8/layout/process4"/>
    <dgm:cxn modelId="{3A4113F4-4B3D-4108-BF4E-382FF8B967DA}" type="presParOf" srcId="{D675ECDA-47C6-443B-9C30-0EA9B3FC4090}" destId="{1449652B-D05D-4172-B98C-D17199B4DE3E}" srcOrd="7" destOrd="0" presId="urn:microsoft.com/office/officeart/2005/8/layout/process4"/>
    <dgm:cxn modelId="{AC535843-B67C-417F-888B-EAE9CE248C47}" type="presParOf" srcId="{D675ECDA-47C6-443B-9C30-0EA9B3FC4090}" destId="{99F6AB5C-1EFF-4489-A22F-5551DF18A4BE}" srcOrd="8" destOrd="0" presId="urn:microsoft.com/office/officeart/2005/8/layout/process4"/>
    <dgm:cxn modelId="{A3550399-177B-4FC7-9208-2E6549E50A37}" type="presParOf" srcId="{99F6AB5C-1EFF-4489-A22F-5551DF18A4BE}" destId="{F9542D79-C41C-4577-871D-6EB8F4D4F121}" srcOrd="0" destOrd="0" presId="urn:microsoft.com/office/officeart/2005/8/layout/process4"/>
    <dgm:cxn modelId="{65176368-3F29-4CE1-9912-78F55E47D182}" type="presParOf" srcId="{99F6AB5C-1EFF-4489-A22F-5551DF18A4BE}" destId="{80EB9FF7-4E9C-44EC-90B0-F9E0A3D4B37F}" srcOrd="1" destOrd="0" presId="urn:microsoft.com/office/officeart/2005/8/layout/process4"/>
    <dgm:cxn modelId="{DA836E7B-1201-4AAA-9AF5-99205B7493ED}" type="presParOf" srcId="{99F6AB5C-1EFF-4489-A22F-5551DF18A4BE}" destId="{688C1A20-DF6A-479D-B1BE-F05496FF7020}" srcOrd="2" destOrd="0" presId="urn:microsoft.com/office/officeart/2005/8/layout/process4"/>
    <dgm:cxn modelId="{C49C394C-A1D1-44BB-A1D9-1A37303ECD98}" type="presParOf" srcId="{688C1A20-DF6A-479D-B1BE-F05496FF7020}" destId="{DE350954-626F-46D6-B040-AADE5EC9FE91}" srcOrd="0" destOrd="0" presId="urn:microsoft.com/office/officeart/2005/8/layout/process4"/>
    <dgm:cxn modelId="{7B5C0359-3B2F-4521-8275-A0C22472BF79}" type="presParOf" srcId="{688C1A20-DF6A-479D-B1BE-F05496FF7020}" destId="{E7E2E9CE-74E3-403F-949F-660966404078}"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F39DD4-7E50-4410-B90D-CD920DC9197C}" type="doc">
      <dgm:prSet loTypeId="urn:microsoft.com/office/officeart/2005/8/layout/hList9" loCatId="list" qsTypeId="urn:microsoft.com/office/officeart/2005/8/quickstyle/3d1" qsCatId="3D" csTypeId="urn:microsoft.com/office/officeart/2005/8/colors/accent1_2" csCatId="accent1" phldr="1"/>
      <dgm:spPr/>
      <dgm:t>
        <a:bodyPr/>
        <a:lstStyle/>
        <a:p>
          <a:endParaRPr lang="es-CL"/>
        </a:p>
      </dgm:t>
    </dgm:pt>
    <dgm:pt modelId="{634862D6-01E0-4E93-A362-C3F5D904AB6D}">
      <dgm:prSet phldrT="[Texto]" custT="1">
        <dgm:style>
          <a:lnRef idx="0">
            <a:scrgbClr r="0" g="0" b="0"/>
          </a:lnRef>
          <a:fillRef idx="0">
            <a:scrgbClr r="0" g="0" b="0"/>
          </a:fillRef>
          <a:effectRef idx="0">
            <a:scrgbClr r="0" g="0" b="0"/>
          </a:effectRef>
          <a:fontRef idx="minor">
            <a:schemeClr val="lt1"/>
          </a:fontRef>
        </dgm:style>
      </dgm:prSet>
      <dgm:spPr>
        <a:solidFill>
          <a:schemeClr val="accent3">
            <a:lumMod val="75000"/>
          </a:schemeClr>
        </a:solidFill>
        <a:ln>
          <a:noFill/>
        </a:ln>
        <a:scene3d>
          <a:camera prst="orthographicFront"/>
          <a:lightRig rig="flat" dir="t"/>
        </a:scene3d>
        <a:sp3d>
          <a:bevelT/>
        </a:sp3d>
      </dgm:spPr>
      <dgm:t>
        <a:bodyPr/>
        <a:lstStyle/>
        <a:p>
          <a:r>
            <a:rPr lang="es-CL" sz="2800" b="1" dirty="0"/>
            <a:t>1</a:t>
          </a:r>
        </a:p>
      </dgm:t>
    </dgm:pt>
    <dgm:pt modelId="{D5AA7118-AEE1-4D6A-A6B2-F9D526533D63}" type="parTrans" cxnId="{B906992C-7C23-406F-AD91-403106DBBB73}">
      <dgm:prSet/>
      <dgm:spPr/>
      <dgm:t>
        <a:bodyPr/>
        <a:lstStyle/>
        <a:p>
          <a:endParaRPr lang="es-CL" sz="3600"/>
        </a:p>
      </dgm:t>
    </dgm:pt>
    <dgm:pt modelId="{8E840F1F-41E4-44C3-B1B4-51ABC74D2A7F}" type="sibTrans" cxnId="{B906992C-7C23-406F-AD91-403106DBBB73}">
      <dgm:prSet/>
      <dgm:spPr/>
      <dgm:t>
        <a:bodyPr/>
        <a:lstStyle/>
        <a:p>
          <a:endParaRPr lang="es-CL" sz="3600"/>
        </a:p>
      </dgm:t>
    </dgm:pt>
    <dgm:pt modelId="{05C41BEC-F3B9-4BE9-B947-3C693C52B2EF}">
      <dgm:prSet phldrT="[Texto]" custT="1">
        <dgm:style>
          <a:lnRef idx="0">
            <a:schemeClr val="accent1"/>
          </a:lnRef>
          <a:fillRef idx="3">
            <a:schemeClr val="accent1"/>
          </a:fillRef>
          <a:effectRef idx="3">
            <a:schemeClr val="accent1"/>
          </a:effectRef>
          <a:fontRef idx="minor">
            <a:schemeClr val="lt1"/>
          </a:fontRef>
        </dgm:style>
      </dgm:prSet>
      <dgm:spPr>
        <a:ln/>
      </dgm:spPr>
      <dgm:t>
        <a:bodyPr anchor="ctr"/>
        <a:lstStyle/>
        <a:p>
          <a:pPr algn="ctr"/>
          <a:r>
            <a:rPr lang="es-CL" sz="1200">
              <a:latin typeface="Calibri" panose="020F0502020204030204" pitchFamily="34" charset="0"/>
              <a:cs typeface="Calibri" panose="020F0502020204030204" pitchFamily="34" charset="0"/>
            </a:rPr>
            <a:t>Brecha de Reemplazo</a:t>
          </a:r>
          <a:endParaRPr lang="es-CL" sz="1200" dirty="0">
            <a:latin typeface="Calibri" panose="020F0502020204030204" pitchFamily="34" charset="0"/>
            <a:cs typeface="Calibri" panose="020F0502020204030204" pitchFamily="34" charset="0"/>
          </a:endParaRPr>
        </a:p>
      </dgm:t>
    </dgm:pt>
    <dgm:pt modelId="{88955384-1D51-4CF6-8EC8-8EE036F57DC3}" type="parTrans" cxnId="{8F63DE17-CAA5-4E2A-8307-E6D88BB55A1A}">
      <dgm:prSet/>
      <dgm:spPr/>
      <dgm:t>
        <a:bodyPr/>
        <a:lstStyle/>
        <a:p>
          <a:endParaRPr lang="es-CL" sz="3600"/>
        </a:p>
      </dgm:t>
    </dgm:pt>
    <dgm:pt modelId="{08CB930A-B823-4DE3-8924-3C2A7D975EE0}" type="sibTrans" cxnId="{8F63DE17-CAA5-4E2A-8307-E6D88BB55A1A}">
      <dgm:prSet/>
      <dgm:spPr/>
      <dgm:t>
        <a:bodyPr/>
        <a:lstStyle/>
        <a:p>
          <a:endParaRPr lang="es-CL" sz="3600"/>
        </a:p>
      </dgm:t>
    </dgm:pt>
    <dgm:pt modelId="{1B441315-88CF-4CE2-8A53-DCEB7B0CA1BC}">
      <dgm:prSet phldrT="[Texto]" custT="1">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nchor="t"/>
        <a:lstStyle/>
        <a:p>
          <a:pPr>
            <a:lnSpc>
              <a:spcPct val="100000"/>
            </a:lnSpc>
          </a:pPr>
          <a:r>
            <a:rPr lang="es-CL" sz="1100" dirty="0">
              <a:latin typeface="Calibri" panose="020F0502020204030204" pitchFamily="34" charset="0"/>
              <a:cs typeface="Calibri" panose="020F0502020204030204" pitchFamily="34" charset="0"/>
            </a:rPr>
            <a:t>* Incentivo al Retiro 2019 y Estimación año 2020 y 2021.</a:t>
          </a:r>
        </a:p>
        <a:p>
          <a:pPr>
            <a:lnSpc>
              <a:spcPct val="90000"/>
            </a:lnSpc>
          </a:pPr>
          <a:endParaRPr lang="es-CL" sz="1100" dirty="0">
            <a:latin typeface="Calibri" panose="020F0502020204030204" pitchFamily="34" charset="0"/>
            <a:cs typeface="Calibri" panose="020F0502020204030204" pitchFamily="34" charset="0"/>
          </a:endParaRPr>
        </a:p>
        <a:p>
          <a:pPr>
            <a:lnSpc>
              <a:spcPct val="90000"/>
            </a:lnSpc>
          </a:pPr>
          <a:r>
            <a:rPr lang="es-CL" sz="1100" dirty="0">
              <a:latin typeface="Calibri" panose="020F0502020204030204" pitchFamily="34" charset="0"/>
              <a:cs typeface="Calibri" panose="020F0502020204030204" pitchFamily="34" charset="0"/>
            </a:rPr>
            <a:t>* Médicos Liberados de Guardia a Enero 2019.</a:t>
          </a:r>
        </a:p>
        <a:p>
          <a:pPr>
            <a:lnSpc>
              <a:spcPct val="90000"/>
            </a:lnSpc>
          </a:pPr>
          <a:endParaRPr lang="es-CL" sz="1100" dirty="0">
            <a:latin typeface="Calibri" panose="020F0502020204030204" pitchFamily="34" charset="0"/>
            <a:cs typeface="Calibri" panose="020F0502020204030204" pitchFamily="34" charset="0"/>
          </a:endParaRPr>
        </a:p>
      </dgm:t>
    </dgm:pt>
    <dgm:pt modelId="{F9026195-DFDD-4E26-AC6B-9A7E3D393A7A}" type="parTrans" cxnId="{C3BD6F8E-1D78-4918-8ECA-629D208E074D}">
      <dgm:prSet/>
      <dgm:spPr/>
      <dgm:t>
        <a:bodyPr/>
        <a:lstStyle/>
        <a:p>
          <a:endParaRPr lang="es-CL" sz="3600"/>
        </a:p>
      </dgm:t>
    </dgm:pt>
    <dgm:pt modelId="{8E8288BD-F2A4-4840-9DCD-228AC060C144}" type="sibTrans" cxnId="{C3BD6F8E-1D78-4918-8ECA-629D208E074D}">
      <dgm:prSet/>
      <dgm:spPr/>
      <dgm:t>
        <a:bodyPr/>
        <a:lstStyle/>
        <a:p>
          <a:endParaRPr lang="es-CL" sz="3600"/>
        </a:p>
      </dgm:t>
    </dgm:pt>
    <dgm:pt modelId="{DE1EFADD-FBA4-445B-9B1E-CCAC5635CA11}">
      <dgm:prSet phldrT="[Texto]" custT="1">
        <dgm:style>
          <a:lnRef idx="0">
            <a:scrgbClr r="0" g="0" b="0"/>
          </a:lnRef>
          <a:fillRef idx="0">
            <a:scrgbClr r="0" g="0" b="0"/>
          </a:fillRef>
          <a:effectRef idx="0">
            <a:scrgbClr r="0" g="0" b="0"/>
          </a:effectRef>
          <a:fontRef idx="minor">
            <a:schemeClr val="lt1"/>
          </a:fontRef>
        </dgm:style>
      </dgm:prSet>
      <dgm:spPr>
        <a:solidFill>
          <a:schemeClr val="accent3">
            <a:lumMod val="75000"/>
          </a:schemeClr>
        </a:solidFill>
        <a:ln>
          <a:noFill/>
        </a:ln>
        <a:scene3d>
          <a:camera prst="orthographicFront"/>
          <a:lightRig rig="flat" dir="t"/>
        </a:scene3d>
        <a:sp3d>
          <a:bevelT/>
        </a:sp3d>
      </dgm:spPr>
      <dgm:t>
        <a:bodyPr/>
        <a:lstStyle/>
        <a:p>
          <a:r>
            <a:rPr lang="es-CL" sz="2800" b="1" dirty="0"/>
            <a:t>2</a:t>
          </a:r>
        </a:p>
      </dgm:t>
    </dgm:pt>
    <dgm:pt modelId="{EAFF4B6B-A006-4AD8-A308-0925310AEAAF}" type="parTrans" cxnId="{0424071A-0147-42C9-B669-9BC10D118AB1}">
      <dgm:prSet/>
      <dgm:spPr/>
      <dgm:t>
        <a:bodyPr/>
        <a:lstStyle/>
        <a:p>
          <a:endParaRPr lang="es-CL" sz="3600"/>
        </a:p>
      </dgm:t>
    </dgm:pt>
    <dgm:pt modelId="{C9057575-3F9F-4720-8EA8-08C15F6BE8D4}" type="sibTrans" cxnId="{0424071A-0147-42C9-B669-9BC10D118AB1}">
      <dgm:prSet/>
      <dgm:spPr/>
      <dgm:t>
        <a:bodyPr/>
        <a:lstStyle/>
        <a:p>
          <a:endParaRPr lang="es-CL" sz="3600"/>
        </a:p>
      </dgm:t>
    </dgm:pt>
    <dgm:pt modelId="{0D2B38EA-09BE-476F-8B65-6C1FA00DADEC}">
      <dgm:prSet phldrT="[Texto]" custT="1">
        <dgm:style>
          <a:lnRef idx="0">
            <a:schemeClr val="accent1"/>
          </a:lnRef>
          <a:fillRef idx="3">
            <a:schemeClr val="accent1"/>
          </a:fillRef>
          <a:effectRef idx="3">
            <a:schemeClr val="accent1"/>
          </a:effectRef>
          <a:fontRef idx="minor">
            <a:schemeClr val="lt1"/>
          </a:fontRef>
        </dgm:style>
      </dgm:prSet>
      <dgm:spPr>
        <a:ln/>
      </dgm:spPr>
      <dgm:t>
        <a:bodyPr spcFirstLastPara="0" vert="horz" wrap="square" lIns="0" tIns="85344" rIns="85344" bIns="85344" numCol="1" spcCol="1270" anchor="ctr" anchorCtr="0"/>
        <a:lstStyle/>
        <a:p>
          <a:pPr marL="0" lvl="0" indent="0" algn="ctr" defTabSz="533400">
            <a:lnSpc>
              <a:spcPct val="90000"/>
            </a:lnSpc>
            <a:spcBef>
              <a:spcPct val="0"/>
            </a:spcBef>
            <a:spcAft>
              <a:spcPct val="35000"/>
            </a:spcAft>
            <a:buNone/>
          </a:pPr>
          <a:r>
            <a:rPr lang="es-CL" sz="1200" kern="1200">
              <a:solidFill>
                <a:srgbClr val="FFFFFF">
                  <a:hueOff val="0"/>
                  <a:satOff val="0"/>
                  <a:lumOff val="0"/>
                  <a:alphaOff val="0"/>
                </a:srgbClr>
              </a:solidFill>
              <a:latin typeface="Calibri" panose="020F0502020204030204" pitchFamily="34" charset="0"/>
              <a:ea typeface="+mn-ea"/>
              <a:cs typeface="Calibri" panose="020F0502020204030204" pitchFamily="34" charset="0"/>
            </a:rPr>
            <a:t>Brecha Actualizada Cartera de Inversiones</a:t>
          </a:r>
          <a:endParaRPr lang="es-CL" sz="1200" kern="1200" dirty="0">
            <a:solidFill>
              <a:srgbClr val="FFFFFF">
                <a:hueOff val="0"/>
                <a:satOff val="0"/>
                <a:lumOff val="0"/>
                <a:alphaOff val="0"/>
              </a:srgbClr>
            </a:solidFill>
            <a:latin typeface="Calibri" panose="020F0502020204030204" pitchFamily="34" charset="0"/>
            <a:ea typeface="+mn-ea"/>
            <a:cs typeface="Calibri" panose="020F0502020204030204" pitchFamily="34" charset="0"/>
          </a:endParaRPr>
        </a:p>
      </dgm:t>
    </dgm:pt>
    <dgm:pt modelId="{62F6D6C9-E5C2-4032-A1BA-F6643C31AD2E}" type="parTrans" cxnId="{96EA20FE-3247-4F9D-B8CC-5EFD37E7E757}">
      <dgm:prSet/>
      <dgm:spPr/>
      <dgm:t>
        <a:bodyPr/>
        <a:lstStyle/>
        <a:p>
          <a:endParaRPr lang="es-CL" sz="3600"/>
        </a:p>
      </dgm:t>
    </dgm:pt>
    <dgm:pt modelId="{B53AEB28-DFFE-4AFD-9871-8C9733EE3B1F}" type="sibTrans" cxnId="{96EA20FE-3247-4F9D-B8CC-5EFD37E7E757}">
      <dgm:prSet/>
      <dgm:spPr/>
      <dgm:t>
        <a:bodyPr/>
        <a:lstStyle/>
        <a:p>
          <a:endParaRPr lang="es-CL" sz="3600"/>
        </a:p>
      </dgm:t>
    </dgm:pt>
    <dgm:pt modelId="{88F759C1-EC0F-4CB8-99D3-978066872C5F}">
      <dgm:prSet phldrT="[Texto]" custT="1">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nchor="t"/>
        <a:lstStyle/>
        <a:p>
          <a:pPr marL="0" marR="0" lvl="0" indent="0" defTabSz="914400" eaLnBrk="1" fontAlgn="auto" latinLnBrk="0" hangingPunct="1">
            <a:lnSpc>
              <a:spcPct val="100000"/>
            </a:lnSpc>
            <a:spcBef>
              <a:spcPts val="0"/>
            </a:spcBef>
            <a:spcAft>
              <a:spcPts val="0"/>
            </a:spcAft>
            <a:buClrTx/>
            <a:buSzTx/>
            <a:buFontTx/>
            <a:buNone/>
            <a:tabLst/>
            <a:defRPr/>
          </a:pPr>
          <a:r>
            <a:rPr lang="es-CL" sz="1050" dirty="0">
              <a:latin typeface="Calibri" panose="020F0502020204030204" pitchFamily="34" charset="0"/>
              <a:cs typeface="Calibri" panose="020F0502020204030204" pitchFamily="34" charset="0"/>
            </a:rPr>
            <a:t>* Proyectos en Ejecución de Obras.</a:t>
          </a:r>
        </a:p>
        <a:p>
          <a:pPr marL="0" marR="0" lvl="0" indent="0" defTabSz="914400" eaLnBrk="1" fontAlgn="auto" latinLnBrk="0" hangingPunct="1">
            <a:lnSpc>
              <a:spcPct val="100000"/>
            </a:lnSpc>
            <a:spcBef>
              <a:spcPts val="0"/>
            </a:spcBef>
            <a:spcAft>
              <a:spcPts val="0"/>
            </a:spcAft>
            <a:buClrTx/>
            <a:buSzTx/>
            <a:buFontTx/>
            <a:buNone/>
            <a:tabLst/>
            <a:defRPr/>
          </a:pPr>
          <a:endParaRPr lang="es-CL" sz="1050" dirty="0">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s-CL" sz="300" dirty="0">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s-CL" sz="1050" dirty="0">
              <a:latin typeface="Calibri" panose="020F0502020204030204" pitchFamily="34" charset="0"/>
              <a:cs typeface="Calibri" panose="020F0502020204030204" pitchFamily="34" charset="0"/>
            </a:rPr>
            <a:t>* Establecimientos en operaciones con saldo de brechas.</a:t>
          </a:r>
        </a:p>
        <a:p>
          <a:pPr marL="0" marR="0" lvl="0" indent="0" defTabSz="914400" eaLnBrk="1" fontAlgn="auto" latinLnBrk="0" hangingPunct="1">
            <a:lnSpc>
              <a:spcPct val="100000"/>
            </a:lnSpc>
            <a:spcBef>
              <a:spcPts val="0"/>
            </a:spcBef>
            <a:spcAft>
              <a:spcPts val="0"/>
            </a:spcAft>
            <a:buClrTx/>
            <a:buSzTx/>
            <a:buFontTx/>
            <a:buNone/>
            <a:tabLst/>
            <a:defRPr/>
          </a:pPr>
          <a:r>
            <a:rPr lang="es-CL" sz="1050" dirty="0">
              <a:latin typeface="Calibri" panose="020F0502020204030204" pitchFamily="34" charset="0"/>
              <a:cs typeface="Calibri" panose="020F050202020403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r>
            <a:rPr lang="es-CL" sz="1050" dirty="0">
              <a:latin typeface="Calibri" panose="020F0502020204030204" pitchFamily="34" charset="0"/>
              <a:cs typeface="Calibri" panose="020F0502020204030204" pitchFamily="34" charset="0"/>
            </a:rPr>
            <a:t>* Actualización Requerimiento especialistas, según oferta actual.</a:t>
          </a:r>
        </a:p>
        <a:p>
          <a:pPr marL="0" marR="0" lvl="0" indent="0" defTabSz="914400" eaLnBrk="1" fontAlgn="auto" latinLnBrk="0" hangingPunct="1">
            <a:lnSpc>
              <a:spcPct val="100000"/>
            </a:lnSpc>
            <a:spcBef>
              <a:spcPts val="0"/>
            </a:spcBef>
            <a:spcAft>
              <a:spcPts val="0"/>
            </a:spcAft>
            <a:buClrTx/>
            <a:buSzTx/>
            <a:buFontTx/>
            <a:buNone/>
            <a:tabLst/>
            <a:defRPr/>
          </a:pPr>
          <a:endParaRPr lang="es-CL" sz="300" dirty="0">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s-CL" sz="1050" dirty="0">
              <a:latin typeface="Calibri" panose="020F0502020204030204" pitchFamily="34" charset="0"/>
              <a:cs typeface="Calibri" panose="020F0502020204030204" pitchFamily="34" charset="0"/>
            </a:rPr>
            <a:t>* Programación cierre de brecha.</a:t>
          </a:r>
        </a:p>
      </dgm:t>
    </dgm:pt>
    <dgm:pt modelId="{95F633A5-0312-4756-9243-C8A9B0981AF4}" type="parTrans" cxnId="{3688C378-5602-4C0C-A907-A59BAB261120}">
      <dgm:prSet/>
      <dgm:spPr/>
      <dgm:t>
        <a:bodyPr/>
        <a:lstStyle/>
        <a:p>
          <a:endParaRPr lang="es-CL" sz="3600"/>
        </a:p>
      </dgm:t>
    </dgm:pt>
    <dgm:pt modelId="{62F16102-4D38-4006-B357-67CFFF499B31}" type="sibTrans" cxnId="{3688C378-5602-4C0C-A907-A59BAB261120}">
      <dgm:prSet/>
      <dgm:spPr/>
      <dgm:t>
        <a:bodyPr/>
        <a:lstStyle/>
        <a:p>
          <a:endParaRPr lang="es-CL" sz="3600"/>
        </a:p>
      </dgm:t>
    </dgm:pt>
    <dgm:pt modelId="{4EA41409-AEC5-4D38-83AF-DA19F47EA31B}">
      <dgm:prSet custT="1">
        <dgm:style>
          <a:lnRef idx="0">
            <a:scrgbClr r="0" g="0" b="0"/>
          </a:lnRef>
          <a:fillRef idx="0">
            <a:scrgbClr r="0" g="0" b="0"/>
          </a:fillRef>
          <a:effectRef idx="0">
            <a:scrgbClr r="0" g="0" b="0"/>
          </a:effectRef>
          <a:fontRef idx="minor">
            <a:schemeClr val="lt1"/>
          </a:fontRef>
        </dgm:style>
      </dgm:prSet>
      <dgm:spPr>
        <a:solidFill>
          <a:schemeClr val="accent3">
            <a:lumMod val="75000"/>
          </a:schemeClr>
        </a:solidFill>
        <a:ln>
          <a:noFill/>
        </a:ln>
        <a:scene3d>
          <a:camera prst="orthographicFront"/>
          <a:lightRig rig="flat" dir="t"/>
        </a:scene3d>
        <a:sp3d>
          <a:bevelT/>
        </a:sp3d>
      </dgm:spPr>
      <dgm:t>
        <a:bodyPr/>
        <a:lstStyle/>
        <a:p>
          <a:r>
            <a:rPr lang="es-CL" sz="2800" b="1" dirty="0"/>
            <a:t>3</a:t>
          </a:r>
        </a:p>
      </dgm:t>
    </dgm:pt>
    <dgm:pt modelId="{83D0EA1F-430B-44A2-8B45-63913855B4BE}" type="parTrans" cxnId="{674F8F2E-6D2F-4547-80FF-D413A8744CCD}">
      <dgm:prSet/>
      <dgm:spPr/>
      <dgm:t>
        <a:bodyPr/>
        <a:lstStyle/>
        <a:p>
          <a:endParaRPr lang="es-CL" sz="3600"/>
        </a:p>
      </dgm:t>
    </dgm:pt>
    <dgm:pt modelId="{C0970518-71C0-4B93-9EA8-E61FDB1566CB}" type="sibTrans" cxnId="{674F8F2E-6D2F-4547-80FF-D413A8744CCD}">
      <dgm:prSet/>
      <dgm:spPr/>
      <dgm:t>
        <a:bodyPr/>
        <a:lstStyle/>
        <a:p>
          <a:endParaRPr lang="es-CL" sz="3600"/>
        </a:p>
      </dgm:t>
    </dgm:pt>
    <dgm:pt modelId="{628EAD35-5B95-4684-93BA-8A97A7DB07A4}">
      <dgm:prSet custT="1">
        <dgm:style>
          <a:lnRef idx="0">
            <a:scrgbClr r="0" g="0" b="0"/>
          </a:lnRef>
          <a:fillRef idx="0">
            <a:scrgbClr r="0" g="0" b="0"/>
          </a:fillRef>
          <a:effectRef idx="0">
            <a:scrgbClr r="0" g="0" b="0"/>
          </a:effectRef>
          <a:fontRef idx="minor">
            <a:schemeClr val="lt1"/>
          </a:fontRef>
        </dgm:style>
      </dgm:prSet>
      <dgm:spPr>
        <a:solidFill>
          <a:schemeClr val="accent3">
            <a:lumMod val="75000"/>
          </a:schemeClr>
        </a:solidFill>
        <a:ln>
          <a:noFill/>
        </a:ln>
        <a:scene3d>
          <a:camera prst="orthographicFront"/>
          <a:lightRig rig="flat" dir="t"/>
        </a:scene3d>
        <a:sp3d>
          <a:bevelT/>
        </a:sp3d>
      </dgm:spPr>
      <dgm:t>
        <a:bodyPr/>
        <a:lstStyle/>
        <a:p>
          <a:r>
            <a:rPr lang="es-CL" sz="2800" b="1" dirty="0"/>
            <a:t>4</a:t>
          </a:r>
        </a:p>
      </dgm:t>
    </dgm:pt>
    <dgm:pt modelId="{6531EFCC-E81E-4143-849E-DD21E4AF2C54}" type="parTrans" cxnId="{41731F40-1DD7-4601-9454-FBA8D04687FD}">
      <dgm:prSet/>
      <dgm:spPr/>
      <dgm:t>
        <a:bodyPr/>
        <a:lstStyle/>
        <a:p>
          <a:endParaRPr lang="es-CL" sz="3600"/>
        </a:p>
      </dgm:t>
    </dgm:pt>
    <dgm:pt modelId="{ED2E5CF6-9376-4AB0-B0B7-4CF8B1273800}" type="sibTrans" cxnId="{41731F40-1DD7-4601-9454-FBA8D04687FD}">
      <dgm:prSet/>
      <dgm:spPr/>
      <dgm:t>
        <a:bodyPr/>
        <a:lstStyle/>
        <a:p>
          <a:endParaRPr lang="es-CL" sz="3600"/>
        </a:p>
      </dgm:t>
    </dgm:pt>
    <dgm:pt modelId="{3BE8B66A-61AA-4EFA-B471-D2A2A7D44CB0}">
      <dgm:prSet custT="1">
        <dgm:style>
          <a:lnRef idx="0">
            <a:scrgbClr r="0" g="0" b="0"/>
          </a:lnRef>
          <a:fillRef idx="0">
            <a:scrgbClr r="0" g="0" b="0"/>
          </a:fillRef>
          <a:effectRef idx="0">
            <a:scrgbClr r="0" g="0" b="0"/>
          </a:effectRef>
          <a:fontRef idx="minor">
            <a:schemeClr val="lt1"/>
          </a:fontRef>
        </dgm:style>
      </dgm:prSet>
      <dgm:spPr>
        <a:solidFill>
          <a:schemeClr val="accent3">
            <a:lumMod val="75000"/>
          </a:schemeClr>
        </a:solidFill>
        <a:ln>
          <a:noFill/>
        </a:ln>
        <a:scene3d>
          <a:camera prst="orthographicFront"/>
          <a:lightRig rig="flat" dir="t"/>
        </a:scene3d>
        <a:sp3d>
          <a:bevelT/>
        </a:sp3d>
      </dgm:spPr>
      <dgm:t>
        <a:bodyPr/>
        <a:lstStyle/>
        <a:p>
          <a:r>
            <a:rPr lang="es-CL" sz="2800" b="1" dirty="0"/>
            <a:t>5</a:t>
          </a:r>
        </a:p>
      </dgm:t>
    </dgm:pt>
    <dgm:pt modelId="{7CD351CC-C741-4FA3-8E76-C48A7FDAB1D8}" type="parTrans" cxnId="{D1D212FC-45B2-4C11-B6EC-75FD27110607}">
      <dgm:prSet/>
      <dgm:spPr/>
      <dgm:t>
        <a:bodyPr/>
        <a:lstStyle/>
        <a:p>
          <a:endParaRPr lang="es-CL" sz="3600"/>
        </a:p>
      </dgm:t>
    </dgm:pt>
    <dgm:pt modelId="{FD495D25-E674-45C0-911B-5F87B8D114F9}" type="sibTrans" cxnId="{D1D212FC-45B2-4C11-B6EC-75FD27110607}">
      <dgm:prSet/>
      <dgm:spPr/>
      <dgm:t>
        <a:bodyPr/>
        <a:lstStyle/>
        <a:p>
          <a:endParaRPr lang="es-CL" sz="3600"/>
        </a:p>
      </dgm:t>
    </dgm:pt>
    <dgm:pt modelId="{EFC12F45-FEEC-499D-8479-BA4C20278B9D}">
      <dgm:prSet custT="1">
        <dgm:style>
          <a:lnRef idx="0">
            <a:schemeClr val="accent1"/>
          </a:lnRef>
          <a:fillRef idx="3">
            <a:schemeClr val="accent1"/>
          </a:fillRef>
          <a:effectRef idx="3">
            <a:schemeClr val="accent1"/>
          </a:effectRef>
          <a:fontRef idx="minor">
            <a:schemeClr val="lt1"/>
          </a:fontRef>
        </dgm:style>
      </dgm:prSet>
      <dgm:spPr>
        <a:ln/>
      </dgm:spPr>
      <dgm:t>
        <a:bodyPr spcFirstLastPara="0" vert="horz" wrap="square" lIns="0" tIns="85344" rIns="85344" bIns="85344" numCol="1" spcCol="1270" anchor="ctr" anchorCtr="0"/>
        <a:lstStyle/>
        <a:p>
          <a:pPr marL="0" lvl="0" indent="0" algn="ctr" defTabSz="533400">
            <a:lnSpc>
              <a:spcPct val="90000"/>
            </a:lnSpc>
            <a:spcBef>
              <a:spcPct val="0"/>
            </a:spcBef>
            <a:spcAft>
              <a:spcPct val="35000"/>
            </a:spcAft>
            <a:buNone/>
          </a:pPr>
          <a:r>
            <a:rPr lang="es-CL" sz="1200" kern="1200">
              <a:solidFill>
                <a:srgbClr val="FFFFFF">
                  <a:hueOff val="0"/>
                  <a:satOff val="0"/>
                  <a:lumOff val="0"/>
                  <a:alphaOff val="0"/>
                </a:srgbClr>
              </a:solidFill>
              <a:latin typeface="Calibri" panose="020F0502020204030204" pitchFamily="34" charset="0"/>
              <a:ea typeface="+mn-ea"/>
              <a:cs typeface="Calibri" panose="020F0502020204030204" pitchFamily="34" charset="0"/>
            </a:rPr>
            <a:t>Retornos PAO</a:t>
          </a:r>
          <a:endParaRPr lang="es-CL" sz="1200" kern="1200" dirty="0">
            <a:solidFill>
              <a:srgbClr val="FFFFFF">
                <a:hueOff val="0"/>
                <a:satOff val="0"/>
                <a:lumOff val="0"/>
                <a:alphaOff val="0"/>
              </a:srgbClr>
            </a:solidFill>
            <a:latin typeface="Calibri" panose="020F0502020204030204" pitchFamily="34" charset="0"/>
            <a:ea typeface="+mn-ea"/>
            <a:cs typeface="Calibri" panose="020F0502020204030204" pitchFamily="34" charset="0"/>
          </a:endParaRPr>
        </a:p>
      </dgm:t>
    </dgm:pt>
    <dgm:pt modelId="{68330C2A-E2ED-4DA0-8CE7-8667F133D4AF}" type="parTrans" cxnId="{A1B910F0-C650-4BCC-B9F9-3330F4348AFE}">
      <dgm:prSet/>
      <dgm:spPr/>
      <dgm:t>
        <a:bodyPr/>
        <a:lstStyle/>
        <a:p>
          <a:endParaRPr lang="es-CL" sz="1600"/>
        </a:p>
      </dgm:t>
    </dgm:pt>
    <dgm:pt modelId="{B624C259-3BF8-4533-8A9E-104C30183351}" type="sibTrans" cxnId="{A1B910F0-C650-4BCC-B9F9-3330F4348AFE}">
      <dgm:prSet/>
      <dgm:spPr/>
      <dgm:t>
        <a:bodyPr/>
        <a:lstStyle/>
        <a:p>
          <a:endParaRPr lang="es-CL" sz="1600"/>
        </a:p>
      </dgm:t>
    </dgm:pt>
    <dgm:pt modelId="{C3E2604F-23DC-4FCC-AF45-7F3C85258E29}">
      <dgm:prSet custT="1">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nchor="t"/>
        <a:lstStyle/>
        <a:p>
          <a:endParaRPr lang="es-CL" sz="1100" dirty="0">
            <a:latin typeface="Calibri" panose="020F0502020204030204" pitchFamily="34" charset="0"/>
            <a:cs typeface="Calibri" panose="020F0502020204030204" pitchFamily="34" charset="0"/>
          </a:endParaRPr>
        </a:p>
        <a:p>
          <a:r>
            <a:rPr lang="es-CL" sz="1100" dirty="0">
              <a:latin typeface="Calibri" panose="020F0502020204030204" pitchFamily="34" charset="0"/>
              <a:cs typeface="Calibri" panose="020F0502020204030204" pitchFamily="34" charset="0"/>
            </a:rPr>
            <a:t>* Estimación especialista con compromiso de retorno año 2020 y 2021</a:t>
          </a:r>
        </a:p>
      </dgm:t>
    </dgm:pt>
    <dgm:pt modelId="{6244C006-BE89-404F-9E03-7FBF4AE01C0E}" type="parTrans" cxnId="{EB2BA74D-32FA-44E2-9D22-6EB44153E67E}">
      <dgm:prSet/>
      <dgm:spPr/>
      <dgm:t>
        <a:bodyPr/>
        <a:lstStyle/>
        <a:p>
          <a:endParaRPr lang="es-CL" sz="1600"/>
        </a:p>
      </dgm:t>
    </dgm:pt>
    <dgm:pt modelId="{84D1696C-5AD9-4ECC-A6E9-CCCA195EE386}" type="sibTrans" cxnId="{EB2BA74D-32FA-44E2-9D22-6EB44153E67E}">
      <dgm:prSet/>
      <dgm:spPr/>
      <dgm:t>
        <a:bodyPr/>
        <a:lstStyle/>
        <a:p>
          <a:endParaRPr lang="es-CL" sz="1600"/>
        </a:p>
      </dgm:t>
    </dgm:pt>
    <dgm:pt modelId="{0147BEFD-0C9A-4283-91FA-4C3CF099FEBB}">
      <dgm:prSet custT="1">
        <dgm:style>
          <a:lnRef idx="0">
            <a:schemeClr val="accent1"/>
          </a:lnRef>
          <a:fillRef idx="3">
            <a:schemeClr val="accent1"/>
          </a:fillRef>
          <a:effectRef idx="3">
            <a:schemeClr val="accent1"/>
          </a:effectRef>
          <a:fontRef idx="minor">
            <a:schemeClr val="lt1"/>
          </a:fontRef>
        </dgm:style>
      </dgm:prSet>
      <dgm:spPr>
        <a:ln/>
      </dgm:spPr>
      <dgm:t>
        <a:bodyPr spcFirstLastPara="0" vert="horz" wrap="square" lIns="0" tIns="85344" rIns="85344" bIns="85344" numCol="1" spcCol="1270" anchor="ctr" anchorCtr="0"/>
        <a:lstStyle/>
        <a:p>
          <a:pPr marL="0" lvl="0" indent="0" algn="ctr" defTabSz="533400">
            <a:lnSpc>
              <a:spcPct val="90000"/>
            </a:lnSpc>
            <a:spcBef>
              <a:spcPct val="0"/>
            </a:spcBef>
            <a:spcAft>
              <a:spcPct val="35000"/>
            </a:spcAft>
            <a:buNone/>
          </a:pPr>
          <a:r>
            <a:rPr lang="es-CL" sz="1200" kern="1200">
              <a:solidFill>
                <a:srgbClr val="FFFFFF">
                  <a:hueOff val="0"/>
                  <a:satOff val="0"/>
                  <a:lumOff val="0"/>
                  <a:alphaOff val="0"/>
                </a:srgbClr>
              </a:solidFill>
              <a:latin typeface="Calibri" panose="020F0502020204030204" pitchFamily="34" charset="0"/>
              <a:ea typeface="+mn-ea"/>
              <a:cs typeface="Calibri" panose="020F0502020204030204" pitchFamily="34" charset="0"/>
            </a:rPr>
            <a:t>EDF que terminan su formación </a:t>
          </a:r>
          <a:endParaRPr lang="es-CL" sz="1200" kern="1200" dirty="0">
            <a:solidFill>
              <a:srgbClr val="FFFFFF">
                <a:hueOff val="0"/>
                <a:satOff val="0"/>
                <a:lumOff val="0"/>
                <a:alphaOff val="0"/>
              </a:srgbClr>
            </a:solidFill>
            <a:latin typeface="Calibri" panose="020F0502020204030204" pitchFamily="34" charset="0"/>
            <a:ea typeface="+mn-ea"/>
            <a:cs typeface="Calibri" panose="020F0502020204030204" pitchFamily="34" charset="0"/>
          </a:endParaRPr>
        </a:p>
      </dgm:t>
    </dgm:pt>
    <dgm:pt modelId="{609520A5-1100-4F54-B732-D411525D01EC}" type="parTrans" cxnId="{7DA5DACB-F14A-4401-96B9-BBE5E464B2FD}">
      <dgm:prSet/>
      <dgm:spPr/>
      <dgm:t>
        <a:bodyPr/>
        <a:lstStyle/>
        <a:p>
          <a:endParaRPr lang="es-CL" sz="1600"/>
        </a:p>
      </dgm:t>
    </dgm:pt>
    <dgm:pt modelId="{627FAC1B-C99F-4772-B054-E6803171B097}" type="sibTrans" cxnId="{7DA5DACB-F14A-4401-96B9-BBE5E464B2FD}">
      <dgm:prSet/>
      <dgm:spPr/>
      <dgm:t>
        <a:bodyPr/>
        <a:lstStyle/>
        <a:p>
          <a:endParaRPr lang="es-CL" sz="1600"/>
        </a:p>
      </dgm:t>
    </dgm:pt>
    <dgm:pt modelId="{5E8FD65B-4AD0-4EE1-8449-D9BE266A5A1C}">
      <dgm:prSet custT="1">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nchor="t"/>
        <a:lstStyle/>
        <a:p>
          <a:pPr algn="l"/>
          <a:r>
            <a:rPr lang="es-CL" sz="1100" dirty="0">
              <a:latin typeface="Calibri" panose="020F0502020204030204" pitchFamily="34" charset="0"/>
              <a:cs typeface="Calibri" panose="020F0502020204030204" pitchFamily="34" charset="0"/>
            </a:rPr>
            <a:t>* Estrategia Retención EDF 2019.</a:t>
          </a:r>
        </a:p>
        <a:p>
          <a:pPr algn="l"/>
          <a:endParaRPr lang="es-CL" sz="1100" dirty="0">
            <a:latin typeface="Calibri" panose="020F0502020204030204" pitchFamily="34" charset="0"/>
            <a:cs typeface="Calibri" panose="020F0502020204030204" pitchFamily="34" charset="0"/>
          </a:endParaRPr>
        </a:p>
        <a:p>
          <a:pPr algn="l"/>
          <a:r>
            <a:rPr lang="es-CL" sz="1100" dirty="0">
              <a:latin typeface="Calibri" panose="020F0502020204030204" pitchFamily="34" charset="0"/>
              <a:cs typeface="Calibri" panose="020F0502020204030204" pitchFamily="34" charset="0"/>
            </a:rPr>
            <a:t>* Estimación de  la disponibilidad EDF formados al año 2020 y 2021.</a:t>
          </a:r>
        </a:p>
      </dgm:t>
    </dgm:pt>
    <dgm:pt modelId="{407CB552-A58E-45B4-A949-66426EA1D4E1}" type="parTrans" cxnId="{CA08DFA2-EE05-4BC9-AC97-F61BD577E645}">
      <dgm:prSet/>
      <dgm:spPr/>
      <dgm:t>
        <a:bodyPr/>
        <a:lstStyle/>
        <a:p>
          <a:endParaRPr lang="es-CL" sz="1600"/>
        </a:p>
      </dgm:t>
    </dgm:pt>
    <dgm:pt modelId="{85D4226C-BDF0-46D5-91D9-82437905CF22}" type="sibTrans" cxnId="{CA08DFA2-EE05-4BC9-AC97-F61BD577E645}">
      <dgm:prSet/>
      <dgm:spPr/>
      <dgm:t>
        <a:bodyPr/>
        <a:lstStyle/>
        <a:p>
          <a:endParaRPr lang="es-CL" sz="1600"/>
        </a:p>
      </dgm:t>
    </dgm:pt>
    <dgm:pt modelId="{22B74C7C-5D53-4AEF-9CEF-25225BBCFC1D}">
      <dgm:prSet custT="1">
        <dgm:style>
          <a:lnRef idx="0">
            <a:schemeClr val="accent1"/>
          </a:lnRef>
          <a:fillRef idx="3">
            <a:schemeClr val="accent1"/>
          </a:fillRef>
          <a:effectRef idx="3">
            <a:schemeClr val="accent1"/>
          </a:effectRef>
          <a:fontRef idx="minor">
            <a:schemeClr val="lt1"/>
          </a:fontRef>
        </dgm:style>
      </dgm:prSet>
      <dgm:spPr>
        <a:ln/>
      </dgm:spPr>
      <dgm:t>
        <a:bodyPr spcFirstLastPara="0" vert="horz" wrap="square" lIns="0" tIns="85344" rIns="85344" bIns="85344" numCol="1" spcCol="1270" anchor="ctr" anchorCtr="0"/>
        <a:lstStyle/>
        <a:p>
          <a:pPr marL="0" lvl="0" indent="0" algn="ctr" defTabSz="533400">
            <a:lnSpc>
              <a:spcPct val="90000"/>
            </a:lnSpc>
            <a:spcBef>
              <a:spcPct val="0"/>
            </a:spcBef>
            <a:spcAft>
              <a:spcPct val="35000"/>
            </a:spcAft>
            <a:buNone/>
          </a:pPr>
          <a:r>
            <a:rPr lang="es-CL" sz="1200" kern="1200">
              <a:solidFill>
                <a:srgbClr val="FFFFFF">
                  <a:hueOff val="0"/>
                  <a:satOff val="0"/>
                  <a:lumOff val="0"/>
                  <a:alphaOff val="0"/>
                </a:srgbClr>
              </a:solidFill>
              <a:latin typeface="Calibri" panose="020F0502020204030204" pitchFamily="34" charset="0"/>
              <a:ea typeface="+mn-ea"/>
              <a:cs typeface="Calibri" panose="020F0502020204030204" pitchFamily="34" charset="0"/>
            </a:rPr>
            <a:t>Capacidad Formadora anual</a:t>
          </a:r>
          <a:endParaRPr lang="es-CL" sz="1200" kern="1200" dirty="0">
            <a:solidFill>
              <a:srgbClr val="FFFFFF">
                <a:hueOff val="0"/>
                <a:satOff val="0"/>
                <a:lumOff val="0"/>
                <a:alphaOff val="0"/>
              </a:srgbClr>
            </a:solidFill>
            <a:latin typeface="Calibri" panose="020F0502020204030204" pitchFamily="34" charset="0"/>
            <a:ea typeface="+mn-ea"/>
            <a:cs typeface="Calibri" panose="020F0502020204030204" pitchFamily="34" charset="0"/>
          </a:endParaRPr>
        </a:p>
      </dgm:t>
    </dgm:pt>
    <dgm:pt modelId="{44789283-B5CE-4A8D-B463-A9CC30B8E7B2}" type="parTrans" cxnId="{D000EB86-D519-417E-8B73-29703CD0CE65}">
      <dgm:prSet/>
      <dgm:spPr/>
      <dgm:t>
        <a:bodyPr/>
        <a:lstStyle/>
        <a:p>
          <a:endParaRPr lang="es-CL" sz="1600"/>
        </a:p>
      </dgm:t>
    </dgm:pt>
    <dgm:pt modelId="{24145283-D2D8-46AF-A528-B8D084D9C69C}" type="sibTrans" cxnId="{D000EB86-D519-417E-8B73-29703CD0CE65}">
      <dgm:prSet/>
      <dgm:spPr/>
      <dgm:t>
        <a:bodyPr/>
        <a:lstStyle/>
        <a:p>
          <a:endParaRPr lang="es-CL" sz="1600"/>
        </a:p>
      </dgm:t>
    </dgm:pt>
    <dgm:pt modelId="{DE98E590-4AF9-4EDA-B2C1-F0F870560F4A}">
      <dgm:prSet custT="1">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nchor="t"/>
        <a:lstStyle/>
        <a:p>
          <a:r>
            <a:rPr lang="es-CL" sz="1100" dirty="0">
              <a:latin typeface="Calibri" panose="020F0502020204030204" pitchFamily="34" charset="0"/>
              <a:cs typeface="Calibri" panose="020F0502020204030204" pitchFamily="34" charset="0"/>
            </a:rPr>
            <a:t>* </a:t>
          </a:r>
          <a:r>
            <a:rPr lang="es-CL" sz="1100" dirty="0" err="1">
              <a:latin typeface="Calibri" panose="020F0502020204030204" pitchFamily="34" charset="0"/>
              <a:cs typeface="Calibri" panose="020F0502020204030204" pitchFamily="34" charset="0"/>
            </a:rPr>
            <a:t>N°</a:t>
          </a:r>
          <a:r>
            <a:rPr lang="es-CL" sz="1100" dirty="0">
              <a:latin typeface="Calibri" panose="020F0502020204030204" pitchFamily="34" charset="0"/>
              <a:cs typeface="Calibri" panose="020F0502020204030204" pitchFamily="34" charset="0"/>
            </a:rPr>
            <a:t> de UES que Imparten el Programa.</a:t>
          </a:r>
        </a:p>
        <a:p>
          <a:endParaRPr lang="es-CL" sz="1100" dirty="0">
            <a:latin typeface="Calibri" panose="020F0502020204030204" pitchFamily="34" charset="0"/>
            <a:cs typeface="Calibri" panose="020F0502020204030204" pitchFamily="34" charset="0"/>
          </a:endParaRPr>
        </a:p>
        <a:p>
          <a:r>
            <a:rPr lang="es-CL" sz="1100" dirty="0">
              <a:latin typeface="Calibri" panose="020F0502020204030204" pitchFamily="34" charset="0"/>
              <a:cs typeface="Calibri" panose="020F0502020204030204" pitchFamily="34" charset="0"/>
            </a:rPr>
            <a:t>* </a:t>
          </a:r>
          <a:r>
            <a:rPr lang="es-CL" sz="1100" dirty="0" err="1">
              <a:latin typeface="Calibri" panose="020F0502020204030204" pitchFamily="34" charset="0"/>
              <a:cs typeface="Calibri" panose="020F0502020204030204" pitchFamily="34" charset="0"/>
            </a:rPr>
            <a:t>N°</a:t>
          </a:r>
          <a:r>
            <a:rPr lang="es-CL" sz="1100" dirty="0">
              <a:latin typeface="Calibri" panose="020F0502020204030204" pitchFamily="34" charset="0"/>
              <a:cs typeface="Calibri" panose="020F0502020204030204" pitchFamily="34" charset="0"/>
            </a:rPr>
            <a:t> Máximo de cupos anuales PAO tomados (2016-2018) por programa Minsal.</a:t>
          </a:r>
        </a:p>
      </dgm:t>
    </dgm:pt>
    <dgm:pt modelId="{C6E14E35-EA44-4BD4-B6B0-7140ECCAB6D9}" type="parTrans" cxnId="{BE0A8AE4-E4AD-42AA-BC65-2E600F47BD32}">
      <dgm:prSet/>
      <dgm:spPr/>
      <dgm:t>
        <a:bodyPr/>
        <a:lstStyle/>
        <a:p>
          <a:endParaRPr lang="es-CL" sz="1600"/>
        </a:p>
      </dgm:t>
    </dgm:pt>
    <dgm:pt modelId="{513CE6BF-7E92-493D-9A7B-6312008297EF}" type="sibTrans" cxnId="{BE0A8AE4-E4AD-42AA-BC65-2E600F47BD32}">
      <dgm:prSet/>
      <dgm:spPr/>
      <dgm:t>
        <a:bodyPr/>
        <a:lstStyle/>
        <a:p>
          <a:endParaRPr lang="es-CL" sz="1600"/>
        </a:p>
      </dgm:t>
    </dgm:pt>
    <dgm:pt modelId="{55648DEF-9A21-4B6A-B6A8-6777C47F7345}" type="pres">
      <dgm:prSet presAssocID="{64F39DD4-7E50-4410-B90D-CD920DC9197C}" presName="list" presStyleCnt="0">
        <dgm:presLayoutVars>
          <dgm:dir/>
          <dgm:animLvl val="lvl"/>
        </dgm:presLayoutVars>
      </dgm:prSet>
      <dgm:spPr/>
    </dgm:pt>
    <dgm:pt modelId="{9D379977-CEBA-4264-B6E6-66701E297838}" type="pres">
      <dgm:prSet presAssocID="{634862D6-01E0-4E93-A362-C3F5D904AB6D}" presName="posSpace" presStyleCnt="0"/>
      <dgm:spPr/>
    </dgm:pt>
    <dgm:pt modelId="{42313C71-8C28-4FD8-9A8A-7E66A75DA416}" type="pres">
      <dgm:prSet presAssocID="{634862D6-01E0-4E93-A362-C3F5D904AB6D}" presName="vertFlow" presStyleCnt="0"/>
      <dgm:spPr/>
    </dgm:pt>
    <dgm:pt modelId="{4D60836B-BD13-4598-9526-346096868822}" type="pres">
      <dgm:prSet presAssocID="{634862D6-01E0-4E93-A362-C3F5D904AB6D}" presName="topSpace" presStyleCnt="0"/>
      <dgm:spPr/>
    </dgm:pt>
    <dgm:pt modelId="{131B0EA2-096B-4771-80E3-6DDEB27EAEAA}" type="pres">
      <dgm:prSet presAssocID="{634862D6-01E0-4E93-A362-C3F5D904AB6D}" presName="firstComp" presStyleCnt="0"/>
      <dgm:spPr/>
    </dgm:pt>
    <dgm:pt modelId="{7FFFF1DE-125E-4C26-81CF-2AD8B9C904A1}" type="pres">
      <dgm:prSet presAssocID="{634862D6-01E0-4E93-A362-C3F5D904AB6D}" presName="firstChild" presStyleLbl="bgAccFollowNode1" presStyleIdx="0" presStyleCnt="10" custScaleX="105973" custLinFactNeighborX="10648"/>
      <dgm:spPr/>
    </dgm:pt>
    <dgm:pt modelId="{4875B550-8930-45A0-8576-DC2B4AFA0A19}" type="pres">
      <dgm:prSet presAssocID="{634862D6-01E0-4E93-A362-C3F5D904AB6D}" presName="firstChildTx" presStyleLbl="bgAccFollowNode1" presStyleIdx="0" presStyleCnt="10">
        <dgm:presLayoutVars>
          <dgm:bulletEnabled val="1"/>
        </dgm:presLayoutVars>
      </dgm:prSet>
      <dgm:spPr/>
    </dgm:pt>
    <dgm:pt modelId="{4EC60315-CCBD-4858-8155-9BE8D50CBA50}" type="pres">
      <dgm:prSet presAssocID="{1B441315-88CF-4CE2-8A53-DCEB7B0CA1BC}" presName="comp" presStyleCnt="0"/>
      <dgm:spPr/>
    </dgm:pt>
    <dgm:pt modelId="{76583E5D-24FA-4409-A873-7F9847F1381E}" type="pres">
      <dgm:prSet presAssocID="{1B441315-88CF-4CE2-8A53-DCEB7B0CA1BC}" presName="child" presStyleLbl="bgAccFollowNode1" presStyleIdx="1" presStyleCnt="10" custScaleX="104728" custScaleY="263051" custLinFactNeighborX="10648"/>
      <dgm:spPr/>
    </dgm:pt>
    <dgm:pt modelId="{3FEA0609-CDA2-4C0E-B1A3-742F6A0D3053}" type="pres">
      <dgm:prSet presAssocID="{1B441315-88CF-4CE2-8A53-DCEB7B0CA1BC}" presName="childTx" presStyleLbl="bgAccFollowNode1" presStyleIdx="1" presStyleCnt="10">
        <dgm:presLayoutVars>
          <dgm:bulletEnabled val="1"/>
        </dgm:presLayoutVars>
      </dgm:prSet>
      <dgm:spPr/>
    </dgm:pt>
    <dgm:pt modelId="{B1E9B2FB-54B1-452A-AB00-C98D8E71633A}" type="pres">
      <dgm:prSet presAssocID="{634862D6-01E0-4E93-A362-C3F5D904AB6D}" presName="negSpace" presStyleCnt="0"/>
      <dgm:spPr/>
    </dgm:pt>
    <dgm:pt modelId="{A649C412-B53C-46A1-B16E-9E7B7C6EDEA8}" type="pres">
      <dgm:prSet presAssocID="{634862D6-01E0-4E93-A362-C3F5D904AB6D}" presName="circle" presStyleLbl="node1" presStyleIdx="0" presStyleCnt="5" custScaleX="85620" custScaleY="95063" custLinFactNeighborX="25605" custLinFactNeighborY="1314"/>
      <dgm:spPr/>
    </dgm:pt>
    <dgm:pt modelId="{84562781-1465-4736-9679-26E0098A82E5}" type="pres">
      <dgm:prSet presAssocID="{8E840F1F-41E4-44C3-B1B4-51ABC74D2A7F}" presName="transSpace" presStyleCnt="0"/>
      <dgm:spPr/>
    </dgm:pt>
    <dgm:pt modelId="{95C9D605-40AB-440F-8C5A-32DEBAACEDE3}" type="pres">
      <dgm:prSet presAssocID="{DE1EFADD-FBA4-445B-9B1E-CCAC5635CA11}" presName="posSpace" presStyleCnt="0"/>
      <dgm:spPr/>
    </dgm:pt>
    <dgm:pt modelId="{F274C994-269F-498B-9642-0CABF86CF490}" type="pres">
      <dgm:prSet presAssocID="{DE1EFADD-FBA4-445B-9B1E-CCAC5635CA11}" presName="vertFlow" presStyleCnt="0"/>
      <dgm:spPr/>
    </dgm:pt>
    <dgm:pt modelId="{97BC328B-FD2E-4BA3-923B-1197DC4A746B}" type="pres">
      <dgm:prSet presAssocID="{DE1EFADD-FBA4-445B-9B1E-CCAC5635CA11}" presName="topSpace" presStyleCnt="0"/>
      <dgm:spPr/>
    </dgm:pt>
    <dgm:pt modelId="{74FD4E63-A950-4064-B311-7197BB4B7A20}" type="pres">
      <dgm:prSet presAssocID="{DE1EFADD-FBA4-445B-9B1E-CCAC5635CA11}" presName="firstComp" presStyleCnt="0"/>
      <dgm:spPr/>
    </dgm:pt>
    <dgm:pt modelId="{B2EEA670-61D2-475B-9A16-F0CB5649258B}" type="pres">
      <dgm:prSet presAssocID="{DE1EFADD-FBA4-445B-9B1E-CCAC5635CA11}" presName="firstChild" presStyleLbl="bgAccFollowNode1" presStyleIdx="2" presStyleCnt="10" custScaleX="108036" custLinFactNeighborX="640"/>
      <dgm:spPr>
        <a:xfrm>
          <a:off x="2605661" y="756423"/>
          <a:ext cx="1524512" cy="871203"/>
        </a:xfrm>
        <a:prstGeom prst="rect">
          <a:avLst/>
        </a:prstGeom>
      </dgm:spPr>
    </dgm:pt>
    <dgm:pt modelId="{A6FF9738-134C-47DF-A19C-139B00E5CD35}" type="pres">
      <dgm:prSet presAssocID="{DE1EFADD-FBA4-445B-9B1E-CCAC5635CA11}" presName="firstChildTx" presStyleLbl="bgAccFollowNode1" presStyleIdx="2" presStyleCnt="10">
        <dgm:presLayoutVars>
          <dgm:bulletEnabled val="1"/>
        </dgm:presLayoutVars>
      </dgm:prSet>
      <dgm:spPr/>
    </dgm:pt>
    <dgm:pt modelId="{C0D7729F-6401-44F0-862A-7654F04EF148}" type="pres">
      <dgm:prSet presAssocID="{88F759C1-EC0F-4CB8-99D3-978066872C5F}" presName="comp" presStyleCnt="0"/>
      <dgm:spPr/>
    </dgm:pt>
    <dgm:pt modelId="{5939A0DB-E523-4589-A41E-7A23962469CF}" type="pres">
      <dgm:prSet presAssocID="{88F759C1-EC0F-4CB8-99D3-978066872C5F}" presName="child" presStyleLbl="bgAccFollowNode1" presStyleIdx="3" presStyleCnt="10" custScaleX="107635" custScaleY="264816" custLinFactNeighborX="640"/>
      <dgm:spPr/>
    </dgm:pt>
    <dgm:pt modelId="{75D17415-108F-4D3D-80FC-C7999D18AF32}" type="pres">
      <dgm:prSet presAssocID="{88F759C1-EC0F-4CB8-99D3-978066872C5F}" presName="childTx" presStyleLbl="bgAccFollowNode1" presStyleIdx="3" presStyleCnt="10">
        <dgm:presLayoutVars>
          <dgm:bulletEnabled val="1"/>
        </dgm:presLayoutVars>
      </dgm:prSet>
      <dgm:spPr/>
    </dgm:pt>
    <dgm:pt modelId="{588868BB-874B-412A-9DF4-16B3AF1FBD30}" type="pres">
      <dgm:prSet presAssocID="{DE1EFADD-FBA4-445B-9B1E-CCAC5635CA11}" presName="negSpace" presStyleCnt="0"/>
      <dgm:spPr/>
    </dgm:pt>
    <dgm:pt modelId="{0CE261B4-23E5-4DA2-B021-AC555EFEBFA3}" type="pres">
      <dgm:prSet presAssocID="{DE1EFADD-FBA4-445B-9B1E-CCAC5635CA11}" presName="circle" presStyleLbl="node1" presStyleIdx="1" presStyleCnt="5" custScaleX="85620" custScaleY="95063" custLinFactNeighborX="-814" custLinFactNeighborY="1314"/>
      <dgm:spPr/>
    </dgm:pt>
    <dgm:pt modelId="{8D0E01E7-4BEA-43B0-A04E-11315E0EDAF6}" type="pres">
      <dgm:prSet presAssocID="{C9057575-3F9F-4720-8EA8-08C15F6BE8D4}" presName="transSpace" presStyleCnt="0"/>
      <dgm:spPr/>
    </dgm:pt>
    <dgm:pt modelId="{25E11BE7-C093-47D4-880F-B5553BFDF760}" type="pres">
      <dgm:prSet presAssocID="{4EA41409-AEC5-4D38-83AF-DA19F47EA31B}" presName="posSpace" presStyleCnt="0"/>
      <dgm:spPr/>
    </dgm:pt>
    <dgm:pt modelId="{6BF120EE-0BA7-4D00-8F27-FD2ECBECC7C4}" type="pres">
      <dgm:prSet presAssocID="{4EA41409-AEC5-4D38-83AF-DA19F47EA31B}" presName="vertFlow" presStyleCnt="0"/>
      <dgm:spPr/>
    </dgm:pt>
    <dgm:pt modelId="{B06EAEBD-17F1-4091-B313-C366BDB12BAE}" type="pres">
      <dgm:prSet presAssocID="{4EA41409-AEC5-4D38-83AF-DA19F47EA31B}" presName="topSpace" presStyleCnt="0"/>
      <dgm:spPr/>
    </dgm:pt>
    <dgm:pt modelId="{5998B2B1-E293-4732-AEAC-41149650D5FD}" type="pres">
      <dgm:prSet presAssocID="{4EA41409-AEC5-4D38-83AF-DA19F47EA31B}" presName="firstComp" presStyleCnt="0"/>
      <dgm:spPr/>
    </dgm:pt>
    <dgm:pt modelId="{67AB4C2C-2821-4808-9254-362F77E9019A}" type="pres">
      <dgm:prSet presAssocID="{4EA41409-AEC5-4D38-83AF-DA19F47EA31B}" presName="firstChild" presStyleLbl="bgAccFollowNode1" presStyleIdx="4" presStyleCnt="10" custScaleX="108469" custLinFactNeighborX="-12415"/>
      <dgm:spPr>
        <a:xfrm>
          <a:off x="4690801" y="756423"/>
          <a:ext cx="1536756" cy="871203"/>
        </a:xfrm>
        <a:prstGeom prst="rect">
          <a:avLst/>
        </a:prstGeom>
      </dgm:spPr>
    </dgm:pt>
    <dgm:pt modelId="{76030233-A565-45A3-BD97-8F28F7BF9E18}" type="pres">
      <dgm:prSet presAssocID="{4EA41409-AEC5-4D38-83AF-DA19F47EA31B}" presName="firstChildTx" presStyleLbl="bgAccFollowNode1" presStyleIdx="4" presStyleCnt="10">
        <dgm:presLayoutVars>
          <dgm:bulletEnabled val="1"/>
        </dgm:presLayoutVars>
      </dgm:prSet>
      <dgm:spPr/>
    </dgm:pt>
    <dgm:pt modelId="{E4768468-785C-4165-9C42-1CBFDE6005A5}" type="pres">
      <dgm:prSet presAssocID="{C3E2604F-23DC-4FCC-AF45-7F3C85258E29}" presName="comp" presStyleCnt="0"/>
      <dgm:spPr/>
    </dgm:pt>
    <dgm:pt modelId="{B73C6EDF-09ED-453D-9031-17F200291AAD}" type="pres">
      <dgm:prSet presAssocID="{C3E2604F-23DC-4FCC-AF45-7F3C85258E29}" presName="child" presStyleLbl="bgAccFollowNode1" presStyleIdx="5" presStyleCnt="10" custScaleX="107768" custScaleY="263813" custLinFactNeighborX="-12415"/>
      <dgm:spPr/>
    </dgm:pt>
    <dgm:pt modelId="{8E4AF49C-2441-4EF9-8BA6-A4A11FB0238B}" type="pres">
      <dgm:prSet presAssocID="{C3E2604F-23DC-4FCC-AF45-7F3C85258E29}" presName="childTx" presStyleLbl="bgAccFollowNode1" presStyleIdx="5" presStyleCnt="10">
        <dgm:presLayoutVars>
          <dgm:bulletEnabled val="1"/>
        </dgm:presLayoutVars>
      </dgm:prSet>
      <dgm:spPr/>
    </dgm:pt>
    <dgm:pt modelId="{D756E511-838C-4DA8-BF30-60CCF6D3DA9E}" type="pres">
      <dgm:prSet presAssocID="{4EA41409-AEC5-4D38-83AF-DA19F47EA31B}" presName="negSpace" presStyleCnt="0"/>
      <dgm:spPr/>
    </dgm:pt>
    <dgm:pt modelId="{81172D29-0A67-4451-927E-BF176D4C8189}" type="pres">
      <dgm:prSet presAssocID="{4EA41409-AEC5-4D38-83AF-DA19F47EA31B}" presName="circle" presStyleLbl="node1" presStyleIdx="2" presStyleCnt="5" custScaleX="85620" custScaleY="95063" custLinFactNeighborX="-13716" custLinFactNeighborY="1314"/>
      <dgm:spPr/>
    </dgm:pt>
    <dgm:pt modelId="{70900944-E2CF-444C-8548-052A2194DD66}" type="pres">
      <dgm:prSet presAssocID="{C0970518-71C0-4B93-9EA8-E61FDB1566CB}" presName="transSpace" presStyleCnt="0"/>
      <dgm:spPr/>
    </dgm:pt>
    <dgm:pt modelId="{0B40F574-6C62-4862-99DA-3CADD428828F}" type="pres">
      <dgm:prSet presAssocID="{628EAD35-5B95-4684-93BA-8A97A7DB07A4}" presName="posSpace" presStyleCnt="0"/>
      <dgm:spPr/>
    </dgm:pt>
    <dgm:pt modelId="{1047E549-1B9B-4A75-8C04-85FF8274B8B7}" type="pres">
      <dgm:prSet presAssocID="{628EAD35-5B95-4684-93BA-8A97A7DB07A4}" presName="vertFlow" presStyleCnt="0"/>
      <dgm:spPr/>
    </dgm:pt>
    <dgm:pt modelId="{E528F143-098D-4A23-A282-A93F269399E2}" type="pres">
      <dgm:prSet presAssocID="{628EAD35-5B95-4684-93BA-8A97A7DB07A4}" presName="topSpace" presStyleCnt="0"/>
      <dgm:spPr/>
    </dgm:pt>
    <dgm:pt modelId="{0603B7FA-0531-478C-A3F3-2AFB5A5C096A}" type="pres">
      <dgm:prSet presAssocID="{628EAD35-5B95-4684-93BA-8A97A7DB07A4}" presName="firstComp" presStyleCnt="0"/>
      <dgm:spPr/>
    </dgm:pt>
    <dgm:pt modelId="{1589EE87-A95E-49BA-A51F-CC56B489738F}" type="pres">
      <dgm:prSet presAssocID="{628EAD35-5B95-4684-93BA-8A97A7DB07A4}" presName="firstChild" presStyleLbl="bgAccFollowNode1" presStyleIdx="6" presStyleCnt="10" custScaleX="108090" custLinFactNeighborX="-21711"/>
      <dgm:spPr>
        <a:xfrm>
          <a:off x="6845018" y="756423"/>
          <a:ext cx="1534436" cy="871203"/>
        </a:xfrm>
        <a:prstGeom prst="rect">
          <a:avLst/>
        </a:prstGeom>
      </dgm:spPr>
    </dgm:pt>
    <dgm:pt modelId="{4D0E9F00-12E0-4152-B5BF-EE1CD4F3549B}" type="pres">
      <dgm:prSet presAssocID="{628EAD35-5B95-4684-93BA-8A97A7DB07A4}" presName="firstChildTx" presStyleLbl="bgAccFollowNode1" presStyleIdx="6" presStyleCnt="10">
        <dgm:presLayoutVars>
          <dgm:bulletEnabled val="1"/>
        </dgm:presLayoutVars>
      </dgm:prSet>
      <dgm:spPr/>
    </dgm:pt>
    <dgm:pt modelId="{9618B6A2-BBF5-4513-96D4-D1A3D2A671ED}" type="pres">
      <dgm:prSet presAssocID="{5E8FD65B-4AD0-4EE1-8449-D9BE266A5A1C}" presName="comp" presStyleCnt="0"/>
      <dgm:spPr/>
    </dgm:pt>
    <dgm:pt modelId="{3199C37E-1625-41AD-AD94-7C3774B494DB}" type="pres">
      <dgm:prSet presAssocID="{5E8FD65B-4AD0-4EE1-8449-D9BE266A5A1C}" presName="child" presStyleLbl="bgAccFollowNode1" presStyleIdx="7" presStyleCnt="10" custScaleX="108685" custScaleY="264816" custLinFactNeighborX="-21711"/>
      <dgm:spPr/>
    </dgm:pt>
    <dgm:pt modelId="{D80A30B2-54DE-473F-BA41-B3D13AB605EC}" type="pres">
      <dgm:prSet presAssocID="{5E8FD65B-4AD0-4EE1-8449-D9BE266A5A1C}" presName="childTx" presStyleLbl="bgAccFollowNode1" presStyleIdx="7" presStyleCnt="10">
        <dgm:presLayoutVars>
          <dgm:bulletEnabled val="1"/>
        </dgm:presLayoutVars>
      </dgm:prSet>
      <dgm:spPr/>
    </dgm:pt>
    <dgm:pt modelId="{734EF56B-6403-4B90-A27F-6734A3D78A5E}" type="pres">
      <dgm:prSet presAssocID="{628EAD35-5B95-4684-93BA-8A97A7DB07A4}" presName="negSpace" presStyleCnt="0"/>
      <dgm:spPr/>
    </dgm:pt>
    <dgm:pt modelId="{C1E45F11-B099-4C52-BA83-6327DA03DE4E}" type="pres">
      <dgm:prSet presAssocID="{628EAD35-5B95-4684-93BA-8A97A7DB07A4}" presName="circle" presStyleLbl="node1" presStyleIdx="3" presStyleCnt="5" custScaleX="85620" custScaleY="95063" custLinFactNeighborX="-22510" custLinFactNeighborY="1314"/>
      <dgm:spPr/>
    </dgm:pt>
    <dgm:pt modelId="{D37BF291-E479-413F-A64C-BD077E346325}" type="pres">
      <dgm:prSet presAssocID="{ED2E5CF6-9376-4AB0-B0B7-4CF8B1273800}" presName="transSpace" presStyleCnt="0"/>
      <dgm:spPr/>
    </dgm:pt>
    <dgm:pt modelId="{7EFC077F-B978-466D-96AD-3D88D1ABE12C}" type="pres">
      <dgm:prSet presAssocID="{3BE8B66A-61AA-4EFA-B471-D2A2A7D44CB0}" presName="posSpace" presStyleCnt="0"/>
      <dgm:spPr/>
    </dgm:pt>
    <dgm:pt modelId="{D79811CA-4AC6-410C-9ABD-7E9A2164A898}" type="pres">
      <dgm:prSet presAssocID="{3BE8B66A-61AA-4EFA-B471-D2A2A7D44CB0}" presName="vertFlow" presStyleCnt="0"/>
      <dgm:spPr/>
    </dgm:pt>
    <dgm:pt modelId="{4B30D828-1BCB-4EA3-A2AF-DF7ED8B19A9D}" type="pres">
      <dgm:prSet presAssocID="{3BE8B66A-61AA-4EFA-B471-D2A2A7D44CB0}" presName="topSpace" presStyleCnt="0"/>
      <dgm:spPr/>
    </dgm:pt>
    <dgm:pt modelId="{5F5DF5AA-CFF2-4C9D-88FA-D4AB2F59ECAA}" type="pres">
      <dgm:prSet presAssocID="{3BE8B66A-61AA-4EFA-B471-D2A2A7D44CB0}" presName="firstComp" presStyleCnt="0"/>
      <dgm:spPr/>
    </dgm:pt>
    <dgm:pt modelId="{A3DA51DA-725D-4C83-BB26-78F84A290B45}" type="pres">
      <dgm:prSet presAssocID="{3BE8B66A-61AA-4EFA-B471-D2A2A7D44CB0}" presName="firstChild" presStyleLbl="bgAccFollowNode1" presStyleIdx="8" presStyleCnt="10" custScaleX="112961" custLinFactNeighborX="-35252"/>
      <dgm:spPr>
        <a:xfrm>
          <a:off x="8917314" y="756423"/>
          <a:ext cx="1666675" cy="871203"/>
        </a:xfrm>
        <a:prstGeom prst="rect">
          <a:avLst/>
        </a:prstGeom>
      </dgm:spPr>
    </dgm:pt>
    <dgm:pt modelId="{A99AADD7-6A5C-41FB-AB69-24A54374C817}" type="pres">
      <dgm:prSet presAssocID="{3BE8B66A-61AA-4EFA-B471-D2A2A7D44CB0}" presName="firstChildTx" presStyleLbl="bgAccFollowNode1" presStyleIdx="8" presStyleCnt="10">
        <dgm:presLayoutVars>
          <dgm:bulletEnabled val="1"/>
        </dgm:presLayoutVars>
      </dgm:prSet>
      <dgm:spPr/>
    </dgm:pt>
    <dgm:pt modelId="{DB111CB1-EB00-4695-A942-4B27B552F68F}" type="pres">
      <dgm:prSet presAssocID="{DE98E590-4AF9-4EDA-B2C1-F0F870560F4A}" presName="comp" presStyleCnt="0"/>
      <dgm:spPr/>
    </dgm:pt>
    <dgm:pt modelId="{66367E51-82DE-47F7-A719-3DF93EAE4D27}" type="pres">
      <dgm:prSet presAssocID="{DE98E590-4AF9-4EDA-B2C1-F0F870560F4A}" presName="child" presStyleLbl="bgAccFollowNode1" presStyleIdx="9" presStyleCnt="10" custScaleX="110085" custScaleY="263813" custLinFactNeighborX="-35252"/>
      <dgm:spPr/>
    </dgm:pt>
    <dgm:pt modelId="{E9C99C24-E58D-41FA-BA2B-D98EF5472D89}" type="pres">
      <dgm:prSet presAssocID="{DE98E590-4AF9-4EDA-B2C1-F0F870560F4A}" presName="childTx" presStyleLbl="bgAccFollowNode1" presStyleIdx="9" presStyleCnt="10">
        <dgm:presLayoutVars>
          <dgm:bulletEnabled val="1"/>
        </dgm:presLayoutVars>
      </dgm:prSet>
      <dgm:spPr/>
    </dgm:pt>
    <dgm:pt modelId="{019028C9-3E5B-4C44-A662-AF6A2017F437}" type="pres">
      <dgm:prSet presAssocID="{3BE8B66A-61AA-4EFA-B471-D2A2A7D44CB0}" presName="negSpace" presStyleCnt="0"/>
      <dgm:spPr/>
    </dgm:pt>
    <dgm:pt modelId="{87634513-22D0-42B3-B534-2CC73BE99B31}" type="pres">
      <dgm:prSet presAssocID="{3BE8B66A-61AA-4EFA-B471-D2A2A7D44CB0}" presName="circle" presStyleLbl="node1" presStyleIdx="4" presStyleCnt="5" custScaleX="85620" custScaleY="95063" custLinFactNeighborX="-25361" custLinFactNeighborY="1314"/>
      <dgm:spPr/>
    </dgm:pt>
  </dgm:ptLst>
  <dgm:cxnLst>
    <dgm:cxn modelId="{91117204-1668-4FDF-BF13-1D5E04C3B15A}" type="presOf" srcId="{0D2B38EA-09BE-476F-8B65-6C1FA00DADEC}" destId="{B2EEA670-61D2-475B-9A16-F0CB5649258B}" srcOrd="0" destOrd="0" presId="urn:microsoft.com/office/officeart/2005/8/layout/hList9"/>
    <dgm:cxn modelId="{8F63DE17-CAA5-4E2A-8307-E6D88BB55A1A}" srcId="{634862D6-01E0-4E93-A362-C3F5D904AB6D}" destId="{05C41BEC-F3B9-4BE9-B947-3C693C52B2EF}" srcOrd="0" destOrd="0" parTransId="{88955384-1D51-4CF6-8EC8-8EE036F57DC3}" sibTransId="{08CB930A-B823-4DE3-8924-3C2A7D975EE0}"/>
    <dgm:cxn modelId="{0424071A-0147-42C9-B669-9BC10D118AB1}" srcId="{64F39DD4-7E50-4410-B90D-CD920DC9197C}" destId="{DE1EFADD-FBA4-445B-9B1E-CCAC5635CA11}" srcOrd="1" destOrd="0" parTransId="{EAFF4B6B-A006-4AD8-A308-0925310AEAAF}" sibTransId="{C9057575-3F9F-4720-8EA8-08C15F6BE8D4}"/>
    <dgm:cxn modelId="{F8AEC625-11F8-479D-95DB-A3918A0310F5}" type="presOf" srcId="{DE98E590-4AF9-4EDA-B2C1-F0F870560F4A}" destId="{E9C99C24-E58D-41FA-BA2B-D98EF5472D89}" srcOrd="1" destOrd="0" presId="urn:microsoft.com/office/officeart/2005/8/layout/hList9"/>
    <dgm:cxn modelId="{B906992C-7C23-406F-AD91-403106DBBB73}" srcId="{64F39DD4-7E50-4410-B90D-CD920DC9197C}" destId="{634862D6-01E0-4E93-A362-C3F5D904AB6D}" srcOrd="0" destOrd="0" parTransId="{D5AA7118-AEE1-4D6A-A6B2-F9D526533D63}" sibTransId="{8E840F1F-41E4-44C3-B1B4-51ABC74D2A7F}"/>
    <dgm:cxn modelId="{674F8F2E-6D2F-4547-80FF-D413A8744CCD}" srcId="{64F39DD4-7E50-4410-B90D-CD920DC9197C}" destId="{4EA41409-AEC5-4D38-83AF-DA19F47EA31B}" srcOrd="2" destOrd="0" parTransId="{83D0EA1F-430B-44A2-8B45-63913855B4BE}" sibTransId="{C0970518-71C0-4B93-9EA8-E61FDB1566CB}"/>
    <dgm:cxn modelId="{770F6E32-DBFA-4FB6-AEEF-02C70BE1F51C}" type="presOf" srcId="{1B441315-88CF-4CE2-8A53-DCEB7B0CA1BC}" destId="{76583E5D-24FA-4409-A873-7F9847F1381E}" srcOrd="0" destOrd="0" presId="urn:microsoft.com/office/officeart/2005/8/layout/hList9"/>
    <dgm:cxn modelId="{41731F40-1DD7-4601-9454-FBA8D04687FD}" srcId="{64F39DD4-7E50-4410-B90D-CD920DC9197C}" destId="{628EAD35-5B95-4684-93BA-8A97A7DB07A4}" srcOrd="3" destOrd="0" parTransId="{6531EFCC-E81E-4143-849E-DD21E4AF2C54}" sibTransId="{ED2E5CF6-9376-4AB0-B0B7-4CF8B1273800}"/>
    <dgm:cxn modelId="{07AA555B-9DC4-43F9-98DA-24CF2F0F5A1C}" type="presOf" srcId="{DE98E590-4AF9-4EDA-B2C1-F0F870560F4A}" destId="{66367E51-82DE-47F7-A719-3DF93EAE4D27}" srcOrd="0" destOrd="0" presId="urn:microsoft.com/office/officeart/2005/8/layout/hList9"/>
    <dgm:cxn modelId="{90CC2242-33A6-4039-968C-318F97408086}" type="presOf" srcId="{DE1EFADD-FBA4-445B-9B1E-CCAC5635CA11}" destId="{0CE261B4-23E5-4DA2-B021-AC555EFEBFA3}" srcOrd="0" destOrd="0" presId="urn:microsoft.com/office/officeart/2005/8/layout/hList9"/>
    <dgm:cxn modelId="{D947D869-7223-48D3-A2D4-7FE4E8BCE9DA}" type="presOf" srcId="{5E8FD65B-4AD0-4EE1-8449-D9BE266A5A1C}" destId="{3199C37E-1625-41AD-AD94-7C3774B494DB}" srcOrd="0" destOrd="0" presId="urn:microsoft.com/office/officeart/2005/8/layout/hList9"/>
    <dgm:cxn modelId="{EB2BA74D-32FA-44E2-9D22-6EB44153E67E}" srcId="{4EA41409-AEC5-4D38-83AF-DA19F47EA31B}" destId="{C3E2604F-23DC-4FCC-AF45-7F3C85258E29}" srcOrd="1" destOrd="0" parTransId="{6244C006-BE89-404F-9E03-7FBF4AE01C0E}" sibTransId="{84D1696C-5AD9-4ECC-A6E9-CCCA195EE386}"/>
    <dgm:cxn modelId="{71A7554E-B046-44F5-9BBC-7B46311EEBCA}" type="presOf" srcId="{C3E2604F-23DC-4FCC-AF45-7F3C85258E29}" destId="{B73C6EDF-09ED-453D-9031-17F200291AAD}" srcOrd="0" destOrd="0" presId="urn:microsoft.com/office/officeart/2005/8/layout/hList9"/>
    <dgm:cxn modelId="{CC573970-7302-4A1F-8C8D-431AD47EF433}" type="presOf" srcId="{22B74C7C-5D53-4AEF-9CEF-25225BBCFC1D}" destId="{A99AADD7-6A5C-41FB-AB69-24A54374C817}" srcOrd="1" destOrd="0" presId="urn:microsoft.com/office/officeart/2005/8/layout/hList9"/>
    <dgm:cxn modelId="{27EC7653-871B-4FD9-963A-B898AA0F009C}" type="presOf" srcId="{0147BEFD-0C9A-4283-91FA-4C3CF099FEBB}" destId="{1589EE87-A95E-49BA-A51F-CC56B489738F}" srcOrd="0" destOrd="0" presId="urn:microsoft.com/office/officeart/2005/8/layout/hList9"/>
    <dgm:cxn modelId="{3688C378-5602-4C0C-A907-A59BAB261120}" srcId="{DE1EFADD-FBA4-445B-9B1E-CCAC5635CA11}" destId="{88F759C1-EC0F-4CB8-99D3-978066872C5F}" srcOrd="1" destOrd="0" parTransId="{95F633A5-0312-4756-9243-C8A9B0981AF4}" sibTransId="{62F16102-4D38-4006-B357-67CFFF499B31}"/>
    <dgm:cxn modelId="{4C427D7B-3ED2-4BC9-ACF9-93CF7E122D66}" type="presOf" srcId="{C3E2604F-23DC-4FCC-AF45-7F3C85258E29}" destId="{8E4AF49C-2441-4EF9-8BA6-A4A11FB0238B}" srcOrd="1" destOrd="0" presId="urn:microsoft.com/office/officeart/2005/8/layout/hList9"/>
    <dgm:cxn modelId="{1BB4CC7C-AD76-4452-AA32-B25F23858770}" type="presOf" srcId="{05C41BEC-F3B9-4BE9-B947-3C693C52B2EF}" destId="{4875B550-8930-45A0-8576-DC2B4AFA0A19}" srcOrd="1" destOrd="0" presId="urn:microsoft.com/office/officeart/2005/8/layout/hList9"/>
    <dgm:cxn modelId="{210BA07E-9CAA-4578-9D6E-A378A363C5A6}" type="presOf" srcId="{EFC12F45-FEEC-499D-8479-BA4C20278B9D}" destId="{76030233-A565-45A3-BD97-8F28F7BF9E18}" srcOrd="1" destOrd="0" presId="urn:microsoft.com/office/officeart/2005/8/layout/hList9"/>
    <dgm:cxn modelId="{23A0FE83-EEE2-4FED-8B9C-1F94C621E76B}" type="presOf" srcId="{1B441315-88CF-4CE2-8A53-DCEB7B0CA1BC}" destId="{3FEA0609-CDA2-4C0E-B1A3-742F6A0D3053}" srcOrd="1" destOrd="0" presId="urn:microsoft.com/office/officeart/2005/8/layout/hList9"/>
    <dgm:cxn modelId="{D000EB86-D519-417E-8B73-29703CD0CE65}" srcId="{3BE8B66A-61AA-4EFA-B471-D2A2A7D44CB0}" destId="{22B74C7C-5D53-4AEF-9CEF-25225BBCFC1D}" srcOrd="0" destOrd="0" parTransId="{44789283-B5CE-4A8D-B463-A9CC30B8E7B2}" sibTransId="{24145283-D2D8-46AF-A528-B8D084D9C69C}"/>
    <dgm:cxn modelId="{7F0A3A8A-09C5-40A1-8FEE-E9FD74AE33E0}" type="presOf" srcId="{05C41BEC-F3B9-4BE9-B947-3C693C52B2EF}" destId="{7FFFF1DE-125E-4C26-81CF-2AD8B9C904A1}" srcOrd="0" destOrd="0" presId="urn:microsoft.com/office/officeart/2005/8/layout/hList9"/>
    <dgm:cxn modelId="{C3BD6F8E-1D78-4918-8ECA-629D208E074D}" srcId="{634862D6-01E0-4E93-A362-C3F5D904AB6D}" destId="{1B441315-88CF-4CE2-8A53-DCEB7B0CA1BC}" srcOrd="1" destOrd="0" parTransId="{F9026195-DFDD-4E26-AC6B-9A7E3D393A7A}" sibTransId="{8E8288BD-F2A4-4840-9DCD-228AC060C144}"/>
    <dgm:cxn modelId="{C7EF1393-85C0-4103-B37D-B1A615C4E8FC}" type="presOf" srcId="{628EAD35-5B95-4684-93BA-8A97A7DB07A4}" destId="{C1E45F11-B099-4C52-BA83-6327DA03DE4E}" srcOrd="0" destOrd="0" presId="urn:microsoft.com/office/officeart/2005/8/layout/hList9"/>
    <dgm:cxn modelId="{06EDC39B-B50D-49F0-A168-A709309B9DCB}" type="presOf" srcId="{634862D6-01E0-4E93-A362-C3F5D904AB6D}" destId="{A649C412-B53C-46A1-B16E-9E7B7C6EDEA8}" srcOrd="0" destOrd="0" presId="urn:microsoft.com/office/officeart/2005/8/layout/hList9"/>
    <dgm:cxn modelId="{CA08DFA2-EE05-4BC9-AC97-F61BD577E645}" srcId="{628EAD35-5B95-4684-93BA-8A97A7DB07A4}" destId="{5E8FD65B-4AD0-4EE1-8449-D9BE266A5A1C}" srcOrd="1" destOrd="0" parTransId="{407CB552-A58E-45B4-A949-66426EA1D4E1}" sibTransId="{85D4226C-BDF0-46D5-91D9-82437905CF22}"/>
    <dgm:cxn modelId="{B890BAAD-D422-4A33-A05F-7E600F7252F0}" type="presOf" srcId="{88F759C1-EC0F-4CB8-99D3-978066872C5F}" destId="{75D17415-108F-4D3D-80FC-C7999D18AF32}" srcOrd="1" destOrd="0" presId="urn:microsoft.com/office/officeart/2005/8/layout/hList9"/>
    <dgm:cxn modelId="{625EDBAE-653F-4C0C-9A4F-F31572850268}" type="presOf" srcId="{4EA41409-AEC5-4D38-83AF-DA19F47EA31B}" destId="{81172D29-0A67-4451-927E-BF176D4C8189}" srcOrd="0" destOrd="0" presId="urn:microsoft.com/office/officeart/2005/8/layout/hList9"/>
    <dgm:cxn modelId="{810B10B0-9F14-4807-8DB3-CB60A5B98621}" type="presOf" srcId="{88F759C1-EC0F-4CB8-99D3-978066872C5F}" destId="{5939A0DB-E523-4589-A41E-7A23962469CF}" srcOrd="0" destOrd="0" presId="urn:microsoft.com/office/officeart/2005/8/layout/hList9"/>
    <dgm:cxn modelId="{6CD28BBA-8B3A-42A3-8256-E3A30C582694}" type="presOf" srcId="{5E8FD65B-4AD0-4EE1-8449-D9BE266A5A1C}" destId="{D80A30B2-54DE-473F-BA41-B3D13AB605EC}" srcOrd="1" destOrd="0" presId="urn:microsoft.com/office/officeart/2005/8/layout/hList9"/>
    <dgm:cxn modelId="{D25868C4-B6FA-4784-A6D8-80D66C46FC2E}" type="presOf" srcId="{64F39DD4-7E50-4410-B90D-CD920DC9197C}" destId="{55648DEF-9A21-4B6A-B6A8-6777C47F7345}" srcOrd="0" destOrd="0" presId="urn:microsoft.com/office/officeart/2005/8/layout/hList9"/>
    <dgm:cxn modelId="{7DA5DACB-F14A-4401-96B9-BBE5E464B2FD}" srcId="{628EAD35-5B95-4684-93BA-8A97A7DB07A4}" destId="{0147BEFD-0C9A-4283-91FA-4C3CF099FEBB}" srcOrd="0" destOrd="0" parTransId="{609520A5-1100-4F54-B732-D411525D01EC}" sibTransId="{627FAC1B-C99F-4772-B054-E6803171B097}"/>
    <dgm:cxn modelId="{1D4B69D8-E431-41E3-8881-508CD9A2B7D5}" type="presOf" srcId="{22B74C7C-5D53-4AEF-9CEF-25225BBCFC1D}" destId="{A3DA51DA-725D-4C83-BB26-78F84A290B45}" srcOrd="0" destOrd="0" presId="urn:microsoft.com/office/officeart/2005/8/layout/hList9"/>
    <dgm:cxn modelId="{0517AFDC-7FF8-481D-950F-AB17062842F7}" type="presOf" srcId="{EFC12F45-FEEC-499D-8479-BA4C20278B9D}" destId="{67AB4C2C-2821-4808-9254-362F77E9019A}" srcOrd="0" destOrd="0" presId="urn:microsoft.com/office/officeart/2005/8/layout/hList9"/>
    <dgm:cxn modelId="{7041E2E0-297A-4CB4-ABCE-90DF9BD1565E}" type="presOf" srcId="{0147BEFD-0C9A-4283-91FA-4C3CF099FEBB}" destId="{4D0E9F00-12E0-4152-B5BF-EE1CD4F3549B}" srcOrd="1" destOrd="0" presId="urn:microsoft.com/office/officeart/2005/8/layout/hList9"/>
    <dgm:cxn modelId="{7D5EE4E2-4DE0-46D5-A8EB-57D472F1737D}" type="presOf" srcId="{0D2B38EA-09BE-476F-8B65-6C1FA00DADEC}" destId="{A6FF9738-134C-47DF-A19C-139B00E5CD35}" srcOrd="1" destOrd="0" presId="urn:microsoft.com/office/officeart/2005/8/layout/hList9"/>
    <dgm:cxn modelId="{BE0A8AE4-E4AD-42AA-BC65-2E600F47BD32}" srcId="{3BE8B66A-61AA-4EFA-B471-D2A2A7D44CB0}" destId="{DE98E590-4AF9-4EDA-B2C1-F0F870560F4A}" srcOrd="1" destOrd="0" parTransId="{C6E14E35-EA44-4BD4-B6B0-7140ECCAB6D9}" sibTransId="{513CE6BF-7E92-493D-9A7B-6312008297EF}"/>
    <dgm:cxn modelId="{A1B910F0-C650-4BCC-B9F9-3330F4348AFE}" srcId="{4EA41409-AEC5-4D38-83AF-DA19F47EA31B}" destId="{EFC12F45-FEEC-499D-8479-BA4C20278B9D}" srcOrd="0" destOrd="0" parTransId="{68330C2A-E2ED-4DA0-8CE7-8667F133D4AF}" sibTransId="{B624C259-3BF8-4533-8A9E-104C30183351}"/>
    <dgm:cxn modelId="{D1D212FC-45B2-4C11-B6EC-75FD27110607}" srcId="{64F39DD4-7E50-4410-B90D-CD920DC9197C}" destId="{3BE8B66A-61AA-4EFA-B471-D2A2A7D44CB0}" srcOrd="4" destOrd="0" parTransId="{7CD351CC-C741-4FA3-8E76-C48A7FDAB1D8}" sibTransId="{FD495D25-E674-45C0-911B-5F87B8D114F9}"/>
    <dgm:cxn modelId="{AC8E49FC-BEBA-4248-8CC4-9225E0EB3182}" type="presOf" srcId="{3BE8B66A-61AA-4EFA-B471-D2A2A7D44CB0}" destId="{87634513-22D0-42B3-B534-2CC73BE99B31}" srcOrd="0" destOrd="0" presId="urn:microsoft.com/office/officeart/2005/8/layout/hList9"/>
    <dgm:cxn modelId="{96EA20FE-3247-4F9D-B8CC-5EFD37E7E757}" srcId="{DE1EFADD-FBA4-445B-9B1E-CCAC5635CA11}" destId="{0D2B38EA-09BE-476F-8B65-6C1FA00DADEC}" srcOrd="0" destOrd="0" parTransId="{62F6D6C9-E5C2-4032-A1BA-F6643C31AD2E}" sibTransId="{B53AEB28-DFFE-4AFD-9871-8C9733EE3B1F}"/>
    <dgm:cxn modelId="{B980D4FC-6F52-422B-B63F-EFEFCF6610E5}" type="presParOf" srcId="{55648DEF-9A21-4B6A-B6A8-6777C47F7345}" destId="{9D379977-CEBA-4264-B6E6-66701E297838}" srcOrd="0" destOrd="0" presId="urn:microsoft.com/office/officeart/2005/8/layout/hList9"/>
    <dgm:cxn modelId="{9978D54A-BF27-4BF8-B7D2-BB9323B68CE7}" type="presParOf" srcId="{55648DEF-9A21-4B6A-B6A8-6777C47F7345}" destId="{42313C71-8C28-4FD8-9A8A-7E66A75DA416}" srcOrd="1" destOrd="0" presId="urn:microsoft.com/office/officeart/2005/8/layout/hList9"/>
    <dgm:cxn modelId="{A532799E-CFB6-4E26-A9F0-B0F27EF37B93}" type="presParOf" srcId="{42313C71-8C28-4FD8-9A8A-7E66A75DA416}" destId="{4D60836B-BD13-4598-9526-346096868822}" srcOrd="0" destOrd="0" presId="urn:microsoft.com/office/officeart/2005/8/layout/hList9"/>
    <dgm:cxn modelId="{0E001745-104D-4E6E-BC7D-F6D8760FB352}" type="presParOf" srcId="{42313C71-8C28-4FD8-9A8A-7E66A75DA416}" destId="{131B0EA2-096B-4771-80E3-6DDEB27EAEAA}" srcOrd="1" destOrd="0" presId="urn:microsoft.com/office/officeart/2005/8/layout/hList9"/>
    <dgm:cxn modelId="{629F1D24-EA1D-437F-AABE-A41DB8BECCD9}" type="presParOf" srcId="{131B0EA2-096B-4771-80E3-6DDEB27EAEAA}" destId="{7FFFF1DE-125E-4C26-81CF-2AD8B9C904A1}" srcOrd="0" destOrd="0" presId="urn:microsoft.com/office/officeart/2005/8/layout/hList9"/>
    <dgm:cxn modelId="{96E34548-95F0-48A6-9A46-889D5372C75F}" type="presParOf" srcId="{131B0EA2-096B-4771-80E3-6DDEB27EAEAA}" destId="{4875B550-8930-45A0-8576-DC2B4AFA0A19}" srcOrd="1" destOrd="0" presId="urn:microsoft.com/office/officeart/2005/8/layout/hList9"/>
    <dgm:cxn modelId="{1CD96FE6-6EE9-4109-ABC2-D110F569E996}" type="presParOf" srcId="{42313C71-8C28-4FD8-9A8A-7E66A75DA416}" destId="{4EC60315-CCBD-4858-8155-9BE8D50CBA50}" srcOrd="2" destOrd="0" presId="urn:microsoft.com/office/officeart/2005/8/layout/hList9"/>
    <dgm:cxn modelId="{F14D7817-ADDD-4126-BD28-540727638FAA}" type="presParOf" srcId="{4EC60315-CCBD-4858-8155-9BE8D50CBA50}" destId="{76583E5D-24FA-4409-A873-7F9847F1381E}" srcOrd="0" destOrd="0" presId="urn:microsoft.com/office/officeart/2005/8/layout/hList9"/>
    <dgm:cxn modelId="{32CB9726-ED0F-4167-AB86-C076BA32FB69}" type="presParOf" srcId="{4EC60315-CCBD-4858-8155-9BE8D50CBA50}" destId="{3FEA0609-CDA2-4C0E-B1A3-742F6A0D3053}" srcOrd="1" destOrd="0" presId="urn:microsoft.com/office/officeart/2005/8/layout/hList9"/>
    <dgm:cxn modelId="{4575A4D2-6D2E-4A19-84C4-762C1035E80B}" type="presParOf" srcId="{55648DEF-9A21-4B6A-B6A8-6777C47F7345}" destId="{B1E9B2FB-54B1-452A-AB00-C98D8E71633A}" srcOrd="2" destOrd="0" presId="urn:microsoft.com/office/officeart/2005/8/layout/hList9"/>
    <dgm:cxn modelId="{9994CB30-A024-42B7-A9E9-0C71CAC43AE9}" type="presParOf" srcId="{55648DEF-9A21-4B6A-B6A8-6777C47F7345}" destId="{A649C412-B53C-46A1-B16E-9E7B7C6EDEA8}" srcOrd="3" destOrd="0" presId="urn:microsoft.com/office/officeart/2005/8/layout/hList9"/>
    <dgm:cxn modelId="{ABAADE8A-4342-4763-BA5B-E48F1B945FDD}" type="presParOf" srcId="{55648DEF-9A21-4B6A-B6A8-6777C47F7345}" destId="{84562781-1465-4736-9679-26E0098A82E5}" srcOrd="4" destOrd="0" presId="urn:microsoft.com/office/officeart/2005/8/layout/hList9"/>
    <dgm:cxn modelId="{E687DA25-D402-4C46-A180-AECED7D97D6A}" type="presParOf" srcId="{55648DEF-9A21-4B6A-B6A8-6777C47F7345}" destId="{95C9D605-40AB-440F-8C5A-32DEBAACEDE3}" srcOrd="5" destOrd="0" presId="urn:microsoft.com/office/officeart/2005/8/layout/hList9"/>
    <dgm:cxn modelId="{60604FAD-C4AF-4847-9BF5-0F5991443C60}" type="presParOf" srcId="{55648DEF-9A21-4B6A-B6A8-6777C47F7345}" destId="{F274C994-269F-498B-9642-0CABF86CF490}" srcOrd="6" destOrd="0" presId="urn:microsoft.com/office/officeart/2005/8/layout/hList9"/>
    <dgm:cxn modelId="{2013A3DE-B5C7-442E-AF4C-4DF37F6F4608}" type="presParOf" srcId="{F274C994-269F-498B-9642-0CABF86CF490}" destId="{97BC328B-FD2E-4BA3-923B-1197DC4A746B}" srcOrd="0" destOrd="0" presId="urn:microsoft.com/office/officeart/2005/8/layout/hList9"/>
    <dgm:cxn modelId="{D9E7F866-3F2B-434B-B0FC-D461D2F63166}" type="presParOf" srcId="{F274C994-269F-498B-9642-0CABF86CF490}" destId="{74FD4E63-A950-4064-B311-7197BB4B7A20}" srcOrd="1" destOrd="0" presId="urn:microsoft.com/office/officeart/2005/8/layout/hList9"/>
    <dgm:cxn modelId="{C3FE2672-4C84-43B1-B503-9E7D5E59F964}" type="presParOf" srcId="{74FD4E63-A950-4064-B311-7197BB4B7A20}" destId="{B2EEA670-61D2-475B-9A16-F0CB5649258B}" srcOrd="0" destOrd="0" presId="urn:microsoft.com/office/officeart/2005/8/layout/hList9"/>
    <dgm:cxn modelId="{18C21D0A-D761-4112-A021-B5E8A3A4CB6A}" type="presParOf" srcId="{74FD4E63-A950-4064-B311-7197BB4B7A20}" destId="{A6FF9738-134C-47DF-A19C-139B00E5CD35}" srcOrd="1" destOrd="0" presId="urn:microsoft.com/office/officeart/2005/8/layout/hList9"/>
    <dgm:cxn modelId="{F5381290-F4A7-405B-ACC7-DFC9BCF4D686}" type="presParOf" srcId="{F274C994-269F-498B-9642-0CABF86CF490}" destId="{C0D7729F-6401-44F0-862A-7654F04EF148}" srcOrd="2" destOrd="0" presId="urn:microsoft.com/office/officeart/2005/8/layout/hList9"/>
    <dgm:cxn modelId="{C10D5D4E-D75B-4F12-877C-820402EF4B9B}" type="presParOf" srcId="{C0D7729F-6401-44F0-862A-7654F04EF148}" destId="{5939A0DB-E523-4589-A41E-7A23962469CF}" srcOrd="0" destOrd="0" presId="urn:microsoft.com/office/officeart/2005/8/layout/hList9"/>
    <dgm:cxn modelId="{0F11FC6C-BC8B-449E-A08E-8786049971A8}" type="presParOf" srcId="{C0D7729F-6401-44F0-862A-7654F04EF148}" destId="{75D17415-108F-4D3D-80FC-C7999D18AF32}" srcOrd="1" destOrd="0" presId="urn:microsoft.com/office/officeart/2005/8/layout/hList9"/>
    <dgm:cxn modelId="{AE56129B-7158-4441-A09D-7F674F2F9DF2}" type="presParOf" srcId="{55648DEF-9A21-4B6A-B6A8-6777C47F7345}" destId="{588868BB-874B-412A-9DF4-16B3AF1FBD30}" srcOrd="7" destOrd="0" presId="urn:microsoft.com/office/officeart/2005/8/layout/hList9"/>
    <dgm:cxn modelId="{F6D44FD9-71A6-4E80-8A04-751513BFD68A}" type="presParOf" srcId="{55648DEF-9A21-4B6A-B6A8-6777C47F7345}" destId="{0CE261B4-23E5-4DA2-B021-AC555EFEBFA3}" srcOrd="8" destOrd="0" presId="urn:microsoft.com/office/officeart/2005/8/layout/hList9"/>
    <dgm:cxn modelId="{1A67C569-8397-45A2-866B-10D01564C70A}" type="presParOf" srcId="{55648DEF-9A21-4B6A-B6A8-6777C47F7345}" destId="{8D0E01E7-4BEA-43B0-A04E-11315E0EDAF6}" srcOrd="9" destOrd="0" presId="urn:microsoft.com/office/officeart/2005/8/layout/hList9"/>
    <dgm:cxn modelId="{A6DE2182-F8B2-4C0C-9D52-CFCA950263B4}" type="presParOf" srcId="{55648DEF-9A21-4B6A-B6A8-6777C47F7345}" destId="{25E11BE7-C093-47D4-880F-B5553BFDF760}" srcOrd="10" destOrd="0" presId="urn:microsoft.com/office/officeart/2005/8/layout/hList9"/>
    <dgm:cxn modelId="{05D725D4-E305-40D4-880A-2C1D2228D6A9}" type="presParOf" srcId="{55648DEF-9A21-4B6A-B6A8-6777C47F7345}" destId="{6BF120EE-0BA7-4D00-8F27-FD2ECBECC7C4}" srcOrd="11" destOrd="0" presId="urn:microsoft.com/office/officeart/2005/8/layout/hList9"/>
    <dgm:cxn modelId="{C8256EBD-32C6-48E1-9E57-D9842C161127}" type="presParOf" srcId="{6BF120EE-0BA7-4D00-8F27-FD2ECBECC7C4}" destId="{B06EAEBD-17F1-4091-B313-C366BDB12BAE}" srcOrd="0" destOrd="0" presId="urn:microsoft.com/office/officeart/2005/8/layout/hList9"/>
    <dgm:cxn modelId="{55B752B5-589C-4A15-8011-BC82EF18D986}" type="presParOf" srcId="{6BF120EE-0BA7-4D00-8F27-FD2ECBECC7C4}" destId="{5998B2B1-E293-4732-AEAC-41149650D5FD}" srcOrd="1" destOrd="0" presId="urn:microsoft.com/office/officeart/2005/8/layout/hList9"/>
    <dgm:cxn modelId="{6DB0A971-65A9-488E-B690-E07BCEE585FC}" type="presParOf" srcId="{5998B2B1-E293-4732-AEAC-41149650D5FD}" destId="{67AB4C2C-2821-4808-9254-362F77E9019A}" srcOrd="0" destOrd="0" presId="urn:microsoft.com/office/officeart/2005/8/layout/hList9"/>
    <dgm:cxn modelId="{94AAF8BE-8FA4-4059-AE52-CF907F8430C7}" type="presParOf" srcId="{5998B2B1-E293-4732-AEAC-41149650D5FD}" destId="{76030233-A565-45A3-BD97-8F28F7BF9E18}" srcOrd="1" destOrd="0" presId="urn:microsoft.com/office/officeart/2005/8/layout/hList9"/>
    <dgm:cxn modelId="{3D4AD5D7-6B73-44B2-B3A2-62F9BB0ECC42}" type="presParOf" srcId="{6BF120EE-0BA7-4D00-8F27-FD2ECBECC7C4}" destId="{E4768468-785C-4165-9C42-1CBFDE6005A5}" srcOrd="2" destOrd="0" presId="urn:microsoft.com/office/officeart/2005/8/layout/hList9"/>
    <dgm:cxn modelId="{72424BA3-6F69-442B-BC6A-6D9E80D67771}" type="presParOf" srcId="{E4768468-785C-4165-9C42-1CBFDE6005A5}" destId="{B73C6EDF-09ED-453D-9031-17F200291AAD}" srcOrd="0" destOrd="0" presId="urn:microsoft.com/office/officeart/2005/8/layout/hList9"/>
    <dgm:cxn modelId="{A5DF32F9-674D-428B-BBBA-73C387478BCB}" type="presParOf" srcId="{E4768468-785C-4165-9C42-1CBFDE6005A5}" destId="{8E4AF49C-2441-4EF9-8BA6-A4A11FB0238B}" srcOrd="1" destOrd="0" presId="urn:microsoft.com/office/officeart/2005/8/layout/hList9"/>
    <dgm:cxn modelId="{B7A49A83-F38E-4F9E-8BBB-261DC7DE2781}" type="presParOf" srcId="{55648DEF-9A21-4B6A-B6A8-6777C47F7345}" destId="{D756E511-838C-4DA8-BF30-60CCF6D3DA9E}" srcOrd="12" destOrd="0" presId="urn:microsoft.com/office/officeart/2005/8/layout/hList9"/>
    <dgm:cxn modelId="{F4DE7C8C-9B11-49EB-B903-E2E117D3AD46}" type="presParOf" srcId="{55648DEF-9A21-4B6A-B6A8-6777C47F7345}" destId="{81172D29-0A67-4451-927E-BF176D4C8189}" srcOrd="13" destOrd="0" presId="urn:microsoft.com/office/officeart/2005/8/layout/hList9"/>
    <dgm:cxn modelId="{D71D4642-5FF0-42C3-8F08-A59000738EB7}" type="presParOf" srcId="{55648DEF-9A21-4B6A-B6A8-6777C47F7345}" destId="{70900944-E2CF-444C-8548-052A2194DD66}" srcOrd="14" destOrd="0" presId="urn:microsoft.com/office/officeart/2005/8/layout/hList9"/>
    <dgm:cxn modelId="{CBBC9843-9D1E-4CCB-8245-C4090F320176}" type="presParOf" srcId="{55648DEF-9A21-4B6A-B6A8-6777C47F7345}" destId="{0B40F574-6C62-4862-99DA-3CADD428828F}" srcOrd="15" destOrd="0" presId="urn:microsoft.com/office/officeart/2005/8/layout/hList9"/>
    <dgm:cxn modelId="{4C02B18D-F49B-489A-8358-8DF6B22C7795}" type="presParOf" srcId="{55648DEF-9A21-4B6A-B6A8-6777C47F7345}" destId="{1047E549-1B9B-4A75-8C04-85FF8274B8B7}" srcOrd="16" destOrd="0" presId="urn:microsoft.com/office/officeart/2005/8/layout/hList9"/>
    <dgm:cxn modelId="{1217D37A-8003-4AA3-831D-FBE3DFD66EC4}" type="presParOf" srcId="{1047E549-1B9B-4A75-8C04-85FF8274B8B7}" destId="{E528F143-098D-4A23-A282-A93F269399E2}" srcOrd="0" destOrd="0" presId="urn:microsoft.com/office/officeart/2005/8/layout/hList9"/>
    <dgm:cxn modelId="{D19799B0-8F32-4698-827F-A44B4CB69575}" type="presParOf" srcId="{1047E549-1B9B-4A75-8C04-85FF8274B8B7}" destId="{0603B7FA-0531-478C-A3F3-2AFB5A5C096A}" srcOrd="1" destOrd="0" presId="urn:microsoft.com/office/officeart/2005/8/layout/hList9"/>
    <dgm:cxn modelId="{F1E36FCD-1E9D-494B-869E-DF49C8A235BF}" type="presParOf" srcId="{0603B7FA-0531-478C-A3F3-2AFB5A5C096A}" destId="{1589EE87-A95E-49BA-A51F-CC56B489738F}" srcOrd="0" destOrd="0" presId="urn:microsoft.com/office/officeart/2005/8/layout/hList9"/>
    <dgm:cxn modelId="{3703B706-C25F-4A91-BEBB-507B7F47A218}" type="presParOf" srcId="{0603B7FA-0531-478C-A3F3-2AFB5A5C096A}" destId="{4D0E9F00-12E0-4152-B5BF-EE1CD4F3549B}" srcOrd="1" destOrd="0" presId="urn:microsoft.com/office/officeart/2005/8/layout/hList9"/>
    <dgm:cxn modelId="{5327703F-FD95-4CB5-B29A-AA4821BA1DAD}" type="presParOf" srcId="{1047E549-1B9B-4A75-8C04-85FF8274B8B7}" destId="{9618B6A2-BBF5-4513-96D4-D1A3D2A671ED}" srcOrd="2" destOrd="0" presId="urn:microsoft.com/office/officeart/2005/8/layout/hList9"/>
    <dgm:cxn modelId="{2E0C1280-65A6-4CA9-9558-69FA9967D3B4}" type="presParOf" srcId="{9618B6A2-BBF5-4513-96D4-D1A3D2A671ED}" destId="{3199C37E-1625-41AD-AD94-7C3774B494DB}" srcOrd="0" destOrd="0" presId="urn:microsoft.com/office/officeart/2005/8/layout/hList9"/>
    <dgm:cxn modelId="{5594ABD0-B976-4310-A193-F26069A031E6}" type="presParOf" srcId="{9618B6A2-BBF5-4513-96D4-D1A3D2A671ED}" destId="{D80A30B2-54DE-473F-BA41-B3D13AB605EC}" srcOrd="1" destOrd="0" presId="urn:microsoft.com/office/officeart/2005/8/layout/hList9"/>
    <dgm:cxn modelId="{DEFDA2CD-963B-4678-B717-962C1E89FFB6}" type="presParOf" srcId="{55648DEF-9A21-4B6A-B6A8-6777C47F7345}" destId="{734EF56B-6403-4B90-A27F-6734A3D78A5E}" srcOrd="17" destOrd="0" presId="urn:microsoft.com/office/officeart/2005/8/layout/hList9"/>
    <dgm:cxn modelId="{9475FD16-1693-43F7-8B1F-BD317AA8D0F1}" type="presParOf" srcId="{55648DEF-9A21-4B6A-B6A8-6777C47F7345}" destId="{C1E45F11-B099-4C52-BA83-6327DA03DE4E}" srcOrd="18" destOrd="0" presId="urn:microsoft.com/office/officeart/2005/8/layout/hList9"/>
    <dgm:cxn modelId="{9CD9F9E7-DE5E-4AC5-9A4E-953977C5BDAF}" type="presParOf" srcId="{55648DEF-9A21-4B6A-B6A8-6777C47F7345}" destId="{D37BF291-E479-413F-A64C-BD077E346325}" srcOrd="19" destOrd="0" presId="urn:microsoft.com/office/officeart/2005/8/layout/hList9"/>
    <dgm:cxn modelId="{0CC855F4-4990-4C75-B01B-14EDBAB1CF09}" type="presParOf" srcId="{55648DEF-9A21-4B6A-B6A8-6777C47F7345}" destId="{7EFC077F-B978-466D-96AD-3D88D1ABE12C}" srcOrd="20" destOrd="0" presId="urn:microsoft.com/office/officeart/2005/8/layout/hList9"/>
    <dgm:cxn modelId="{C2E895B7-3F18-420B-863C-451BDA60165C}" type="presParOf" srcId="{55648DEF-9A21-4B6A-B6A8-6777C47F7345}" destId="{D79811CA-4AC6-410C-9ABD-7E9A2164A898}" srcOrd="21" destOrd="0" presId="urn:microsoft.com/office/officeart/2005/8/layout/hList9"/>
    <dgm:cxn modelId="{D589A8EC-5235-4102-819D-9CE660A9CC3A}" type="presParOf" srcId="{D79811CA-4AC6-410C-9ABD-7E9A2164A898}" destId="{4B30D828-1BCB-4EA3-A2AF-DF7ED8B19A9D}" srcOrd="0" destOrd="0" presId="urn:microsoft.com/office/officeart/2005/8/layout/hList9"/>
    <dgm:cxn modelId="{ED7F6E7A-97C5-4636-B7F2-E206EBE7A206}" type="presParOf" srcId="{D79811CA-4AC6-410C-9ABD-7E9A2164A898}" destId="{5F5DF5AA-CFF2-4C9D-88FA-D4AB2F59ECAA}" srcOrd="1" destOrd="0" presId="urn:microsoft.com/office/officeart/2005/8/layout/hList9"/>
    <dgm:cxn modelId="{B84B94B3-9859-4E11-A656-5DA6C43EA395}" type="presParOf" srcId="{5F5DF5AA-CFF2-4C9D-88FA-D4AB2F59ECAA}" destId="{A3DA51DA-725D-4C83-BB26-78F84A290B45}" srcOrd="0" destOrd="0" presId="urn:microsoft.com/office/officeart/2005/8/layout/hList9"/>
    <dgm:cxn modelId="{8F36EEC3-3F61-49EE-B8AE-34B98E50F1F6}" type="presParOf" srcId="{5F5DF5AA-CFF2-4C9D-88FA-D4AB2F59ECAA}" destId="{A99AADD7-6A5C-41FB-AB69-24A54374C817}" srcOrd="1" destOrd="0" presId="urn:microsoft.com/office/officeart/2005/8/layout/hList9"/>
    <dgm:cxn modelId="{EB53ED57-E5AA-4EDB-B517-D01E9AA2C50A}" type="presParOf" srcId="{D79811CA-4AC6-410C-9ABD-7E9A2164A898}" destId="{DB111CB1-EB00-4695-A942-4B27B552F68F}" srcOrd="2" destOrd="0" presId="urn:microsoft.com/office/officeart/2005/8/layout/hList9"/>
    <dgm:cxn modelId="{C5CE93C1-0DDD-4EB6-88E1-AF74F4E2AEF5}" type="presParOf" srcId="{DB111CB1-EB00-4695-A942-4B27B552F68F}" destId="{66367E51-82DE-47F7-A719-3DF93EAE4D27}" srcOrd="0" destOrd="0" presId="urn:microsoft.com/office/officeart/2005/8/layout/hList9"/>
    <dgm:cxn modelId="{FE362F70-1A2B-4232-8E28-F192A6B85F23}" type="presParOf" srcId="{DB111CB1-EB00-4695-A942-4B27B552F68F}" destId="{E9C99C24-E58D-41FA-BA2B-D98EF5472D89}" srcOrd="1" destOrd="0" presId="urn:microsoft.com/office/officeart/2005/8/layout/hList9"/>
    <dgm:cxn modelId="{574813C7-8D66-4373-89F5-2BC966DF9CB4}" type="presParOf" srcId="{55648DEF-9A21-4B6A-B6A8-6777C47F7345}" destId="{019028C9-3E5B-4C44-A662-AF6A2017F437}" srcOrd="22" destOrd="0" presId="urn:microsoft.com/office/officeart/2005/8/layout/hList9"/>
    <dgm:cxn modelId="{2BDDA49D-FF62-4B65-AA6C-FFC478A9A87D}" type="presParOf" srcId="{55648DEF-9A21-4B6A-B6A8-6777C47F7345}" destId="{87634513-22D0-42B3-B534-2CC73BE99B31}" srcOrd="23" destOrd="0" presId="urn:microsoft.com/office/officeart/2005/8/layout/hList9"/>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43212-0DE3-4542-90DA-8979F95C8731}">
      <dsp:nvSpPr>
        <dsp:cNvPr id="0" name=""/>
        <dsp:cNvSpPr/>
      </dsp:nvSpPr>
      <dsp:spPr>
        <a:xfrm>
          <a:off x="0" y="4081308"/>
          <a:ext cx="8128000" cy="669572"/>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rPr>
            <a:t>5. Concertar con el sector educativo para dar respuesta a las necesidades de los sistemas de salud en transformación hacia el acceso y la cobertura universal basado en equipos interdisciplinarios de salud. </a:t>
          </a:r>
          <a:endParaRPr lang="es-CL" sz="1000" kern="1200" dirty="0"/>
        </a:p>
      </dsp:txBody>
      <dsp:txXfrm>
        <a:off x="0" y="4081308"/>
        <a:ext cx="8128000" cy="361569"/>
      </dsp:txXfrm>
    </dsp:sp>
    <dsp:sp modelId="{49BAB00B-FE83-4271-926A-04F795F05A8C}">
      <dsp:nvSpPr>
        <dsp:cNvPr id="0" name=""/>
        <dsp:cNvSpPr/>
      </dsp:nvSpPr>
      <dsp:spPr>
        <a:xfrm>
          <a:off x="0" y="4429486"/>
          <a:ext cx="4064000" cy="308003"/>
        </a:xfrm>
        <a:prstGeom prst="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s-CL" sz="1000" kern="1200" dirty="0">
              <a:solidFill>
                <a:srgbClr val="000000"/>
              </a:solidFill>
              <a:latin typeface="Times New Roman" panose="02020603050405020304" pitchFamily="18" charset="0"/>
            </a:rPr>
            <a:t>5.1. Alianzas Salud – Educación.</a:t>
          </a:r>
          <a:endParaRPr lang="es-CL" sz="1000" kern="1200" dirty="0"/>
        </a:p>
      </dsp:txBody>
      <dsp:txXfrm>
        <a:off x="0" y="4429486"/>
        <a:ext cx="4064000" cy="308003"/>
      </dsp:txXfrm>
    </dsp:sp>
    <dsp:sp modelId="{D400802D-DAC9-4E21-86FF-82C49E21BA9A}">
      <dsp:nvSpPr>
        <dsp:cNvPr id="0" name=""/>
        <dsp:cNvSpPr/>
      </dsp:nvSpPr>
      <dsp:spPr>
        <a:xfrm>
          <a:off x="4064000" y="4429486"/>
          <a:ext cx="4064000" cy="308003"/>
        </a:xfrm>
        <a:prstGeom prst="rect">
          <a:avLst/>
        </a:prstGeom>
        <a:solidFill>
          <a:schemeClr val="accent4">
            <a:tint val="40000"/>
            <a:alpha val="90000"/>
            <a:hueOff val="-438412"/>
            <a:satOff val="2462"/>
            <a:lumOff val="156"/>
            <a:alphaOff val="0"/>
          </a:schemeClr>
        </a:solidFill>
        <a:ln w="10795" cap="flat" cmpd="sng" algn="ctr">
          <a:solidFill>
            <a:schemeClr val="accent4">
              <a:tint val="40000"/>
              <a:alpha val="90000"/>
              <a:hueOff val="-438412"/>
              <a:satOff val="2462"/>
              <a:lumOff val="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s-CL" sz="1000" kern="1200" dirty="0">
              <a:solidFill>
                <a:srgbClr val="000000"/>
              </a:solidFill>
              <a:latin typeface="Times New Roman" panose="02020603050405020304" pitchFamily="18" charset="0"/>
            </a:rPr>
            <a:t>5.2. Equipos de Salud.</a:t>
          </a:r>
          <a:endParaRPr lang="es-CL" sz="1000" kern="1200" dirty="0"/>
        </a:p>
      </dsp:txBody>
      <dsp:txXfrm>
        <a:off x="4064000" y="4429486"/>
        <a:ext cx="4064000" cy="308003"/>
      </dsp:txXfrm>
    </dsp:sp>
    <dsp:sp modelId="{62228D05-78F6-441D-B579-5D40801BD898}">
      <dsp:nvSpPr>
        <dsp:cNvPr id="0" name=""/>
        <dsp:cNvSpPr/>
      </dsp:nvSpPr>
      <dsp:spPr>
        <a:xfrm rot="10800000">
          <a:off x="0" y="3061549"/>
          <a:ext cx="8128000" cy="1029802"/>
        </a:xfrm>
        <a:prstGeom prst="upArrowCallout">
          <a:avLst/>
        </a:prstGeom>
        <a:solidFill>
          <a:schemeClr val="accent4">
            <a:hueOff val="-1116192"/>
            <a:satOff val="6725"/>
            <a:lumOff val="53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rPr>
            <a:t>4. Migración y retención de los equipos de salud en todos los países y en todos los territorios para un sistema integral de salud.</a:t>
          </a:r>
          <a:endParaRPr lang="es-CL" sz="1000" kern="1200" dirty="0"/>
        </a:p>
      </dsp:txBody>
      <dsp:txXfrm rot="-10800000">
        <a:off x="0" y="3061549"/>
        <a:ext cx="8128000" cy="361460"/>
      </dsp:txXfrm>
    </dsp:sp>
    <dsp:sp modelId="{251E9DB1-8868-4759-83D6-8097A8CF0FB7}">
      <dsp:nvSpPr>
        <dsp:cNvPr id="0" name=""/>
        <dsp:cNvSpPr/>
      </dsp:nvSpPr>
      <dsp:spPr>
        <a:xfrm>
          <a:off x="0" y="3423009"/>
          <a:ext cx="4064000" cy="307910"/>
        </a:xfrm>
        <a:prstGeom prst="rect">
          <a:avLst/>
        </a:prstGeom>
        <a:solidFill>
          <a:schemeClr val="accent4">
            <a:tint val="40000"/>
            <a:alpha val="90000"/>
            <a:hueOff val="-876824"/>
            <a:satOff val="4924"/>
            <a:lumOff val="313"/>
            <a:alphaOff val="0"/>
          </a:schemeClr>
        </a:solidFill>
        <a:ln w="10795" cap="flat" cmpd="sng" algn="ctr">
          <a:solidFill>
            <a:schemeClr val="accent4">
              <a:tint val="40000"/>
              <a:alpha val="90000"/>
              <a:hueOff val="-876824"/>
              <a:satOff val="4924"/>
              <a:lumOff val="3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s-CL" sz="1000" kern="1200" dirty="0">
              <a:solidFill>
                <a:srgbClr val="000000"/>
              </a:solidFill>
              <a:latin typeface="Times New Roman" panose="02020603050405020304" pitchFamily="18" charset="0"/>
            </a:rPr>
            <a:t>4.1. Migraciones. </a:t>
          </a:r>
          <a:endParaRPr lang="es-CL" sz="400" kern="1200" dirty="0"/>
        </a:p>
      </dsp:txBody>
      <dsp:txXfrm>
        <a:off x="0" y="3423009"/>
        <a:ext cx="4064000" cy="307910"/>
      </dsp:txXfrm>
    </dsp:sp>
    <dsp:sp modelId="{184130B9-58A5-4110-9A68-B702A40FBF46}">
      <dsp:nvSpPr>
        <dsp:cNvPr id="0" name=""/>
        <dsp:cNvSpPr/>
      </dsp:nvSpPr>
      <dsp:spPr>
        <a:xfrm>
          <a:off x="4064000" y="3423009"/>
          <a:ext cx="4064000" cy="307910"/>
        </a:xfrm>
        <a:prstGeom prst="rect">
          <a:avLst/>
        </a:prstGeom>
        <a:solidFill>
          <a:schemeClr val="accent4">
            <a:tint val="40000"/>
            <a:alpha val="90000"/>
            <a:hueOff val="-1315237"/>
            <a:satOff val="7386"/>
            <a:lumOff val="469"/>
            <a:alphaOff val="0"/>
          </a:schemeClr>
        </a:solidFill>
        <a:ln w="10795" cap="flat" cmpd="sng" algn="ctr">
          <a:solidFill>
            <a:schemeClr val="accent4">
              <a:tint val="40000"/>
              <a:alpha val="90000"/>
              <a:hueOff val="-1315237"/>
              <a:satOff val="7386"/>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s-CL" sz="1000" kern="1200" dirty="0">
              <a:solidFill>
                <a:srgbClr val="000000"/>
              </a:solidFill>
              <a:latin typeface="Times New Roman" panose="02020603050405020304" pitchFamily="18" charset="0"/>
            </a:rPr>
            <a:t>4.2. Zonas </a:t>
          </a:r>
          <a:r>
            <a:rPr lang="es-CL" sz="1000" kern="1200" dirty="0" err="1">
              <a:solidFill>
                <a:srgbClr val="000000"/>
              </a:solidFill>
              <a:latin typeface="Times New Roman" panose="02020603050405020304" pitchFamily="18" charset="0"/>
            </a:rPr>
            <a:t>subatendidas</a:t>
          </a:r>
          <a:r>
            <a:rPr lang="es-CL" sz="1000" kern="1200" dirty="0">
              <a:solidFill>
                <a:srgbClr val="000000"/>
              </a:solidFill>
              <a:latin typeface="Times New Roman" panose="02020603050405020304" pitchFamily="18" charset="0"/>
            </a:rPr>
            <a:t>.</a:t>
          </a:r>
        </a:p>
      </dsp:txBody>
      <dsp:txXfrm>
        <a:off x="4064000" y="3423009"/>
        <a:ext cx="4064000" cy="307910"/>
      </dsp:txXfrm>
    </dsp:sp>
    <dsp:sp modelId="{00AF12C8-CBE7-4E21-B4D0-001DA121FB6E}">
      <dsp:nvSpPr>
        <dsp:cNvPr id="0" name=""/>
        <dsp:cNvSpPr/>
      </dsp:nvSpPr>
      <dsp:spPr>
        <a:xfrm rot="10800000">
          <a:off x="0" y="2041790"/>
          <a:ext cx="8128000" cy="1029802"/>
        </a:xfrm>
        <a:prstGeom prst="upArrowCallout">
          <a:avLst/>
        </a:prstGeom>
        <a:solidFill>
          <a:schemeClr val="accent4">
            <a:hueOff val="-2232385"/>
            <a:satOff val="13449"/>
            <a:lumOff val="107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rPr>
            <a:t>3. Desarrollo de recursos humanos en salud para la ampliación del acceso y la cobertura de salud con equidad y calidad. </a:t>
          </a:r>
          <a:endParaRPr lang="es-CL" sz="1000" kern="1200" dirty="0"/>
        </a:p>
      </dsp:txBody>
      <dsp:txXfrm rot="-10800000">
        <a:off x="0" y="2041790"/>
        <a:ext cx="8128000" cy="361460"/>
      </dsp:txXfrm>
    </dsp:sp>
    <dsp:sp modelId="{AA2E0592-5787-4225-860C-6789AE764664}">
      <dsp:nvSpPr>
        <dsp:cNvPr id="0" name=""/>
        <dsp:cNvSpPr/>
      </dsp:nvSpPr>
      <dsp:spPr>
        <a:xfrm>
          <a:off x="0" y="2403250"/>
          <a:ext cx="4064000" cy="307910"/>
        </a:xfrm>
        <a:prstGeom prst="rect">
          <a:avLst/>
        </a:prstGeom>
        <a:solidFill>
          <a:schemeClr val="accent4">
            <a:tint val="40000"/>
            <a:alpha val="90000"/>
            <a:hueOff val="-1753649"/>
            <a:satOff val="9848"/>
            <a:lumOff val="626"/>
            <a:alphaOff val="0"/>
          </a:schemeClr>
        </a:solidFill>
        <a:ln w="10795" cap="flat" cmpd="sng" algn="ctr">
          <a:solidFill>
            <a:schemeClr val="accent4">
              <a:tint val="40000"/>
              <a:alpha val="90000"/>
              <a:hueOff val="-1753649"/>
              <a:satOff val="9848"/>
              <a:lumOff val="6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s-CL" sz="1000" kern="1200" dirty="0">
              <a:latin typeface="Times New Roman" panose="02020603050405020304" pitchFamily="18" charset="0"/>
            </a:rPr>
            <a:t>3.1. Trabajadores Comunitarios.</a:t>
          </a:r>
          <a:endParaRPr lang="es-CL" sz="1000" kern="1200" dirty="0"/>
        </a:p>
      </dsp:txBody>
      <dsp:txXfrm>
        <a:off x="0" y="2403250"/>
        <a:ext cx="4064000" cy="307910"/>
      </dsp:txXfrm>
    </dsp:sp>
    <dsp:sp modelId="{CAEFDE06-04D4-4105-A431-C385570CB216}">
      <dsp:nvSpPr>
        <dsp:cNvPr id="0" name=""/>
        <dsp:cNvSpPr/>
      </dsp:nvSpPr>
      <dsp:spPr>
        <a:xfrm>
          <a:off x="4064000" y="2403250"/>
          <a:ext cx="4064000" cy="307910"/>
        </a:xfrm>
        <a:prstGeom prst="rect">
          <a:avLst/>
        </a:prstGeom>
        <a:solidFill>
          <a:schemeClr val="accent4">
            <a:tint val="40000"/>
            <a:alpha val="90000"/>
            <a:hueOff val="-2192061"/>
            <a:satOff val="12309"/>
            <a:lumOff val="782"/>
            <a:alphaOff val="0"/>
          </a:schemeClr>
        </a:solidFill>
        <a:ln w="10795" cap="flat" cmpd="sng" algn="ctr">
          <a:solidFill>
            <a:schemeClr val="accent4">
              <a:tint val="40000"/>
              <a:alpha val="90000"/>
              <a:hueOff val="-2192061"/>
              <a:satOff val="12309"/>
              <a:lumOff val="7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s-CL" sz="1000" kern="1200" dirty="0">
              <a:latin typeface="Times New Roman" panose="02020603050405020304" pitchFamily="18" charset="0"/>
            </a:rPr>
            <a:t>3.2. Interculturalidad.</a:t>
          </a:r>
        </a:p>
      </dsp:txBody>
      <dsp:txXfrm>
        <a:off x="4064000" y="2403250"/>
        <a:ext cx="4064000" cy="307910"/>
      </dsp:txXfrm>
    </dsp:sp>
    <dsp:sp modelId="{3CA1AA31-3513-4443-A23F-35138BD949FB}">
      <dsp:nvSpPr>
        <dsp:cNvPr id="0" name=""/>
        <dsp:cNvSpPr/>
      </dsp:nvSpPr>
      <dsp:spPr>
        <a:xfrm rot="10800000">
          <a:off x="0" y="1022031"/>
          <a:ext cx="8128000" cy="1029802"/>
        </a:xfrm>
        <a:prstGeom prst="upArrowCallout">
          <a:avLst/>
        </a:prstGeom>
        <a:solidFill>
          <a:schemeClr val="accent4">
            <a:hueOff val="-3348577"/>
            <a:satOff val="20174"/>
            <a:lumOff val="161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rPr>
            <a:t>2. Información sobre la fuerza laboral en salud y sobre estilos de gestión del trabajo a nivel de micro, meso y macro gestión. </a:t>
          </a:r>
          <a:endParaRPr lang="es-CL" sz="1000" kern="1200" dirty="0"/>
        </a:p>
      </dsp:txBody>
      <dsp:txXfrm rot="-10800000">
        <a:off x="0" y="1022031"/>
        <a:ext cx="8128000" cy="361460"/>
      </dsp:txXfrm>
    </dsp:sp>
    <dsp:sp modelId="{78C0957A-70C7-45A0-BDEC-E681E75C1113}">
      <dsp:nvSpPr>
        <dsp:cNvPr id="0" name=""/>
        <dsp:cNvSpPr/>
      </dsp:nvSpPr>
      <dsp:spPr>
        <a:xfrm>
          <a:off x="0" y="1383491"/>
          <a:ext cx="4064000" cy="307910"/>
        </a:xfrm>
        <a:prstGeom prst="rect">
          <a:avLst/>
        </a:prstGeom>
        <a:solidFill>
          <a:schemeClr val="accent4">
            <a:tint val="40000"/>
            <a:alpha val="90000"/>
            <a:hueOff val="-2630473"/>
            <a:satOff val="14771"/>
            <a:lumOff val="939"/>
            <a:alphaOff val="0"/>
          </a:schemeClr>
        </a:solidFill>
        <a:ln w="10795" cap="flat" cmpd="sng" algn="ctr">
          <a:solidFill>
            <a:schemeClr val="accent4">
              <a:tint val="40000"/>
              <a:alpha val="90000"/>
              <a:hueOff val="-2630473"/>
              <a:satOff val="14771"/>
              <a:lumOff val="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Times New Roman" panose="02020603050405020304" pitchFamily="18" charset="0"/>
            </a:rPr>
            <a:t>2. 1. Gestión del Trabajo </a:t>
          </a:r>
          <a:endParaRPr lang="es-CL" sz="1000" kern="1200" dirty="0"/>
        </a:p>
      </dsp:txBody>
      <dsp:txXfrm>
        <a:off x="0" y="1383491"/>
        <a:ext cx="4064000" cy="307910"/>
      </dsp:txXfrm>
    </dsp:sp>
    <dsp:sp modelId="{EF7A9715-6F31-4009-8B44-AAE3A3A8CEFF}">
      <dsp:nvSpPr>
        <dsp:cNvPr id="0" name=""/>
        <dsp:cNvSpPr/>
      </dsp:nvSpPr>
      <dsp:spPr>
        <a:xfrm>
          <a:off x="4064000" y="1383491"/>
          <a:ext cx="4064000" cy="307910"/>
        </a:xfrm>
        <a:prstGeom prst="rect">
          <a:avLst/>
        </a:prstGeom>
        <a:solidFill>
          <a:schemeClr val="accent4">
            <a:tint val="40000"/>
            <a:alpha val="90000"/>
            <a:hueOff val="-3068885"/>
            <a:satOff val="17233"/>
            <a:lumOff val="1095"/>
            <a:alphaOff val="0"/>
          </a:schemeClr>
        </a:solidFill>
        <a:ln w="10795" cap="flat" cmpd="sng" algn="ctr">
          <a:solidFill>
            <a:schemeClr val="accent4">
              <a:tint val="40000"/>
              <a:alpha val="90000"/>
              <a:hueOff val="-3068885"/>
              <a:satOff val="17233"/>
              <a:lumOff val="10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s-CL" sz="1000" kern="1200">
              <a:latin typeface="Times New Roman" panose="02020603050405020304" pitchFamily="18" charset="0"/>
            </a:rPr>
            <a:t>2.2. Educación Permanente.</a:t>
          </a:r>
          <a:endParaRPr lang="es-CL" sz="1000" kern="1200" dirty="0"/>
        </a:p>
      </dsp:txBody>
      <dsp:txXfrm>
        <a:off x="4064000" y="1383491"/>
        <a:ext cx="4064000" cy="307910"/>
      </dsp:txXfrm>
    </dsp:sp>
    <dsp:sp modelId="{80EB9FF7-4E9C-44EC-90B0-F9E0A3D4B37F}">
      <dsp:nvSpPr>
        <dsp:cNvPr id="0" name=""/>
        <dsp:cNvSpPr/>
      </dsp:nvSpPr>
      <dsp:spPr>
        <a:xfrm rot="10800000">
          <a:off x="0" y="2272"/>
          <a:ext cx="8128000" cy="1029802"/>
        </a:xfrm>
        <a:prstGeom prst="upArrowCallout">
          <a:avLst/>
        </a:prstGeom>
        <a:solidFill>
          <a:schemeClr val="accent4">
            <a:hueOff val="-4464770"/>
            <a:satOff val="26899"/>
            <a:lumOff val="215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s-ES" sz="1000" kern="1200">
              <a:latin typeface="Times New Roman" panose="02020603050405020304" pitchFamily="18" charset="0"/>
            </a:rPr>
            <a:t>1. Rectoría y Gobernanza con enfoque de Derechos, Género e interculturalidad. </a:t>
          </a:r>
          <a:endParaRPr lang="es-CL" sz="1000" kern="1200" dirty="0"/>
        </a:p>
      </dsp:txBody>
      <dsp:txXfrm rot="-10800000">
        <a:off x="0" y="2272"/>
        <a:ext cx="8128000" cy="361460"/>
      </dsp:txXfrm>
    </dsp:sp>
    <dsp:sp modelId="{DE350954-626F-46D6-B040-AADE5EC9FE91}">
      <dsp:nvSpPr>
        <dsp:cNvPr id="0" name=""/>
        <dsp:cNvSpPr/>
      </dsp:nvSpPr>
      <dsp:spPr>
        <a:xfrm>
          <a:off x="0" y="363732"/>
          <a:ext cx="4064000" cy="307910"/>
        </a:xfrm>
        <a:prstGeom prst="rect">
          <a:avLst/>
        </a:prstGeom>
        <a:solidFill>
          <a:schemeClr val="accent4">
            <a:tint val="40000"/>
            <a:alpha val="90000"/>
            <a:hueOff val="-3507297"/>
            <a:satOff val="19695"/>
            <a:lumOff val="1252"/>
            <a:alphaOff val="0"/>
          </a:schemeClr>
        </a:solidFill>
        <a:ln w="10795" cap="flat" cmpd="sng" algn="ctr">
          <a:solidFill>
            <a:schemeClr val="accent4">
              <a:tint val="40000"/>
              <a:alpha val="90000"/>
              <a:hueOff val="-3507297"/>
              <a:satOff val="19695"/>
              <a:lumOff val="12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s-CL" sz="1000" kern="1200">
              <a:latin typeface="Times New Roman" panose="02020603050405020304" pitchFamily="18" charset="0"/>
            </a:rPr>
            <a:t>1.1. Rectoría / Gobernanza </a:t>
          </a:r>
          <a:endParaRPr lang="es-CL" sz="1000" kern="1200" dirty="0"/>
        </a:p>
      </dsp:txBody>
      <dsp:txXfrm>
        <a:off x="0" y="363732"/>
        <a:ext cx="4064000" cy="307910"/>
      </dsp:txXfrm>
    </dsp:sp>
    <dsp:sp modelId="{E7E2E9CE-74E3-403F-949F-660966404078}">
      <dsp:nvSpPr>
        <dsp:cNvPr id="0" name=""/>
        <dsp:cNvSpPr/>
      </dsp:nvSpPr>
      <dsp:spPr>
        <a:xfrm>
          <a:off x="4064000" y="363732"/>
          <a:ext cx="4064000" cy="307910"/>
        </a:xfrm>
        <a:prstGeom prst="rect">
          <a:avLst/>
        </a:prstGeom>
        <a:solidFill>
          <a:schemeClr val="accent4">
            <a:tint val="40000"/>
            <a:alpha val="90000"/>
            <a:hueOff val="-3945710"/>
            <a:satOff val="22157"/>
            <a:lumOff val="1408"/>
            <a:alphaOff val="0"/>
          </a:schemeClr>
        </a:solidFill>
        <a:ln w="10795"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s-CL" sz="1000" kern="1200">
              <a:latin typeface="Times New Roman" panose="02020603050405020304" pitchFamily="18" charset="0"/>
            </a:rPr>
            <a:t>1.2. Género </a:t>
          </a:r>
          <a:endParaRPr lang="es-CL" sz="1000" kern="1200" dirty="0">
            <a:latin typeface="Times New Roman" panose="02020603050405020304" pitchFamily="18" charset="0"/>
          </a:endParaRPr>
        </a:p>
      </dsp:txBody>
      <dsp:txXfrm>
        <a:off x="4064000" y="363732"/>
        <a:ext cx="4064000" cy="307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FF1DE-125E-4C26-81CF-2AD8B9C904A1}">
      <dsp:nvSpPr>
        <dsp:cNvPr id="0" name=""/>
        <dsp:cNvSpPr/>
      </dsp:nvSpPr>
      <dsp:spPr>
        <a:xfrm>
          <a:off x="531619" y="580541"/>
          <a:ext cx="1466845" cy="871203"/>
        </a:xfrm>
        <a:prstGeom prst="rect">
          <a:avLst/>
        </a:prstGeom>
        <a:solidFill>
          <a:schemeClr val="accent1">
            <a:shade val="80000"/>
            <a:satMod val="150000"/>
          </a:schemeClr>
        </a:solidFill>
        <a:ln>
          <a:noFill/>
        </a:ln>
        <a:effectLst>
          <a:outerShdw blurRad="44450" dist="13970" dir="5400000" algn="ctr" rotWithShape="0">
            <a:srgbClr val="000000">
              <a:alpha val="45000"/>
            </a:srgbClr>
          </a:outerShdw>
        </a:effectLst>
        <a:scene3d>
          <a:camera prst="orthographicFront"/>
          <a:lightRig rig="flat" dir="t"/>
        </a:scene3d>
        <a:sp3d z="-190500" extrusionH="12700" prstMaterial="flat">
          <a:bevelT w="12700" h="25400" prst="coolSlant"/>
        </a:sp3d>
      </dsp:spPr>
      <dsp:style>
        <a:lnRef idx="0">
          <a:schemeClr val="accent1"/>
        </a:lnRef>
        <a:fillRef idx="3">
          <a:schemeClr val="accent1"/>
        </a:fillRef>
        <a:effectRef idx="3">
          <a:schemeClr val="accent1"/>
        </a:effectRef>
        <a:fontRef idx="minor">
          <a:schemeClr val="lt1"/>
        </a:fontRef>
      </dsp:style>
      <dsp:txBody>
        <a:bodyPr spcFirstLastPara="0" vert="horz" wrap="square" lIns="0" tIns="85344" rIns="85344" bIns="85344" numCol="1" spcCol="1270" anchor="ctr" anchorCtr="0">
          <a:noAutofit/>
        </a:bodyPr>
        <a:lstStyle/>
        <a:p>
          <a:pPr marL="0" lvl="0" indent="0" algn="ctr" defTabSz="533400">
            <a:lnSpc>
              <a:spcPct val="90000"/>
            </a:lnSpc>
            <a:spcBef>
              <a:spcPct val="0"/>
            </a:spcBef>
            <a:spcAft>
              <a:spcPct val="35000"/>
            </a:spcAft>
            <a:buNone/>
          </a:pPr>
          <a:r>
            <a:rPr lang="es-CL" sz="1200" kern="1200">
              <a:latin typeface="Calibri" panose="020F0502020204030204" pitchFamily="34" charset="0"/>
              <a:cs typeface="Calibri" panose="020F0502020204030204" pitchFamily="34" charset="0"/>
            </a:rPr>
            <a:t>Brecha de Reemplazo</a:t>
          </a:r>
          <a:endParaRPr lang="es-CL" sz="1200" kern="1200" dirty="0">
            <a:latin typeface="Calibri" panose="020F0502020204030204" pitchFamily="34" charset="0"/>
            <a:cs typeface="Calibri" panose="020F0502020204030204" pitchFamily="34" charset="0"/>
          </a:endParaRPr>
        </a:p>
      </dsp:txBody>
      <dsp:txXfrm>
        <a:off x="766314" y="580541"/>
        <a:ext cx="1232150" cy="871203"/>
      </dsp:txXfrm>
    </dsp:sp>
    <dsp:sp modelId="{76583E5D-24FA-4409-A873-7F9847F1381E}">
      <dsp:nvSpPr>
        <dsp:cNvPr id="0" name=""/>
        <dsp:cNvSpPr/>
      </dsp:nvSpPr>
      <dsp:spPr>
        <a:xfrm>
          <a:off x="540235" y="1451745"/>
          <a:ext cx="1449612" cy="2291710"/>
        </a:xfrm>
        <a:prstGeom prst="rect">
          <a:avLst/>
        </a:prstGeom>
        <a:solidFill>
          <a:schemeClr val="accent1">
            <a:alpha val="50000"/>
          </a:schemeClr>
        </a:solidFill>
        <a:ln>
          <a:noFill/>
        </a:ln>
        <a:effectLst/>
        <a:scene3d>
          <a:camera prst="orthographicFront"/>
          <a:lightRig rig="flat" dir="t"/>
        </a:scene3d>
        <a:sp3d z="-190500" extrusionH="12700"/>
      </dsp:spPr>
      <dsp:style>
        <a:lnRef idx="0">
          <a:scrgbClr r="0" g="0" b="0"/>
        </a:lnRef>
        <a:fillRef idx="0">
          <a:scrgbClr r="0" g="0" b="0"/>
        </a:fillRef>
        <a:effectRef idx="0">
          <a:scrgbClr r="0" g="0" b="0"/>
        </a:effectRef>
        <a:fontRef idx="minor">
          <a:schemeClr val="lt1"/>
        </a:fontRef>
      </dsp:style>
      <dsp:txBody>
        <a:bodyPr spcFirstLastPara="0" vert="horz" wrap="square" lIns="0" tIns="78232" rIns="78232" bIns="78232" numCol="1" spcCol="1270" anchor="t" anchorCtr="0">
          <a:noAutofit/>
        </a:bodyPr>
        <a:lstStyle/>
        <a:p>
          <a:pPr marL="0" lvl="0" indent="0" algn="l" defTabSz="488950">
            <a:lnSpc>
              <a:spcPct val="100000"/>
            </a:lnSpc>
            <a:spcBef>
              <a:spcPct val="0"/>
            </a:spcBef>
            <a:spcAft>
              <a:spcPct val="35000"/>
            </a:spcAft>
            <a:buNone/>
          </a:pPr>
          <a:r>
            <a:rPr lang="es-CL" sz="1100" kern="1200" dirty="0">
              <a:latin typeface="Calibri" panose="020F0502020204030204" pitchFamily="34" charset="0"/>
              <a:cs typeface="Calibri" panose="020F0502020204030204" pitchFamily="34" charset="0"/>
            </a:rPr>
            <a:t>* Incentivo al Retiro 2019 y Estimación año 2020 y 2021.</a:t>
          </a:r>
        </a:p>
        <a:p>
          <a:pPr marL="0" lvl="0" indent="0" algn="l" defTabSz="488950">
            <a:lnSpc>
              <a:spcPct val="90000"/>
            </a:lnSpc>
            <a:spcBef>
              <a:spcPct val="0"/>
            </a:spcBef>
            <a:spcAft>
              <a:spcPct val="35000"/>
            </a:spcAft>
            <a:buNone/>
          </a:pPr>
          <a:endParaRPr lang="es-CL" sz="1100" kern="1200" dirty="0">
            <a:latin typeface="Calibri" panose="020F0502020204030204" pitchFamily="34" charset="0"/>
            <a:cs typeface="Calibri" panose="020F0502020204030204" pitchFamily="34" charset="0"/>
          </a:endParaRPr>
        </a:p>
        <a:p>
          <a:pPr marL="0" lvl="0" indent="0" algn="l" defTabSz="488950">
            <a:lnSpc>
              <a:spcPct val="90000"/>
            </a:lnSpc>
            <a:spcBef>
              <a:spcPct val="0"/>
            </a:spcBef>
            <a:spcAft>
              <a:spcPct val="35000"/>
            </a:spcAft>
            <a:buNone/>
          </a:pPr>
          <a:r>
            <a:rPr lang="es-CL" sz="1100" kern="1200" dirty="0">
              <a:latin typeface="Calibri" panose="020F0502020204030204" pitchFamily="34" charset="0"/>
              <a:cs typeface="Calibri" panose="020F0502020204030204" pitchFamily="34" charset="0"/>
            </a:rPr>
            <a:t>* Médicos Liberados de Guardia a Enero 2019.</a:t>
          </a:r>
        </a:p>
        <a:p>
          <a:pPr marL="0" lvl="0" indent="0" algn="l" defTabSz="488950">
            <a:lnSpc>
              <a:spcPct val="90000"/>
            </a:lnSpc>
            <a:spcBef>
              <a:spcPct val="0"/>
            </a:spcBef>
            <a:spcAft>
              <a:spcPct val="35000"/>
            </a:spcAft>
            <a:buNone/>
          </a:pPr>
          <a:endParaRPr lang="es-CL" sz="1100" kern="1200" dirty="0">
            <a:latin typeface="Calibri" panose="020F0502020204030204" pitchFamily="34" charset="0"/>
            <a:cs typeface="Calibri" panose="020F0502020204030204" pitchFamily="34" charset="0"/>
          </a:endParaRPr>
        </a:p>
      </dsp:txBody>
      <dsp:txXfrm>
        <a:off x="772173" y="1451745"/>
        <a:ext cx="1217674" cy="2291710"/>
      </dsp:txXfrm>
    </dsp:sp>
    <dsp:sp modelId="{A649C412-B53C-46A1-B16E-9E7B7C6EDEA8}">
      <dsp:nvSpPr>
        <dsp:cNvPr id="0" name=""/>
        <dsp:cNvSpPr/>
      </dsp:nvSpPr>
      <dsp:spPr>
        <a:xfrm>
          <a:off x="182751" y="243676"/>
          <a:ext cx="745551" cy="827778"/>
        </a:xfrm>
        <a:prstGeom prst="ellipse">
          <a:avLst/>
        </a:prstGeom>
        <a:solidFill>
          <a:schemeClr val="accent3">
            <a:lumMod val="75000"/>
          </a:schemeClr>
        </a:solidFill>
        <a:ln>
          <a:noFill/>
        </a:ln>
        <a:effectLst/>
        <a:scene3d>
          <a:camera prst="orthographicFront"/>
          <a:lightRig rig="flat" dir="t"/>
        </a:scene3d>
        <a:sp3d>
          <a:bevelT/>
        </a:sp3d>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s-CL" sz="2800" b="1" kern="1200" dirty="0"/>
            <a:t>1</a:t>
          </a:r>
        </a:p>
      </dsp:txBody>
      <dsp:txXfrm>
        <a:off x="291934" y="364901"/>
        <a:ext cx="527185" cy="585328"/>
      </dsp:txXfrm>
    </dsp:sp>
    <dsp:sp modelId="{B2EEA670-61D2-475B-9A16-F0CB5649258B}">
      <dsp:nvSpPr>
        <dsp:cNvPr id="0" name=""/>
        <dsp:cNvSpPr/>
      </dsp:nvSpPr>
      <dsp:spPr>
        <a:xfrm>
          <a:off x="2605661" y="580541"/>
          <a:ext cx="1524512" cy="871203"/>
        </a:xfrm>
        <a:prstGeom prst="rect">
          <a:avLst/>
        </a:prstGeom>
        <a:solidFill>
          <a:schemeClr val="accent1">
            <a:shade val="80000"/>
            <a:satMod val="150000"/>
          </a:schemeClr>
        </a:solidFill>
        <a:ln>
          <a:noFill/>
        </a:ln>
        <a:effectLst>
          <a:outerShdw blurRad="44450" dist="13970" dir="5400000" algn="ctr" rotWithShape="0">
            <a:srgbClr val="000000">
              <a:alpha val="45000"/>
            </a:srgbClr>
          </a:outerShdw>
        </a:effectLst>
        <a:scene3d>
          <a:camera prst="orthographicFront"/>
          <a:lightRig rig="flat" dir="t"/>
        </a:scene3d>
        <a:sp3d z="-190500" extrusionH="12700" prstMaterial="flat">
          <a:bevelT w="12700" h="25400" prst="coolSlant"/>
        </a:sp3d>
      </dsp:spPr>
      <dsp:style>
        <a:lnRef idx="0">
          <a:schemeClr val="accent1"/>
        </a:lnRef>
        <a:fillRef idx="3">
          <a:schemeClr val="accent1"/>
        </a:fillRef>
        <a:effectRef idx="3">
          <a:schemeClr val="accent1"/>
        </a:effectRef>
        <a:fontRef idx="minor">
          <a:schemeClr val="lt1"/>
        </a:fontRef>
      </dsp:style>
      <dsp:txBody>
        <a:bodyPr spcFirstLastPara="0" vert="horz" wrap="square" lIns="0" tIns="85344" rIns="85344" bIns="85344" numCol="1" spcCol="1270" anchor="ctr" anchorCtr="0">
          <a:noAutofit/>
        </a:bodyPr>
        <a:lstStyle/>
        <a:p>
          <a:pPr marL="0" lvl="0" indent="0" algn="ctr" defTabSz="533400">
            <a:lnSpc>
              <a:spcPct val="90000"/>
            </a:lnSpc>
            <a:spcBef>
              <a:spcPct val="0"/>
            </a:spcBef>
            <a:spcAft>
              <a:spcPct val="35000"/>
            </a:spcAft>
            <a:buNone/>
          </a:pPr>
          <a:r>
            <a:rPr lang="es-CL" sz="1200" kern="1200">
              <a:solidFill>
                <a:srgbClr val="FFFFFF">
                  <a:hueOff val="0"/>
                  <a:satOff val="0"/>
                  <a:lumOff val="0"/>
                  <a:alphaOff val="0"/>
                </a:srgbClr>
              </a:solidFill>
              <a:latin typeface="Calibri" panose="020F0502020204030204" pitchFamily="34" charset="0"/>
              <a:ea typeface="+mn-ea"/>
              <a:cs typeface="Calibri" panose="020F0502020204030204" pitchFamily="34" charset="0"/>
            </a:rPr>
            <a:t>Brecha Actualizada Cartera de Inversiones</a:t>
          </a:r>
          <a:endParaRPr lang="es-CL" sz="1200" kern="1200" dirty="0">
            <a:solidFill>
              <a:srgbClr val="FFFFFF">
                <a:hueOff val="0"/>
                <a:satOff val="0"/>
                <a:lumOff val="0"/>
                <a:alphaOff val="0"/>
              </a:srgbClr>
            </a:solidFill>
            <a:latin typeface="Calibri" panose="020F0502020204030204" pitchFamily="34" charset="0"/>
            <a:ea typeface="+mn-ea"/>
            <a:cs typeface="Calibri" panose="020F0502020204030204" pitchFamily="34" charset="0"/>
          </a:endParaRPr>
        </a:p>
      </dsp:txBody>
      <dsp:txXfrm>
        <a:off x="2849583" y="580541"/>
        <a:ext cx="1280590" cy="871203"/>
      </dsp:txXfrm>
    </dsp:sp>
    <dsp:sp modelId="{5939A0DB-E523-4589-A41E-7A23962469CF}">
      <dsp:nvSpPr>
        <dsp:cNvPr id="0" name=""/>
        <dsp:cNvSpPr/>
      </dsp:nvSpPr>
      <dsp:spPr>
        <a:xfrm>
          <a:off x="2608490" y="1451745"/>
          <a:ext cx="1518853" cy="2307086"/>
        </a:xfrm>
        <a:prstGeom prst="rect">
          <a:avLst/>
        </a:prstGeom>
        <a:solidFill>
          <a:schemeClr val="accent1">
            <a:alpha val="50000"/>
          </a:schemeClr>
        </a:solidFill>
        <a:ln>
          <a:noFill/>
        </a:ln>
        <a:effectLst/>
        <a:scene3d>
          <a:camera prst="orthographicFront"/>
          <a:lightRig rig="flat" dir="t"/>
        </a:scene3d>
        <a:sp3d z="-190500" extrusionH="12700"/>
      </dsp:spPr>
      <dsp:style>
        <a:lnRef idx="0">
          <a:scrgbClr r="0" g="0" b="0"/>
        </a:lnRef>
        <a:fillRef idx="0">
          <a:scrgbClr r="0" g="0" b="0"/>
        </a:fillRef>
        <a:effectRef idx="0">
          <a:scrgbClr r="0" g="0" b="0"/>
        </a:effectRef>
        <a:fontRef idx="minor">
          <a:schemeClr val="lt1"/>
        </a:fontRef>
      </dsp:style>
      <dsp:txBody>
        <a:bodyPr spcFirstLastPara="0" vert="horz" wrap="square" lIns="0" tIns="78232" rIns="78232" bIns="78232"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CL" sz="1050" kern="1200" dirty="0">
              <a:latin typeface="Calibri" panose="020F0502020204030204" pitchFamily="34" charset="0"/>
              <a:cs typeface="Calibri" panose="020F0502020204030204" pitchFamily="34" charset="0"/>
            </a:rPr>
            <a:t>* Proyectos en Ejecución de Obras.</a:t>
          </a:r>
        </a:p>
        <a:p>
          <a:pPr marL="0" marR="0" lvl="0" indent="0" algn="l" defTabSz="914400" eaLnBrk="1" fontAlgn="auto" latinLnBrk="0" hangingPunct="1">
            <a:lnSpc>
              <a:spcPct val="100000"/>
            </a:lnSpc>
            <a:spcBef>
              <a:spcPct val="0"/>
            </a:spcBef>
            <a:spcAft>
              <a:spcPts val="0"/>
            </a:spcAft>
            <a:buClrTx/>
            <a:buSzTx/>
            <a:buFontTx/>
            <a:buNone/>
            <a:tabLst/>
            <a:defRPr/>
          </a:pPr>
          <a:endParaRPr lang="es-CL" sz="1050" kern="1200" dirty="0">
            <a:latin typeface="Calibri" panose="020F0502020204030204" pitchFamily="34" charset="0"/>
            <a:cs typeface="Calibri" panose="020F050202020403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s-CL" sz="300" kern="1200" dirty="0">
            <a:latin typeface="Calibri" panose="020F0502020204030204" pitchFamily="34" charset="0"/>
            <a:cs typeface="Calibri" panose="020F050202020403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s-CL" sz="1050" kern="1200" dirty="0">
              <a:latin typeface="Calibri" panose="020F0502020204030204" pitchFamily="34" charset="0"/>
              <a:cs typeface="Calibri" panose="020F0502020204030204" pitchFamily="34" charset="0"/>
            </a:rPr>
            <a:t>* Establecimientos en operaciones con saldo de brechas.</a:t>
          </a:r>
        </a:p>
        <a:p>
          <a:pPr marL="0" marR="0" lvl="0" indent="0" algn="l" defTabSz="914400" eaLnBrk="1" fontAlgn="auto" latinLnBrk="0" hangingPunct="1">
            <a:lnSpc>
              <a:spcPct val="100000"/>
            </a:lnSpc>
            <a:spcBef>
              <a:spcPct val="0"/>
            </a:spcBef>
            <a:spcAft>
              <a:spcPts val="0"/>
            </a:spcAft>
            <a:buClrTx/>
            <a:buSzTx/>
            <a:buFontTx/>
            <a:buNone/>
            <a:tabLst/>
            <a:defRPr/>
          </a:pPr>
          <a:r>
            <a:rPr lang="es-CL" sz="1050" kern="1200" dirty="0">
              <a:latin typeface="Calibri" panose="020F0502020204030204" pitchFamily="34" charset="0"/>
              <a:cs typeface="Calibri" panose="020F0502020204030204" pitchFamily="34" charset="0"/>
            </a:rPr>
            <a:t> </a:t>
          </a:r>
        </a:p>
        <a:p>
          <a:pPr marL="0" marR="0" lvl="0" indent="0" algn="l" defTabSz="914400" eaLnBrk="1" fontAlgn="auto" latinLnBrk="0" hangingPunct="1">
            <a:lnSpc>
              <a:spcPct val="100000"/>
            </a:lnSpc>
            <a:spcBef>
              <a:spcPct val="0"/>
            </a:spcBef>
            <a:spcAft>
              <a:spcPts val="0"/>
            </a:spcAft>
            <a:buClrTx/>
            <a:buSzTx/>
            <a:buFontTx/>
            <a:buNone/>
            <a:tabLst/>
            <a:defRPr/>
          </a:pPr>
          <a:r>
            <a:rPr lang="es-CL" sz="1050" kern="1200" dirty="0">
              <a:latin typeface="Calibri" panose="020F0502020204030204" pitchFamily="34" charset="0"/>
              <a:cs typeface="Calibri" panose="020F0502020204030204" pitchFamily="34" charset="0"/>
            </a:rPr>
            <a:t>* Actualización Requerimiento especialistas, según oferta actual.</a:t>
          </a:r>
        </a:p>
        <a:p>
          <a:pPr marL="0" marR="0" lvl="0" indent="0" algn="l" defTabSz="914400" eaLnBrk="1" fontAlgn="auto" latinLnBrk="0" hangingPunct="1">
            <a:lnSpc>
              <a:spcPct val="100000"/>
            </a:lnSpc>
            <a:spcBef>
              <a:spcPct val="0"/>
            </a:spcBef>
            <a:spcAft>
              <a:spcPts val="0"/>
            </a:spcAft>
            <a:buClrTx/>
            <a:buSzTx/>
            <a:buFontTx/>
            <a:buNone/>
            <a:tabLst/>
            <a:defRPr/>
          </a:pPr>
          <a:endParaRPr lang="es-CL" sz="300" kern="1200" dirty="0">
            <a:latin typeface="Calibri" panose="020F0502020204030204" pitchFamily="34" charset="0"/>
            <a:cs typeface="Calibri" panose="020F050202020403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s-CL" sz="1050" kern="1200" dirty="0">
              <a:latin typeface="Calibri" panose="020F0502020204030204" pitchFamily="34" charset="0"/>
              <a:cs typeface="Calibri" panose="020F0502020204030204" pitchFamily="34" charset="0"/>
            </a:rPr>
            <a:t>* Programación cierre de brecha.</a:t>
          </a:r>
        </a:p>
      </dsp:txBody>
      <dsp:txXfrm>
        <a:off x="2851506" y="1451745"/>
        <a:ext cx="1275836" cy="2307086"/>
      </dsp:txXfrm>
    </dsp:sp>
    <dsp:sp modelId="{0CE261B4-23E5-4DA2-B021-AC555EFEBFA3}">
      <dsp:nvSpPr>
        <dsp:cNvPr id="0" name=""/>
        <dsp:cNvSpPr/>
      </dsp:nvSpPr>
      <dsp:spPr>
        <a:xfrm>
          <a:off x="2107742" y="243676"/>
          <a:ext cx="745551" cy="827778"/>
        </a:xfrm>
        <a:prstGeom prst="ellipse">
          <a:avLst/>
        </a:prstGeom>
        <a:solidFill>
          <a:schemeClr val="accent3">
            <a:lumMod val="75000"/>
          </a:schemeClr>
        </a:solidFill>
        <a:ln>
          <a:noFill/>
        </a:ln>
        <a:effectLst/>
        <a:scene3d>
          <a:camera prst="orthographicFront"/>
          <a:lightRig rig="flat" dir="t"/>
        </a:scene3d>
        <a:sp3d>
          <a:bevelT/>
        </a:sp3d>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s-CL" sz="2800" b="1" kern="1200" dirty="0"/>
            <a:t>2</a:t>
          </a:r>
        </a:p>
      </dsp:txBody>
      <dsp:txXfrm>
        <a:off x="2216925" y="364901"/>
        <a:ext cx="527185" cy="585328"/>
      </dsp:txXfrm>
    </dsp:sp>
    <dsp:sp modelId="{67AB4C2C-2821-4808-9254-362F77E9019A}">
      <dsp:nvSpPr>
        <dsp:cNvPr id="0" name=""/>
        <dsp:cNvSpPr/>
      </dsp:nvSpPr>
      <dsp:spPr>
        <a:xfrm>
          <a:off x="4690801" y="580541"/>
          <a:ext cx="1536756" cy="871203"/>
        </a:xfrm>
        <a:prstGeom prst="rect">
          <a:avLst/>
        </a:prstGeom>
        <a:solidFill>
          <a:schemeClr val="accent1">
            <a:shade val="80000"/>
            <a:satMod val="150000"/>
          </a:schemeClr>
        </a:solidFill>
        <a:ln>
          <a:noFill/>
        </a:ln>
        <a:effectLst>
          <a:outerShdw blurRad="44450" dist="13970" dir="5400000" algn="ctr" rotWithShape="0">
            <a:srgbClr val="000000">
              <a:alpha val="45000"/>
            </a:srgbClr>
          </a:outerShdw>
        </a:effectLst>
        <a:scene3d>
          <a:camera prst="orthographicFront"/>
          <a:lightRig rig="flat" dir="t"/>
        </a:scene3d>
        <a:sp3d z="-190500" extrusionH="12700" prstMaterial="flat">
          <a:bevelT w="12700" h="25400" prst="coolSlant"/>
        </a:sp3d>
      </dsp:spPr>
      <dsp:style>
        <a:lnRef idx="0">
          <a:schemeClr val="accent1"/>
        </a:lnRef>
        <a:fillRef idx="3">
          <a:schemeClr val="accent1"/>
        </a:fillRef>
        <a:effectRef idx="3">
          <a:schemeClr val="accent1"/>
        </a:effectRef>
        <a:fontRef idx="minor">
          <a:schemeClr val="lt1"/>
        </a:fontRef>
      </dsp:style>
      <dsp:txBody>
        <a:bodyPr spcFirstLastPara="0" vert="horz" wrap="square" lIns="0" tIns="85344" rIns="85344" bIns="85344" numCol="1" spcCol="1270" anchor="ctr" anchorCtr="0">
          <a:noAutofit/>
        </a:bodyPr>
        <a:lstStyle/>
        <a:p>
          <a:pPr marL="0" lvl="0" indent="0" algn="ctr" defTabSz="533400">
            <a:lnSpc>
              <a:spcPct val="90000"/>
            </a:lnSpc>
            <a:spcBef>
              <a:spcPct val="0"/>
            </a:spcBef>
            <a:spcAft>
              <a:spcPct val="35000"/>
            </a:spcAft>
            <a:buNone/>
          </a:pPr>
          <a:r>
            <a:rPr lang="es-CL" sz="1200" kern="1200">
              <a:solidFill>
                <a:srgbClr val="FFFFFF">
                  <a:hueOff val="0"/>
                  <a:satOff val="0"/>
                  <a:lumOff val="0"/>
                  <a:alphaOff val="0"/>
                </a:srgbClr>
              </a:solidFill>
              <a:latin typeface="Calibri" panose="020F0502020204030204" pitchFamily="34" charset="0"/>
              <a:ea typeface="+mn-ea"/>
              <a:cs typeface="Calibri" panose="020F0502020204030204" pitchFamily="34" charset="0"/>
            </a:rPr>
            <a:t>Retornos PAO</a:t>
          </a:r>
          <a:endParaRPr lang="es-CL" sz="1200" kern="1200" dirty="0">
            <a:solidFill>
              <a:srgbClr val="FFFFFF">
                <a:hueOff val="0"/>
                <a:satOff val="0"/>
                <a:lumOff val="0"/>
                <a:alphaOff val="0"/>
              </a:srgbClr>
            </a:solidFill>
            <a:latin typeface="Calibri" panose="020F0502020204030204" pitchFamily="34" charset="0"/>
            <a:ea typeface="+mn-ea"/>
            <a:cs typeface="Calibri" panose="020F0502020204030204" pitchFamily="34" charset="0"/>
          </a:endParaRPr>
        </a:p>
      </dsp:txBody>
      <dsp:txXfrm>
        <a:off x="4936682" y="580541"/>
        <a:ext cx="1290875" cy="871203"/>
      </dsp:txXfrm>
    </dsp:sp>
    <dsp:sp modelId="{B73C6EDF-09ED-453D-9031-17F200291AAD}">
      <dsp:nvSpPr>
        <dsp:cNvPr id="0" name=""/>
        <dsp:cNvSpPr/>
      </dsp:nvSpPr>
      <dsp:spPr>
        <a:xfrm>
          <a:off x="4695767" y="1451745"/>
          <a:ext cx="1526825" cy="2298348"/>
        </a:xfrm>
        <a:prstGeom prst="rect">
          <a:avLst/>
        </a:prstGeom>
        <a:solidFill>
          <a:schemeClr val="accent1">
            <a:alpha val="50000"/>
          </a:schemeClr>
        </a:solidFill>
        <a:ln>
          <a:noFill/>
        </a:ln>
        <a:effectLst/>
        <a:scene3d>
          <a:camera prst="orthographicFront"/>
          <a:lightRig rig="flat" dir="t"/>
        </a:scene3d>
        <a:sp3d z="-190500" extrusionH="12700"/>
      </dsp:spPr>
      <dsp:style>
        <a:lnRef idx="0">
          <a:scrgbClr r="0" g="0" b="0"/>
        </a:lnRef>
        <a:fillRef idx="0">
          <a:scrgbClr r="0" g="0" b="0"/>
        </a:fillRef>
        <a:effectRef idx="0">
          <a:scrgbClr r="0" g="0" b="0"/>
        </a:effectRef>
        <a:fontRef idx="minor">
          <a:schemeClr val="lt1"/>
        </a:fontRef>
      </dsp:style>
      <dsp:txBody>
        <a:bodyPr spcFirstLastPara="0" vert="horz" wrap="square" lIns="0" tIns="78232" rIns="78232" bIns="78232" numCol="1" spcCol="1270" anchor="t" anchorCtr="0">
          <a:noAutofit/>
        </a:bodyPr>
        <a:lstStyle/>
        <a:p>
          <a:pPr marL="0" lvl="0" indent="0" algn="l" defTabSz="488950">
            <a:lnSpc>
              <a:spcPct val="90000"/>
            </a:lnSpc>
            <a:spcBef>
              <a:spcPct val="0"/>
            </a:spcBef>
            <a:spcAft>
              <a:spcPct val="35000"/>
            </a:spcAft>
            <a:buNone/>
          </a:pPr>
          <a:endParaRPr lang="es-CL" sz="1100" kern="1200" dirty="0">
            <a:latin typeface="Calibri" panose="020F0502020204030204" pitchFamily="34" charset="0"/>
            <a:cs typeface="Calibri" panose="020F0502020204030204" pitchFamily="34" charset="0"/>
          </a:endParaRPr>
        </a:p>
        <a:p>
          <a:pPr marL="0" lvl="0" indent="0" algn="l" defTabSz="488950">
            <a:lnSpc>
              <a:spcPct val="90000"/>
            </a:lnSpc>
            <a:spcBef>
              <a:spcPct val="0"/>
            </a:spcBef>
            <a:spcAft>
              <a:spcPct val="35000"/>
            </a:spcAft>
            <a:buNone/>
          </a:pPr>
          <a:r>
            <a:rPr lang="es-CL" sz="1100" kern="1200" dirty="0">
              <a:latin typeface="Calibri" panose="020F0502020204030204" pitchFamily="34" charset="0"/>
              <a:cs typeface="Calibri" panose="020F0502020204030204" pitchFamily="34" charset="0"/>
            </a:rPr>
            <a:t>* Estimación especialista con compromiso de retorno año 2020 y 2021</a:t>
          </a:r>
        </a:p>
      </dsp:txBody>
      <dsp:txXfrm>
        <a:off x="4940059" y="1451745"/>
        <a:ext cx="1282533" cy="2298348"/>
      </dsp:txXfrm>
    </dsp:sp>
    <dsp:sp modelId="{81172D29-0A67-4451-927E-BF176D4C8189}">
      <dsp:nvSpPr>
        <dsp:cNvPr id="0" name=""/>
        <dsp:cNvSpPr/>
      </dsp:nvSpPr>
      <dsp:spPr>
        <a:xfrm>
          <a:off x="4221531" y="243676"/>
          <a:ext cx="745551" cy="827778"/>
        </a:xfrm>
        <a:prstGeom prst="ellipse">
          <a:avLst/>
        </a:prstGeom>
        <a:solidFill>
          <a:schemeClr val="accent3">
            <a:lumMod val="75000"/>
          </a:schemeClr>
        </a:solidFill>
        <a:ln>
          <a:noFill/>
        </a:ln>
        <a:effectLst/>
        <a:scene3d>
          <a:camera prst="orthographicFront"/>
          <a:lightRig rig="flat" dir="t"/>
        </a:scene3d>
        <a:sp3d>
          <a:bevelT/>
        </a:sp3d>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s-CL" sz="2800" b="1" kern="1200" dirty="0"/>
            <a:t>3</a:t>
          </a:r>
        </a:p>
      </dsp:txBody>
      <dsp:txXfrm>
        <a:off x="4330714" y="364901"/>
        <a:ext cx="527185" cy="585328"/>
      </dsp:txXfrm>
    </dsp:sp>
    <dsp:sp modelId="{1589EE87-A95E-49BA-A51F-CC56B489738F}">
      <dsp:nvSpPr>
        <dsp:cNvPr id="0" name=""/>
        <dsp:cNvSpPr/>
      </dsp:nvSpPr>
      <dsp:spPr>
        <a:xfrm>
          <a:off x="6845018" y="580541"/>
          <a:ext cx="1534436" cy="871203"/>
        </a:xfrm>
        <a:prstGeom prst="rect">
          <a:avLst/>
        </a:prstGeom>
        <a:solidFill>
          <a:schemeClr val="accent1">
            <a:shade val="80000"/>
            <a:satMod val="150000"/>
          </a:schemeClr>
        </a:solidFill>
        <a:ln>
          <a:noFill/>
        </a:ln>
        <a:effectLst>
          <a:outerShdw blurRad="44450" dist="13970" dir="5400000" algn="ctr" rotWithShape="0">
            <a:srgbClr val="000000">
              <a:alpha val="45000"/>
            </a:srgbClr>
          </a:outerShdw>
        </a:effectLst>
        <a:scene3d>
          <a:camera prst="orthographicFront"/>
          <a:lightRig rig="flat" dir="t"/>
        </a:scene3d>
        <a:sp3d z="-190500" extrusionH="12700" prstMaterial="flat">
          <a:bevelT w="12700" h="25400" prst="coolSlant"/>
        </a:sp3d>
      </dsp:spPr>
      <dsp:style>
        <a:lnRef idx="0">
          <a:schemeClr val="accent1"/>
        </a:lnRef>
        <a:fillRef idx="3">
          <a:schemeClr val="accent1"/>
        </a:fillRef>
        <a:effectRef idx="3">
          <a:schemeClr val="accent1"/>
        </a:effectRef>
        <a:fontRef idx="minor">
          <a:schemeClr val="lt1"/>
        </a:fontRef>
      </dsp:style>
      <dsp:txBody>
        <a:bodyPr spcFirstLastPara="0" vert="horz" wrap="square" lIns="0" tIns="85344" rIns="85344" bIns="85344" numCol="1" spcCol="1270" anchor="ctr" anchorCtr="0">
          <a:noAutofit/>
        </a:bodyPr>
        <a:lstStyle/>
        <a:p>
          <a:pPr marL="0" lvl="0" indent="0" algn="ctr" defTabSz="533400">
            <a:lnSpc>
              <a:spcPct val="90000"/>
            </a:lnSpc>
            <a:spcBef>
              <a:spcPct val="0"/>
            </a:spcBef>
            <a:spcAft>
              <a:spcPct val="35000"/>
            </a:spcAft>
            <a:buNone/>
          </a:pPr>
          <a:r>
            <a:rPr lang="es-CL" sz="1200" kern="1200">
              <a:solidFill>
                <a:srgbClr val="FFFFFF">
                  <a:hueOff val="0"/>
                  <a:satOff val="0"/>
                  <a:lumOff val="0"/>
                  <a:alphaOff val="0"/>
                </a:srgbClr>
              </a:solidFill>
              <a:latin typeface="Calibri" panose="020F0502020204030204" pitchFamily="34" charset="0"/>
              <a:ea typeface="+mn-ea"/>
              <a:cs typeface="Calibri" panose="020F0502020204030204" pitchFamily="34" charset="0"/>
            </a:rPr>
            <a:t>EDF que terminan su formación </a:t>
          </a:r>
          <a:endParaRPr lang="es-CL" sz="1200" kern="1200" dirty="0">
            <a:solidFill>
              <a:srgbClr val="FFFFFF">
                <a:hueOff val="0"/>
                <a:satOff val="0"/>
                <a:lumOff val="0"/>
                <a:alphaOff val="0"/>
              </a:srgbClr>
            </a:solidFill>
            <a:latin typeface="Calibri" panose="020F0502020204030204" pitchFamily="34" charset="0"/>
            <a:ea typeface="+mn-ea"/>
            <a:cs typeface="Calibri" panose="020F0502020204030204" pitchFamily="34" charset="0"/>
          </a:endParaRPr>
        </a:p>
      </dsp:txBody>
      <dsp:txXfrm>
        <a:off x="7090528" y="580541"/>
        <a:ext cx="1288926" cy="871203"/>
      </dsp:txXfrm>
    </dsp:sp>
    <dsp:sp modelId="{3199C37E-1625-41AD-AD94-7C3774B494DB}">
      <dsp:nvSpPr>
        <dsp:cNvPr id="0" name=""/>
        <dsp:cNvSpPr/>
      </dsp:nvSpPr>
      <dsp:spPr>
        <a:xfrm>
          <a:off x="6840795" y="1451745"/>
          <a:ext cx="1542883" cy="2307086"/>
        </a:xfrm>
        <a:prstGeom prst="rect">
          <a:avLst/>
        </a:prstGeom>
        <a:solidFill>
          <a:schemeClr val="accent1">
            <a:alpha val="50000"/>
          </a:schemeClr>
        </a:solidFill>
        <a:ln>
          <a:noFill/>
        </a:ln>
        <a:effectLst/>
        <a:scene3d>
          <a:camera prst="orthographicFront"/>
          <a:lightRig rig="flat" dir="t"/>
        </a:scene3d>
        <a:sp3d z="-190500" extrusionH="12700"/>
      </dsp:spPr>
      <dsp:style>
        <a:lnRef idx="0">
          <a:scrgbClr r="0" g="0" b="0"/>
        </a:lnRef>
        <a:fillRef idx="0">
          <a:scrgbClr r="0" g="0" b="0"/>
        </a:fillRef>
        <a:effectRef idx="0">
          <a:scrgbClr r="0" g="0" b="0"/>
        </a:effectRef>
        <a:fontRef idx="minor">
          <a:schemeClr val="lt1"/>
        </a:fontRef>
      </dsp:style>
      <dsp:txBody>
        <a:bodyPr spcFirstLastPara="0" vert="horz" wrap="square" lIns="0" tIns="78232" rIns="78232" bIns="78232" numCol="1" spcCol="1270" anchor="t" anchorCtr="0">
          <a:noAutofit/>
        </a:bodyPr>
        <a:lstStyle/>
        <a:p>
          <a:pPr marL="0" lvl="0" indent="0" algn="l" defTabSz="488950">
            <a:lnSpc>
              <a:spcPct val="90000"/>
            </a:lnSpc>
            <a:spcBef>
              <a:spcPct val="0"/>
            </a:spcBef>
            <a:spcAft>
              <a:spcPct val="35000"/>
            </a:spcAft>
            <a:buNone/>
          </a:pPr>
          <a:r>
            <a:rPr lang="es-CL" sz="1100" kern="1200" dirty="0">
              <a:latin typeface="Calibri" panose="020F0502020204030204" pitchFamily="34" charset="0"/>
              <a:cs typeface="Calibri" panose="020F0502020204030204" pitchFamily="34" charset="0"/>
            </a:rPr>
            <a:t>* Estrategia Retención EDF 2019.</a:t>
          </a:r>
        </a:p>
        <a:p>
          <a:pPr marL="0" lvl="0" indent="0" algn="l" defTabSz="488950">
            <a:lnSpc>
              <a:spcPct val="90000"/>
            </a:lnSpc>
            <a:spcBef>
              <a:spcPct val="0"/>
            </a:spcBef>
            <a:spcAft>
              <a:spcPct val="35000"/>
            </a:spcAft>
            <a:buNone/>
          </a:pPr>
          <a:endParaRPr lang="es-CL" sz="1100" kern="1200" dirty="0">
            <a:latin typeface="Calibri" panose="020F0502020204030204" pitchFamily="34" charset="0"/>
            <a:cs typeface="Calibri" panose="020F0502020204030204" pitchFamily="34" charset="0"/>
          </a:endParaRPr>
        </a:p>
        <a:p>
          <a:pPr marL="0" lvl="0" indent="0" algn="l" defTabSz="488950">
            <a:lnSpc>
              <a:spcPct val="90000"/>
            </a:lnSpc>
            <a:spcBef>
              <a:spcPct val="0"/>
            </a:spcBef>
            <a:spcAft>
              <a:spcPct val="35000"/>
            </a:spcAft>
            <a:buNone/>
          </a:pPr>
          <a:r>
            <a:rPr lang="es-CL" sz="1100" kern="1200" dirty="0">
              <a:latin typeface="Calibri" panose="020F0502020204030204" pitchFamily="34" charset="0"/>
              <a:cs typeface="Calibri" panose="020F0502020204030204" pitchFamily="34" charset="0"/>
            </a:rPr>
            <a:t>* Estimación de  la disponibilidad EDF formados al año 2020 y 2021.</a:t>
          </a:r>
        </a:p>
      </dsp:txBody>
      <dsp:txXfrm>
        <a:off x="7087656" y="1451745"/>
        <a:ext cx="1296022" cy="2307086"/>
      </dsp:txXfrm>
    </dsp:sp>
    <dsp:sp modelId="{C1E45F11-B099-4C52-BA83-6327DA03DE4E}">
      <dsp:nvSpPr>
        <dsp:cNvPr id="0" name=""/>
        <dsp:cNvSpPr/>
      </dsp:nvSpPr>
      <dsp:spPr>
        <a:xfrm>
          <a:off x="6395103" y="243676"/>
          <a:ext cx="745551" cy="827778"/>
        </a:xfrm>
        <a:prstGeom prst="ellipse">
          <a:avLst/>
        </a:prstGeom>
        <a:solidFill>
          <a:schemeClr val="accent3">
            <a:lumMod val="75000"/>
          </a:schemeClr>
        </a:solidFill>
        <a:ln>
          <a:noFill/>
        </a:ln>
        <a:effectLst/>
        <a:scene3d>
          <a:camera prst="orthographicFront"/>
          <a:lightRig rig="flat" dir="t"/>
        </a:scene3d>
        <a:sp3d>
          <a:bevelT/>
        </a:sp3d>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s-CL" sz="2800" b="1" kern="1200" dirty="0"/>
            <a:t>4</a:t>
          </a:r>
        </a:p>
      </dsp:txBody>
      <dsp:txXfrm>
        <a:off x="6504286" y="364901"/>
        <a:ext cx="527185" cy="585328"/>
      </dsp:txXfrm>
    </dsp:sp>
    <dsp:sp modelId="{A3DA51DA-725D-4C83-BB26-78F84A290B45}">
      <dsp:nvSpPr>
        <dsp:cNvPr id="0" name=""/>
        <dsp:cNvSpPr/>
      </dsp:nvSpPr>
      <dsp:spPr>
        <a:xfrm>
          <a:off x="8917314" y="580541"/>
          <a:ext cx="1666675" cy="871203"/>
        </a:xfrm>
        <a:prstGeom prst="rect">
          <a:avLst/>
        </a:prstGeom>
        <a:solidFill>
          <a:schemeClr val="accent1">
            <a:shade val="80000"/>
            <a:satMod val="150000"/>
          </a:schemeClr>
        </a:solidFill>
        <a:ln>
          <a:noFill/>
        </a:ln>
        <a:effectLst>
          <a:outerShdw blurRad="44450" dist="13970" dir="5400000" algn="ctr" rotWithShape="0">
            <a:srgbClr val="000000">
              <a:alpha val="45000"/>
            </a:srgbClr>
          </a:outerShdw>
        </a:effectLst>
        <a:scene3d>
          <a:camera prst="orthographicFront"/>
          <a:lightRig rig="flat" dir="t"/>
        </a:scene3d>
        <a:sp3d z="-190500" extrusionH="12700" prstMaterial="flat">
          <a:bevelT w="12700" h="25400" prst="coolSlant"/>
        </a:sp3d>
      </dsp:spPr>
      <dsp:style>
        <a:lnRef idx="0">
          <a:schemeClr val="accent1"/>
        </a:lnRef>
        <a:fillRef idx="3">
          <a:schemeClr val="accent1"/>
        </a:fillRef>
        <a:effectRef idx="3">
          <a:schemeClr val="accent1"/>
        </a:effectRef>
        <a:fontRef idx="minor">
          <a:schemeClr val="lt1"/>
        </a:fontRef>
      </dsp:style>
      <dsp:txBody>
        <a:bodyPr spcFirstLastPara="0" vert="horz" wrap="square" lIns="0" tIns="85344" rIns="85344" bIns="85344" numCol="1" spcCol="1270" anchor="ctr" anchorCtr="0">
          <a:noAutofit/>
        </a:bodyPr>
        <a:lstStyle/>
        <a:p>
          <a:pPr marL="0" lvl="0" indent="0" algn="ctr" defTabSz="533400">
            <a:lnSpc>
              <a:spcPct val="90000"/>
            </a:lnSpc>
            <a:spcBef>
              <a:spcPct val="0"/>
            </a:spcBef>
            <a:spcAft>
              <a:spcPct val="35000"/>
            </a:spcAft>
            <a:buNone/>
          </a:pPr>
          <a:r>
            <a:rPr lang="es-CL" sz="1200" kern="1200">
              <a:solidFill>
                <a:srgbClr val="FFFFFF">
                  <a:hueOff val="0"/>
                  <a:satOff val="0"/>
                  <a:lumOff val="0"/>
                  <a:alphaOff val="0"/>
                </a:srgbClr>
              </a:solidFill>
              <a:latin typeface="Calibri" panose="020F0502020204030204" pitchFamily="34" charset="0"/>
              <a:ea typeface="+mn-ea"/>
              <a:cs typeface="Calibri" panose="020F0502020204030204" pitchFamily="34" charset="0"/>
            </a:rPr>
            <a:t>Capacidad Formadora anual</a:t>
          </a:r>
          <a:endParaRPr lang="es-CL" sz="1200" kern="1200" dirty="0">
            <a:solidFill>
              <a:srgbClr val="FFFFFF">
                <a:hueOff val="0"/>
                <a:satOff val="0"/>
                <a:lumOff val="0"/>
                <a:alphaOff val="0"/>
              </a:srgbClr>
            </a:solidFill>
            <a:latin typeface="Calibri" panose="020F0502020204030204" pitchFamily="34" charset="0"/>
            <a:ea typeface="+mn-ea"/>
            <a:cs typeface="Calibri" panose="020F0502020204030204" pitchFamily="34" charset="0"/>
          </a:endParaRPr>
        </a:p>
      </dsp:txBody>
      <dsp:txXfrm>
        <a:off x="9183982" y="580541"/>
        <a:ext cx="1400007" cy="871203"/>
      </dsp:txXfrm>
    </dsp:sp>
    <dsp:sp modelId="{66367E51-82DE-47F7-A719-3DF93EAE4D27}">
      <dsp:nvSpPr>
        <dsp:cNvPr id="0" name=""/>
        <dsp:cNvSpPr/>
      </dsp:nvSpPr>
      <dsp:spPr>
        <a:xfrm>
          <a:off x="8938531" y="1451745"/>
          <a:ext cx="1624241" cy="2298348"/>
        </a:xfrm>
        <a:prstGeom prst="rect">
          <a:avLst/>
        </a:prstGeom>
        <a:solidFill>
          <a:schemeClr val="accent1">
            <a:alpha val="50000"/>
          </a:schemeClr>
        </a:solidFill>
        <a:ln>
          <a:noFill/>
        </a:ln>
        <a:effectLst/>
        <a:scene3d>
          <a:camera prst="orthographicFront"/>
          <a:lightRig rig="flat" dir="t"/>
        </a:scene3d>
        <a:sp3d z="-190500" extrusionH="12700"/>
      </dsp:spPr>
      <dsp:style>
        <a:lnRef idx="0">
          <a:scrgbClr r="0" g="0" b="0"/>
        </a:lnRef>
        <a:fillRef idx="0">
          <a:scrgbClr r="0" g="0" b="0"/>
        </a:fillRef>
        <a:effectRef idx="0">
          <a:scrgbClr r="0" g="0" b="0"/>
        </a:effectRef>
        <a:fontRef idx="minor">
          <a:schemeClr val="lt1"/>
        </a:fontRef>
      </dsp:style>
      <dsp:txBody>
        <a:bodyPr spcFirstLastPara="0" vert="horz" wrap="square" lIns="0" tIns="78232" rIns="78232" bIns="78232" numCol="1" spcCol="1270" anchor="t" anchorCtr="0">
          <a:noAutofit/>
        </a:bodyPr>
        <a:lstStyle/>
        <a:p>
          <a:pPr marL="0" lvl="0" indent="0" algn="l" defTabSz="488950">
            <a:lnSpc>
              <a:spcPct val="90000"/>
            </a:lnSpc>
            <a:spcBef>
              <a:spcPct val="0"/>
            </a:spcBef>
            <a:spcAft>
              <a:spcPct val="35000"/>
            </a:spcAft>
            <a:buNone/>
          </a:pPr>
          <a:r>
            <a:rPr lang="es-CL" sz="1100" kern="1200" dirty="0">
              <a:latin typeface="Calibri" panose="020F0502020204030204" pitchFamily="34" charset="0"/>
              <a:cs typeface="Calibri" panose="020F0502020204030204" pitchFamily="34" charset="0"/>
            </a:rPr>
            <a:t>* </a:t>
          </a:r>
          <a:r>
            <a:rPr lang="es-CL" sz="1100" kern="1200" dirty="0" err="1">
              <a:latin typeface="Calibri" panose="020F0502020204030204" pitchFamily="34" charset="0"/>
              <a:cs typeface="Calibri" panose="020F0502020204030204" pitchFamily="34" charset="0"/>
            </a:rPr>
            <a:t>N°</a:t>
          </a:r>
          <a:r>
            <a:rPr lang="es-CL" sz="1100" kern="1200" dirty="0">
              <a:latin typeface="Calibri" panose="020F0502020204030204" pitchFamily="34" charset="0"/>
              <a:cs typeface="Calibri" panose="020F0502020204030204" pitchFamily="34" charset="0"/>
            </a:rPr>
            <a:t> de UES que Imparten el Programa.</a:t>
          </a:r>
        </a:p>
        <a:p>
          <a:pPr marL="0" lvl="0" indent="0" algn="l" defTabSz="488950">
            <a:lnSpc>
              <a:spcPct val="90000"/>
            </a:lnSpc>
            <a:spcBef>
              <a:spcPct val="0"/>
            </a:spcBef>
            <a:spcAft>
              <a:spcPct val="35000"/>
            </a:spcAft>
            <a:buNone/>
          </a:pPr>
          <a:endParaRPr lang="es-CL" sz="1100" kern="1200" dirty="0">
            <a:latin typeface="Calibri" panose="020F0502020204030204" pitchFamily="34" charset="0"/>
            <a:cs typeface="Calibri" panose="020F0502020204030204" pitchFamily="34" charset="0"/>
          </a:endParaRPr>
        </a:p>
        <a:p>
          <a:pPr marL="0" lvl="0" indent="0" algn="l" defTabSz="488950">
            <a:lnSpc>
              <a:spcPct val="90000"/>
            </a:lnSpc>
            <a:spcBef>
              <a:spcPct val="0"/>
            </a:spcBef>
            <a:spcAft>
              <a:spcPct val="35000"/>
            </a:spcAft>
            <a:buNone/>
          </a:pPr>
          <a:r>
            <a:rPr lang="es-CL" sz="1100" kern="1200" dirty="0">
              <a:latin typeface="Calibri" panose="020F0502020204030204" pitchFamily="34" charset="0"/>
              <a:cs typeface="Calibri" panose="020F0502020204030204" pitchFamily="34" charset="0"/>
            </a:rPr>
            <a:t>* </a:t>
          </a:r>
          <a:r>
            <a:rPr lang="es-CL" sz="1100" kern="1200" dirty="0" err="1">
              <a:latin typeface="Calibri" panose="020F0502020204030204" pitchFamily="34" charset="0"/>
              <a:cs typeface="Calibri" panose="020F0502020204030204" pitchFamily="34" charset="0"/>
            </a:rPr>
            <a:t>N°</a:t>
          </a:r>
          <a:r>
            <a:rPr lang="es-CL" sz="1100" kern="1200" dirty="0">
              <a:latin typeface="Calibri" panose="020F0502020204030204" pitchFamily="34" charset="0"/>
              <a:cs typeface="Calibri" panose="020F0502020204030204" pitchFamily="34" charset="0"/>
            </a:rPr>
            <a:t> Máximo de cupos anuales PAO tomados (2016-2018) por programa Minsal.</a:t>
          </a:r>
        </a:p>
      </dsp:txBody>
      <dsp:txXfrm>
        <a:off x="9198410" y="1451745"/>
        <a:ext cx="1364362" cy="2298348"/>
      </dsp:txXfrm>
    </dsp:sp>
    <dsp:sp modelId="{87634513-22D0-42B3-B534-2CC73BE99B31}">
      <dsp:nvSpPr>
        <dsp:cNvPr id="0" name=""/>
        <dsp:cNvSpPr/>
      </dsp:nvSpPr>
      <dsp:spPr>
        <a:xfrm>
          <a:off x="8593424" y="243676"/>
          <a:ext cx="745551" cy="827778"/>
        </a:xfrm>
        <a:prstGeom prst="ellipse">
          <a:avLst/>
        </a:prstGeom>
        <a:solidFill>
          <a:schemeClr val="accent3">
            <a:lumMod val="75000"/>
          </a:schemeClr>
        </a:solidFill>
        <a:ln>
          <a:noFill/>
        </a:ln>
        <a:effectLst/>
        <a:scene3d>
          <a:camera prst="orthographicFront"/>
          <a:lightRig rig="flat" dir="t"/>
        </a:scene3d>
        <a:sp3d>
          <a:bevelT/>
        </a:sp3d>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s-CL" sz="2800" b="1" kern="1200" dirty="0"/>
            <a:t>5</a:t>
          </a:r>
        </a:p>
      </dsp:txBody>
      <dsp:txXfrm>
        <a:off x="8702607" y="364901"/>
        <a:ext cx="527185" cy="58532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s-CL"/>
          </a:p>
        </p:txBody>
      </p:sp>
      <p:sp>
        <p:nvSpPr>
          <p:cNvPr id="3" name="Marcador de fecha 2"/>
          <p:cNvSpPr>
            <a:spLocks noGrp="1"/>
          </p:cNvSpPr>
          <p:nvPr>
            <p:ph type="dt" idx="1"/>
          </p:nvPr>
        </p:nvSpPr>
        <p:spPr>
          <a:xfrm>
            <a:off x="3977531" y="0"/>
            <a:ext cx="3043979" cy="467363"/>
          </a:xfrm>
          <a:prstGeom prst="rect">
            <a:avLst/>
          </a:prstGeom>
        </p:spPr>
        <p:txBody>
          <a:bodyPr vert="horz" lIns="91577" tIns="45789" rIns="91577" bIns="45789" rtlCol="0"/>
          <a:lstStyle>
            <a:lvl1pPr algn="r">
              <a:defRPr sz="1200"/>
            </a:lvl1pPr>
          </a:lstStyle>
          <a:p>
            <a:fld id="{675323AA-6B3C-46FF-9F5B-EF95EEFF309A}" type="datetimeFigureOut">
              <a:rPr lang="es-CL" smtClean="0"/>
              <a:t>14-06-2019</a:t>
            </a:fld>
            <a:endParaRPr lang="es-CL"/>
          </a:p>
        </p:txBody>
      </p:sp>
      <p:sp>
        <p:nvSpPr>
          <p:cNvPr id="4" name="Marcador de imagen de diapositiva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577" tIns="45789" rIns="91577" bIns="45789" rtlCol="0" anchor="ctr"/>
          <a:lstStyle/>
          <a:p>
            <a:endParaRPr lang="es-CL"/>
          </a:p>
        </p:txBody>
      </p:sp>
      <p:sp>
        <p:nvSpPr>
          <p:cNvPr id="5" name="Marcador de notas 4"/>
          <p:cNvSpPr>
            <a:spLocks noGrp="1"/>
          </p:cNvSpPr>
          <p:nvPr>
            <p:ph type="body" sz="quarter" idx="3"/>
          </p:nvPr>
        </p:nvSpPr>
        <p:spPr>
          <a:xfrm>
            <a:off x="702946" y="4479687"/>
            <a:ext cx="5617208" cy="3665776"/>
          </a:xfrm>
          <a:prstGeom prst="rect">
            <a:avLst/>
          </a:prstGeom>
        </p:spPr>
        <p:txBody>
          <a:bodyPr vert="horz" lIns="91577" tIns="45789" rIns="91577" bIns="45789"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1" y="8841738"/>
            <a:ext cx="3043979" cy="467363"/>
          </a:xfrm>
          <a:prstGeom prst="rect">
            <a:avLst/>
          </a:prstGeom>
        </p:spPr>
        <p:txBody>
          <a:bodyPr vert="horz" lIns="91577" tIns="45789" rIns="91577" bIns="45789"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77531" y="8841738"/>
            <a:ext cx="3043979" cy="467363"/>
          </a:xfrm>
          <a:prstGeom prst="rect">
            <a:avLst/>
          </a:prstGeom>
        </p:spPr>
        <p:txBody>
          <a:bodyPr vert="horz" lIns="91577" tIns="45789" rIns="91577" bIns="45789" rtlCol="0" anchor="b"/>
          <a:lstStyle>
            <a:lvl1pPr algn="r">
              <a:defRPr sz="1200"/>
            </a:lvl1pPr>
          </a:lstStyle>
          <a:p>
            <a:fld id="{A82AF631-6F9C-47C8-833C-671169433E7B}" type="slidenum">
              <a:rPr lang="es-CL" smtClean="0"/>
              <a:t>‹Nº›</a:t>
            </a:fld>
            <a:endParaRPr lang="es-CL"/>
          </a:p>
        </p:txBody>
      </p:sp>
    </p:spTree>
    <p:extLst>
      <p:ext uri="{BB962C8B-B14F-4D97-AF65-F5344CB8AC3E}">
        <p14:creationId xmlns:p14="http://schemas.microsoft.com/office/powerpoint/2010/main" val="1266400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66063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6/14/2019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45096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6/14/2019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09056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34927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6/14/2019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566256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6/14/2019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41084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6/14/2019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12853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6/14/2019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875281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6/14/2019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4712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8" name="Date Placeholder 7"/>
          <p:cNvSpPr>
            <a:spLocks noGrp="1"/>
          </p:cNvSpPr>
          <p:nvPr>
            <p:ph type="dt" sz="half" idx="10"/>
          </p:nvPr>
        </p:nvSpPr>
        <p:spPr/>
        <p:txBody>
          <a:bodyPr/>
          <a:lstStyle/>
          <a:p>
            <a:fld id="{5586B75A-687E-405C-8A0B-8D00578BA2C3}" type="datetimeFigureOut">
              <a:rPr lang="en-US" smtClean="0"/>
              <a:pPr/>
              <a:t>6/14/2019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269856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8" name="Date Placeholder 7"/>
          <p:cNvSpPr>
            <a:spLocks noGrp="1"/>
          </p:cNvSpPr>
          <p:nvPr>
            <p:ph type="dt" sz="half" idx="10"/>
          </p:nvPr>
        </p:nvSpPr>
        <p:spPr/>
        <p:txBody>
          <a:bodyPr/>
          <a:lstStyle/>
          <a:p>
            <a:fld id="{5586B75A-687E-405C-8A0B-8D00578BA2C3}" type="datetimeFigureOut">
              <a:rPr lang="en-US" smtClean="0"/>
              <a:pPr/>
              <a:t>6/14/2019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13369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6/14/2019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85070464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www.un.org/sustainabledevelopment/es/objetivos-de-desarrollo-sostenible/" TargetMode="External"/><Relationship Id="rId4" Type="http://schemas.openxmlformats.org/officeDocument/2006/relationships/hyperlink" Target="http://www.un.org/sustainabledevelopment/es/la-agenda-de-desarrollo-sostenibl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3D2FA4-954D-4F28-A9E8-782B7AD4A783}"/>
              </a:ext>
            </a:extLst>
          </p:cNvPr>
          <p:cNvSpPr>
            <a:spLocks noGrp="1"/>
          </p:cNvSpPr>
          <p:nvPr>
            <p:ph type="ctrTitle"/>
          </p:nvPr>
        </p:nvSpPr>
        <p:spPr/>
        <p:txBody>
          <a:bodyPr>
            <a:normAutofit/>
          </a:bodyPr>
          <a:lstStyle/>
          <a:p>
            <a:r>
              <a:rPr lang="es-ES" sz="3100" b="1" dirty="0"/>
              <a:t>JORNADA TECNICA DE CAPACITACIÓN  Y  FORMACIÓN</a:t>
            </a:r>
            <a:br>
              <a:rPr lang="es-ES" sz="3100" b="1" dirty="0"/>
            </a:br>
            <a:br>
              <a:rPr lang="es-ES" sz="3100" b="1" dirty="0"/>
            </a:br>
            <a:r>
              <a:rPr lang="es-ES" sz="3100" b="1" dirty="0"/>
              <a:t>D</a:t>
            </a:r>
            <a:r>
              <a:rPr lang="es-CL" sz="2000" dirty="0" err="1"/>
              <a:t>isponibilidad</a:t>
            </a:r>
            <a:r>
              <a:rPr lang="es-CL" sz="2000" dirty="0"/>
              <a:t>, Distribución y Calidad del Personal de Salud en el Sector Público.</a:t>
            </a:r>
            <a:br>
              <a:rPr lang="es-CL" sz="2400" dirty="0"/>
            </a:br>
            <a:r>
              <a:rPr lang="es-ES" sz="2400" b="1" dirty="0"/>
              <a:t> </a:t>
            </a:r>
            <a:br>
              <a:rPr lang="es-CL" sz="2400" dirty="0"/>
            </a:br>
            <a:r>
              <a:rPr lang="es-CL" sz="1600" b="1" dirty="0"/>
              <a:t>Junio de 2019.</a:t>
            </a:r>
            <a:br>
              <a:rPr lang="es-CL" sz="1600" dirty="0"/>
            </a:br>
            <a:endParaRPr lang="es-CL" sz="2400" dirty="0"/>
          </a:p>
        </p:txBody>
      </p:sp>
      <p:sp>
        <p:nvSpPr>
          <p:cNvPr id="3" name="Subtítulo 2">
            <a:extLst>
              <a:ext uri="{FF2B5EF4-FFF2-40B4-BE49-F238E27FC236}">
                <a16:creationId xmlns:a16="http://schemas.microsoft.com/office/drawing/2014/main" id="{8DDCF018-7E43-4B54-8BBA-05A1203969A6}"/>
              </a:ext>
            </a:extLst>
          </p:cNvPr>
          <p:cNvSpPr>
            <a:spLocks noGrp="1"/>
          </p:cNvSpPr>
          <p:nvPr>
            <p:ph type="subTitle" idx="1"/>
          </p:nvPr>
        </p:nvSpPr>
        <p:spPr/>
        <p:txBody>
          <a:bodyPr>
            <a:normAutofit/>
          </a:bodyPr>
          <a:lstStyle/>
          <a:p>
            <a:pPr algn="just"/>
            <a:r>
              <a:rPr lang="es-CL" sz="1400" dirty="0"/>
              <a:t>Claudia Godoy Cubillos, Jefa Departamento de Estudios, Planificación y Control de Gestión de RHS.</a:t>
            </a:r>
          </a:p>
        </p:txBody>
      </p:sp>
      <p:sp>
        <p:nvSpPr>
          <p:cNvPr id="4" name="Rectangle 4">
            <a:extLst>
              <a:ext uri="{FF2B5EF4-FFF2-40B4-BE49-F238E27FC236}">
                <a16:creationId xmlns:a16="http://schemas.microsoft.com/office/drawing/2014/main" id="{F8E20934-E70A-461D-9B33-3CB04E63BF19}"/>
              </a:ext>
            </a:extLst>
          </p:cNvPr>
          <p:cNvSpPr>
            <a:spLocks noChangeArrowheads="1"/>
          </p:cNvSpPr>
          <p:nvPr/>
        </p:nvSpPr>
        <p:spPr bwMode="auto">
          <a:xfrm>
            <a:off x="1069848" y="-27667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5" name="Rectangle 5">
            <a:extLst>
              <a:ext uri="{FF2B5EF4-FFF2-40B4-BE49-F238E27FC236}">
                <a16:creationId xmlns:a16="http://schemas.microsoft.com/office/drawing/2014/main" id="{664153E3-3A65-47E3-96EA-C1708FBA36CD}"/>
              </a:ext>
            </a:extLst>
          </p:cNvPr>
          <p:cNvSpPr>
            <a:spLocks noChangeArrowheads="1"/>
          </p:cNvSpPr>
          <p:nvPr/>
        </p:nvSpPr>
        <p:spPr bwMode="auto">
          <a:xfrm>
            <a:off x="1069848" y="1805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6" name="Rectangle 6">
            <a:extLst>
              <a:ext uri="{FF2B5EF4-FFF2-40B4-BE49-F238E27FC236}">
                <a16:creationId xmlns:a16="http://schemas.microsoft.com/office/drawing/2014/main" id="{F00E1A2C-F591-48F6-9534-C3FB7E5847A7}"/>
              </a:ext>
            </a:extLst>
          </p:cNvPr>
          <p:cNvSpPr>
            <a:spLocks noChangeArrowheads="1"/>
          </p:cNvSpPr>
          <p:nvPr/>
        </p:nvSpPr>
        <p:spPr bwMode="auto">
          <a:xfrm>
            <a:off x="1069848" y="7329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026" name="Picture 2" descr="Resultado de imagen para LOGO MINSAL">
            <a:extLst>
              <a:ext uri="{FF2B5EF4-FFF2-40B4-BE49-F238E27FC236}">
                <a16:creationId xmlns:a16="http://schemas.microsoft.com/office/drawing/2014/main" id="{DEC55954-CF42-46EC-B539-40925C516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5122" y="1906905"/>
            <a:ext cx="2247900" cy="203835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D024185E-AD3E-4B56-AB2A-AAF4813BD183}"/>
              </a:ext>
            </a:extLst>
          </p:cNvPr>
          <p:cNvSpPr txBox="1"/>
          <p:nvPr/>
        </p:nvSpPr>
        <p:spPr>
          <a:xfrm>
            <a:off x="9345633" y="4156140"/>
            <a:ext cx="2646878" cy="415498"/>
          </a:xfrm>
          <a:prstGeom prst="rect">
            <a:avLst/>
          </a:prstGeom>
          <a:noFill/>
        </p:spPr>
        <p:txBody>
          <a:bodyPr wrap="none" rtlCol="0">
            <a:spAutoFit/>
          </a:bodyPr>
          <a:lstStyle/>
          <a:p>
            <a:pPr algn="ctr"/>
            <a:r>
              <a:rPr lang="es-CL" sz="700" dirty="0"/>
              <a:t>Subsecretaría de Redes Asistenciales</a:t>
            </a:r>
          </a:p>
          <a:p>
            <a:pPr algn="ctr"/>
            <a:r>
              <a:rPr lang="es-CL" sz="700" dirty="0"/>
              <a:t>División de Gestión y Desarrollo de las Personas</a:t>
            </a:r>
          </a:p>
          <a:p>
            <a:pPr algn="ctr"/>
            <a:r>
              <a:rPr lang="es-CL" sz="700" dirty="0"/>
              <a:t>Departamento de Estudios, Planificación y Control de Gestión RHS</a:t>
            </a:r>
          </a:p>
        </p:txBody>
      </p:sp>
    </p:spTree>
    <p:extLst>
      <p:ext uri="{BB962C8B-B14F-4D97-AF65-F5344CB8AC3E}">
        <p14:creationId xmlns:p14="http://schemas.microsoft.com/office/powerpoint/2010/main" val="1025375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9F806F2-2320-4C5B-8DA5-49E601F53948}"/>
              </a:ext>
            </a:extLst>
          </p:cNvPr>
          <p:cNvSpPr/>
          <p:nvPr/>
        </p:nvSpPr>
        <p:spPr>
          <a:xfrm>
            <a:off x="0" y="6579220"/>
            <a:ext cx="12192000" cy="278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ángulo 2">
            <a:extLst>
              <a:ext uri="{FF2B5EF4-FFF2-40B4-BE49-F238E27FC236}">
                <a16:creationId xmlns:a16="http://schemas.microsoft.com/office/drawing/2014/main" id="{5E9701F7-211B-424C-8F8C-EB1D46C276D2}"/>
              </a:ext>
            </a:extLst>
          </p:cNvPr>
          <p:cNvSpPr/>
          <p:nvPr/>
        </p:nvSpPr>
        <p:spPr>
          <a:xfrm>
            <a:off x="0" y="6533501"/>
            <a:ext cx="12192000" cy="4571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7BF310E1-AFD9-4A19-AB45-AA80E76C0D6A}"/>
              </a:ext>
            </a:extLst>
          </p:cNvPr>
          <p:cNvSpPr txBox="1"/>
          <p:nvPr/>
        </p:nvSpPr>
        <p:spPr>
          <a:xfrm>
            <a:off x="-10555525" y="344944"/>
            <a:ext cx="22498425" cy="400110"/>
          </a:xfrm>
          <a:prstGeom prst="rect">
            <a:avLst/>
          </a:prstGeom>
          <a:noFill/>
        </p:spPr>
        <p:txBody>
          <a:bodyPr wrap="square" rtlCol="0">
            <a:spAutoFit/>
          </a:bodyPr>
          <a:lstStyle/>
          <a:p>
            <a:r>
              <a:rPr lang="es-CL" sz="2000" b="1" dirty="0">
                <a:solidFill>
                  <a:srgbClr val="0070C0"/>
                </a:solidFill>
                <a:latin typeface="Arial Black" panose="020B0A04020102020204" pitchFamily="34" charset="0"/>
              </a:rPr>
              <a:t>POLITICA ANDINA DE RHS: Plan Estratégico 2018-2022.</a:t>
            </a:r>
          </a:p>
        </p:txBody>
      </p:sp>
      <p:graphicFrame>
        <p:nvGraphicFramePr>
          <p:cNvPr id="11" name="Diagrama 10">
            <a:extLst>
              <a:ext uri="{FF2B5EF4-FFF2-40B4-BE49-F238E27FC236}">
                <a16:creationId xmlns:a16="http://schemas.microsoft.com/office/drawing/2014/main" id="{CDCD81C3-5818-4284-B646-67B580713C98}"/>
              </a:ext>
            </a:extLst>
          </p:cNvPr>
          <p:cNvGraphicFramePr/>
          <p:nvPr>
            <p:extLst>
              <p:ext uri="{D42A27DB-BD31-4B8C-83A1-F6EECF244321}">
                <p14:modId xmlns:p14="http://schemas.microsoft.com/office/powerpoint/2010/main" val="3119517942"/>
              </p:ext>
            </p:extLst>
          </p:nvPr>
        </p:nvGraphicFramePr>
        <p:xfrm>
          <a:off x="244443" y="2415953"/>
          <a:ext cx="10791731" cy="3991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Metodología Estudio de Preinversión Hospitalaria">
            <a:extLst>
              <a:ext uri="{FF2B5EF4-FFF2-40B4-BE49-F238E27FC236}">
                <a16:creationId xmlns:a16="http://schemas.microsoft.com/office/drawing/2014/main" id="{021A81DB-AD4C-4BCA-81A0-E8FCA74586DA}"/>
              </a:ext>
            </a:extLst>
          </p:cNvPr>
          <p:cNvSpPr txBox="1">
            <a:spLocks/>
          </p:cNvSpPr>
          <p:nvPr/>
        </p:nvSpPr>
        <p:spPr>
          <a:xfrm>
            <a:off x="350548" y="363605"/>
            <a:ext cx="10492966" cy="599928"/>
          </a:xfrm>
          <a:prstGeom prst="rect">
            <a:avLst/>
          </a:prstGeom>
        </p:spPr>
        <p:txBody>
          <a:bodyPr>
            <a:noAutofit/>
          </a:bodyPr>
          <a:lstStyle>
            <a:lvl1pPr algn="l" defTabSz="514095" rtl="0" eaLnBrk="0" fontAlgn="base" hangingPunct="0">
              <a:spcBef>
                <a:spcPct val="0"/>
              </a:spcBef>
              <a:spcAft>
                <a:spcPct val="0"/>
              </a:spcAft>
              <a:defRPr sz="704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lvl="0"/>
            <a:r>
              <a:rPr lang="es-ES" sz="2000" b="1" spc="-60" dirty="0">
                <a:solidFill>
                  <a:srgbClr val="0070C0"/>
                </a:solidFill>
                <a:latin typeface="Arial Black" panose="020B0A04020102020204" pitchFamily="34" charset="0"/>
                <a:ea typeface="+mn-ea"/>
                <a:cs typeface="+mn-cs"/>
              </a:rPr>
              <a:t>ACTUALIZACIÓN ANUAL REQUERIMIENTO ESPECIALISTAS SERVICIOS DE SALUD</a:t>
            </a:r>
          </a:p>
          <a:p>
            <a:pPr lvl="0"/>
            <a:endParaRPr lang="es-ES" sz="1400" b="1" i="1" dirty="0"/>
          </a:p>
        </p:txBody>
      </p:sp>
      <p:sp>
        <p:nvSpPr>
          <p:cNvPr id="16" name="Metodología Estudio de Preinversión Hospitalaria">
            <a:extLst>
              <a:ext uri="{FF2B5EF4-FFF2-40B4-BE49-F238E27FC236}">
                <a16:creationId xmlns:a16="http://schemas.microsoft.com/office/drawing/2014/main" id="{DF1F5903-3527-45BE-8A86-F1415A1F3422}"/>
              </a:ext>
            </a:extLst>
          </p:cNvPr>
          <p:cNvSpPr txBox="1">
            <a:spLocks/>
          </p:cNvSpPr>
          <p:nvPr/>
        </p:nvSpPr>
        <p:spPr>
          <a:xfrm>
            <a:off x="648925" y="1458608"/>
            <a:ext cx="4389704" cy="462270"/>
          </a:xfrm>
          <a:prstGeom prst="rect">
            <a:avLst/>
          </a:prstGeom>
        </p:spPr>
        <p:txBody>
          <a:bodyPr>
            <a:noAutofit/>
          </a:bodyPr>
          <a:lstStyle>
            <a:lvl1pPr algn="l" defTabSz="514095" rtl="0" eaLnBrk="0" fontAlgn="base" hangingPunct="0">
              <a:spcBef>
                <a:spcPct val="0"/>
              </a:spcBef>
              <a:spcAft>
                <a:spcPct val="0"/>
              </a:spcAft>
              <a:defRPr sz="704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lvl="0"/>
            <a:r>
              <a:rPr lang="es-ES" sz="1400" b="1" i="1" dirty="0"/>
              <a:t>ESCENARIO A CORTO PLAZO (A 3 AÑOS)</a:t>
            </a:r>
            <a:endParaRPr lang="es-CL" sz="1400" b="1" i="1" dirty="0"/>
          </a:p>
        </p:txBody>
      </p:sp>
      <p:sp>
        <p:nvSpPr>
          <p:cNvPr id="17" name="Metodología Estudio de Preinversión Hospitalaria">
            <a:extLst>
              <a:ext uri="{FF2B5EF4-FFF2-40B4-BE49-F238E27FC236}">
                <a16:creationId xmlns:a16="http://schemas.microsoft.com/office/drawing/2014/main" id="{8476FE81-CC3A-4C87-8894-65EF1709D9E2}"/>
              </a:ext>
            </a:extLst>
          </p:cNvPr>
          <p:cNvSpPr txBox="1">
            <a:spLocks/>
          </p:cNvSpPr>
          <p:nvPr/>
        </p:nvSpPr>
        <p:spPr>
          <a:xfrm>
            <a:off x="6096000" y="1129746"/>
            <a:ext cx="4576190" cy="898085"/>
          </a:xfrm>
          <a:prstGeom prst="rect">
            <a:avLst/>
          </a:prstGeom>
        </p:spPr>
        <p:txBody>
          <a:bodyPr>
            <a:noAutofit/>
          </a:bodyPr>
          <a:lstStyle>
            <a:lvl1pPr algn="l" defTabSz="514095" rtl="0" eaLnBrk="0" fontAlgn="base" hangingPunct="0">
              <a:spcBef>
                <a:spcPct val="0"/>
              </a:spcBef>
              <a:spcAft>
                <a:spcPct val="0"/>
              </a:spcAft>
              <a:defRPr sz="704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lvl="0">
              <a:lnSpc>
                <a:spcPct val="200000"/>
              </a:lnSpc>
            </a:pPr>
            <a:r>
              <a:rPr lang="es-ES" sz="1400" b="1" i="1" dirty="0"/>
              <a:t>FLUJO DE INGRESOS Y EGRESOS</a:t>
            </a:r>
          </a:p>
          <a:p>
            <a:pPr lvl="0">
              <a:lnSpc>
                <a:spcPct val="200000"/>
              </a:lnSpc>
            </a:pPr>
            <a:r>
              <a:rPr lang="es-ES" sz="1400" b="1" i="1" dirty="0"/>
              <a:t>HOSPITALES EN EJECUCION DE OBRAS</a:t>
            </a:r>
          </a:p>
        </p:txBody>
      </p:sp>
      <p:cxnSp>
        <p:nvCxnSpPr>
          <p:cNvPr id="18" name="Conector recto de flecha 17">
            <a:extLst>
              <a:ext uri="{FF2B5EF4-FFF2-40B4-BE49-F238E27FC236}">
                <a16:creationId xmlns:a16="http://schemas.microsoft.com/office/drawing/2014/main" id="{AC21AE85-64F3-4722-8D3C-B530FB03396A}"/>
              </a:ext>
            </a:extLst>
          </p:cNvPr>
          <p:cNvCxnSpPr/>
          <p:nvPr/>
        </p:nvCxnSpPr>
        <p:spPr>
          <a:xfrm flipV="1">
            <a:off x="5141926" y="1402672"/>
            <a:ext cx="910210" cy="22194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9" name="Conector recto de flecha 18">
            <a:extLst>
              <a:ext uri="{FF2B5EF4-FFF2-40B4-BE49-F238E27FC236}">
                <a16:creationId xmlns:a16="http://schemas.microsoft.com/office/drawing/2014/main" id="{D0ED8789-FA9C-4752-A111-3F6C7579796D}"/>
              </a:ext>
            </a:extLst>
          </p:cNvPr>
          <p:cNvCxnSpPr>
            <a:cxnSpLocks/>
          </p:cNvCxnSpPr>
          <p:nvPr/>
        </p:nvCxnSpPr>
        <p:spPr>
          <a:xfrm>
            <a:off x="5141926" y="1743999"/>
            <a:ext cx="850777" cy="144073"/>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918269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9F806F2-2320-4C5B-8DA5-49E601F53948}"/>
              </a:ext>
            </a:extLst>
          </p:cNvPr>
          <p:cNvSpPr/>
          <p:nvPr/>
        </p:nvSpPr>
        <p:spPr>
          <a:xfrm>
            <a:off x="0" y="6579220"/>
            <a:ext cx="12192000" cy="278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ángulo 2">
            <a:extLst>
              <a:ext uri="{FF2B5EF4-FFF2-40B4-BE49-F238E27FC236}">
                <a16:creationId xmlns:a16="http://schemas.microsoft.com/office/drawing/2014/main" id="{5E9701F7-211B-424C-8F8C-EB1D46C276D2}"/>
              </a:ext>
            </a:extLst>
          </p:cNvPr>
          <p:cNvSpPr/>
          <p:nvPr/>
        </p:nvSpPr>
        <p:spPr>
          <a:xfrm>
            <a:off x="0" y="6533501"/>
            <a:ext cx="12192000" cy="4571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7BF310E1-AFD9-4A19-AB45-AA80E76C0D6A}"/>
              </a:ext>
            </a:extLst>
          </p:cNvPr>
          <p:cNvSpPr txBox="1"/>
          <p:nvPr/>
        </p:nvSpPr>
        <p:spPr>
          <a:xfrm>
            <a:off x="-10555525" y="344944"/>
            <a:ext cx="22498425" cy="400110"/>
          </a:xfrm>
          <a:prstGeom prst="rect">
            <a:avLst/>
          </a:prstGeom>
          <a:noFill/>
        </p:spPr>
        <p:txBody>
          <a:bodyPr wrap="square" rtlCol="0">
            <a:spAutoFit/>
          </a:bodyPr>
          <a:lstStyle/>
          <a:p>
            <a:r>
              <a:rPr lang="es-CL" sz="2000" b="1" dirty="0">
                <a:solidFill>
                  <a:srgbClr val="0070C0"/>
                </a:solidFill>
                <a:latin typeface="Arial Black" panose="020B0A04020102020204" pitchFamily="34" charset="0"/>
              </a:rPr>
              <a:t>POLITICA ANDINA DE RHS: Plan Estratégico 2018-2022.</a:t>
            </a:r>
          </a:p>
        </p:txBody>
      </p:sp>
      <p:sp>
        <p:nvSpPr>
          <p:cNvPr id="21" name="Título 1">
            <a:extLst>
              <a:ext uri="{FF2B5EF4-FFF2-40B4-BE49-F238E27FC236}">
                <a16:creationId xmlns:a16="http://schemas.microsoft.com/office/drawing/2014/main" id="{6687FF54-679C-483C-8D50-B9815AABE248}"/>
              </a:ext>
            </a:extLst>
          </p:cNvPr>
          <p:cNvSpPr txBox="1">
            <a:spLocks/>
          </p:cNvSpPr>
          <p:nvPr/>
        </p:nvSpPr>
        <p:spPr>
          <a:xfrm>
            <a:off x="249100" y="209609"/>
            <a:ext cx="11520405" cy="670780"/>
          </a:xfrm>
          <a:prstGeom prst="rect">
            <a:avLst/>
          </a:prstGeom>
        </p:spPr>
        <p:txBody>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r>
              <a:rPr lang="es-ES" altLang="es-CL" sz="1800" b="1" spc="-60" dirty="0">
                <a:solidFill>
                  <a:srgbClr val="0070C0"/>
                </a:solidFill>
                <a:latin typeface="Arial Black" panose="020B0A04020102020204" pitchFamily="34" charset="0"/>
                <a:ea typeface="+mn-ea"/>
                <a:cs typeface="+mn-cs"/>
              </a:rPr>
              <a:t>ESQUEMA DE TRABAJO PROCESO ACTUALIZACIÓN REQUERIMIENTO ESPECIALISTAS S.SALUD - BRECHAS DE REEMPLAZO MÁS CARTERA DE INVERSIONES</a:t>
            </a:r>
          </a:p>
        </p:txBody>
      </p:sp>
      <p:pic>
        <p:nvPicPr>
          <p:cNvPr id="4" name="Imagen 3">
            <a:extLst>
              <a:ext uri="{FF2B5EF4-FFF2-40B4-BE49-F238E27FC236}">
                <a16:creationId xmlns:a16="http://schemas.microsoft.com/office/drawing/2014/main" id="{E812B186-C1C9-471C-AE5D-33D46E6A142B}"/>
              </a:ext>
            </a:extLst>
          </p:cNvPr>
          <p:cNvPicPr>
            <a:picLocks noChangeAspect="1"/>
          </p:cNvPicPr>
          <p:nvPr/>
        </p:nvPicPr>
        <p:blipFill>
          <a:blip r:embed="rId2"/>
          <a:stretch>
            <a:fillRect/>
          </a:stretch>
        </p:blipFill>
        <p:spPr>
          <a:xfrm>
            <a:off x="693687" y="1068600"/>
            <a:ext cx="10372421" cy="3321006"/>
          </a:xfrm>
          <a:prstGeom prst="rect">
            <a:avLst/>
          </a:prstGeom>
        </p:spPr>
      </p:pic>
      <p:pic>
        <p:nvPicPr>
          <p:cNvPr id="31" name="Imagen 30">
            <a:extLst>
              <a:ext uri="{FF2B5EF4-FFF2-40B4-BE49-F238E27FC236}">
                <a16:creationId xmlns:a16="http://schemas.microsoft.com/office/drawing/2014/main" id="{B99A3D63-32A2-404E-9AE3-52FE10BCE300}"/>
              </a:ext>
            </a:extLst>
          </p:cNvPr>
          <p:cNvPicPr>
            <a:picLocks noChangeAspect="1"/>
          </p:cNvPicPr>
          <p:nvPr/>
        </p:nvPicPr>
        <p:blipFill>
          <a:blip r:embed="rId3"/>
          <a:stretch>
            <a:fillRect/>
          </a:stretch>
        </p:blipFill>
        <p:spPr>
          <a:xfrm>
            <a:off x="135802" y="4887109"/>
            <a:ext cx="11920396" cy="1497388"/>
          </a:xfrm>
          <a:prstGeom prst="rect">
            <a:avLst/>
          </a:prstGeom>
        </p:spPr>
      </p:pic>
      <p:sp>
        <p:nvSpPr>
          <p:cNvPr id="32" name="Rectángulo redondeado 8">
            <a:extLst>
              <a:ext uri="{FF2B5EF4-FFF2-40B4-BE49-F238E27FC236}">
                <a16:creationId xmlns:a16="http://schemas.microsoft.com/office/drawing/2014/main" id="{39BB7809-ED20-4714-B40A-0AC198D6649A}"/>
              </a:ext>
            </a:extLst>
          </p:cNvPr>
          <p:cNvSpPr/>
          <p:nvPr/>
        </p:nvSpPr>
        <p:spPr>
          <a:xfrm>
            <a:off x="135802" y="4538610"/>
            <a:ext cx="3711278" cy="227927"/>
          </a:xfrm>
          <a:prstGeom prst="roundRect">
            <a:avLst/>
          </a:prstGeom>
          <a:ln/>
        </p:spPr>
        <p:style>
          <a:lnRef idx="0">
            <a:schemeClr val="accent4"/>
          </a:lnRef>
          <a:fillRef idx="3">
            <a:schemeClr val="accent4"/>
          </a:fillRef>
          <a:effectRef idx="3">
            <a:schemeClr val="accent4"/>
          </a:effectRef>
          <a:fontRef idx="minor">
            <a:schemeClr val="lt1"/>
          </a:fontRef>
        </p:style>
        <p:txBody>
          <a:bodyPr vert="horz" rtlCol="0" anchor="ctr"/>
          <a:lstStyle/>
          <a:p>
            <a:pPr algn="ctr"/>
            <a:r>
              <a:rPr lang="es-CL" sz="1200" b="1" dirty="0">
                <a:solidFill>
                  <a:schemeClr val="bg1"/>
                </a:solidFill>
                <a:latin typeface="+mj-lt"/>
                <a:cs typeface="Aharoni" panose="02010803020104030203" pitchFamily="2" charset="-79"/>
              </a:rPr>
              <a:t>Resultado Escenario a 3 años</a:t>
            </a:r>
          </a:p>
        </p:txBody>
      </p:sp>
    </p:spTree>
    <p:extLst>
      <p:ext uri="{BB962C8B-B14F-4D97-AF65-F5344CB8AC3E}">
        <p14:creationId xmlns:p14="http://schemas.microsoft.com/office/powerpoint/2010/main" val="2849389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9F806F2-2320-4C5B-8DA5-49E601F53948}"/>
              </a:ext>
            </a:extLst>
          </p:cNvPr>
          <p:cNvSpPr/>
          <p:nvPr/>
        </p:nvSpPr>
        <p:spPr>
          <a:xfrm>
            <a:off x="0" y="6579220"/>
            <a:ext cx="12192000" cy="278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ángulo 2">
            <a:extLst>
              <a:ext uri="{FF2B5EF4-FFF2-40B4-BE49-F238E27FC236}">
                <a16:creationId xmlns:a16="http://schemas.microsoft.com/office/drawing/2014/main" id="{5E9701F7-211B-424C-8F8C-EB1D46C276D2}"/>
              </a:ext>
            </a:extLst>
          </p:cNvPr>
          <p:cNvSpPr/>
          <p:nvPr/>
        </p:nvSpPr>
        <p:spPr>
          <a:xfrm>
            <a:off x="0" y="6533501"/>
            <a:ext cx="12192000" cy="4571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7BF310E1-AFD9-4A19-AB45-AA80E76C0D6A}"/>
              </a:ext>
            </a:extLst>
          </p:cNvPr>
          <p:cNvSpPr txBox="1"/>
          <p:nvPr/>
        </p:nvSpPr>
        <p:spPr>
          <a:xfrm>
            <a:off x="-10555525" y="344944"/>
            <a:ext cx="22498425" cy="400110"/>
          </a:xfrm>
          <a:prstGeom prst="rect">
            <a:avLst/>
          </a:prstGeom>
          <a:noFill/>
        </p:spPr>
        <p:txBody>
          <a:bodyPr wrap="square" rtlCol="0">
            <a:spAutoFit/>
          </a:bodyPr>
          <a:lstStyle/>
          <a:p>
            <a:r>
              <a:rPr lang="es-CL" sz="2000" b="1" dirty="0">
                <a:solidFill>
                  <a:srgbClr val="0070C0"/>
                </a:solidFill>
                <a:latin typeface="Arial Black" panose="020B0A04020102020204" pitchFamily="34" charset="0"/>
              </a:rPr>
              <a:t>POLITICA ANDINA DE RHS: Plan Estratégico 2018-2022.</a:t>
            </a:r>
          </a:p>
        </p:txBody>
      </p:sp>
      <p:sp>
        <p:nvSpPr>
          <p:cNvPr id="12" name="Fases Proceso de Planificación RHS">
            <a:extLst>
              <a:ext uri="{FF2B5EF4-FFF2-40B4-BE49-F238E27FC236}">
                <a16:creationId xmlns:a16="http://schemas.microsoft.com/office/drawing/2014/main" id="{B9CC3696-51A5-4FF5-B02B-FCB567B9A5DE}"/>
              </a:ext>
            </a:extLst>
          </p:cNvPr>
          <p:cNvSpPr txBox="1">
            <a:spLocks/>
          </p:cNvSpPr>
          <p:nvPr/>
        </p:nvSpPr>
        <p:spPr>
          <a:xfrm>
            <a:off x="362552" y="251568"/>
            <a:ext cx="10226747" cy="74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C572A759-6A51-4108-AA02-DFA0A04FC94B}">
              <ma14:wrappingTextBoxFlag xmlns:ma14="http://schemas.microsoft.com/office/mac/drawingml/2011/main" xmlns="" val="1"/>
            </a:ext>
          </a:extLst>
        </p:spPr>
        <p:txBody>
          <a:bodyPr vert="horz" wrap="square" lIns="0" tIns="0" rIns="0" bIns="0" numCol="1" anchor="t" anchorCtr="0" compatLnSpc="1">
            <a:prstTxWarp prst="textNoShape">
              <a:avLst/>
            </a:prstTxWarp>
            <a:noAutofit/>
          </a:bodyPr>
          <a:lstStyle>
            <a:lvl1pPr defTabSz="484886" fontAlgn="base">
              <a:spcBef>
                <a:spcPct val="0"/>
              </a:spcBef>
              <a:spcAft>
                <a:spcPct val="0"/>
              </a:spcAft>
              <a:tabLst>
                <a:tab pos="275353" algn="l"/>
              </a:tabLst>
              <a:defRPr sz="2400" b="1" baseline="0">
                <a:solidFill>
                  <a:srgbClr val="0067B4"/>
                </a:solidFill>
                <a:latin typeface="Calibri Light" panose="020F0302020204030204" pitchFamily="34" charset="0"/>
                <a:ea typeface="+mj-ea"/>
                <a:cs typeface="+mj-cs"/>
              </a:defRPr>
            </a:lvl1pPr>
            <a:lvl2pPr defTabSz="913526" fontAlgn="base">
              <a:spcBef>
                <a:spcPct val="0"/>
              </a:spcBef>
              <a:spcAft>
                <a:spcPct val="0"/>
              </a:spcAft>
              <a:defRPr sz="1900" b="1">
                <a:solidFill>
                  <a:schemeClr val="tx2"/>
                </a:solidFill>
                <a:latin typeface="Arial" charset="0"/>
              </a:defRPr>
            </a:lvl2pPr>
            <a:lvl3pPr defTabSz="913526" fontAlgn="base">
              <a:spcBef>
                <a:spcPct val="0"/>
              </a:spcBef>
              <a:spcAft>
                <a:spcPct val="0"/>
              </a:spcAft>
              <a:defRPr sz="1900" b="1">
                <a:solidFill>
                  <a:schemeClr val="tx2"/>
                </a:solidFill>
                <a:latin typeface="Arial" charset="0"/>
              </a:defRPr>
            </a:lvl3pPr>
            <a:lvl4pPr defTabSz="913526" fontAlgn="base">
              <a:spcBef>
                <a:spcPct val="0"/>
              </a:spcBef>
              <a:spcAft>
                <a:spcPct val="0"/>
              </a:spcAft>
              <a:defRPr sz="1900" b="1">
                <a:solidFill>
                  <a:schemeClr val="tx2"/>
                </a:solidFill>
                <a:latin typeface="Arial" charset="0"/>
              </a:defRPr>
            </a:lvl4pPr>
            <a:lvl5pPr defTabSz="913526" fontAlgn="base">
              <a:spcBef>
                <a:spcPct val="0"/>
              </a:spcBef>
              <a:spcAft>
                <a:spcPct val="0"/>
              </a:spcAft>
              <a:defRPr sz="1900" b="1">
                <a:solidFill>
                  <a:schemeClr val="tx2"/>
                </a:solidFill>
                <a:latin typeface="Arial" charset="0"/>
              </a:defRPr>
            </a:lvl5pPr>
            <a:lvl6pPr marL="466481" defTabSz="913526" fontAlgn="base">
              <a:spcBef>
                <a:spcPct val="0"/>
              </a:spcBef>
              <a:spcAft>
                <a:spcPct val="0"/>
              </a:spcAft>
              <a:defRPr sz="1900" b="1">
                <a:solidFill>
                  <a:schemeClr val="tx2"/>
                </a:solidFill>
                <a:latin typeface="Arial" charset="0"/>
              </a:defRPr>
            </a:lvl6pPr>
            <a:lvl7pPr marL="932962" defTabSz="913526" fontAlgn="base">
              <a:spcBef>
                <a:spcPct val="0"/>
              </a:spcBef>
              <a:spcAft>
                <a:spcPct val="0"/>
              </a:spcAft>
              <a:defRPr sz="1900" b="1">
                <a:solidFill>
                  <a:schemeClr val="tx2"/>
                </a:solidFill>
                <a:latin typeface="Arial" charset="0"/>
              </a:defRPr>
            </a:lvl7pPr>
            <a:lvl8pPr marL="1399443" defTabSz="913526" fontAlgn="base">
              <a:spcBef>
                <a:spcPct val="0"/>
              </a:spcBef>
              <a:spcAft>
                <a:spcPct val="0"/>
              </a:spcAft>
              <a:defRPr sz="1900" b="1">
                <a:solidFill>
                  <a:schemeClr val="tx2"/>
                </a:solidFill>
                <a:latin typeface="Arial" charset="0"/>
              </a:defRPr>
            </a:lvl8pPr>
            <a:lvl9pPr marL="1865925" defTabSz="913526" fontAlgn="base">
              <a:spcBef>
                <a:spcPct val="0"/>
              </a:spcBef>
              <a:spcAft>
                <a:spcPct val="0"/>
              </a:spcAft>
              <a:defRPr sz="1900" b="1">
                <a:solidFill>
                  <a:schemeClr val="tx2"/>
                </a:solidFill>
                <a:latin typeface="Arial" charset="0"/>
              </a:defRPr>
            </a:lvl9pPr>
          </a:lstStyle>
          <a:p>
            <a:r>
              <a:rPr lang="es-CL" sz="1800" spc="-60" dirty="0">
                <a:solidFill>
                  <a:srgbClr val="0070C0"/>
                </a:solidFill>
                <a:latin typeface="Arial Black" panose="020B0A04020102020204" pitchFamily="34" charset="0"/>
                <a:ea typeface="+mn-ea"/>
                <a:cs typeface="+mn-cs"/>
              </a:rPr>
              <a:t>PLAN NACIONAL DE CÁNCER: Requerimientos de Dotación RRHH, según situación actual</a:t>
            </a:r>
          </a:p>
          <a:p>
            <a:endParaRPr lang="es-CL" sz="2800" dirty="0">
              <a:solidFill>
                <a:schemeClr val="accent1">
                  <a:lumMod val="75000"/>
                </a:schemeClr>
              </a:solidFill>
              <a:latin typeface="Corbel" panose="020B0503020204020204" pitchFamily="34" charset="0"/>
              <a:ea typeface="+mn-ea"/>
              <a:cs typeface="Arial" panose="020B0604020202020204" pitchFamily="34" charset="0"/>
            </a:endParaRPr>
          </a:p>
        </p:txBody>
      </p:sp>
      <p:sp>
        <p:nvSpPr>
          <p:cNvPr id="14" name="Rectángulo 13">
            <a:extLst>
              <a:ext uri="{FF2B5EF4-FFF2-40B4-BE49-F238E27FC236}">
                <a16:creationId xmlns:a16="http://schemas.microsoft.com/office/drawing/2014/main" id="{D5501CEF-CB90-4888-8E15-97AE8690F28B}"/>
              </a:ext>
            </a:extLst>
          </p:cNvPr>
          <p:cNvSpPr/>
          <p:nvPr/>
        </p:nvSpPr>
        <p:spPr>
          <a:xfrm>
            <a:off x="4798338" y="3562257"/>
            <a:ext cx="7980076" cy="261610"/>
          </a:xfrm>
          <a:prstGeom prst="rect">
            <a:avLst/>
          </a:prstGeom>
        </p:spPr>
        <p:txBody>
          <a:bodyPr wrap="square">
            <a:spAutoFit/>
          </a:bodyPr>
          <a:lstStyle/>
          <a:p>
            <a:pPr algn="just" fontAlgn="base"/>
            <a:r>
              <a:rPr lang="es-CL" sz="1050" b="1" dirty="0">
                <a:solidFill>
                  <a:schemeClr val="tx2"/>
                </a:solidFill>
                <a:latin typeface="Helvetica" panose="020B0604020202020204" pitchFamily="34" charset="0"/>
              </a:rPr>
              <a:t>Detalle de Cargos según áreas y/o componentes priorizados:</a:t>
            </a:r>
          </a:p>
        </p:txBody>
      </p:sp>
      <p:sp>
        <p:nvSpPr>
          <p:cNvPr id="20" name="Rectángulo 19">
            <a:extLst>
              <a:ext uri="{FF2B5EF4-FFF2-40B4-BE49-F238E27FC236}">
                <a16:creationId xmlns:a16="http://schemas.microsoft.com/office/drawing/2014/main" id="{4F3253C5-219A-44A4-AD7D-185410196EEF}"/>
              </a:ext>
            </a:extLst>
          </p:cNvPr>
          <p:cNvSpPr/>
          <p:nvPr/>
        </p:nvSpPr>
        <p:spPr>
          <a:xfrm>
            <a:off x="362552" y="3562257"/>
            <a:ext cx="4269748" cy="430887"/>
          </a:xfrm>
          <a:prstGeom prst="rect">
            <a:avLst/>
          </a:prstGeom>
        </p:spPr>
        <p:txBody>
          <a:bodyPr wrap="square">
            <a:spAutoFit/>
          </a:bodyPr>
          <a:lstStyle/>
          <a:p>
            <a:pPr algn="just" fontAlgn="base"/>
            <a:r>
              <a:rPr lang="es-CL" sz="1050" b="1" dirty="0">
                <a:solidFill>
                  <a:schemeClr val="tx2"/>
                </a:solidFill>
                <a:latin typeface="Helvetica" panose="020B0604020202020204" pitchFamily="34" charset="0"/>
              </a:rPr>
              <a:t>Resumen de Cargos totales, asociados al Plan Nacional de Cáncer:</a:t>
            </a:r>
          </a:p>
        </p:txBody>
      </p:sp>
      <p:pic>
        <p:nvPicPr>
          <p:cNvPr id="21" name="Imagen 20">
            <a:extLst>
              <a:ext uri="{FF2B5EF4-FFF2-40B4-BE49-F238E27FC236}">
                <a16:creationId xmlns:a16="http://schemas.microsoft.com/office/drawing/2014/main" id="{2F9CC1C5-3286-4C8B-8F11-E205B123B564}"/>
              </a:ext>
            </a:extLst>
          </p:cNvPr>
          <p:cNvPicPr>
            <a:picLocks noChangeAspect="1"/>
          </p:cNvPicPr>
          <p:nvPr/>
        </p:nvPicPr>
        <p:blipFill>
          <a:blip r:embed="rId2"/>
          <a:stretch>
            <a:fillRect/>
          </a:stretch>
        </p:blipFill>
        <p:spPr>
          <a:xfrm>
            <a:off x="420683" y="4065699"/>
            <a:ext cx="4153485" cy="979751"/>
          </a:xfrm>
          <a:prstGeom prst="rect">
            <a:avLst/>
          </a:prstGeom>
        </p:spPr>
      </p:pic>
      <p:pic>
        <p:nvPicPr>
          <p:cNvPr id="22" name="Imagen 21">
            <a:extLst>
              <a:ext uri="{FF2B5EF4-FFF2-40B4-BE49-F238E27FC236}">
                <a16:creationId xmlns:a16="http://schemas.microsoft.com/office/drawing/2014/main" id="{32356AC0-0861-4EF3-B35B-7AE40579A6FD}"/>
              </a:ext>
            </a:extLst>
          </p:cNvPr>
          <p:cNvPicPr>
            <a:picLocks noChangeAspect="1"/>
          </p:cNvPicPr>
          <p:nvPr/>
        </p:nvPicPr>
        <p:blipFill>
          <a:blip r:embed="rId3"/>
          <a:stretch>
            <a:fillRect/>
          </a:stretch>
        </p:blipFill>
        <p:spPr>
          <a:xfrm>
            <a:off x="821965" y="5171295"/>
            <a:ext cx="3350919" cy="998273"/>
          </a:xfrm>
          <a:prstGeom prst="rect">
            <a:avLst/>
          </a:prstGeom>
        </p:spPr>
      </p:pic>
      <p:pic>
        <p:nvPicPr>
          <p:cNvPr id="23" name="Imagen 22">
            <a:extLst>
              <a:ext uri="{FF2B5EF4-FFF2-40B4-BE49-F238E27FC236}">
                <a16:creationId xmlns:a16="http://schemas.microsoft.com/office/drawing/2014/main" id="{923A484E-9739-4E30-904E-9DFD5D2D6C50}"/>
              </a:ext>
            </a:extLst>
          </p:cNvPr>
          <p:cNvPicPr>
            <a:picLocks noChangeAspect="1"/>
          </p:cNvPicPr>
          <p:nvPr/>
        </p:nvPicPr>
        <p:blipFill rotWithShape="1">
          <a:blip r:embed="rId4">
            <a:duotone>
              <a:schemeClr val="accent1">
                <a:shade val="45000"/>
                <a:satMod val="135000"/>
              </a:schemeClr>
              <a:prstClr val="white"/>
            </a:duotone>
          </a:blip>
          <a:srcRect r="19281"/>
          <a:stretch/>
        </p:blipFill>
        <p:spPr>
          <a:xfrm>
            <a:off x="4966524" y="3881644"/>
            <a:ext cx="6862924" cy="2579302"/>
          </a:xfrm>
          <a:prstGeom prst="rect">
            <a:avLst/>
          </a:prstGeom>
        </p:spPr>
      </p:pic>
      <p:pic>
        <p:nvPicPr>
          <p:cNvPr id="5" name="Imagen 4">
            <a:extLst>
              <a:ext uri="{FF2B5EF4-FFF2-40B4-BE49-F238E27FC236}">
                <a16:creationId xmlns:a16="http://schemas.microsoft.com/office/drawing/2014/main" id="{A4AE0A94-9131-441A-BADF-6C6A7466ECB7}"/>
              </a:ext>
            </a:extLst>
          </p:cNvPr>
          <p:cNvPicPr>
            <a:picLocks noChangeAspect="1"/>
          </p:cNvPicPr>
          <p:nvPr/>
        </p:nvPicPr>
        <p:blipFill>
          <a:blip r:embed="rId5"/>
          <a:stretch>
            <a:fillRect/>
          </a:stretch>
        </p:blipFill>
        <p:spPr>
          <a:xfrm>
            <a:off x="1602701" y="592508"/>
            <a:ext cx="8553429" cy="2804403"/>
          </a:xfrm>
          <a:prstGeom prst="rect">
            <a:avLst/>
          </a:prstGeom>
        </p:spPr>
      </p:pic>
    </p:spTree>
    <p:extLst>
      <p:ext uri="{BB962C8B-B14F-4D97-AF65-F5344CB8AC3E}">
        <p14:creationId xmlns:p14="http://schemas.microsoft.com/office/powerpoint/2010/main" val="4011982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9F806F2-2320-4C5B-8DA5-49E601F53948}"/>
              </a:ext>
            </a:extLst>
          </p:cNvPr>
          <p:cNvSpPr/>
          <p:nvPr/>
        </p:nvSpPr>
        <p:spPr>
          <a:xfrm>
            <a:off x="0" y="6579220"/>
            <a:ext cx="12192000" cy="278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ángulo 2">
            <a:extLst>
              <a:ext uri="{FF2B5EF4-FFF2-40B4-BE49-F238E27FC236}">
                <a16:creationId xmlns:a16="http://schemas.microsoft.com/office/drawing/2014/main" id="{5E9701F7-211B-424C-8F8C-EB1D46C276D2}"/>
              </a:ext>
            </a:extLst>
          </p:cNvPr>
          <p:cNvSpPr/>
          <p:nvPr/>
        </p:nvSpPr>
        <p:spPr>
          <a:xfrm>
            <a:off x="0" y="6533501"/>
            <a:ext cx="12192000" cy="4571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7BF310E1-AFD9-4A19-AB45-AA80E76C0D6A}"/>
              </a:ext>
            </a:extLst>
          </p:cNvPr>
          <p:cNvSpPr txBox="1"/>
          <p:nvPr/>
        </p:nvSpPr>
        <p:spPr>
          <a:xfrm>
            <a:off x="-10555525" y="344944"/>
            <a:ext cx="22498425" cy="400110"/>
          </a:xfrm>
          <a:prstGeom prst="rect">
            <a:avLst/>
          </a:prstGeom>
          <a:noFill/>
        </p:spPr>
        <p:txBody>
          <a:bodyPr wrap="square" rtlCol="0">
            <a:spAutoFit/>
          </a:bodyPr>
          <a:lstStyle/>
          <a:p>
            <a:r>
              <a:rPr lang="es-CL" sz="2000" b="1" dirty="0">
                <a:solidFill>
                  <a:srgbClr val="0070C0"/>
                </a:solidFill>
                <a:latin typeface="Arial Black" panose="020B0A04020102020204" pitchFamily="34" charset="0"/>
              </a:rPr>
              <a:t>POLITICA ANDINA DE RHS: Plan Estratégico 2018-2022.</a:t>
            </a:r>
          </a:p>
        </p:txBody>
      </p:sp>
      <p:sp>
        <p:nvSpPr>
          <p:cNvPr id="7" name="Rectángulo 6">
            <a:extLst>
              <a:ext uri="{FF2B5EF4-FFF2-40B4-BE49-F238E27FC236}">
                <a16:creationId xmlns:a16="http://schemas.microsoft.com/office/drawing/2014/main" id="{36F95DE2-2CDA-457A-B6F0-730F083158D4}"/>
              </a:ext>
            </a:extLst>
          </p:cNvPr>
          <p:cNvSpPr/>
          <p:nvPr/>
        </p:nvSpPr>
        <p:spPr>
          <a:xfrm>
            <a:off x="249100" y="986160"/>
            <a:ext cx="3890891" cy="612155"/>
          </a:xfrm>
          <a:prstGeom prst="rect">
            <a:avLst/>
          </a:prstGeom>
        </p:spPr>
        <p:txBody>
          <a:bodyPr wrap="square">
            <a:spAutoFit/>
          </a:bodyPr>
          <a:lstStyle/>
          <a:p>
            <a:pPr fontAlgn="base">
              <a:lnSpc>
                <a:spcPct val="150000"/>
              </a:lnSpc>
            </a:pPr>
            <a:r>
              <a:rPr lang="es-CL" sz="1200" b="1" dirty="0">
                <a:solidFill>
                  <a:schemeClr val="tx2"/>
                </a:solidFill>
                <a:latin typeface="Helvetica" panose="020B0604020202020204" pitchFamily="34" charset="0"/>
              </a:rPr>
              <a:t>Detalle de Cargos, según especialidad </a:t>
            </a:r>
          </a:p>
          <a:p>
            <a:pPr fontAlgn="base">
              <a:lnSpc>
                <a:spcPct val="150000"/>
              </a:lnSpc>
            </a:pPr>
            <a:r>
              <a:rPr lang="es-CL" sz="1200" b="1" dirty="0">
                <a:solidFill>
                  <a:schemeClr val="tx2"/>
                </a:solidFill>
                <a:latin typeface="Helvetica" panose="020B0604020202020204" pitchFamily="34" charset="0"/>
              </a:rPr>
              <a:t>médica / odontológica:</a:t>
            </a:r>
          </a:p>
        </p:txBody>
      </p:sp>
      <p:pic>
        <p:nvPicPr>
          <p:cNvPr id="8" name="Imagen 7">
            <a:extLst>
              <a:ext uri="{FF2B5EF4-FFF2-40B4-BE49-F238E27FC236}">
                <a16:creationId xmlns:a16="http://schemas.microsoft.com/office/drawing/2014/main" id="{7E43E3EE-EF8E-49AC-826A-AE9D91E800D8}"/>
              </a:ext>
            </a:extLst>
          </p:cNvPr>
          <p:cNvPicPr>
            <a:picLocks noChangeAspect="1"/>
          </p:cNvPicPr>
          <p:nvPr/>
        </p:nvPicPr>
        <p:blipFill>
          <a:blip r:embed="rId2">
            <a:duotone>
              <a:schemeClr val="accent1">
                <a:shade val="45000"/>
                <a:satMod val="135000"/>
              </a:schemeClr>
              <a:prstClr val="white"/>
            </a:duotone>
          </a:blip>
          <a:stretch>
            <a:fillRect/>
          </a:stretch>
        </p:blipFill>
        <p:spPr>
          <a:xfrm>
            <a:off x="322783" y="1603298"/>
            <a:ext cx="3371032" cy="4761467"/>
          </a:xfrm>
          <a:prstGeom prst="rect">
            <a:avLst/>
          </a:prstGeom>
        </p:spPr>
      </p:pic>
      <p:pic>
        <p:nvPicPr>
          <p:cNvPr id="9" name="Imagen 8">
            <a:extLst>
              <a:ext uri="{FF2B5EF4-FFF2-40B4-BE49-F238E27FC236}">
                <a16:creationId xmlns:a16="http://schemas.microsoft.com/office/drawing/2014/main" id="{A9A0313F-D849-4C15-90A9-5DAFE851647F}"/>
              </a:ext>
            </a:extLst>
          </p:cNvPr>
          <p:cNvPicPr>
            <a:picLocks noChangeAspect="1"/>
          </p:cNvPicPr>
          <p:nvPr/>
        </p:nvPicPr>
        <p:blipFill>
          <a:blip r:embed="rId3">
            <a:duotone>
              <a:schemeClr val="accent1">
                <a:shade val="45000"/>
                <a:satMod val="135000"/>
              </a:schemeClr>
              <a:prstClr val="white"/>
            </a:duotone>
          </a:blip>
          <a:stretch>
            <a:fillRect/>
          </a:stretch>
        </p:blipFill>
        <p:spPr>
          <a:xfrm>
            <a:off x="3831800" y="1611576"/>
            <a:ext cx="1950234" cy="2425509"/>
          </a:xfrm>
          <a:prstGeom prst="rect">
            <a:avLst/>
          </a:prstGeom>
        </p:spPr>
      </p:pic>
      <p:sp>
        <p:nvSpPr>
          <p:cNvPr id="10" name="Rectángulo 9">
            <a:extLst>
              <a:ext uri="{FF2B5EF4-FFF2-40B4-BE49-F238E27FC236}">
                <a16:creationId xmlns:a16="http://schemas.microsoft.com/office/drawing/2014/main" id="{59724ABC-260F-4917-B60F-7A6751B13754}"/>
              </a:ext>
            </a:extLst>
          </p:cNvPr>
          <p:cNvSpPr/>
          <p:nvPr/>
        </p:nvSpPr>
        <p:spPr>
          <a:xfrm>
            <a:off x="3800855" y="1004404"/>
            <a:ext cx="1981179" cy="612155"/>
          </a:xfrm>
          <a:prstGeom prst="rect">
            <a:avLst/>
          </a:prstGeom>
        </p:spPr>
        <p:txBody>
          <a:bodyPr wrap="square">
            <a:spAutoFit/>
          </a:bodyPr>
          <a:lstStyle/>
          <a:p>
            <a:pPr algn="just" fontAlgn="base">
              <a:lnSpc>
                <a:spcPct val="150000"/>
              </a:lnSpc>
            </a:pPr>
            <a:r>
              <a:rPr lang="es-CL" sz="1200" b="1" dirty="0">
                <a:solidFill>
                  <a:schemeClr val="tx2"/>
                </a:solidFill>
                <a:latin typeface="Helvetica" panose="020B0604020202020204" pitchFamily="34" charset="0"/>
              </a:rPr>
              <a:t>Detalle de Cargos, según estamento:</a:t>
            </a:r>
          </a:p>
        </p:txBody>
      </p:sp>
      <p:sp>
        <p:nvSpPr>
          <p:cNvPr id="11" name="Fases Proceso de Planificación RHS">
            <a:extLst>
              <a:ext uri="{FF2B5EF4-FFF2-40B4-BE49-F238E27FC236}">
                <a16:creationId xmlns:a16="http://schemas.microsoft.com/office/drawing/2014/main" id="{E3584C34-710F-4C72-B71B-9D657AF0FB79}"/>
              </a:ext>
            </a:extLst>
          </p:cNvPr>
          <p:cNvSpPr txBox="1">
            <a:spLocks/>
          </p:cNvSpPr>
          <p:nvPr/>
        </p:nvSpPr>
        <p:spPr>
          <a:xfrm>
            <a:off x="249100" y="172068"/>
            <a:ext cx="11461274" cy="74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C572A759-6A51-4108-AA02-DFA0A04FC94B}">
              <ma14:wrappingTextBoxFlag xmlns:ma14="http://schemas.microsoft.com/office/mac/drawingml/2011/main" xmlns="" val="1"/>
            </a:ext>
          </a:extLst>
        </p:spPr>
        <p:txBody>
          <a:bodyPr vert="horz" wrap="square" lIns="0" tIns="0" rIns="0" bIns="0" numCol="1" anchor="t" anchorCtr="0" compatLnSpc="1">
            <a:prstTxWarp prst="textNoShape">
              <a:avLst/>
            </a:prstTxWarp>
            <a:noAutofit/>
          </a:bodyPr>
          <a:lstStyle>
            <a:lvl1pPr defTabSz="484886" fontAlgn="base">
              <a:spcBef>
                <a:spcPct val="0"/>
              </a:spcBef>
              <a:spcAft>
                <a:spcPct val="0"/>
              </a:spcAft>
              <a:tabLst>
                <a:tab pos="275353" algn="l"/>
              </a:tabLst>
              <a:defRPr sz="2400" b="1" baseline="0">
                <a:solidFill>
                  <a:srgbClr val="0067B4"/>
                </a:solidFill>
                <a:latin typeface="Calibri Light" panose="020F0302020204030204" pitchFamily="34" charset="0"/>
                <a:ea typeface="+mj-ea"/>
                <a:cs typeface="+mj-cs"/>
              </a:defRPr>
            </a:lvl1pPr>
            <a:lvl2pPr defTabSz="913526" fontAlgn="base">
              <a:spcBef>
                <a:spcPct val="0"/>
              </a:spcBef>
              <a:spcAft>
                <a:spcPct val="0"/>
              </a:spcAft>
              <a:defRPr sz="1900" b="1">
                <a:solidFill>
                  <a:schemeClr val="tx2"/>
                </a:solidFill>
                <a:latin typeface="Arial" charset="0"/>
              </a:defRPr>
            </a:lvl2pPr>
            <a:lvl3pPr defTabSz="913526" fontAlgn="base">
              <a:spcBef>
                <a:spcPct val="0"/>
              </a:spcBef>
              <a:spcAft>
                <a:spcPct val="0"/>
              </a:spcAft>
              <a:defRPr sz="1900" b="1">
                <a:solidFill>
                  <a:schemeClr val="tx2"/>
                </a:solidFill>
                <a:latin typeface="Arial" charset="0"/>
              </a:defRPr>
            </a:lvl3pPr>
            <a:lvl4pPr defTabSz="913526" fontAlgn="base">
              <a:spcBef>
                <a:spcPct val="0"/>
              </a:spcBef>
              <a:spcAft>
                <a:spcPct val="0"/>
              </a:spcAft>
              <a:defRPr sz="1900" b="1">
                <a:solidFill>
                  <a:schemeClr val="tx2"/>
                </a:solidFill>
                <a:latin typeface="Arial" charset="0"/>
              </a:defRPr>
            </a:lvl4pPr>
            <a:lvl5pPr defTabSz="913526" fontAlgn="base">
              <a:spcBef>
                <a:spcPct val="0"/>
              </a:spcBef>
              <a:spcAft>
                <a:spcPct val="0"/>
              </a:spcAft>
              <a:defRPr sz="1900" b="1">
                <a:solidFill>
                  <a:schemeClr val="tx2"/>
                </a:solidFill>
                <a:latin typeface="Arial" charset="0"/>
              </a:defRPr>
            </a:lvl5pPr>
            <a:lvl6pPr marL="466481" defTabSz="913526" fontAlgn="base">
              <a:spcBef>
                <a:spcPct val="0"/>
              </a:spcBef>
              <a:spcAft>
                <a:spcPct val="0"/>
              </a:spcAft>
              <a:defRPr sz="1900" b="1">
                <a:solidFill>
                  <a:schemeClr val="tx2"/>
                </a:solidFill>
                <a:latin typeface="Arial" charset="0"/>
              </a:defRPr>
            </a:lvl6pPr>
            <a:lvl7pPr marL="932962" defTabSz="913526" fontAlgn="base">
              <a:spcBef>
                <a:spcPct val="0"/>
              </a:spcBef>
              <a:spcAft>
                <a:spcPct val="0"/>
              </a:spcAft>
              <a:defRPr sz="1900" b="1">
                <a:solidFill>
                  <a:schemeClr val="tx2"/>
                </a:solidFill>
                <a:latin typeface="Arial" charset="0"/>
              </a:defRPr>
            </a:lvl7pPr>
            <a:lvl8pPr marL="1399443" defTabSz="913526" fontAlgn="base">
              <a:spcBef>
                <a:spcPct val="0"/>
              </a:spcBef>
              <a:spcAft>
                <a:spcPct val="0"/>
              </a:spcAft>
              <a:defRPr sz="1900" b="1">
                <a:solidFill>
                  <a:schemeClr val="tx2"/>
                </a:solidFill>
                <a:latin typeface="Arial" charset="0"/>
              </a:defRPr>
            </a:lvl8pPr>
            <a:lvl9pPr marL="1865925" defTabSz="913526" fontAlgn="base">
              <a:spcBef>
                <a:spcPct val="0"/>
              </a:spcBef>
              <a:spcAft>
                <a:spcPct val="0"/>
              </a:spcAft>
              <a:defRPr sz="1900" b="1">
                <a:solidFill>
                  <a:schemeClr val="tx2"/>
                </a:solidFill>
                <a:latin typeface="Arial" charset="0"/>
              </a:defRPr>
            </a:lvl9pPr>
          </a:lstStyle>
          <a:p>
            <a:r>
              <a:rPr lang="es-CL" sz="1800" spc="-60" dirty="0">
                <a:solidFill>
                  <a:srgbClr val="0070C0"/>
                </a:solidFill>
                <a:latin typeface="Arial Black" panose="020B0A04020102020204" pitchFamily="34" charset="0"/>
                <a:ea typeface="+mn-ea"/>
                <a:cs typeface="+mn-cs"/>
              </a:rPr>
              <a:t>PLAN NACIONAL DE CÁNCER: Resumen de requerimientos por áreas de atención y componentes, total país.</a:t>
            </a:r>
            <a:endParaRPr lang="es-CL" sz="2800" dirty="0">
              <a:solidFill>
                <a:schemeClr val="accent1">
                  <a:lumMod val="75000"/>
                </a:schemeClr>
              </a:solidFill>
              <a:latin typeface="Corbel" panose="020B0503020204020204" pitchFamily="34" charset="0"/>
              <a:ea typeface="+mn-ea"/>
              <a:cs typeface="Arial" panose="020B0604020202020204" pitchFamily="34" charset="0"/>
            </a:endParaRPr>
          </a:p>
        </p:txBody>
      </p:sp>
      <p:sp>
        <p:nvSpPr>
          <p:cNvPr id="12" name="Rectángulo 11">
            <a:extLst>
              <a:ext uri="{FF2B5EF4-FFF2-40B4-BE49-F238E27FC236}">
                <a16:creationId xmlns:a16="http://schemas.microsoft.com/office/drawing/2014/main" id="{71BF52A3-B177-4C32-971C-93BCF9038ECE}"/>
              </a:ext>
            </a:extLst>
          </p:cNvPr>
          <p:cNvSpPr/>
          <p:nvPr/>
        </p:nvSpPr>
        <p:spPr>
          <a:xfrm>
            <a:off x="6298655" y="1015529"/>
            <a:ext cx="6580042" cy="335156"/>
          </a:xfrm>
          <a:prstGeom prst="rect">
            <a:avLst/>
          </a:prstGeom>
        </p:spPr>
        <p:txBody>
          <a:bodyPr wrap="square">
            <a:spAutoFit/>
          </a:bodyPr>
          <a:lstStyle/>
          <a:p>
            <a:pPr algn="just" fontAlgn="base">
              <a:lnSpc>
                <a:spcPct val="150000"/>
              </a:lnSpc>
            </a:pPr>
            <a:r>
              <a:rPr lang="es-CL" sz="1200" b="1" dirty="0">
                <a:solidFill>
                  <a:schemeClr val="tx2"/>
                </a:solidFill>
                <a:latin typeface="Helvetica" panose="020B0604020202020204" pitchFamily="34" charset="0"/>
              </a:rPr>
              <a:t>M$ Iniciativas de inversión</a:t>
            </a:r>
          </a:p>
        </p:txBody>
      </p:sp>
      <p:sp>
        <p:nvSpPr>
          <p:cNvPr id="13" name="Rectángulo 12">
            <a:extLst>
              <a:ext uri="{FF2B5EF4-FFF2-40B4-BE49-F238E27FC236}">
                <a16:creationId xmlns:a16="http://schemas.microsoft.com/office/drawing/2014/main" id="{C2C30E94-C3D6-4576-9B0D-382298520E02}"/>
              </a:ext>
            </a:extLst>
          </p:cNvPr>
          <p:cNvSpPr/>
          <p:nvPr/>
        </p:nvSpPr>
        <p:spPr>
          <a:xfrm>
            <a:off x="6298655" y="3061677"/>
            <a:ext cx="6580042" cy="335156"/>
          </a:xfrm>
          <a:prstGeom prst="rect">
            <a:avLst/>
          </a:prstGeom>
        </p:spPr>
        <p:txBody>
          <a:bodyPr wrap="square">
            <a:spAutoFit/>
          </a:bodyPr>
          <a:lstStyle/>
          <a:p>
            <a:pPr algn="just" fontAlgn="base">
              <a:lnSpc>
                <a:spcPct val="150000"/>
              </a:lnSpc>
            </a:pPr>
            <a:r>
              <a:rPr lang="es-CL" sz="1200" b="1" dirty="0">
                <a:solidFill>
                  <a:schemeClr val="tx2"/>
                </a:solidFill>
                <a:latin typeface="Helvetica" panose="020B0604020202020204" pitchFamily="34" charset="0"/>
              </a:rPr>
              <a:t>Detalle de las Iniciativas de inversión</a:t>
            </a:r>
          </a:p>
        </p:txBody>
      </p:sp>
      <p:pic>
        <p:nvPicPr>
          <p:cNvPr id="14" name="Imagen 13">
            <a:extLst>
              <a:ext uri="{FF2B5EF4-FFF2-40B4-BE49-F238E27FC236}">
                <a16:creationId xmlns:a16="http://schemas.microsoft.com/office/drawing/2014/main" id="{CBBEC4DB-32B7-4473-AEFB-81636372E5B1}"/>
              </a:ext>
            </a:extLst>
          </p:cNvPr>
          <p:cNvPicPr>
            <a:picLocks noChangeAspect="1"/>
          </p:cNvPicPr>
          <p:nvPr/>
        </p:nvPicPr>
        <p:blipFill>
          <a:blip r:embed="rId4"/>
          <a:stretch>
            <a:fillRect/>
          </a:stretch>
        </p:blipFill>
        <p:spPr>
          <a:xfrm>
            <a:off x="6339976" y="1579741"/>
            <a:ext cx="3248700" cy="1313200"/>
          </a:xfrm>
          <a:prstGeom prst="rect">
            <a:avLst/>
          </a:prstGeom>
        </p:spPr>
      </p:pic>
      <p:pic>
        <p:nvPicPr>
          <p:cNvPr id="15" name="Imagen 14">
            <a:extLst>
              <a:ext uri="{FF2B5EF4-FFF2-40B4-BE49-F238E27FC236}">
                <a16:creationId xmlns:a16="http://schemas.microsoft.com/office/drawing/2014/main" id="{87F69545-B761-4951-934E-2140CE9767C0}"/>
              </a:ext>
            </a:extLst>
          </p:cNvPr>
          <p:cNvPicPr>
            <a:picLocks noChangeAspect="1"/>
          </p:cNvPicPr>
          <p:nvPr/>
        </p:nvPicPr>
        <p:blipFill>
          <a:blip r:embed="rId5">
            <a:duotone>
              <a:schemeClr val="accent4">
                <a:shade val="45000"/>
                <a:satMod val="135000"/>
              </a:schemeClr>
              <a:prstClr val="white"/>
            </a:duotone>
          </a:blip>
          <a:stretch>
            <a:fillRect/>
          </a:stretch>
        </p:blipFill>
        <p:spPr>
          <a:xfrm>
            <a:off x="6409968" y="3542709"/>
            <a:ext cx="5651449" cy="2908146"/>
          </a:xfrm>
          <a:prstGeom prst="rect">
            <a:avLst/>
          </a:prstGeom>
        </p:spPr>
      </p:pic>
    </p:spTree>
    <p:extLst>
      <p:ext uri="{BB962C8B-B14F-4D97-AF65-F5344CB8AC3E}">
        <p14:creationId xmlns:p14="http://schemas.microsoft.com/office/powerpoint/2010/main" val="2396333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2057A5-A13A-4F1B-9746-C54F64424661}"/>
              </a:ext>
            </a:extLst>
          </p:cNvPr>
          <p:cNvSpPr>
            <a:spLocks noGrp="1"/>
          </p:cNvSpPr>
          <p:nvPr>
            <p:ph type="title"/>
          </p:nvPr>
        </p:nvSpPr>
        <p:spPr/>
        <p:txBody>
          <a:bodyPr/>
          <a:lstStyle/>
          <a:p>
            <a:r>
              <a:rPr lang="es-CL" sz="2800" dirty="0">
                <a:latin typeface="Calibri" panose="020F0502020204030204" pitchFamily="34" charset="0"/>
              </a:rPr>
              <a:t>Desafío: mejorar la disponibilidad y distribución de personal calificado y pertinente</a:t>
            </a:r>
            <a:br>
              <a:rPr lang="es-CL" dirty="0"/>
            </a:br>
            <a:endParaRPr lang="es-CL" dirty="0"/>
          </a:p>
        </p:txBody>
      </p:sp>
      <p:sp>
        <p:nvSpPr>
          <p:cNvPr id="4" name="5 Marcador de contenido">
            <a:extLst>
              <a:ext uri="{FF2B5EF4-FFF2-40B4-BE49-F238E27FC236}">
                <a16:creationId xmlns:a16="http://schemas.microsoft.com/office/drawing/2014/main" id="{4FD38536-AC79-4EB2-B549-3DAE14A96B45}"/>
              </a:ext>
            </a:extLst>
          </p:cNvPr>
          <p:cNvSpPr>
            <a:spLocks noGrp="1"/>
          </p:cNvSpPr>
          <p:nvPr>
            <p:ph idx="1"/>
          </p:nvPr>
        </p:nvSpPr>
        <p:spPr>
          <a:xfrm>
            <a:off x="3657599" y="983763"/>
            <a:ext cx="7973095" cy="5179042"/>
          </a:xfrm>
        </p:spPr>
        <p:txBody>
          <a:bodyPr>
            <a:normAutofit lnSpcReduction="10000"/>
          </a:bodyPr>
          <a:lstStyle/>
          <a:p>
            <a:pPr marL="285750" indent="-285750" algn="just">
              <a:buFont typeface="Wingdings" panose="05000000000000000000" pitchFamily="2" charset="2"/>
              <a:buChar char="ü"/>
            </a:pPr>
            <a:r>
              <a:rPr lang="es-CL" sz="1400" dirty="0">
                <a:solidFill>
                  <a:schemeClr val="tx1"/>
                </a:solidFill>
                <a:latin typeface="Calibri" panose="020F0502020204030204" pitchFamily="34" charset="0"/>
              </a:rPr>
              <a:t>Inequidad en la distribución de los recursos humanos publico/privado y geográfica.</a:t>
            </a:r>
          </a:p>
          <a:p>
            <a:pPr marL="0" indent="0" algn="just">
              <a:buNone/>
            </a:pPr>
            <a:endParaRPr lang="es-CL" sz="1400" dirty="0">
              <a:solidFill>
                <a:schemeClr val="tx1"/>
              </a:solidFill>
              <a:latin typeface="Calibri" panose="020F0502020204030204" pitchFamily="34" charset="0"/>
            </a:endParaRPr>
          </a:p>
          <a:p>
            <a:pPr marL="285750" indent="-285750" algn="just">
              <a:buFont typeface="Wingdings" panose="05000000000000000000" pitchFamily="2" charset="2"/>
              <a:buChar char="ü"/>
            </a:pPr>
            <a:r>
              <a:rPr lang="es-CL" sz="1400" dirty="0">
                <a:solidFill>
                  <a:schemeClr val="tx1"/>
                </a:solidFill>
                <a:latin typeface="Calibri" panose="020F0502020204030204" pitchFamily="34" charset="0"/>
              </a:rPr>
              <a:t>Problemas de atracción de los RHUS (médicos), hacia territorios remotos o aislados, particularmente en APS (32% de Médicos extranjeros en este nivel de atención)</a:t>
            </a:r>
          </a:p>
          <a:p>
            <a:pPr marL="285750" indent="-285750" algn="just">
              <a:buFont typeface="Wingdings" panose="05000000000000000000" pitchFamily="2" charset="2"/>
              <a:buChar char="ü"/>
            </a:pPr>
            <a:endParaRPr lang="es-CL" sz="1400" dirty="0">
              <a:solidFill>
                <a:schemeClr val="tx1"/>
              </a:solidFill>
              <a:latin typeface="Calibri" panose="020F0502020204030204" pitchFamily="34" charset="0"/>
            </a:endParaRPr>
          </a:p>
          <a:p>
            <a:pPr marL="285750" indent="-285750" algn="just">
              <a:buFont typeface="Wingdings" panose="05000000000000000000" pitchFamily="2" charset="2"/>
              <a:buChar char="ü"/>
            </a:pPr>
            <a:r>
              <a:rPr lang="es-CL" sz="1400" dirty="0">
                <a:solidFill>
                  <a:schemeClr val="tx1"/>
                </a:solidFill>
                <a:latin typeface="Calibri" panose="020F0502020204030204" pitchFamily="34" charset="0"/>
              </a:rPr>
              <a:t>Competencia publico/privado para el acceso a los Recursos Humanos más  calificados.</a:t>
            </a:r>
          </a:p>
          <a:p>
            <a:pPr marL="285750" indent="-285750" algn="just">
              <a:buFont typeface="Wingdings" panose="05000000000000000000" pitchFamily="2" charset="2"/>
              <a:buChar char="ü"/>
            </a:pPr>
            <a:endParaRPr lang="es-CL" sz="1400" dirty="0">
              <a:solidFill>
                <a:schemeClr val="tx1"/>
              </a:solidFill>
              <a:latin typeface="Calibri" panose="020F0502020204030204" pitchFamily="34" charset="0"/>
            </a:endParaRPr>
          </a:p>
          <a:p>
            <a:pPr marL="285750" indent="-285750" algn="just">
              <a:buFont typeface="Wingdings" panose="05000000000000000000" pitchFamily="2" charset="2"/>
              <a:buChar char="ü"/>
            </a:pPr>
            <a:r>
              <a:rPr lang="es-CL" sz="1400" dirty="0">
                <a:solidFill>
                  <a:schemeClr val="tx1"/>
                </a:solidFill>
                <a:latin typeface="Calibri" panose="020F0502020204030204" pitchFamily="34" charset="0"/>
              </a:rPr>
              <a:t>Sistema de compra de prestaciones del sector público al sector privado que desincentiva a  los médicos en  contratarse en los establecimientos públicos.</a:t>
            </a:r>
          </a:p>
          <a:p>
            <a:pPr marL="285750" indent="-285750" algn="just">
              <a:buFont typeface="Wingdings" panose="05000000000000000000" pitchFamily="2" charset="2"/>
              <a:buChar char="ü"/>
            </a:pPr>
            <a:endParaRPr lang="es-CL" sz="1400" dirty="0">
              <a:solidFill>
                <a:schemeClr val="tx1"/>
              </a:solidFill>
              <a:latin typeface="Calibri" panose="020F0502020204030204" pitchFamily="34" charset="0"/>
            </a:endParaRPr>
          </a:p>
          <a:p>
            <a:pPr marL="285750" indent="-285750" algn="just">
              <a:buFont typeface="Wingdings" panose="05000000000000000000" pitchFamily="2" charset="2"/>
              <a:buChar char="ü"/>
            </a:pPr>
            <a:r>
              <a:rPr lang="es-CL" sz="1400" dirty="0">
                <a:solidFill>
                  <a:schemeClr val="tx1"/>
                </a:solidFill>
                <a:latin typeface="Calibri" panose="020F0502020204030204" pitchFamily="34" charset="0"/>
              </a:rPr>
              <a:t>Alta concentración geográfica de la oferta del Sector de Educación Superior, a pesar de una leve tendencia a mayor presencia en regiones en los últimos años y de la creación reciente de dos nuevas universidades estales, una de ella en región extrema.</a:t>
            </a:r>
          </a:p>
          <a:p>
            <a:pPr marL="285750" indent="-285750" algn="just">
              <a:buFont typeface="Wingdings" panose="05000000000000000000" pitchFamily="2" charset="2"/>
              <a:buChar char="ü"/>
            </a:pPr>
            <a:endParaRPr lang="es-CL" sz="1400" dirty="0">
              <a:solidFill>
                <a:schemeClr val="tx1"/>
              </a:solidFill>
              <a:latin typeface="Calibri" panose="020F0502020204030204" pitchFamily="34" charset="0"/>
            </a:endParaRPr>
          </a:p>
          <a:p>
            <a:pPr marL="285750" indent="-285750" algn="just">
              <a:buFont typeface="Wingdings" panose="05000000000000000000" pitchFamily="2" charset="2"/>
              <a:buChar char="ü"/>
            </a:pPr>
            <a:r>
              <a:rPr lang="es-CL" sz="1400" dirty="0">
                <a:solidFill>
                  <a:schemeClr val="tx1"/>
                </a:solidFill>
                <a:latin typeface="Calibri" panose="020F0502020204030204" pitchFamily="34" charset="0"/>
              </a:rPr>
              <a:t>Dificultades para  extender, a otras situaciones de déficit de personal altamente calificado,  experiencias exitosas de delegación de tareas  entre profesionales de salud, tales como la estrategia  de creación de las Unidades de Atención Primaria Oftalmológicas implementada en 2011 con una modificación del Código Sanitario que autoriza al Tecnólogo Médico especializado en Oftalmología a diagnosticar vicios de refracción, recetar lentes y productos tópicos.</a:t>
            </a:r>
          </a:p>
        </p:txBody>
      </p:sp>
    </p:spTree>
    <p:extLst>
      <p:ext uri="{BB962C8B-B14F-4D97-AF65-F5344CB8AC3E}">
        <p14:creationId xmlns:p14="http://schemas.microsoft.com/office/powerpoint/2010/main" val="3100503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BCF93A-D35F-4B74-8CC7-60583DA6F4B5}"/>
              </a:ext>
            </a:extLst>
          </p:cNvPr>
          <p:cNvSpPr>
            <a:spLocks noGrp="1"/>
          </p:cNvSpPr>
          <p:nvPr>
            <p:ph type="title"/>
          </p:nvPr>
        </p:nvSpPr>
        <p:spPr/>
        <p:txBody>
          <a:bodyPr/>
          <a:lstStyle/>
          <a:p>
            <a:r>
              <a:rPr lang="es-CL" dirty="0"/>
              <a:t>Y para finalizar…</a:t>
            </a:r>
          </a:p>
        </p:txBody>
      </p:sp>
      <p:pic>
        <p:nvPicPr>
          <p:cNvPr id="5" name="Marcador de contenido 4">
            <a:extLst>
              <a:ext uri="{FF2B5EF4-FFF2-40B4-BE49-F238E27FC236}">
                <a16:creationId xmlns:a16="http://schemas.microsoft.com/office/drawing/2014/main" id="{E90085D1-087E-4A74-BACC-A73DB014B42E}"/>
              </a:ext>
            </a:extLst>
          </p:cNvPr>
          <p:cNvPicPr>
            <a:picLocks noGrp="1" noChangeAspect="1"/>
          </p:cNvPicPr>
          <p:nvPr>
            <p:ph idx="1"/>
          </p:nvPr>
        </p:nvPicPr>
        <p:blipFill rotWithShape="1">
          <a:blip r:embed="rId2"/>
          <a:srcRect l="9965" t="45663" r="31986" b="21461"/>
          <a:stretch/>
        </p:blipFill>
        <p:spPr>
          <a:xfrm>
            <a:off x="3822762" y="1909649"/>
            <a:ext cx="7315200" cy="2834299"/>
          </a:xfrm>
          <a:prstGeom prst="rect">
            <a:avLst/>
          </a:prstGeom>
        </p:spPr>
      </p:pic>
    </p:spTree>
    <p:extLst>
      <p:ext uri="{BB962C8B-B14F-4D97-AF65-F5344CB8AC3E}">
        <p14:creationId xmlns:p14="http://schemas.microsoft.com/office/powerpoint/2010/main" val="2708449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58D8C7-1D4C-4317-ABB0-5BCD3C316E3D}"/>
              </a:ext>
            </a:extLst>
          </p:cNvPr>
          <p:cNvSpPr>
            <a:spLocks noGrp="1"/>
          </p:cNvSpPr>
          <p:nvPr>
            <p:ph type="ctrTitle"/>
          </p:nvPr>
        </p:nvSpPr>
        <p:spPr/>
        <p:txBody>
          <a:bodyPr/>
          <a:lstStyle/>
          <a:p>
            <a:r>
              <a:rPr lang="es-CL" dirty="0"/>
              <a:t>Muchas Gracias</a:t>
            </a:r>
            <a:br>
              <a:rPr lang="es-CL" dirty="0"/>
            </a:br>
            <a:endParaRPr lang="es-CL" dirty="0"/>
          </a:p>
        </p:txBody>
      </p:sp>
    </p:spTree>
    <p:extLst>
      <p:ext uri="{BB962C8B-B14F-4D97-AF65-F5344CB8AC3E}">
        <p14:creationId xmlns:p14="http://schemas.microsoft.com/office/powerpoint/2010/main" val="3648534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D0C1DA0-E505-4B94-ADB5-2B4419EA3119}"/>
              </a:ext>
            </a:extLst>
          </p:cNvPr>
          <p:cNvSpPr/>
          <p:nvPr/>
        </p:nvSpPr>
        <p:spPr>
          <a:xfrm>
            <a:off x="4622258" y="715949"/>
            <a:ext cx="6764168" cy="5239896"/>
          </a:xfrm>
          <a:prstGeom prst="rect">
            <a:avLst/>
          </a:prstGeom>
        </p:spPr>
        <p:txBody>
          <a:bodyPr wrap="square">
            <a:spAutoFit/>
          </a:bodyPr>
          <a:lstStyle/>
          <a:p>
            <a:endParaRPr lang="es-CL" sz="1050" dirty="0">
              <a:solidFill>
                <a:srgbClr val="000000"/>
              </a:solidFill>
              <a:latin typeface="Verdana" panose="020B0604030504040204" pitchFamily="34" charset="0"/>
            </a:endParaRPr>
          </a:p>
          <a:p>
            <a:r>
              <a:rPr lang="es-CL" sz="2000" b="1" dirty="0">
                <a:solidFill>
                  <a:schemeClr val="accent1"/>
                </a:solidFill>
                <a:latin typeface="Verdana" panose="020B0604030504040204" pitchFamily="34" charset="0"/>
              </a:rPr>
              <a:t>El Derecho a la Salud es uno de los derechos fundamentales de todo ser humano</a:t>
            </a:r>
          </a:p>
          <a:p>
            <a:r>
              <a:rPr lang="es-CL" sz="2000" b="1" dirty="0">
                <a:latin typeface="Verdana" panose="020B0604030504040204" pitchFamily="34" charset="0"/>
              </a:rPr>
              <a:t> </a:t>
            </a:r>
            <a:endParaRPr lang="es-CL" sz="2000" dirty="0">
              <a:latin typeface="Verdana" panose="020B0604030504040204" pitchFamily="34" charset="0"/>
            </a:endParaRPr>
          </a:p>
          <a:p>
            <a:pPr algn="just"/>
            <a:r>
              <a:rPr lang="es-CL" sz="1400" dirty="0">
                <a:latin typeface="Verdana" panose="020B0604030504040204" pitchFamily="34" charset="0"/>
              </a:rPr>
              <a:t>Todo ser humano tiene derecho al disfrute del </a:t>
            </a:r>
            <a:r>
              <a:rPr lang="es-CL" sz="1400" b="1" dirty="0">
                <a:latin typeface="Verdana" panose="020B0604030504040204" pitchFamily="34" charset="0"/>
              </a:rPr>
              <a:t>más alto nivel posible de salud </a:t>
            </a:r>
            <a:r>
              <a:rPr lang="es-CL" sz="1400" dirty="0">
                <a:latin typeface="Verdana" panose="020B0604030504040204" pitchFamily="34" charset="0"/>
              </a:rPr>
              <a:t>que le permita vivir dignamente y que este derecho es fundamental para vivir dignamente y que está ligado a otros derechos de manera indisoluble. </a:t>
            </a:r>
          </a:p>
          <a:p>
            <a:endParaRPr lang="es-CL" sz="1400" dirty="0">
              <a:latin typeface="Verdana" panose="020B0604030504040204" pitchFamily="34" charset="0"/>
            </a:endParaRPr>
          </a:p>
          <a:p>
            <a:pPr algn="just"/>
            <a:r>
              <a:rPr lang="es-CL" sz="1400" dirty="0">
                <a:latin typeface="Verdana" panose="020B0604030504040204" pitchFamily="34" charset="0"/>
              </a:rPr>
              <a:t>Los Estados deben crear las </a:t>
            </a:r>
            <a:r>
              <a:rPr lang="es-CL" sz="1400" b="1" dirty="0">
                <a:latin typeface="Verdana" panose="020B0604030504040204" pitchFamily="34" charset="0"/>
              </a:rPr>
              <a:t>condiciones que permitan que todas las personas puedan vivir lo más saludablemente posible</a:t>
            </a:r>
            <a:r>
              <a:rPr lang="es-CL" sz="1400" dirty="0">
                <a:latin typeface="Verdana" panose="020B0604030504040204" pitchFamily="34" charset="0"/>
              </a:rPr>
              <a:t>. El derecho a la salud no debe entenderse como el derecho a estar sano. </a:t>
            </a:r>
          </a:p>
          <a:p>
            <a:pPr algn="just"/>
            <a:endParaRPr lang="es-CL" sz="1400" dirty="0">
              <a:latin typeface="Verdana" panose="020B0604030504040204" pitchFamily="34" charset="0"/>
            </a:endParaRPr>
          </a:p>
          <a:p>
            <a:pPr marL="285750" indent="-285750" algn="just">
              <a:buFont typeface="Arial" panose="020B0604020202020204" pitchFamily="34" charset="0"/>
              <a:buChar char="•"/>
            </a:pPr>
            <a:r>
              <a:rPr lang="es-CL" sz="1600" dirty="0"/>
              <a:t> ONU: Objetivo de Desarrollo Sostenible </a:t>
            </a:r>
            <a:r>
              <a:rPr lang="es-CL" sz="1600" dirty="0" err="1"/>
              <a:t>N°</a:t>
            </a:r>
            <a:r>
              <a:rPr lang="es-CL" sz="1600" dirty="0"/>
              <a:t> 3 al año 2030:  </a:t>
            </a:r>
            <a:r>
              <a:rPr lang="es-CL" sz="1600" b="1" dirty="0"/>
              <a:t> “Garantizar vidas saludables y promover el bienestar para todas las edades. </a:t>
            </a:r>
          </a:p>
          <a:p>
            <a:pPr marL="285750" indent="-285750" algn="just">
              <a:buFont typeface="Arial" panose="020B0604020202020204" pitchFamily="34" charset="0"/>
              <a:buChar char="•"/>
            </a:pPr>
            <a:endParaRPr lang="es-CL" sz="1600" b="1" dirty="0"/>
          </a:p>
          <a:p>
            <a:pPr marL="285750" indent="-285750" algn="just">
              <a:buFont typeface="Arial" panose="020B0604020202020204" pitchFamily="34" charset="0"/>
              <a:buChar char="•"/>
            </a:pPr>
            <a:r>
              <a:rPr lang="es-CL" sz="1600" dirty="0"/>
              <a:t>OPS-OMS: </a:t>
            </a:r>
            <a:r>
              <a:rPr lang="es-CL" sz="1600" b="1" dirty="0"/>
              <a:t>Estrategia Mundial de RHS  2030 para el acceso universal a la salud y la cobertura universal de la salud.</a:t>
            </a:r>
          </a:p>
          <a:p>
            <a:pPr marL="285750" indent="-285750" algn="just">
              <a:buFont typeface="Arial" panose="020B0604020202020204" pitchFamily="34" charset="0"/>
              <a:buChar char="•"/>
            </a:pPr>
            <a:endParaRPr lang="es-CL" sz="1600" b="1" dirty="0"/>
          </a:p>
          <a:p>
            <a:pPr marL="285750" indent="-285750" algn="just">
              <a:buFont typeface="Arial" panose="020B0604020202020204" pitchFamily="34" charset="0"/>
              <a:buChar char="•"/>
            </a:pPr>
            <a:r>
              <a:rPr lang="es-CL" sz="1600" dirty="0"/>
              <a:t>ORAS-CONHU</a:t>
            </a:r>
            <a:r>
              <a:rPr lang="es-CL" sz="1600" b="1" dirty="0"/>
              <a:t>: Política Andina de RHS 2018-2022. </a:t>
            </a:r>
          </a:p>
          <a:p>
            <a:pPr algn="just"/>
            <a:endParaRPr lang="es-CL" sz="1400" b="1" dirty="0"/>
          </a:p>
        </p:txBody>
      </p:sp>
      <p:pic>
        <p:nvPicPr>
          <p:cNvPr id="5" name="Picture 4" descr="http://blog.saludycalidad.com/wp-content/uploads/2013/08/como-llevar-una-vida-saludable.jpg">
            <a:extLst>
              <a:ext uri="{FF2B5EF4-FFF2-40B4-BE49-F238E27FC236}">
                <a16:creationId xmlns:a16="http://schemas.microsoft.com/office/drawing/2014/main" id="{5C749565-3B72-4A2B-A899-407177A18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81241">
            <a:off x="284099" y="1674053"/>
            <a:ext cx="3866230" cy="2671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043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9F806F2-2320-4C5B-8DA5-49E601F53948}"/>
              </a:ext>
            </a:extLst>
          </p:cNvPr>
          <p:cNvSpPr/>
          <p:nvPr/>
        </p:nvSpPr>
        <p:spPr>
          <a:xfrm>
            <a:off x="0" y="6579220"/>
            <a:ext cx="12192000" cy="278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ángulo 2">
            <a:extLst>
              <a:ext uri="{FF2B5EF4-FFF2-40B4-BE49-F238E27FC236}">
                <a16:creationId xmlns:a16="http://schemas.microsoft.com/office/drawing/2014/main" id="{5E9701F7-211B-424C-8F8C-EB1D46C276D2}"/>
              </a:ext>
            </a:extLst>
          </p:cNvPr>
          <p:cNvSpPr/>
          <p:nvPr/>
        </p:nvSpPr>
        <p:spPr>
          <a:xfrm>
            <a:off x="0" y="6533501"/>
            <a:ext cx="12192000" cy="4571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8" name="Imagen 7">
            <a:extLst>
              <a:ext uri="{FF2B5EF4-FFF2-40B4-BE49-F238E27FC236}">
                <a16:creationId xmlns:a16="http://schemas.microsoft.com/office/drawing/2014/main" id="{CF7917DC-0D24-48FD-884B-CEEC3C8DFFBA}"/>
              </a:ext>
            </a:extLst>
          </p:cNvPr>
          <p:cNvPicPr>
            <a:picLocks noChangeAspect="1"/>
          </p:cNvPicPr>
          <p:nvPr/>
        </p:nvPicPr>
        <p:blipFill rotWithShape="1">
          <a:blip r:embed="rId2"/>
          <a:srcRect l="33915" t="14843" r="40723" b="7507"/>
          <a:stretch/>
        </p:blipFill>
        <p:spPr>
          <a:xfrm>
            <a:off x="4545368" y="812308"/>
            <a:ext cx="4703959" cy="5721194"/>
          </a:xfrm>
          <a:prstGeom prst="rect">
            <a:avLst/>
          </a:prstGeom>
        </p:spPr>
      </p:pic>
      <p:pic>
        <p:nvPicPr>
          <p:cNvPr id="9" name="Imagen 8">
            <a:extLst>
              <a:ext uri="{FF2B5EF4-FFF2-40B4-BE49-F238E27FC236}">
                <a16:creationId xmlns:a16="http://schemas.microsoft.com/office/drawing/2014/main" id="{2FAE89B3-86D0-49CB-B23B-5E20073FB731}"/>
              </a:ext>
            </a:extLst>
          </p:cNvPr>
          <p:cNvPicPr>
            <a:picLocks noChangeAspect="1"/>
          </p:cNvPicPr>
          <p:nvPr/>
        </p:nvPicPr>
        <p:blipFill rotWithShape="1">
          <a:blip r:embed="rId3"/>
          <a:srcRect l="59782" t="11535" r="30388" b="10291"/>
          <a:stretch/>
        </p:blipFill>
        <p:spPr>
          <a:xfrm>
            <a:off x="2217034" y="812308"/>
            <a:ext cx="1828800" cy="5629754"/>
          </a:xfrm>
          <a:prstGeom prst="rect">
            <a:avLst/>
          </a:prstGeom>
        </p:spPr>
      </p:pic>
      <p:sp>
        <p:nvSpPr>
          <p:cNvPr id="12" name="Rectángulo: esquinas redondeadas 11">
            <a:extLst>
              <a:ext uri="{FF2B5EF4-FFF2-40B4-BE49-F238E27FC236}">
                <a16:creationId xmlns:a16="http://schemas.microsoft.com/office/drawing/2014/main" id="{1BBD718D-0928-4366-B3A1-D188AB759D11}"/>
              </a:ext>
            </a:extLst>
          </p:cNvPr>
          <p:cNvSpPr/>
          <p:nvPr/>
        </p:nvSpPr>
        <p:spPr>
          <a:xfrm>
            <a:off x="4376089" y="5623337"/>
            <a:ext cx="5042516" cy="442555"/>
          </a:xfrm>
          <a:prstGeom prst="roundRect">
            <a:avLst/>
          </a:prstGeom>
          <a:noFill/>
          <a:ln w="19050">
            <a:solidFill>
              <a:schemeClr val="accent5">
                <a:lumMod val="75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sp>
        <p:nvSpPr>
          <p:cNvPr id="14" name="CuadroTexto 13">
            <a:extLst>
              <a:ext uri="{FF2B5EF4-FFF2-40B4-BE49-F238E27FC236}">
                <a16:creationId xmlns:a16="http://schemas.microsoft.com/office/drawing/2014/main" id="{385D25B1-A8DB-41AA-8594-D36B3CA059B4}"/>
              </a:ext>
            </a:extLst>
          </p:cNvPr>
          <p:cNvSpPr txBox="1"/>
          <p:nvPr/>
        </p:nvSpPr>
        <p:spPr>
          <a:xfrm>
            <a:off x="9993105" y="1706627"/>
            <a:ext cx="1455117" cy="224676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s-CL" sz="1400" b="1" i="1" dirty="0"/>
              <a:t>Aumentar sustancialmente la financiación de la salud y la contratación, el desarrollo, la capacitación y la retención del personal sanitario…</a:t>
            </a:r>
          </a:p>
        </p:txBody>
      </p:sp>
      <p:sp>
        <p:nvSpPr>
          <p:cNvPr id="16" name="Rectángulo 15">
            <a:extLst>
              <a:ext uri="{FF2B5EF4-FFF2-40B4-BE49-F238E27FC236}">
                <a16:creationId xmlns:a16="http://schemas.microsoft.com/office/drawing/2014/main" id="{50C46D94-6F6F-4EFB-927D-6A49A1907C8F}"/>
              </a:ext>
            </a:extLst>
          </p:cNvPr>
          <p:cNvSpPr/>
          <p:nvPr/>
        </p:nvSpPr>
        <p:spPr>
          <a:xfrm>
            <a:off x="307430" y="1174365"/>
            <a:ext cx="1579349" cy="4893647"/>
          </a:xfrm>
          <a:prstGeom prst="rect">
            <a:avLst/>
          </a:prstGeom>
        </p:spPr>
        <p:txBody>
          <a:bodyPr wrap="square">
            <a:spAutoFit/>
          </a:bodyPr>
          <a:lstStyle/>
          <a:p>
            <a:r>
              <a:rPr lang="es-ES" sz="1200" dirty="0">
                <a:solidFill>
                  <a:srgbClr val="4D4D4D"/>
                </a:solidFill>
                <a:latin typeface="Calibri" panose="020F0502020204030204" pitchFamily="34" charset="0"/>
                <a:cs typeface="Calibri" panose="020F0502020204030204" pitchFamily="34" charset="0"/>
              </a:rPr>
              <a:t>En 2015, la ONU aprobó la </a:t>
            </a:r>
            <a:r>
              <a:rPr lang="es-ES" sz="1200" dirty="0">
                <a:solidFill>
                  <a:srgbClr val="4D4D4D"/>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Agenda 2030 sobre el Desarrollo Sostenible</a:t>
            </a:r>
            <a:r>
              <a:rPr lang="es-ES" sz="1200" dirty="0">
                <a:solidFill>
                  <a:srgbClr val="4D4D4D"/>
                </a:solidFill>
                <a:latin typeface="Calibri" panose="020F0502020204030204" pitchFamily="34" charset="0"/>
                <a:cs typeface="Calibri" panose="020F0502020204030204" pitchFamily="34" charset="0"/>
              </a:rPr>
              <a:t>, una oportunidad para que los países y sus sociedades emprendan un nuevo camino con el que mejorar la vida de todos, sin dejar a nadie atrás. La Agenda cuenta con </a:t>
            </a:r>
            <a:r>
              <a:rPr lang="es-ES" sz="1200" dirty="0">
                <a:solidFill>
                  <a:srgbClr val="4D4D4D"/>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17 Objetivos de Desarrollo Sostenible,</a:t>
            </a:r>
            <a:r>
              <a:rPr lang="es-ES" sz="1200" dirty="0">
                <a:solidFill>
                  <a:srgbClr val="4D4D4D"/>
                </a:solidFill>
                <a:latin typeface="Calibri" panose="020F0502020204030204" pitchFamily="34" charset="0"/>
                <a:cs typeface="Calibri" panose="020F0502020204030204" pitchFamily="34" charset="0"/>
              </a:rPr>
              <a:t> que incluyen desde la eliminación de la pobreza hasta el combate al cambio climático, la educación, la igualdad de la mujer, la defensa del medio ambiente o el diseño de las ciudades.</a:t>
            </a:r>
          </a:p>
        </p:txBody>
      </p:sp>
      <p:pic>
        <p:nvPicPr>
          <p:cNvPr id="1026" name="Picture 2" descr="Desarrollo Sostenible Logo">
            <a:extLst>
              <a:ext uri="{FF2B5EF4-FFF2-40B4-BE49-F238E27FC236}">
                <a16:creationId xmlns:a16="http://schemas.microsoft.com/office/drawing/2014/main" id="{B10F1F78-4C53-42EE-944B-CF4FFC431A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7358"/>
            <a:ext cx="6591300" cy="592377"/>
          </a:xfrm>
          <a:prstGeom prst="rect">
            <a:avLst/>
          </a:prstGeom>
          <a:noFill/>
          <a:extLst>
            <a:ext uri="{909E8E84-426E-40DD-AFC4-6F175D3DCCD1}">
              <a14:hiddenFill xmlns:a14="http://schemas.microsoft.com/office/drawing/2010/main">
                <a:solidFill>
                  <a:srgbClr val="FFFFFF"/>
                </a:solidFill>
              </a14:hiddenFill>
            </a:ext>
          </a:extLst>
        </p:spPr>
      </p:pic>
      <p:sp>
        <p:nvSpPr>
          <p:cNvPr id="17" name="Flecha: a la derecha con bandas 16">
            <a:extLst>
              <a:ext uri="{FF2B5EF4-FFF2-40B4-BE49-F238E27FC236}">
                <a16:creationId xmlns:a16="http://schemas.microsoft.com/office/drawing/2014/main" id="{57AA9669-AB30-4266-90E0-B87B37A5C3ED}"/>
              </a:ext>
            </a:extLst>
          </p:cNvPr>
          <p:cNvSpPr/>
          <p:nvPr/>
        </p:nvSpPr>
        <p:spPr>
          <a:xfrm rot="18321947">
            <a:off x="9446876" y="4841697"/>
            <a:ext cx="804031" cy="484632"/>
          </a:xfrm>
          <a:prstGeom prst="strip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762182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9F806F2-2320-4C5B-8DA5-49E601F53948}"/>
              </a:ext>
            </a:extLst>
          </p:cNvPr>
          <p:cNvSpPr/>
          <p:nvPr/>
        </p:nvSpPr>
        <p:spPr>
          <a:xfrm>
            <a:off x="0" y="6579220"/>
            <a:ext cx="12192000" cy="278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ángulo 2">
            <a:extLst>
              <a:ext uri="{FF2B5EF4-FFF2-40B4-BE49-F238E27FC236}">
                <a16:creationId xmlns:a16="http://schemas.microsoft.com/office/drawing/2014/main" id="{5E9701F7-211B-424C-8F8C-EB1D46C276D2}"/>
              </a:ext>
            </a:extLst>
          </p:cNvPr>
          <p:cNvSpPr/>
          <p:nvPr/>
        </p:nvSpPr>
        <p:spPr>
          <a:xfrm>
            <a:off x="0" y="6533501"/>
            <a:ext cx="12192000" cy="4571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A5D46B70-B00D-44C0-9B65-B65DD6F34A6F}"/>
              </a:ext>
            </a:extLst>
          </p:cNvPr>
          <p:cNvSpPr txBox="1"/>
          <p:nvPr/>
        </p:nvSpPr>
        <p:spPr>
          <a:xfrm>
            <a:off x="1969365" y="2366630"/>
            <a:ext cx="2966619" cy="1231106"/>
          </a:xfrm>
          <a:prstGeom prst="rect">
            <a:avLst/>
          </a:prstGeom>
          <a:ln w="38100"/>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CL" sz="2000" dirty="0">
                <a:solidFill>
                  <a:srgbClr val="0070C0"/>
                </a:solidFill>
              </a:rPr>
              <a:t>Plan de Acción 2018-2023:</a:t>
            </a:r>
          </a:p>
          <a:p>
            <a:pPr lvl="1"/>
            <a:r>
              <a:rPr lang="es-CL" dirty="0">
                <a:solidFill>
                  <a:srgbClr val="0070C0"/>
                </a:solidFill>
              </a:rPr>
              <a:t>3 Líneas de acción</a:t>
            </a:r>
          </a:p>
          <a:p>
            <a:pPr lvl="1"/>
            <a:r>
              <a:rPr lang="es-CL" dirty="0">
                <a:solidFill>
                  <a:srgbClr val="0070C0"/>
                </a:solidFill>
              </a:rPr>
              <a:t>10 Objetivos</a:t>
            </a:r>
          </a:p>
          <a:p>
            <a:pPr lvl="1"/>
            <a:r>
              <a:rPr lang="es-CL" dirty="0">
                <a:solidFill>
                  <a:srgbClr val="0070C0"/>
                </a:solidFill>
              </a:rPr>
              <a:t>27 Indicadores</a:t>
            </a:r>
          </a:p>
        </p:txBody>
      </p:sp>
      <p:pic>
        <p:nvPicPr>
          <p:cNvPr id="5" name="Imagen 4">
            <a:extLst>
              <a:ext uri="{FF2B5EF4-FFF2-40B4-BE49-F238E27FC236}">
                <a16:creationId xmlns:a16="http://schemas.microsoft.com/office/drawing/2014/main" id="{CA56081D-EE09-4631-BECE-2444B0858486}"/>
              </a:ext>
            </a:extLst>
          </p:cNvPr>
          <p:cNvPicPr>
            <a:picLocks noChangeAspect="1"/>
          </p:cNvPicPr>
          <p:nvPr/>
        </p:nvPicPr>
        <p:blipFill>
          <a:blip r:embed="rId2"/>
          <a:stretch>
            <a:fillRect/>
          </a:stretch>
        </p:blipFill>
        <p:spPr>
          <a:xfrm>
            <a:off x="6744514" y="837614"/>
            <a:ext cx="5113537" cy="5341006"/>
          </a:xfrm>
          <a:prstGeom prst="rect">
            <a:avLst/>
          </a:prstGeom>
        </p:spPr>
      </p:pic>
      <p:sp>
        <p:nvSpPr>
          <p:cNvPr id="6" name="CuadroTexto 5">
            <a:extLst>
              <a:ext uri="{FF2B5EF4-FFF2-40B4-BE49-F238E27FC236}">
                <a16:creationId xmlns:a16="http://schemas.microsoft.com/office/drawing/2014/main" id="{7BF310E1-AFD9-4A19-AB45-AA80E76C0D6A}"/>
              </a:ext>
            </a:extLst>
          </p:cNvPr>
          <p:cNvSpPr txBox="1"/>
          <p:nvPr/>
        </p:nvSpPr>
        <p:spPr>
          <a:xfrm>
            <a:off x="997260" y="129728"/>
            <a:ext cx="10945640" cy="707886"/>
          </a:xfrm>
          <a:prstGeom prst="rect">
            <a:avLst/>
          </a:prstGeom>
          <a:noFill/>
        </p:spPr>
        <p:txBody>
          <a:bodyPr wrap="square" rtlCol="0">
            <a:spAutoFit/>
          </a:bodyPr>
          <a:lstStyle/>
          <a:p>
            <a:r>
              <a:rPr lang="es-CL" sz="2000" b="1" dirty="0">
                <a:solidFill>
                  <a:srgbClr val="0070C0"/>
                </a:solidFill>
                <a:latin typeface="Arial Black" panose="020B0A04020102020204" pitchFamily="34" charset="0"/>
              </a:rPr>
              <a:t>ESTRATEGIA MUNDIAL DE RHS 2030: Acceso y Cobertura Universal de Salud  OPS-OMS</a:t>
            </a:r>
          </a:p>
        </p:txBody>
      </p:sp>
      <p:sp>
        <p:nvSpPr>
          <p:cNvPr id="8" name="Rectángulo 7">
            <a:extLst>
              <a:ext uri="{FF2B5EF4-FFF2-40B4-BE49-F238E27FC236}">
                <a16:creationId xmlns:a16="http://schemas.microsoft.com/office/drawing/2014/main" id="{49C4DF23-FADE-4221-87FE-751D12CC3E9E}"/>
              </a:ext>
            </a:extLst>
          </p:cNvPr>
          <p:cNvSpPr/>
          <p:nvPr/>
        </p:nvSpPr>
        <p:spPr>
          <a:xfrm>
            <a:off x="333949" y="1144692"/>
            <a:ext cx="6096000" cy="1015663"/>
          </a:xfrm>
          <a:prstGeom prst="rect">
            <a:avLst/>
          </a:prstGeom>
        </p:spPr>
        <p:txBody>
          <a:bodyPr wrap="square">
            <a:spAutoFit/>
          </a:bodyPr>
          <a:lstStyle/>
          <a:p>
            <a:pPr algn="just"/>
            <a:r>
              <a:rPr lang="es-ES" sz="1200" b="1" dirty="0">
                <a:solidFill>
                  <a:srgbClr val="0A0A0A"/>
                </a:solidFill>
                <a:latin typeface="Trebuchet"/>
              </a:rPr>
              <a:t>Objetivo general: </a:t>
            </a:r>
            <a:r>
              <a:rPr lang="es-ES" sz="1200" dirty="0">
                <a:solidFill>
                  <a:srgbClr val="0A0A0A"/>
                </a:solidFill>
                <a:latin typeface="Trebuchet"/>
              </a:rPr>
              <a:t> Garantizar la disponibilidad, accesibilidad, aceptabilidad y calidad del personal de salud mediante inversiones suficientes y la aplicación de políticas eficaces a nivel nacional, regional y mundial, con el fin de ofrecer una vida saludable a las personas de todas las edades y promover el desarrollo socioeconómico equitativo brindando oportunidades de empleo digno.</a:t>
            </a:r>
            <a:endParaRPr lang="es-ES" sz="1200" b="0" i="0" dirty="0">
              <a:solidFill>
                <a:srgbClr val="0A0A0A"/>
              </a:solidFill>
              <a:effectLst/>
              <a:latin typeface="Trebuchet"/>
            </a:endParaRPr>
          </a:p>
        </p:txBody>
      </p:sp>
      <p:pic>
        <p:nvPicPr>
          <p:cNvPr id="9" name="Picture 2" descr="Desarrollo Sostenible Logo">
            <a:extLst>
              <a:ext uri="{FF2B5EF4-FFF2-40B4-BE49-F238E27FC236}">
                <a16:creationId xmlns:a16="http://schemas.microsoft.com/office/drawing/2014/main" id="{FCD2E260-7426-455E-9426-E863853B68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819" r="88290" b="12196"/>
          <a:stretch/>
        </p:blipFill>
        <p:spPr bwMode="auto">
          <a:xfrm>
            <a:off x="249100" y="199441"/>
            <a:ext cx="771832" cy="551765"/>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4010379E-8A6D-4737-AB4F-A168996C59EA}"/>
              </a:ext>
            </a:extLst>
          </p:cNvPr>
          <p:cNvSpPr/>
          <p:nvPr/>
        </p:nvSpPr>
        <p:spPr>
          <a:xfrm>
            <a:off x="400572" y="3868438"/>
            <a:ext cx="6096000" cy="2123658"/>
          </a:xfrm>
          <a:prstGeom prst="rect">
            <a:avLst/>
          </a:prstGeom>
        </p:spPr>
        <p:txBody>
          <a:bodyPr>
            <a:spAutoFit/>
          </a:bodyPr>
          <a:lstStyle/>
          <a:p>
            <a:pPr algn="just"/>
            <a:r>
              <a:rPr lang="es-ES" sz="1200" dirty="0">
                <a:solidFill>
                  <a:srgbClr val="0A0A0A"/>
                </a:solidFill>
                <a:latin typeface="Trebuchet"/>
              </a:rPr>
              <a:t>Se insta a los países a aumentar la inversión pública y la eficiencia del financiamiento para incrementar la disponibilidad y retención del personal de salud, a desarrollar sistemas de información sobre recursos humanos para la salud para fortalecer la planificación estratégica y la previsión de necesidades presentes y futuras, y a promover el desarrollo de equipos interprofesionales dentro de las redes de servicios de salud.</a:t>
            </a:r>
          </a:p>
          <a:p>
            <a:pPr algn="just"/>
            <a:endParaRPr lang="es-ES" sz="1200" dirty="0">
              <a:solidFill>
                <a:srgbClr val="0A0A0A"/>
              </a:solidFill>
              <a:latin typeface="Trebuchet"/>
            </a:endParaRPr>
          </a:p>
          <a:p>
            <a:pPr algn="just"/>
            <a:r>
              <a:rPr lang="es-ES" sz="1200" dirty="0">
                <a:solidFill>
                  <a:srgbClr val="0A0A0A"/>
                </a:solidFill>
                <a:latin typeface="Trebuchet"/>
              </a:rPr>
              <a:t>Esta estrategia aboga por la transformación de la educación de las profesiones de la salud a fin de incluir los principios de la misión social, la incorporación de la perspectiva de salud pública y el abordaje de los determinantes sociales; por alinear la formación de los recursos humanos con las necesidades presentes y futuras de los sistemas de salud; y por aumentar la asignación de plazas en salud familiar y comunitaria y en especialidades básicas, entre otras acciones.</a:t>
            </a:r>
          </a:p>
        </p:txBody>
      </p:sp>
    </p:spTree>
    <p:extLst>
      <p:ext uri="{BB962C8B-B14F-4D97-AF65-F5344CB8AC3E}">
        <p14:creationId xmlns:p14="http://schemas.microsoft.com/office/powerpoint/2010/main" val="594383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9F806F2-2320-4C5B-8DA5-49E601F53948}"/>
              </a:ext>
            </a:extLst>
          </p:cNvPr>
          <p:cNvSpPr/>
          <p:nvPr/>
        </p:nvSpPr>
        <p:spPr>
          <a:xfrm>
            <a:off x="0" y="6579220"/>
            <a:ext cx="12192000" cy="278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ángulo 2">
            <a:extLst>
              <a:ext uri="{FF2B5EF4-FFF2-40B4-BE49-F238E27FC236}">
                <a16:creationId xmlns:a16="http://schemas.microsoft.com/office/drawing/2014/main" id="{5E9701F7-211B-424C-8F8C-EB1D46C276D2}"/>
              </a:ext>
            </a:extLst>
          </p:cNvPr>
          <p:cNvSpPr/>
          <p:nvPr/>
        </p:nvSpPr>
        <p:spPr>
          <a:xfrm>
            <a:off x="0" y="6533501"/>
            <a:ext cx="12192000" cy="4571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7BF310E1-AFD9-4A19-AB45-AA80E76C0D6A}"/>
              </a:ext>
            </a:extLst>
          </p:cNvPr>
          <p:cNvSpPr txBox="1"/>
          <p:nvPr/>
        </p:nvSpPr>
        <p:spPr>
          <a:xfrm>
            <a:off x="-10555525" y="344944"/>
            <a:ext cx="22498425" cy="400110"/>
          </a:xfrm>
          <a:prstGeom prst="rect">
            <a:avLst/>
          </a:prstGeom>
          <a:noFill/>
        </p:spPr>
        <p:txBody>
          <a:bodyPr wrap="square" rtlCol="0">
            <a:spAutoFit/>
          </a:bodyPr>
          <a:lstStyle/>
          <a:p>
            <a:r>
              <a:rPr lang="es-CL" sz="2000" b="1" dirty="0">
                <a:solidFill>
                  <a:srgbClr val="0070C0"/>
                </a:solidFill>
                <a:latin typeface="Arial Black" panose="020B0A04020102020204" pitchFamily="34" charset="0"/>
              </a:rPr>
              <a:t>POLITICA ANDINA DE RHS: Plan Estratégico 2018-2022.</a:t>
            </a:r>
          </a:p>
        </p:txBody>
      </p:sp>
      <p:pic>
        <p:nvPicPr>
          <p:cNvPr id="2052" name="Picture 4" descr="Resultado de imagen para oras conhu">
            <a:extLst>
              <a:ext uri="{FF2B5EF4-FFF2-40B4-BE49-F238E27FC236}">
                <a16:creationId xmlns:a16="http://schemas.microsoft.com/office/drawing/2014/main" id="{6FFB13B4-9DF1-4C89-BE9A-8102BC380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28" y="235526"/>
            <a:ext cx="799723" cy="799723"/>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9A969587-7F60-4F19-BA85-F9749AF5A6F0}"/>
              </a:ext>
            </a:extLst>
          </p:cNvPr>
          <p:cNvSpPr txBox="1"/>
          <p:nvPr/>
        </p:nvSpPr>
        <p:spPr>
          <a:xfrm>
            <a:off x="1176951" y="344944"/>
            <a:ext cx="10945640" cy="400110"/>
          </a:xfrm>
          <a:prstGeom prst="rect">
            <a:avLst/>
          </a:prstGeom>
          <a:noFill/>
        </p:spPr>
        <p:txBody>
          <a:bodyPr wrap="square" rtlCol="0">
            <a:spAutoFit/>
          </a:bodyPr>
          <a:lstStyle/>
          <a:p>
            <a:r>
              <a:rPr lang="es-CL" sz="2000" b="1" dirty="0">
                <a:solidFill>
                  <a:srgbClr val="0070C0"/>
                </a:solidFill>
                <a:latin typeface="Arial Black" panose="020B0A04020102020204" pitchFamily="34" charset="0"/>
              </a:rPr>
              <a:t>POLITICA ANDINA DE RHS: Plan Estratégico 2018-2022.</a:t>
            </a:r>
          </a:p>
        </p:txBody>
      </p:sp>
      <p:graphicFrame>
        <p:nvGraphicFramePr>
          <p:cNvPr id="13" name="Diagrama 12">
            <a:extLst>
              <a:ext uri="{FF2B5EF4-FFF2-40B4-BE49-F238E27FC236}">
                <a16:creationId xmlns:a16="http://schemas.microsoft.com/office/drawing/2014/main" id="{0D9D43D8-D07E-437B-8B25-23FED2F3095B}"/>
              </a:ext>
            </a:extLst>
          </p:cNvPr>
          <p:cNvGraphicFramePr/>
          <p:nvPr>
            <p:extLst>
              <p:ext uri="{D42A27DB-BD31-4B8C-83A1-F6EECF244321}">
                <p14:modId xmlns:p14="http://schemas.microsoft.com/office/powerpoint/2010/main" val="120300785"/>
              </p:ext>
            </p:extLst>
          </p:nvPr>
        </p:nvGraphicFramePr>
        <p:xfrm>
          <a:off x="3589197" y="1339461"/>
          <a:ext cx="8128000" cy="4753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ángulo 13">
            <a:extLst>
              <a:ext uri="{FF2B5EF4-FFF2-40B4-BE49-F238E27FC236}">
                <a16:creationId xmlns:a16="http://schemas.microsoft.com/office/drawing/2014/main" id="{CCD73A60-7804-44CC-BF07-A34C9D3CBB9E}"/>
              </a:ext>
            </a:extLst>
          </p:cNvPr>
          <p:cNvSpPr/>
          <p:nvPr/>
        </p:nvSpPr>
        <p:spPr>
          <a:xfrm>
            <a:off x="474803" y="1144667"/>
            <a:ext cx="2619469" cy="3046988"/>
          </a:xfrm>
          <a:prstGeom prst="rect">
            <a:avLst/>
          </a:prstGeom>
        </p:spPr>
        <p:txBody>
          <a:bodyPr wrap="square">
            <a:spAutoFit/>
          </a:bodyPr>
          <a:lstStyle/>
          <a:p>
            <a:r>
              <a:rPr lang="es-ES" sz="2400" dirty="0">
                <a:solidFill>
                  <a:schemeClr val="accent1"/>
                </a:solidFill>
                <a:latin typeface="Times New Roman" panose="02020603050405020304" pitchFamily="18" charset="0"/>
              </a:rPr>
              <a:t>Propósito</a:t>
            </a:r>
          </a:p>
          <a:p>
            <a:endParaRPr lang="es-ES" sz="1400" dirty="0">
              <a:solidFill>
                <a:srgbClr val="000000"/>
              </a:solidFill>
              <a:latin typeface="Times New Roman" panose="02020603050405020304" pitchFamily="18" charset="0"/>
            </a:endParaRPr>
          </a:p>
          <a:p>
            <a:r>
              <a:rPr lang="es-ES" sz="1400" dirty="0">
                <a:solidFill>
                  <a:srgbClr val="000000"/>
                </a:solidFill>
                <a:latin typeface="Times New Roman" panose="02020603050405020304" pitchFamily="18" charset="0"/>
              </a:rPr>
              <a:t>Contribuir al efectivo ejercicio del derecho a la salud de todos los habitantes de la región andina generando condiciones para el acceso, la cobertura, la capacidad resolutiva, la adecuación cultural y la calidad de los servicios de salud, ampliando su capacidad de interacción intersectorial hacia la remoción de los principales determinantes. </a:t>
            </a:r>
            <a:endParaRPr lang="es-CL" sz="1400" dirty="0"/>
          </a:p>
        </p:txBody>
      </p:sp>
      <p:sp>
        <p:nvSpPr>
          <p:cNvPr id="17" name="Rectángulo 16">
            <a:extLst>
              <a:ext uri="{FF2B5EF4-FFF2-40B4-BE49-F238E27FC236}">
                <a16:creationId xmlns:a16="http://schemas.microsoft.com/office/drawing/2014/main" id="{A628C0EF-3A01-4B29-8D3A-146A8FD62800}"/>
              </a:ext>
            </a:extLst>
          </p:cNvPr>
          <p:cNvSpPr/>
          <p:nvPr/>
        </p:nvSpPr>
        <p:spPr>
          <a:xfrm>
            <a:off x="474803" y="4328338"/>
            <a:ext cx="2619469" cy="1384995"/>
          </a:xfrm>
          <a:prstGeom prst="rect">
            <a:avLst/>
          </a:prstGeom>
          <a:ln w="19050">
            <a:solidFill>
              <a:schemeClr val="accent5">
                <a:lumMod val="75000"/>
              </a:schemeClr>
            </a:solidFill>
            <a:prstDash val="sysDash"/>
          </a:ln>
        </p:spPr>
        <p:txBody>
          <a:bodyPr wrap="square">
            <a:spAutoFit/>
          </a:bodyPr>
          <a:lstStyle/>
          <a:p>
            <a:r>
              <a:rPr lang="es-ES" sz="1400" dirty="0">
                <a:solidFill>
                  <a:srgbClr val="000000"/>
                </a:solidFill>
                <a:latin typeface="Times New Roman" panose="02020603050405020304" pitchFamily="18" charset="0"/>
              </a:rPr>
              <a:t>La Política y su Plan de Acción, considera productos entregables a escala regional (POA a 4 años),  y escala nacional (línea base y orientaciones para la elaboración de los POA).</a:t>
            </a:r>
            <a:endParaRPr lang="es-CL" sz="1400" dirty="0"/>
          </a:p>
        </p:txBody>
      </p:sp>
    </p:spTree>
    <p:extLst>
      <p:ext uri="{BB962C8B-B14F-4D97-AF65-F5344CB8AC3E}">
        <p14:creationId xmlns:p14="http://schemas.microsoft.com/office/powerpoint/2010/main" val="1035802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A0809-4572-4F22-B89B-BC5C11BBB7D7}"/>
              </a:ext>
            </a:extLst>
          </p:cNvPr>
          <p:cNvSpPr>
            <a:spLocks noGrp="1"/>
          </p:cNvSpPr>
          <p:nvPr>
            <p:ph type="title"/>
          </p:nvPr>
        </p:nvSpPr>
        <p:spPr>
          <a:xfrm>
            <a:off x="252919" y="1123837"/>
            <a:ext cx="2892617" cy="4601183"/>
          </a:xfrm>
        </p:spPr>
        <p:txBody>
          <a:bodyPr>
            <a:noAutofit/>
          </a:bodyPr>
          <a:lstStyle/>
          <a:p>
            <a:pPr marL="182563"/>
            <a:r>
              <a:rPr lang="es-CL" sz="1600" dirty="0">
                <a:solidFill>
                  <a:schemeClr val="bg1"/>
                </a:solidFill>
                <a:latin typeface="Calibri" panose="020F0502020204030204" pitchFamily="34" charset="0"/>
              </a:rPr>
              <a:t>Instalación de un sistema permanente de planificación para:</a:t>
            </a:r>
            <a:br>
              <a:rPr lang="es-CL" sz="1600" dirty="0">
                <a:solidFill>
                  <a:schemeClr val="bg1"/>
                </a:solidFill>
                <a:latin typeface="Calibri" panose="020F0502020204030204" pitchFamily="34" charset="0"/>
              </a:rPr>
            </a:br>
            <a:br>
              <a:rPr lang="es-CL" sz="1600" dirty="0">
                <a:solidFill>
                  <a:schemeClr val="bg1"/>
                </a:solidFill>
                <a:latin typeface="Calibri" panose="020F0502020204030204" pitchFamily="34" charset="0"/>
              </a:rPr>
            </a:br>
            <a:r>
              <a:rPr lang="es-CL" sz="1600" dirty="0">
                <a:solidFill>
                  <a:schemeClr val="bg1"/>
                </a:solidFill>
                <a:latin typeface="Calibri" panose="020F0502020204030204" pitchFamily="34" charset="0"/>
              </a:rPr>
              <a:t>-  La elaboración de escenarios de acciones sobre las variables que influyen sobre la demanda y la disponibilidad, estableciendo una mejor relación entre ellas.</a:t>
            </a:r>
            <a:br>
              <a:rPr lang="es-CL" sz="1600" dirty="0">
                <a:solidFill>
                  <a:schemeClr val="bg1"/>
                </a:solidFill>
                <a:latin typeface="Calibri" panose="020F0502020204030204" pitchFamily="34" charset="0"/>
              </a:rPr>
            </a:br>
            <a:br>
              <a:rPr lang="es-CL" sz="1600" dirty="0">
                <a:solidFill>
                  <a:schemeClr val="bg1"/>
                </a:solidFill>
                <a:latin typeface="Calibri" panose="020F0502020204030204" pitchFamily="34" charset="0"/>
              </a:rPr>
            </a:br>
            <a:r>
              <a:rPr lang="es-CL" sz="1600" dirty="0">
                <a:solidFill>
                  <a:schemeClr val="bg1"/>
                </a:solidFill>
                <a:latin typeface="Calibri" panose="020F0502020204030204" pitchFamily="34" charset="0"/>
              </a:rPr>
              <a:t>-  El monitoreo de las necesidades, brechas y resultados de políticas, en el marco del modelo de atención vigente.  </a:t>
            </a:r>
            <a:br>
              <a:rPr lang="es-CL" sz="2400" dirty="0">
                <a:solidFill>
                  <a:srgbClr val="0070C0"/>
                </a:solidFill>
                <a:latin typeface="Calibri" panose="020F0502020204030204" pitchFamily="34" charset="0"/>
              </a:rPr>
            </a:br>
            <a:endParaRPr lang="es-CL" sz="2400" dirty="0"/>
          </a:p>
        </p:txBody>
      </p:sp>
      <p:sp>
        <p:nvSpPr>
          <p:cNvPr id="4" name="Título 1">
            <a:extLst>
              <a:ext uri="{FF2B5EF4-FFF2-40B4-BE49-F238E27FC236}">
                <a16:creationId xmlns:a16="http://schemas.microsoft.com/office/drawing/2014/main" id="{B908946E-7011-404E-907D-BCB7E39D0876}"/>
              </a:ext>
            </a:extLst>
          </p:cNvPr>
          <p:cNvSpPr txBox="1">
            <a:spLocks/>
          </p:cNvSpPr>
          <p:nvPr/>
        </p:nvSpPr>
        <p:spPr>
          <a:xfrm>
            <a:off x="3706423" y="684439"/>
            <a:ext cx="7839401" cy="8787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CL" sz="1800" b="1" dirty="0">
                <a:solidFill>
                  <a:schemeClr val="accent1"/>
                </a:solidFill>
                <a:latin typeface="Verdana" panose="020B0604030504040204" pitchFamily="34" charset="0"/>
                <a:ea typeface="+mn-ea"/>
                <a:cs typeface="+mn-cs"/>
              </a:rPr>
              <a:t>¿Cómo se determina la disponibilidad deseable de personal en el sistema público?</a:t>
            </a:r>
          </a:p>
        </p:txBody>
      </p:sp>
      <p:sp>
        <p:nvSpPr>
          <p:cNvPr id="6" name="Rectángulo 5">
            <a:extLst>
              <a:ext uri="{FF2B5EF4-FFF2-40B4-BE49-F238E27FC236}">
                <a16:creationId xmlns:a16="http://schemas.microsoft.com/office/drawing/2014/main" id="{590F0A0F-85C6-4E7D-9023-ECDA640D2E3F}"/>
              </a:ext>
            </a:extLst>
          </p:cNvPr>
          <p:cNvSpPr/>
          <p:nvPr/>
        </p:nvSpPr>
        <p:spPr>
          <a:xfrm>
            <a:off x="3706423" y="1526135"/>
            <a:ext cx="7839401" cy="4647426"/>
          </a:xfrm>
          <a:prstGeom prst="rect">
            <a:avLst/>
          </a:prstGeom>
        </p:spPr>
        <p:txBody>
          <a:bodyPr wrap="square">
            <a:spAutoFit/>
          </a:bodyPr>
          <a:lstStyle/>
          <a:p>
            <a:r>
              <a:rPr lang="es-CL" sz="2000" b="1" dirty="0">
                <a:solidFill>
                  <a:schemeClr val="accent5"/>
                </a:solidFill>
                <a:latin typeface="Calibri" panose="020F0502020204030204" pitchFamily="34" charset="0"/>
              </a:rPr>
              <a:t>Herramientas complementarias</a:t>
            </a:r>
            <a:br>
              <a:rPr lang="es-CL" sz="2000" dirty="0">
                <a:latin typeface="Calibri" panose="020F0502020204030204" pitchFamily="34" charset="0"/>
              </a:rPr>
            </a:br>
            <a:r>
              <a:rPr lang="es-CL" sz="2000" dirty="0">
                <a:latin typeface="Calibri" panose="020F0502020204030204" pitchFamily="34" charset="0"/>
              </a:rPr>
              <a:t>	</a:t>
            </a:r>
          </a:p>
          <a:p>
            <a:pPr marL="450850" indent="-450850" algn="just">
              <a:buFont typeface="+mj-lt"/>
              <a:buAutoNum type="arabicPeriod"/>
            </a:pPr>
            <a:r>
              <a:rPr lang="es-CL" sz="1600" dirty="0">
                <a:latin typeface="Calibri" panose="020F0502020204030204" pitchFamily="34" charset="0"/>
              </a:rPr>
              <a:t>Metodología de los Estudios Pre </a:t>
            </a:r>
            <a:r>
              <a:rPr lang="es-CL" sz="1600" dirty="0" err="1">
                <a:latin typeface="Calibri" panose="020F0502020204030204" pitchFamily="34" charset="0"/>
              </a:rPr>
              <a:t>Inversionales</a:t>
            </a:r>
            <a:r>
              <a:rPr lang="es-CL" sz="1600" dirty="0">
                <a:latin typeface="Calibri" panose="020F0502020204030204" pitchFamily="34" charset="0"/>
              </a:rPr>
              <a:t> (EPH), Módulo de Recursos Humanos para la cartera de inversión en infraestructura y equipamiento.</a:t>
            </a:r>
          </a:p>
          <a:p>
            <a:pPr marL="450850" indent="-450850" algn="just">
              <a:buFont typeface="+mj-lt"/>
              <a:buAutoNum type="arabicPeriod"/>
            </a:pPr>
            <a:endParaRPr lang="es-CL" sz="1600" dirty="0">
              <a:latin typeface="Calibri" panose="020F0502020204030204" pitchFamily="34" charset="0"/>
            </a:endParaRPr>
          </a:p>
          <a:p>
            <a:pPr marL="450850" indent="-450850" algn="just">
              <a:buFont typeface="+mj-lt"/>
              <a:buAutoNum type="arabicPeriod"/>
            </a:pPr>
            <a:r>
              <a:rPr lang="es-CL" sz="1600" dirty="0">
                <a:latin typeface="Calibri" panose="020F0502020204030204" pitchFamily="34" charset="0"/>
              </a:rPr>
              <a:t>Densidades de Profesionales de la Salud.</a:t>
            </a:r>
          </a:p>
          <a:p>
            <a:pPr marL="514350" indent="-514350">
              <a:buFont typeface="+mj-lt"/>
              <a:buAutoNum type="arabicPeriod"/>
            </a:pPr>
            <a:endParaRPr lang="es-CL" sz="1600" dirty="0">
              <a:latin typeface="Calibri" panose="020F0502020204030204" pitchFamily="34" charset="0"/>
            </a:endParaRPr>
          </a:p>
          <a:p>
            <a:pPr marL="457200" lvl="0" indent="-457200" algn="just">
              <a:buFont typeface="+mj-lt"/>
              <a:buAutoNum type="arabicPeriod"/>
            </a:pPr>
            <a:r>
              <a:rPr lang="es-CL" sz="1600" dirty="0">
                <a:latin typeface="Calibri" panose="020F0502020204030204" pitchFamily="34" charset="0"/>
              </a:rPr>
              <a:t>Tasas de uso de las prestaciones médicas por la población beneficiaria, nacional, por macro región y servicio de salud, asociadas a la disponibilidad de horas médicas que han permitido la realización de estas prestaciones. Elaboración de escenarios y proyecciones que incorporan tanto las evoluciones demográficas como el ingreso de nuevos médicos  al sistema público.</a:t>
            </a:r>
          </a:p>
          <a:p>
            <a:pPr marL="457200" lvl="0" indent="-457200">
              <a:buFont typeface="+mj-lt"/>
              <a:buAutoNum type="arabicPeriod"/>
            </a:pPr>
            <a:endParaRPr lang="es-CL" sz="1600" dirty="0">
              <a:latin typeface="Calibri" panose="020F0502020204030204" pitchFamily="34" charset="0"/>
            </a:endParaRPr>
          </a:p>
          <a:p>
            <a:pPr marL="457200" lvl="0" indent="-457200" algn="just">
              <a:buFont typeface="+mj-lt"/>
              <a:buAutoNum type="arabicPeriod"/>
            </a:pPr>
            <a:r>
              <a:rPr lang="es-CL" sz="1600" dirty="0">
                <a:latin typeface="Calibri" panose="020F0502020204030204" pitchFamily="34" charset="0"/>
              </a:rPr>
              <a:t>Sistema informatizado de proyección de necesidades y oferta, basado en la carga de enfermedad y la estandarización de los procesos de atención médicos. Iniciado en 2010 y reiniciado en 2016. A la fecha, incluye  19 especialidades médicas (entre las cuales Medicina Interna) trabajadas con comisiones de expertos. Este sistema está informatizado.</a:t>
            </a:r>
            <a:endParaRPr lang="es-CL" sz="2000" dirty="0">
              <a:latin typeface="Calibri" panose="020F0502020204030204" pitchFamily="34" charset="0"/>
            </a:endParaRPr>
          </a:p>
        </p:txBody>
      </p:sp>
    </p:spTree>
    <p:extLst>
      <p:ext uri="{BB962C8B-B14F-4D97-AF65-F5344CB8AC3E}">
        <p14:creationId xmlns:p14="http://schemas.microsoft.com/office/powerpoint/2010/main" val="56277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9F806F2-2320-4C5B-8DA5-49E601F53948}"/>
              </a:ext>
            </a:extLst>
          </p:cNvPr>
          <p:cNvSpPr/>
          <p:nvPr/>
        </p:nvSpPr>
        <p:spPr>
          <a:xfrm>
            <a:off x="0" y="6579220"/>
            <a:ext cx="12192000" cy="278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200" dirty="0"/>
          </a:p>
        </p:txBody>
      </p:sp>
      <p:sp>
        <p:nvSpPr>
          <p:cNvPr id="3" name="Rectángulo 2">
            <a:extLst>
              <a:ext uri="{FF2B5EF4-FFF2-40B4-BE49-F238E27FC236}">
                <a16:creationId xmlns:a16="http://schemas.microsoft.com/office/drawing/2014/main" id="{5E9701F7-211B-424C-8F8C-EB1D46C276D2}"/>
              </a:ext>
            </a:extLst>
          </p:cNvPr>
          <p:cNvSpPr/>
          <p:nvPr/>
        </p:nvSpPr>
        <p:spPr>
          <a:xfrm>
            <a:off x="0" y="6533501"/>
            <a:ext cx="12192000" cy="4571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Fases Proceso de Planificación RHS">
            <a:extLst>
              <a:ext uri="{FF2B5EF4-FFF2-40B4-BE49-F238E27FC236}">
                <a16:creationId xmlns:a16="http://schemas.microsoft.com/office/drawing/2014/main" id="{DA3B33FD-FDFA-4657-8C8E-150964D29B97}"/>
              </a:ext>
            </a:extLst>
          </p:cNvPr>
          <p:cNvSpPr txBox="1">
            <a:spLocks/>
          </p:cNvSpPr>
          <p:nvPr/>
        </p:nvSpPr>
        <p:spPr>
          <a:xfrm>
            <a:off x="520098" y="268404"/>
            <a:ext cx="10240734" cy="626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fontScale="97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just" defTabSz="484886"/>
            <a:r>
              <a:rPr lang="es-CL" sz="2000" b="1" dirty="0">
                <a:solidFill>
                  <a:srgbClr val="0070C0"/>
                </a:solidFill>
                <a:latin typeface="Arial Black" panose="020B0A04020102020204" pitchFamily="34" charset="0"/>
                <a:ea typeface="+mn-ea"/>
                <a:cs typeface="+mn-cs"/>
              </a:rPr>
              <a:t>Plan Nacional de Inversiones Proyección Necesidades de RRHH 2018-2024</a:t>
            </a:r>
          </a:p>
        </p:txBody>
      </p:sp>
      <p:pic>
        <p:nvPicPr>
          <p:cNvPr id="6" name="Imagen 5">
            <a:extLst>
              <a:ext uri="{FF2B5EF4-FFF2-40B4-BE49-F238E27FC236}">
                <a16:creationId xmlns:a16="http://schemas.microsoft.com/office/drawing/2014/main" id="{C66EF4EB-1C45-480A-A81A-602E22D41BDB}"/>
              </a:ext>
            </a:extLst>
          </p:cNvPr>
          <p:cNvPicPr>
            <a:picLocks noChangeAspect="1"/>
          </p:cNvPicPr>
          <p:nvPr/>
        </p:nvPicPr>
        <p:blipFill>
          <a:blip r:embed="rId2"/>
          <a:stretch>
            <a:fillRect/>
          </a:stretch>
        </p:blipFill>
        <p:spPr>
          <a:xfrm>
            <a:off x="7899275" y="986767"/>
            <a:ext cx="4011267" cy="2444285"/>
          </a:xfrm>
          <a:prstGeom prst="rect">
            <a:avLst/>
          </a:prstGeom>
        </p:spPr>
      </p:pic>
      <p:pic>
        <p:nvPicPr>
          <p:cNvPr id="7" name="Imagen 6">
            <a:extLst>
              <a:ext uri="{FF2B5EF4-FFF2-40B4-BE49-F238E27FC236}">
                <a16:creationId xmlns:a16="http://schemas.microsoft.com/office/drawing/2014/main" id="{E8591BD8-302B-41CD-BCA8-4AB2B3036965}"/>
              </a:ext>
            </a:extLst>
          </p:cNvPr>
          <p:cNvPicPr>
            <a:picLocks noChangeAspect="1"/>
          </p:cNvPicPr>
          <p:nvPr/>
        </p:nvPicPr>
        <p:blipFill>
          <a:blip r:embed="rId3">
            <a:duotone>
              <a:schemeClr val="accent1">
                <a:shade val="45000"/>
                <a:satMod val="135000"/>
              </a:schemeClr>
              <a:prstClr val="white"/>
            </a:duotone>
          </a:blip>
          <a:stretch>
            <a:fillRect/>
          </a:stretch>
        </p:blipFill>
        <p:spPr>
          <a:xfrm>
            <a:off x="7996865" y="3568285"/>
            <a:ext cx="3675354" cy="2805262"/>
          </a:xfrm>
          <a:prstGeom prst="rect">
            <a:avLst/>
          </a:prstGeom>
        </p:spPr>
      </p:pic>
      <p:sp>
        <p:nvSpPr>
          <p:cNvPr id="8" name="Flecha: hacia arriba 7">
            <a:extLst>
              <a:ext uri="{FF2B5EF4-FFF2-40B4-BE49-F238E27FC236}">
                <a16:creationId xmlns:a16="http://schemas.microsoft.com/office/drawing/2014/main" id="{91E6BC0D-4521-4B7E-9F08-59AED67EBDAE}"/>
              </a:ext>
            </a:extLst>
          </p:cNvPr>
          <p:cNvSpPr/>
          <p:nvPr/>
        </p:nvSpPr>
        <p:spPr>
          <a:xfrm rot="5400000">
            <a:off x="5697160" y="2233627"/>
            <a:ext cx="1343807" cy="1046939"/>
          </a:xfrm>
          <a:prstGeom prst="upArrow">
            <a:avLst/>
          </a:prstGeom>
          <a:solidFill>
            <a:schemeClr val="accent5">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vert="vert270" rtlCol="0" anchor="ctr"/>
          <a:lstStyle/>
          <a:p>
            <a:pPr algn="ctr">
              <a:defRPr/>
            </a:pPr>
            <a:r>
              <a:rPr kumimoji="0" lang="es-CL" sz="9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13 %</a:t>
            </a:r>
            <a:r>
              <a:rPr lang="es-CL" sz="900" dirty="0">
                <a:solidFill>
                  <a:srgbClr val="FFFFFF"/>
                </a:solidFill>
                <a:latin typeface="Calibri Light" panose="020F0302020204030204" pitchFamily="34" charset="0"/>
                <a:cs typeface="Calibri Light" panose="020F0302020204030204" pitchFamily="34" charset="0"/>
              </a:rPr>
              <a:t>de Cobertura de Brechas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9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9" name="Elipse 8">
            <a:extLst>
              <a:ext uri="{FF2B5EF4-FFF2-40B4-BE49-F238E27FC236}">
                <a16:creationId xmlns:a16="http://schemas.microsoft.com/office/drawing/2014/main" id="{E302DDF5-2E88-4A0E-BD79-EB8B909E0121}"/>
              </a:ext>
            </a:extLst>
          </p:cNvPr>
          <p:cNvSpPr/>
          <p:nvPr/>
        </p:nvSpPr>
        <p:spPr>
          <a:xfrm>
            <a:off x="5210595" y="924718"/>
            <a:ext cx="2076121" cy="1046939"/>
          </a:xfrm>
          <a:prstGeom prst="ellipse">
            <a:avLst/>
          </a:prstGeom>
          <a:solidFill>
            <a:schemeClr val="bg1"/>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100" b="0" i="0" u="none" strike="noStrike" kern="1200" cap="none" spc="0" normalizeH="0" baseline="0" noProof="0" dirty="0">
                <a:ln>
                  <a:noFill/>
                </a:ln>
                <a:solidFill>
                  <a:schemeClr val="accent1"/>
                </a:solidFill>
                <a:effectLst/>
                <a:uLnTx/>
                <a:uFillTx/>
                <a:latin typeface="Calibri Light" panose="020F0302020204030204" pitchFamily="34" charset="0"/>
                <a:ea typeface="+mn-ea"/>
                <a:cs typeface="Calibri Light" panose="020F0302020204030204" pitchFamily="34" charset="0"/>
              </a:rPr>
              <a:t>Estimación de Requerimientos  RHS  y Programación Brecha, 30 Hospitales en Ejecución de Obras</a:t>
            </a:r>
          </a:p>
        </p:txBody>
      </p:sp>
      <p:sp>
        <p:nvSpPr>
          <p:cNvPr id="11" name="Título 1">
            <a:extLst>
              <a:ext uri="{FF2B5EF4-FFF2-40B4-BE49-F238E27FC236}">
                <a16:creationId xmlns:a16="http://schemas.microsoft.com/office/drawing/2014/main" id="{3420482D-603B-4931-98F3-EBB937F39843}"/>
              </a:ext>
            </a:extLst>
          </p:cNvPr>
          <p:cNvSpPr txBox="1">
            <a:spLocks/>
          </p:cNvSpPr>
          <p:nvPr/>
        </p:nvSpPr>
        <p:spPr>
          <a:xfrm>
            <a:off x="571606" y="1055203"/>
            <a:ext cx="3667090" cy="2138192"/>
          </a:xfrm>
          <a:prstGeom prst="rect">
            <a:avLst/>
          </a:prstGeom>
        </p:spPr>
        <p:style>
          <a:lnRef idx="0">
            <a:schemeClr val="accent5"/>
          </a:lnRef>
          <a:fillRef idx="3">
            <a:schemeClr val="accent5"/>
          </a:fillRef>
          <a:effectRef idx="3">
            <a:schemeClr val="accent5"/>
          </a:effectRef>
          <a:fontRef idx="minor">
            <a:schemeClr val="lt1"/>
          </a:fontRef>
        </p:style>
        <p:txBody>
          <a:bodyPr>
            <a:normAutofit fontScale="7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br>
              <a:rPr lang="es-CL" dirty="0"/>
            </a:br>
            <a:br>
              <a:rPr lang="es-CL" dirty="0"/>
            </a:br>
            <a:br>
              <a:rPr lang="es-CL" dirty="0"/>
            </a:br>
            <a:br>
              <a:rPr lang="es-CL" dirty="0"/>
            </a:br>
            <a:br>
              <a:rPr lang="es-CL" dirty="0"/>
            </a:br>
            <a:br>
              <a:rPr lang="es-CL" dirty="0"/>
            </a:br>
            <a:endParaRPr lang="es-CL" dirty="0"/>
          </a:p>
        </p:txBody>
      </p:sp>
      <p:graphicFrame>
        <p:nvGraphicFramePr>
          <p:cNvPr id="12" name="Marcador de contenido 4">
            <a:extLst>
              <a:ext uri="{FF2B5EF4-FFF2-40B4-BE49-F238E27FC236}">
                <a16:creationId xmlns:a16="http://schemas.microsoft.com/office/drawing/2014/main" id="{EC983717-963A-4D51-B963-B5860E9C6834}"/>
              </a:ext>
            </a:extLst>
          </p:cNvPr>
          <p:cNvGraphicFramePr>
            <a:graphicFrameLocks/>
          </p:cNvGraphicFramePr>
          <p:nvPr>
            <p:extLst>
              <p:ext uri="{D42A27DB-BD31-4B8C-83A1-F6EECF244321}">
                <p14:modId xmlns:p14="http://schemas.microsoft.com/office/powerpoint/2010/main" val="191493460"/>
              </p:ext>
            </p:extLst>
          </p:nvPr>
        </p:nvGraphicFramePr>
        <p:xfrm>
          <a:off x="351825" y="3474718"/>
          <a:ext cx="6315306" cy="3029313"/>
        </p:xfrm>
        <a:graphic>
          <a:graphicData uri="http://schemas.openxmlformats.org/drawingml/2006/chart">
            <c:chart xmlns:c="http://schemas.openxmlformats.org/drawingml/2006/chart" xmlns:r="http://schemas.openxmlformats.org/officeDocument/2006/relationships" r:id="rId4"/>
          </a:graphicData>
        </a:graphic>
      </p:graphicFrame>
      <p:pic>
        <p:nvPicPr>
          <p:cNvPr id="13" name="Imagen 12">
            <a:extLst>
              <a:ext uri="{FF2B5EF4-FFF2-40B4-BE49-F238E27FC236}">
                <a16:creationId xmlns:a16="http://schemas.microsoft.com/office/drawing/2014/main" id="{6E3A4622-8405-4887-8099-194932824308}"/>
              </a:ext>
            </a:extLst>
          </p:cNvPr>
          <p:cNvPicPr>
            <a:picLocks noChangeAspect="1"/>
          </p:cNvPicPr>
          <p:nvPr/>
        </p:nvPicPr>
        <p:blipFill>
          <a:blip r:embed="rId5"/>
          <a:stretch>
            <a:fillRect/>
          </a:stretch>
        </p:blipFill>
        <p:spPr>
          <a:xfrm>
            <a:off x="1017788" y="1264011"/>
            <a:ext cx="2682905" cy="1720576"/>
          </a:xfrm>
          <a:prstGeom prst="rect">
            <a:avLst/>
          </a:prstGeom>
        </p:spPr>
      </p:pic>
    </p:spTree>
    <p:extLst>
      <p:ext uri="{BB962C8B-B14F-4D97-AF65-F5344CB8AC3E}">
        <p14:creationId xmlns:p14="http://schemas.microsoft.com/office/powerpoint/2010/main" val="4075440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9F806F2-2320-4C5B-8DA5-49E601F53948}"/>
              </a:ext>
            </a:extLst>
          </p:cNvPr>
          <p:cNvSpPr/>
          <p:nvPr/>
        </p:nvSpPr>
        <p:spPr>
          <a:xfrm>
            <a:off x="0" y="6579220"/>
            <a:ext cx="12192000" cy="278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ángulo 2">
            <a:extLst>
              <a:ext uri="{FF2B5EF4-FFF2-40B4-BE49-F238E27FC236}">
                <a16:creationId xmlns:a16="http://schemas.microsoft.com/office/drawing/2014/main" id="{5E9701F7-211B-424C-8F8C-EB1D46C276D2}"/>
              </a:ext>
            </a:extLst>
          </p:cNvPr>
          <p:cNvSpPr/>
          <p:nvPr/>
        </p:nvSpPr>
        <p:spPr>
          <a:xfrm>
            <a:off x="0" y="6533501"/>
            <a:ext cx="12192000" cy="4571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7BF310E1-AFD9-4A19-AB45-AA80E76C0D6A}"/>
              </a:ext>
            </a:extLst>
          </p:cNvPr>
          <p:cNvSpPr txBox="1"/>
          <p:nvPr/>
        </p:nvSpPr>
        <p:spPr>
          <a:xfrm>
            <a:off x="-10555525" y="344944"/>
            <a:ext cx="22498425" cy="400110"/>
          </a:xfrm>
          <a:prstGeom prst="rect">
            <a:avLst/>
          </a:prstGeom>
          <a:noFill/>
        </p:spPr>
        <p:txBody>
          <a:bodyPr wrap="square" rtlCol="0">
            <a:spAutoFit/>
          </a:bodyPr>
          <a:lstStyle/>
          <a:p>
            <a:r>
              <a:rPr lang="es-CL" sz="2000" b="1" dirty="0">
                <a:solidFill>
                  <a:srgbClr val="0070C0"/>
                </a:solidFill>
                <a:latin typeface="Arial Black" panose="020B0A04020102020204" pitchFamily="34" charset="0"/>
              </a:rPr>
              <a:t>POLITICA ANDINA DE RHS: Plan Estratégico 2018-2022.</a:t>
            </a:r>
          </a:p>
        </p:txBody>
      </p:sp>
      <p:sp>
        <p:nvSpPr>
          <p:cNvPr id="12" name="Rectángulo 11">
            <a:extLst>
              <a:ext uri="{FF2B5EF4-FFF2-40B4-BE49-F238E27FC236}">
                <a16:creationId xmlns:a16="http://schemas.microsoft.com/office/drawing/2014/main" id="{94D7467F-8F5D-49CC-BC0A-050990F1B695}"/>
              </a:ext>
            </a:extLst>
          </p:cNvPr>
          <p:cNvSpPr/>
          <p:nvPr/>
        </p:nvSpPr>
        <p:spPr>
          <a:xfrm>
            <a:off x="389298" y="278780"/>
            <a:ext cx="10791731" cy="1107996"/>
          </a:xfrm>
          <a:prstGeom prst="rect">
            <a:avLst/>
          </a:prstGeom>
        </p:spPr>
        <p:txBody>
          <a:bodyPr wrap="square">
            <a:spAutoFit/>
          </a:bodyPr>
          <a:lstStyle/>
          <a:p>
            <a:pPr algn="just"/>
            <a:r>
              <a:rPr lang="es-CL" sz="2000" b="1" spc="-60" dirty="0">
                <a:solidFill>
                  <a:srgbClr val="0070C0"/>
                </a:solidFill>
                <a:latin typeface="Arial Black" panose="020B0A04020102020204" pitchFamily="34" charset="0"/>
              </a:rPr>
              <a:t>Densidades de Profesionales Nucleares (Médicos, Enfermeras y Matronas) por 10,000 Habitantes</a:t>
            </a:r>
          </a:p>
          <a:p>
            <a:pPr algn="just"/>
            <a:endParaRPr lang="es-CL" sz="1400" b="1" dirty="0">
              <a:solidFill>
                <a:schemeClr val="accent1"/>
              </a:solidFill>
              <a:latin typeface="Verdana" panose="020B0604030504040204" pitchFamily="34" charset="0"/>
            </a:endParaRPr>
          </a:p>
          <a:p>
            <a:pPr algn="just"/>
            <a:r>
              <a:rPr lang="es-CL" sz="1200" b="1" dirty="0">
                <a:solidFill>
                  <a:schemeClr val="accent5"/>
                </a:solidFill>
                <a:latin typeface="Verdana" panose="020B0604030504040204" pitchFamily="34" charset="0"/>
              </a:rPr>
              <a:t>UNIVERSO NACIONAL PUBLICO – PRIVADO</a:t>
            </a:r>
          </a:p>
        </p:txBody>
      </p:sp>
      <p:sp>
        <p:nvSpPr>
          <p:cNvPr id="13" name="Título 1">
            <a:extLst>
              <a:ext uri="{FF2B5EF4-FFF2-40B4-BE49-F238E27FC236}">
                <a16:creationId xmlns:a16="http://schemas.microsoft.com/office/drawing/2014/main" id="{951F6584-2297-4888-8F85-3C1A9AF75337}"/>
              </a:ext>
            </a:extLst>
          </p:cNvPr>
          <p:cNvSpPr txBox="1">
            <a:spLocks/>
          </p:cNvSpPr>
          <p:nvPr/>
        </p:nvSpPr>
        <p:spPr>
          <a:xfrm>
            <a:off x="389299" y="2048131"/>
            <a:ext cx="2947482" cy="2921770"/>
          </a:xfrm>
          <a:prstGeom prst="rect">
            <a:avLst/>
          </a:prstGeom>
        </p:spPr>
        <p:style>
          <a:lnRef idx="3">
            <a:schemeClr val="lt1"/>
          </a:lnRef>
          <a:fillRef idx="1">
            <a:schemeClr val="accent5"/>
          </a:fillRef>
          <a:effectRef idx="1">
            <a:schemeClr val="accent5"/>
          </a:effectRef>
          <a:fontRef idx="minor">
            <a:schemeClr val="lt1"/>
          </a:fontRef>
        </p:style>
        <p:txBody>
          <a:bodyP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CL" sz="2400">
                <a:latin typeface="Calibri" panose="020F0502020204030204" pitchFamily="34" charset="0"/>
              </a:rPr>
              <a:t>Recomendación OPS-OMS - Estrategia Mundial de RHS para el Acceso y la Cobertura Universal 2030:</a:t>
            </a:r>
            <a:br>
              <a:rPr lang="es-CL" sz="2400">
                <a:latin typeface="Calibri" panose="020F0502020204030204" pitchFamily="34" charset="0"/>
              </a:rPr>
            </a:br>
            <a:br>
              <a:rPr lang="es-CL" sz="2400">
                <a:latin typeface="Calibri" panose="020F0502020204030204" pitchFamily="34" charset="0"/>
              </a:rPr>
            </a:br>
            <a:r>
              <a:rPr lang="es-CL" sz="2400">
                <a:latin typeface="Calibri" panose="020F0502020204030204" pitchFamily="34" charset="0"/>
              </a:rPr>
              <a:t>44,3 por 10.000 habitantes</a:t>
            </a:r>
            <a:endParaRPr lang="es-CL" sz="2400" dirty="0">
              <a:latin typeface="Calibri" panose="020F0502020204030204" pitchFamily="34" charset="0"/>
            </a:endParaRPr>
          </a:p>
        </p:txBody>
      </p:sp>
      <p:pic>
        <p:nvPicPr>
          <p:cNvPr id="14" name="Imagen 13">
            <a:extLst>
              <a:ext uri="{FF2B5EF4-FFF2-40B4-BE49-F238E27FC236}">
                <a16:creationId xmlns:a16="http://schemas.microsoft.com/office/drawing/2014/main" id="{8DF8ED59-96D3-4796-A5F3-01C7E8448232}"/>
              </a:ext>
            </a:extLst>
          </p:cNvPr>
          <p:cNvPicPr>
            <a:picLocks noChangeAspect="1"/>
          </p:cNvPicPr>
          <p:nvPr/>
        </p:nvPicPr>
        <p:blipFill rotWithShape="1">
          <a:blip r:embed="rId2"/>
          <a:srcRect l="10776" t="57994" r="27039" b="10550"/>
          <a:stretch/>
        </p:blipFill>
        <p:spPr>
          <a:xfrm>
            <a:off x="3693814" y="1596951"/>
            <a:ext cx="7581530" cy="4154750"/>
          </a:xfrm>
          <a:prstGeom prst="rect">
            <a:avLst/>
          </a:prstGeom>
        </p:spPr>
      </p:pic>
    </p:spTree>
    <p:extLst>
      <p:ext uri="{BB962C8B-B14F-4D97-AF65-F5344CB8AC3E}">
        <p14:creationId xmlns:p14="http://schemas.microsoft.com/office/powerpoint/2010/main" val="3880242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9F806F2-2320-4C5B-8DA5-49E601F53948}"/>
              </a:ext>
            </a:extLst>
          </p:cNvPr>
          <p:cNvSpPr/>
          <p:nvPr/>
        </p:nvSpPr>
        <p:spPr>
          <a:xfrm>
            <a:off x="0" y="6579220"/>
            <a:ext cx="12192000" cy="278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ángulo 2">
            <a:extLst>
              <a:ext uri="{FF2B5EF4-FFF2-40B4-BE49-F238E27FC236}">
                <a16:creationId xmlns:a16="http://schemas.microsoft.com/office/drawing/2014/main" id="{5E9701F7-211B-424C-8F8C-EB1D46C276D2}"/>
              </a:ext>
            </a:extLst>
          </p:cNvPr>
          <p:cNvSpPr/>
          <p:nvPr/>
        </p:nvSpPr>
        <p:spPr>
          <a:xfrm>
            <a:off x="0" y="6533501"/>
            <a:ext cx="12192000" cy="4571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Content Placeholder 4">
            <a:extLst>
              <a:ext uri="{FF2B5EF4-FFF2-40B4-BE49-F238E27FC236}">
                <a16:creationId xmlns:a16="http://schemas.microsoft.com/office/drawing/2014/main" id="{5F2B7348-3CB3-4FA2-8F88-2AC414115B3D}"/>
              </a:ext>
            </a:extLst>
          </p:cNvPr>
          <p:cNvSpPr txBox="1">
            <a:spLocks/>
          </p:cNvSpPr>
          <p:nvPr/>
        </p:nvSpPr>
        <p:spPr>
          <a:xfrm>
            <a:off x="247876" y="115904"/>
            <a:ext cx="11022729" cy="692616"/>
          </a:xfrm>
          <a:prstGeom prst="rect">
            <a:avLst/>
          </a:prstGeom>
        </p:spPr>
        <p:txBody>
          <a:bodyPr vert="horz"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kern="1200" spc="0">
                <a:solidFill>
                  <a:schemeClr val="accent1">
                    <a:lumMod val="75000"/>
                  </a:schemeClr>
                </a:solidFill>
                <a:latin typeface="Candara" panose="020E0502030303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s-CL" spc="-60" dirty="0">
                <a:solidFill>
                  <a:srgbClr val="0070C0"/>
                </a:solidFill>
                <a:latin typeface="Arial Black" panose="020B0A04020102020204" pitchFamily="34" charset="0"/>
              </a:rPr>
              <a:t>Algunos Avances: Médicos y Especialistas, Especialidades Priorizadas.</a:t>
            </a:r>
          </a:p>
        </p:txBody>
      </p:sp>
      <p:sp>
        <p:nvSpPr>
          <p:cNvPr id="18" name="Rectángulo 17">
            <a:extLst>
              <a:ext uri="{FF2B5EF4-FFF2-40B4-BE49-F238E27FC236}">
                <a16:creationId xmlns:a16="http://schemas.microsoft.com/office/drawing/2014/main" id="{1F242F05-4335-4E02-8647-55054AFE0A68}"/>
              </a:ext>
            </a:extLst>
          </p:cNvPr>
          <p:cNvSpPr/>
          <p:nvPr/>
        </p:nvSpPr>
        <p:spPr>
          <a:xfrm>
            <a:off x="247876" y="749425"/>
            <a:ext cx="9976192" cy="31810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467" b="1" i="0" u="none" strike="noStrike" kern="1200" cap="none" spc="0" normalizeH="0" baseline="0" noProof="0" dirty="0">
                <a:ln>
                  <a:noFill/>
                </a:ln>
                <a:solidFill>
                  <a:srgbClr val="4F81BD"/>
                </a:solidFill>
                <a:effectLst/>
                <a:uLnTx/>
                <a:uFillTx/>
                <a:latin typeface="Verdana" panose="020B0604030504040204" pitchFamily="34" charset="0"/>
                <a:ea typeface="Verdana" panose="020B0604030504040204" pitchFamily="34" charset="0"/>
                <a:cs typeface="+mn-cs"/>
              </a:rPr>
              <a:t>Estrategias Asociadas:  Plan de Requerimientos de Médicos, Especialistas Y Equipos de Salud  </a:t>
            </a:r>
          </a:p>
        </p:txBody>
      </p:sp>
      <p:pic>
        <p:nvPicPr>
          <p:cNvPr id="19" name="Imagen 18">
            <a:extLst>
              <a:ext uri="{FF2B5EF4-FFF2-40B4-BE49-F238E27FC236}">
                <a16:creationId xmlns:a16="http://schemas.microsoft.com/office/drawing/2014/main" id="{2A555431-8E7D-47B0-8B8E-8364F640AD71}"/>
              </a:ext>
            </a:extLst>
          </p:cNvPr>
          <p:cNvPicPr>
            <a:picLocks noChangeAspect="1"/>
          </p:cNvPicPr>
          <p:nvPr/>
        </p:nvPicPr>
        <p:blipFill>
          <a:blip r:embed="rId2"/>
          <a:stretch>
            <a:fillRect/>
          </a:stretch>
        </p:blipFill>
        <p:spPr>
          <a:xfrm>
            <a:off x="565477" y="4763601"/>
            <a:ext cx="11022728" cy="1678462"/>
          </a:xfrm>
          <a:prstGeom prst="rect">
            <a:avLst/>
          </a:prstGeom>
        </p:spPr>
      </p:pic>
      <p:sp>
        <p:nvSpPr>
          <p:cNvPr id="20" name="Rectángulo 19">
            <a:extLst>
              <a:ext uri="{FF2B5EF4-FFF2-40B4-BE49-F238E27FC236}">
                <a16:creationId xmlns:a16="http://schemas.microsoft.com/office/drawing/2014/main" id="{DE27008F-10D7-4824-8150-7CCA8B08898C}"/>
              </a:ext>
            </a:extLst>
          </p:cNvPr>
          <p:cNvSpPr/>
          <p:nvPr/>
        </p:nvSpPr>
        <p:spPr>
          <a:xfrm>
            <a:off x="536280" y="4487009"/>
            <a:ext cx="7773255" cy="3181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67" b="1" i="0" u="none" strike="noStrike" kern="1200" cap="none" spc="0" normalizeH="0" baseline="0" noProof="0" dirty="0">
                <a:ln>
                  <a:noFill/>
                </a:ln>
                <a:solidFill>
                  <a:srgbClr val="4F81BD"/>
                </a:solidFill>
                <a:effectLst/>
                <a:uLnTx/>
                <a:uFillTx/>
                <a:latin typeface="Verdana" panose="020B0604030504040204" pitchFamily="34" charset="0"/>
                <a:ea typeface="Verdana" panose="020B0604030504040204" pitchFamily="34" charset="0"/>
                <a:cs typeface="+mn-cs"/>
              </a:rPr>
              <a:t>Estimación de Disponibilidad de Especialistas</a:t>
            </a:r>
          </a:p>
        </p:txBody>
      </p:sp>
      <p:pic>
        <p:nvPicPr>
          <p:cNvPr id="21" name="Imagen 20">
            <a:extLst>
              <a:ext uri="{FF2B5EF4-FFF2-40B4-BE49-F238E27FC236}">
                <a16:creationId xmlns:a16="http://schemas.microsoft.com/office/drawing/2014/main" id="{C40C8E35-5A39-446E-96F7-87F2F261FBE3}"/>
              </a:ext>
            </a:extLst>
          </p:cNvPr>
          <p:cNvPicPr>
            <a:picLocks noChangeAspect="1"/>
          </p:cNvPicPr>
          <p:nvPr/>
        </p:nvPicPr>
        <p:blipFill>
          <a:blip r:embed="rId3"/>
          <a:stretch>
            <a:fillRect/>
          </a:stretch>
        </p:blipFill>
        <p:spPr>
          <a:xfrm>
            <a:off x="142771" y="1221988"/>
            <a:ext cx="11445435" cy="3124200"/>
          </a:xfrm>
          <a:prstGeom prst="rect">
            <a:avLst/>
          </a:prstGeom>
        </p:spPr>
      </p:pic>
      <p:sp>
        <p:nvSpPr>
          <p:cNvPr id="22" name="CuadroTexto 21">
            <a:extLst>
              <a:ext uri="{FF2B5EF4-FFF2-40B4-BE49-F238E27FC236}">
                <a16:creationId xmlns:a16="http://schemas.microsoft.com/office/drawing/2014/main" id="{A6AD846F-D33D-4FEF-A2B4-A7978F7DB78E}"/>
              </a:ext>
            </a:extLst>
          </p:cNvPr>
          <p:cNvSpPr txBox="1"/>
          <p:nvPr/>
        </p:nvSpPr>
        <p:spPr>
          <a:xfrm>
            <a:off x="6333795" y="1313215"/>
            <a:ext cx="3648405"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srgbClr val="C00000"/>
                </a:solidFill>
                <a:effectLst/>
                <a:uLnTx/>
                <a:uFillTx/>
                <a:latin typeface="Calibri"/>
                <a:ea typeface="+mn-ea"/>
                <a:cs typeface="+mn-cs"/>
              </a:rPr>
              <a:t>ESPECIALIDADES PRIORIZADAS</a:t>
            </a:r>
          </a:p>
          <a:p>
            <a:pPr marL="380990" marR="0" lvl="0" indent="-38099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400" b="0" i="0" u="none" strike="noStrike" kern="1200" cap="none" spc="0" normalizeH="0" baseline="0" noProof="0" dirty="0">
                <a:ln>
                  <a:noFill/>
                </a:ln>
                <a:solidFill>
                  <a:srgbClr val="C00000"/>
                </a:solidFill>
                <a:effectLst/>
                <a:uLnTx/>
                <a:uFillTx/>
                <a:latin typeface="Calibri"/>
                <a:ea typeface="+mn-ea"/>
                <a:cs typeface="+mn-cs"/>
              </a:rPr>
              <a:t>Cardiología</a:t>
            </a:r>
          </a:p>
          <a:p>
            <a:pPr marL="380990" marR="0" lvl="0" indent="-38099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400" b="0" i="0" u="none" strike="noStrike" kern="1200" cap="none" spc="0" normalizeH="0" baseline="0" noProof="0" dirty="0">
                <a:ln>
                  <a:noFill/>
                </a:ln>
                <a:solidFill>
                  <a:srgbClr val="C00000"/>
                </a:solidFill>
                <a:effectLst/>
                <a:uLnTx/>
                <a:uFillTx/>
                <a:latin typeface="Calibri"/>
                <a:ea typeface="+mn-ea"/>
                <a:cs typeface="+mn-cs"/>
              </a:rPr>
              <a:t>Geriatría</a:t>
            </a:r>
          </a:p>
          <a:p>
            <a:pPr marL="380990" marR="0" lvl="0" indent="-38099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400" b="0" i="0" u="none" strike="noStrike" kern="1200" cap="none" spc="0" normalizeH="0" baseline="0" noProof="0" dirty="0">
                <a:ln>
                  <a:noFill/>
                </a:ln>
                <a:solidFill>
                  <a:srgbClr val="C00000"/>
                </a:solidFill>
                <a:effectLst/>
                <a:uLnTx/>
                <a:uFillTx/>
                <a:latin typeface="Calibri"/>
                <a:ea typeface="+mn-ea"/>
                <a:cs typeface="+mn-cs"/>
              </a:rPr>
              <a:t>Medicina Familiar</a:t>
            </a:r>
          </a:p>
          <a:p>
            <a:pPr marL="380990" marR="0" lvl="0" indent="-38099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400" b="0" i="0" u="none" strike="noStrike" kern="1200" cap="none" spc="0" normalizeH="0" baseline="0" noProof="0" dirty="0">
                <a:ln>
                  <a:noFill/>
                </a:ln>
                <a:solidFill>
                  <a:srgbClr val="C00000"/>
                </a:solidFill>
                <a:effectLst/>
                <a:uLnTx/>
                <a:uFillTx/>
                <a:latin typeface="Calibri"/>
                <a:ea typeface="+mn-ea"/>
                <a:cs typeface="+mn-cs"/>
              </a:rPr>
              <a:t>Oncología</a:t>
            </a:r>
          </a:p>
          <a:p>
            <a:pPr marL="380990" marR="0" lvl="0" indent="-38099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400" b="0" i="0" u="none" strike="noStrike" kern="1200" cap="none" spc="0" normalizeH="0" baseline="0" noProof="0" dirty="0">
                <a:ln>
                  <a:noFill/>
                </a:ln>
                <a:solidFill>
                  <a:srgbClr val="C00000"/>
                </a:solidFill>
                <a:effectLst/>
                <a:uLnTx/>
                <a:uFillTx/>
                <a:latin typeface="Calibri"/>
                <a:ea typeface="+mn-ea"/>
                <a:cs typeface="+mn-cs"/>
              </a:rPr>
              <a:t>Psiquiatría </a:t>
            </a:r>
          </a:p>
        </p:txBody>
      </p:sp>
      <p:sp>
        <p:nvSpPr>
          <p:cNvPr id="23" name="Flecha: a la izquierda y arriba 22">
            <a:extLst>
              <a:ext uri="{FF2B5EF4-FFF2-40B4-BE49-F238E27FC236}">
                <a16:creationId xmlns:a16="http://schemas.microsoft.com/office/drawing/2014/main" id="{23ED5A35-6113-486D-AA59-C0E185D6151E}"/>
              </a:ext>
            </a:extLst>
          </p:cNvPr>
          <p:cNvSpPr/>
          <p:nvPr/>
        </p:nvSpPr>
        <p:spPr>
          <a:xfrm rot="10800000" flipH="1">
            <a:off x="4422908" y="2472213"/>
            <a:ext cx="207963" cy="72202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2400" b="0" i="0" u="none" strike="noStrike" kern="1200" cap="none" spc="0" normalizeH="0" baseline="0" noProof="0">
              <a:ln>
                <a:noFill/>
              </a:ln>
              <a:solidFill>
                <a:prstClr val="white"/>
              </a:solidFill>
              <a:effectLst/>
              <a:uLnTx/>
              <a:uFillTx/>
              <a:latin typeface="Calibri"/>
              <a:ea typeface="+mn-ea"/>
              <a:cs typeface="+mn-cs"/>
            </a:endParaRPr>
          </a:p>
        </p:txBody>
      </p:sp>
      <p:sp>
        <p:nvSpPr>
          <p:cNvPr id="24" name="Flecha: curvada hacia abajo 23">
            <a:extLst>
              <a:ext uri="{FF2B5EF4-FFF2-40B4-BE49-F238E27FC236}">
                <a16:creationId xmlns:a16="http://schemas.microsoft.com/office/drawing/2014/main" id="{2612BD4E-D268-4251-BBDC-B68311093473}"/>
              </a:ext>
            </a:extLst>
          </p:cNvPr>
          <p:cNvSpPr/>
          <p:nvPr/>
        </p:nvSpPr>
        <p:spPr>
          <a:xfrm>
            <a:off x="7720756" y="2839031"/>
            <a:ext cx="1779688" cy="3549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lecha: curvada hacia abajo 24">
            <a:extLst>
              <a:ext uri="{FF2B5EF4-FFF2-40B4-BE49-F238E27FC236}">
                <a16:creationId xmlns:a16="http://schemas.microsoft.com/office/drawing/2014/main" id="{ECD62FAE-E39A-4B0C-AF31-EAF6BE491F74}"/>
              </a:ext>
            </a:extLst>
          </p:cNvPr>
          <p:cNvSpPr/>
          <p:nvPr/>
        </p:nvSpPr>
        <p:spPr>
          <a:xfrm>
            <a:off x="4718917" y="2854870"/>
            <a:ext cx="1779688" cy="3549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2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3249204"/>
      </p:ext>
    </p:extLst>
  </p:cSld>
  <p:clrMapOvr>
    <a:masterClrMapping/>
  </p:clrMapOvr>
</p:sld>
</file>

<file path=ppt/theme/theme1.xml><?xml version="1.0" encoding="utf-8"?>
<a:theme xmlns:a="http://schemas.openxmlformats.org/drawingml/2006/main" name="Marco">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rco">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2859</TotalTime>
  <Words>1278</Words>
  <Application>Microsoft Office PowerPoint</Application>
  <PresentationFormat>Panorámica</PresentationFormat>
  <Paragraphs>141</Paragraphs>
  <Slides>16</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16</vt:i4>
      </vt:variant>
    </vt:vector>
  </HeadingPairs>
  <TitlesOfParts>
    <vt:vector size="28" baseType="lpstr">
      <vt:lpstr>Arial</vt:lpstr>
      <vt:lpstr>Arial Black</vt:lpstr>
      <vt:lpstr>Calibri</vt:lpstr>
      <vt:lpstr>Calibri Light</vt:lpstr>
      <vt:lpstr>Corbel</vt:lpstr>
      <vt:lpstr>Helvetica</vt:lpstr>
      <vt:lpstr>Times New Roman</vt:lpstr>
      <vt:lpstr>Trebuchet</vt:lpstr>
      <vt:lpstr>Verdana</vt:lpstr>
      <vt:lpstr>Wingdings</vt:lpstr>
      <vt:lpstr>Wingdings 2</vt:lpstr>
      <vt:lpstr>Marco</vt:lpstr>
      <vt:lpstr>JORNADA TECNICA DE CAPACITACIÓN  Y  FORMACIÓN  Disponibilidad, Distribución y Calidad del Personal de Salud en el Sector Público.   Junio de 2019. </vt:lpstr>
      <vt:lpstr>Presentación de PowerPoint</vt:lpstr>
      <vt:lpstr>Presentación de PowerPoint</vt:lpstr>
      <vt:lpstr>Presentación de PowerPoint</vt:lpstr>
      <vt:lpstr>Presentación de PowerPoint</vt:lpstr>
      <vt:lpstr>Instalación de un sistema permanente de planificación para:  -  La elaboración de escenarios de acciones sobre las variables que influyen sobre la demanda y la disponibilidad, estableciendo una mejor relación entre ellas.  -  El monitoreo de las necesidades, brechas y resultados de políticas, en el marco del modelo de atención vigente.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Desafío: mejorar la disponibilidad y distribución de personal calificado y pertinente </vt:lpstr>
      <vt:lpstr>Y para finalizar…</vt:lpstr>
      <vt:lpstr>Muchas 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Diplomado Economía y Salud  Implicaciones de la Agenda 2030 en el financiamiento y la salud   Evaluando la disponibilidad, distribución y calidad del personal de salud en el sector público   28  noviembre de  2017</dc:title>
  <dc:creator>Claudia Andrea Godoy Cubillos</dc:creator>
  <cp:lastModifiedBy>Claudia Andrea Godoy Cubillos</cp:lastModifiedBy>
  <cp:revision>149</cp:revision>
  <cp:lastPrinted>2019-04-03T20:32:24Z</cp:lastPrinted>
  <dcterms:created xsi:type="dcterms:W3CDTF">2017-10-25T20:14:33Z</dcterms:created>
  <dcterms:modified xsi:type="dcterms:W3CDTF">2019-06-14T13:43:21Z</dcterms:modified>
</cp:coreProperties>
</file>