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20"/>
  </p:notesMasterIdLst>
  <p:handoutMasterIdLst>
    <p:handoutMasterId r:id="rId21"/>
  </p:handoutMasterIdLst>
  <p:sldIdLst>
    <p:sldId id="256" r:id="rId4"/>
    <p:sldId id="448" r:id="rId5"/>
    <p:sldId id="449" r:id="rId6"/>
    <p:sldId id="451" r:id="rId7"/>
    <p:sldId id="452" r:id="rId8"/>
    <p:sldId id="453" r:id="rId9"/>
    <p:sldId id="454" r:id="rId10"/>
    <p:sldId id="455" r:id="rId11"/>
    <p:sldId id="447" r:id="rId12"/>
    <p:sldId id="462" r:id="rId13"/>
    <p:sldId id="456" r:id="rId14"/>
    <p:sldId id="468" r:id="rId15"/>
    <p:sldId id="460" r:id="rId16"/>
    <p:sldId id="464" r:id="rId17"/>
    <p:sldId id="467" r:id="rId18"/>
    <p:sldId id="470" r:id="rId19"/>
  </p:sldIdLst>
  <p:sldSz cx="9144000" cy="6858000" type="screen4x3"/>
  <p:notesSz cx="6980238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1010"/>
    <a:srgbClr val="404040"/>
    <a:srgbClr val="808080"/>
    <a:srgbClr val="CCCCCC"/>
    <a:srgbClr val="005FA1"/>
    <a:srgbClr val="E6FD0F"/>
    <a:srgbClr val="0066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976" autoAdjust="0"/>
  </p:normalViewPr>
  <p:slideViewPr>
    <p:cSldViewPr snapToObjects="1">
      <p:cViewPr varScale="1">
        <p:scale>
          <a:sx n="67" d="100"/>
          <a:sy n="67" d="100"/>
        </p:scale>
        <p:origin x="834" y="60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2125EE-2418-411A-A51B-35C093B399C8}" type="doc">
      <dgm:prSet loTypeId="urn:microsoft.com/office/officeart/2005/8/layout/vList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CEDBA336-F69D-4D82-B985-8B9240EA221B}">
      <dgm:prSet phldrT="[Texto]"/>
      <dgm:spPr/>
      <dgm:t>
        <a:bodyPr/>
        <a:lstStyle/>
        <a:p>
          <a:r>
            <a:rPr lang="es-ES" dirty="0" smtClean="0"/>
            <a:t>Concesiones</a:t>
          </a:r>
          <a:endParaRPr lang="es-CL" dirty="0"/>
        </a:p>
      </dgm:t>
    </dgm:pt>
    <dgm:pt modelId="{ED79C0AC-A335-47E4-A0EF-3417D9143AFB}" type="parTrans" cxnId="{A06EB6CD-DEF9-4171-A825-0CE8F978170E}">
      <dgm:prSet/>
      <dgm:spPr/>
      <dgm:t>
        <a:bodyPr/>
        <a:lstStyle/>
        <a:p>
          <a:endParaRPr lang="es-CL"/>
        </a:p>
      </dgm:t>
    </dgm:pt>
    <dgm:pt modelId="{7A05406D-EC73-4922-A36A-C39E18575C33}" type="sibTrans" cxnId="{A06EB6CD-DEF9-4171-A825-0CE8F978170E}">
      <dgm:prSet/>
      <dgm:spPr/>
      <dgm:t>
        <a:bodyPr/>
        <a:lstStyle/>
        <a:p>
          <a:endParaRPr lang="es-CL"/>
        </a:p>
      </dgm:t>
    </dgm:pt>
    <dgm:pt modelId="{6A29D7E8-1788-4BAB-9253-1442540A4F3C}">
      <dgm:prSet phldrT="[Texto]"/>
      <dgm:spPr/>
      <dgm:t>
        <a:bodyPr/>
        <a:lstStyle/>
        <a:p>
          <a:r>
            <a:rPr lang="es-ES" dirty="0" smtClean="0"/>
            <a:t>Protección de los trabajadores de Hospital Félix Bulnes y Salvador.</a:t>
          </a:r>
          <a:endParaRPr lang="es-CL" dirty="0"/>
        </a:p>
      </dgm:t>
    </dgm:pt>
    <dgm:pt modelId="{36AF499A-D778-44F9-A2B5-83B10969E7A3}" type="parTrans" cxnId="{9C8046D7-1A8A-4706-A2F1-3EBA150F1E14}">
      <dgm:prSet/>
      <dgm:spPr/>
      <dgm:t>
        <a:bodyPr/>
        <a:lstStyle/>
        <a:p>
          <a:endParaRPr lang="es-CL"/>
        </a:p>
      </dgm:t>
    </dgm:pt>
    <dgm:pt modelId="{7D09FF71-C833-4B59-A3E1-53896198A19D}" type="sibTrans" cxnId="{9C8046D7-1A8A-4706-A2F1-3EBA150F1E14}">
      <dgm:prSet/>
      <dgm:spPr/>
      <dgm:t>
        <a:bodyPr/>
        <a:lstStyle/>
        <a:p>
          <a:endParaRPr lang="es-CL"/>
        </a:p>
      </dgm:t>
    </dgm:pt>
    <dgm:pt modelId="{46ECB2E0-F885-4848-9548-CF3766553881}">
      <dgm:prSet phldrT="[Texto]"/>
      <dgm:spPr/>
      <dgm:t>
        <a:bodyPr/>
        <a:lstStyle/>
        <a:p>
          <a:r>
            <a:rPr lang="es-ES" dirty="0" smtClean="0"/>
            <a:t>Cambio en las condiciones de explotación.</a:t>
          </a:r>
          <a:endParaRPr lang="es-CL" dirty="0"/>
        </a:p>
      </dgm:t>
    </dgm:pt>
    <dgm:pt modelId="{8024C7AD-DAD0-4E4F-B9BD-8906B3EC8581}" type="parTrans" cxnId="{0042DF81-7334-4C5A-B721-21EB4608FB3D}">
      <dgm:prSet/>
      <dgm:spPr/>
      <dgm:t>
        <a:bodyPr/>
        <a:lstStyle/>
        <a:p>
          <a:endParaRPr lang="es-CL"/>
        </a:p>
      </dgm:t>
    </dgm:pt>
    <dgm:pt modelId="{D48CFB3B-82F6-4351-857C-2FE56C74D7BA}" type="sibTrans" cxnId="{0042DF81-7334-4C5A-B721-21EB4608FB3D}">
      <dgm:prSet/>
      <dgm:spPr/>
      <dgm:t>
        <a:bodyPr/>
        <a:lstStyle/>
        <a:p>
          <a:endParaRPr lang="es-CL"/>
        </a:p>
      </dgm:t>
    </dgm:pt>
    <dgm:pt modelId="{AF88FF11-F3B4-4828-8E4D-6E253F60CF37}">
      <dgm:prSet phldrT="[Texto]"/>
      <dgm:spPr/>
      <dgm:t>
        <a:bodyPr/>
        <a:lstStyle/>
        <a:p>
          <a:r>
            <a:rPr lang="es-ES" dirty="0" smtClean="0"/>
            <a:t>Alimentación</a:t>
          </a:r>
          <a:endParaRPr lang="es-CL" dirty="0"/>
        </a:p>
      </dgm:t>
    </dgm:pt>
    <dgm:pt modelId="{0C2EEFD1-BE9E-4487-9C0F-BF873A0C3ABC}" type="parTrans" cxnId="{0FDFE77A-693E-4C17-A423-27FF21325B0D}">
      <dgm:prSet/>
      <dgm:spPr/>
      <dgm:t>
        <a:bodyPr/>
        <a:lstStyle/>
        <a:p>
          <a:endParaRPr lang="es-CL"/>
        </a:p>
      </dgm:t>
    </dgm:pt>
    <dgm:pt modelId="{D1B114DA-109B-4BDE-B296-BC6569147E9B}" type="sibTrans" cxnId="{0FDFE77A-693E-4C17-A423-27FF21325B0D}">
      <dgm:prSet/>
      <dgm:spPr/>
      <dgm:t>
        <a:bodyPr/>
        <a:lstStyle/>
        <a:p>
          <a:endParaRPr lang="es-CL"/>
        </a:p>
      </dgm:t>
    </dgm:pt>
    <dgm:pt modelId="{93B430FC-FBCD-4470-A8B7-32ACCCF96807}">
      <dgm:prSet phldrT="[Texto]"/>
      <dgm:spPr/>
      <dgm:t>
        <a:bodyPr/>
        <a:lstStyle/>
        <a:p>
          <a:r>
            <a:rPr lang="es-CL" altLang="es-CL" dirty="0" smtClean="0"/>
            <a:t>Envío de ordinario a Ministerio de Hacienda para reiterar solicitud de respuesta pendiente desde julio 2013.</a:t>
          </a:r>
          <a:endParaRPr lang="es-CL" dirty="0"/>
        </a:p>
      </dgm:t>
    </dgm:pt>
    <dgm:pt modelId="{1529F3DC-7F12-43DC-890E-903847DEF0A1}" type="parTrans" cxnId="{49D74EF5-8797-45C9-9BB5-359362429C1A}">
      <dgm:prSet/>
      <dgm:spPr/>
      <dgm:t>
        <a:bodyPr/>
        <a:lstStyle/>
        <a:p>
          <a:endParaRPr lang="es-CL"/>
        </a:p>
      </dgm:t>
    </dgm:pt>
    <dgm:pt modelId="{0D37E84D-003A-40CB-A98D-921A73DF4E0B}" type="sibTrans" cxnId="{49D74EF5-8797-45C9-9BB5-359362429C1A}">
      <dgm:prSet/>
      <dgm:spPr/>
      <dgm:t>
        <a:bodyPr/>
        <a:lstStyle/>
        <a:p>
          <a:endParaRPr lang="es-CL"/>
        </a:p>
      </dgm:t>
    </dgm:pt>
    <dgm:pt modelId="{612E6F30-61E5-4241-BC41-A670B3616CD7}">
      <dgm:prSet phldrT="[Texto]"/>
      <dgm:spPr/>
      <dgm:t>
        <a:bodyPr/>
        <a:lstStyle/>
        <a:p>
          <a:r>
            <a:rPr lang="es-ES" dirty="0" smtClean="0"/>
            <a:t>Incentivo al retiro</a:t>
          </a:r>
          <a:endParaRPr lang="es-CL" dirty="0"/>
        </a:p>
      </dgm:t>
    </dgm:pt>
    <dgm:pt modelId="{1E24EB16-5EA3-4768-949C-4FAAE78A360C}" type="parTrans" cxnId="{6D5F8364-5A08-46F2-9DCD-DFD8A0E1806C}">
      <dgm:prSet/>
      <dgm:spPr/>
      <dgm:t>
        <a:bodyPr/>
        <a:lstStyle/>
        <a:p>
          <a:endParaRPr lang="es-CL"/>
        </a:p>
      </dgm:t>
    </dgm:pt>
    <dgm:pt modelId="{37FC0E45-3741-4628-A02E-49AEA09446BD}" type="sibTrans" cxnId="{6D5F8364-5A08-46F2-9DCD-DFD8A0E1806C}">
      <dgm:prSet/>
      <dgm:spPr/>
      <dgm:t>
        <a:bodyPr/>
        <a:lstStyle/>
        <a:p>
          <a:endParaRPr lang="es-CL"/>
        </a:p>
      </dgm:t>
    </dgm:pt>
    <dgm:pt modelId="{5A032170-B862-45EA-870B-F4C44749B548}">
      <dgm:prSet phldrT="[Texto]"/>
      <dgm:spPr/>
      <dgm:t>
        <a:bodyPr/>
        <a:lstStyle/>
        <a:p>
          <a:r>
            <a:rPr lang="es-CL" altLang="es-CL" dirty="0" smtClean="0"/>
            <a:t>Cierre procesos. Propuesta de Ley corta para utilizar recursos disponibles de anterior llamado para cubrir resagados.</a:t>
          </a:r>
          <a:endParaRPr lang="es-CL" dirty="0"/>
        </a:p>
      </dgm:t>
    </dgm:pt>
    <dgm:pt modelId="{BBA67DBE-6062-4E71-B44B-90ED873F6BA9}" type="parTrans" cxnId="{82081C18-353E-4A47-8A75-D2F494BC7C64}">
      <dgm:prSet/>
      <dgm:spPr/>
      <dgm:t>
        <a:bodyPr/>
        <a:lstStyle/>
        <a:p>
          <a:endParaRPr lang="es-CL"/>
        </a:p>
      </dgm:t>
    </dgm:pt>
    <dgm:pt modelId="{90C376E7-55E6-47DD-859F-198B9D71AA3E}" type="sibTrans" cxnId="{82081C18-353E-4A47-8A75-D2F494BC7C64}">
      <dgm:prSet/>
      <dgm:spPr/>
      <dgm:t>
        <a:bodyPr/>
        <a:lstStyle/>
        <a:p>
          <a:endParaRPr lang="es-CL"/>
        </a:p>
      </dgm:t>
    </dgm:pt>
    <dgm:pt modelId="{7AF01956-1C1E-48CD-B576-CFEC5503A888}">
      <dgm:prSet phldrT="[Texto]"/>
      <dgm:spPr/>
      <dgm:t>
        <a:bodyPr/>
        <a:lstStyle/>
        <a:p>
          <a:r>
            <a:rPr lang="es-ES" dirty="0" smtClean="0"/>
            <a:t>Bono de Trato al Usuario</a:t>
          </a:r>
          <a:endParaRPr lang="es-CL" dirty="0"/>
        </a:p>
      </dgm:t>
    </dgm:pt>
    <dgm:pt modelId="{101BDCA3-2341-4CC5-A26B-851896715BC8}" type="parTrans" cxnId="{0F702C83-4882-4203-9264-E6E408C5E441}">
      <dgm:prSet/>
      <dgm:spPr/>
      <dgm:t>
        <a:bodyPr/>
        <a:lstStyle/>
        <a:p>
          <a:endParaRPr lang="es-CL"/>
        </a:p>
      </dgm:t>
    </dgm:pt>
    <dgm:pt modelId="{CAF9BEBB-4A39-4A7C-8F5B-39E6BD5C05D5}" type="sibTrans" cxnId="{0F702C83-4882-4203-9264-E6E408C5E441}">
      <dgm:prSet/>
      <dgm:spPr/>
      <dgm:t>
        <a:bodyPr/>
        <a:lstStyle/>
        <a:p>
          <a:endParaRPr lang="es-CL"/>
        </a:p>
      </dgm:t>
    </dgm:pt>
    <dgm:pt modelId="{B1A201B8-51F5-4666-8D06-4F619906AA63}">
      <dgm:prSet phldrT="[Texto]"/>
      <dgm:spPr/>
      <dgm:t>
        <a:bodyPr/>
        <a:lstStyle/>
        <a:p>
          <a:r>
            <a:rPr lang="es-CL" altLang="es-CL" dirty="0" smtClean="0"/>
            <a:t>Bases proceso licitación para efectuar encuesta de medición enviadas a Asesoría Jurídica. En evaluación Propuesta de modificación de la Ley.</a:t>
          </a:r>
          <a:endParaRPr lang="es-CL" dirty="0"/>
        </a:p>
      </dgm:t>
    </dgm:pt>
    <dgm:pt modelId="{2CB9E304-B7CB-4067-83F5-BE72DE262F0E}" type="parTrans" cxnId="{F30993A7-7EB4-4A92-9FF8-88671486BFFC}">
      <dgm:prSet/>
      <dgm:spPr/>
      <dgm:t>
        <a:bodyPr/>
        <a:lstStyle/>
        <a:p>
          <a:endParaRPr lang="es-CL"/>
        </a:p>
      </dgm:t>
    </dgm:pt>
    <dgm:pt modelId="{FC01E9C8-C48D-4EA2-9B0D-A32136B5FEF9}" type="sibTrans" cxnId="{F30993A7-7EB4-4A92-9FF8-88671486BFFC}">
      <dgm:prSet/>
      <dgm:spPr/>
      <dgm:t>
        <a:bodyPr/>
        <a:lstStyle/>
        <a:p>
          <a:endParaRPr lang="es-CL"/>
        </a:p>
      </dgm:t>
    </dgm:pt>
    <dgm:pt modelId="{444EC7BC-F771-4E55-8F32-1B0CCB53BC97}">
      <dgm:prSet phldrT="[Texto]"/>
      <dgm:spPr/>
      <dgm:t>
        <a:bodyPr/>
        <a:lstStyle/>
        <a:p>
          <a:r>
            <a:rPr lang="es-ES" dirty="0" smtClean="0"/>
            <a:t>Vacaciones Discontinuas</a:t>
          </a:r>
          <a:endParaRPr lang="es-CL" dirty="0"/>
        </a:p>
      </dgm:t>
    </dgm:pt>
    <dgm:pt modelId="{17B8E195-8B58-4F99-AD6B-9A1CC956FF57}" type="parTrans" cxnId="{DB0DE1D5-DCB8-4B1F-A5A2-622F582D7963}">
      <dgm:prSet/>
      <dgm:spPr/>
      <dgm:t>
        <a:bodyPr/>
        <a:lstStyle/>
        <a:p>
          <a:endParaRPr lang="es-CL"/>
        </a:p>
      </dgm:t>
    </dgm:pt>
    <dgm:pt modelId="{1833D116-1D5A-458E-B688-E1EA252A63A1}" type="sibTrans" cxnId="{DB0DE1D5-DCB8-4B1F-A5A2-622F582D7963}">
      <dgm:prSet/>
      <dgm:spPr/>
      <dgm:t>
        <a:bodyPr/>
        <a:lstStyle/>
        <a:p>
          <a:endParaRPr lang="es-CL"/>
        </a:p>
      </dgm:t>
    </dgm:pt>
    <dgm:pt modelId="{FE7C701C-41B3-4CF9-87BD-02552FE8D5A8}">
      <dgm:prSet phldrT="[Texto]"/>
      <dgm:spPr/>
      <dgm:t>
        <a:bodyPr/>
        <a:lstStyle/>
        <a:p>
          <a:r>
            <a:rPr lang="es-CL" altLang="es-CL" dirty="0" smtClean="0"/>
            <a:t>Elaborando estrategia para solicitar nuevo pronunciamiento a CGR y/o iniciativa legal para modificación de la Ley.</a:t>
          </a:r>
          <a:endParaRPr lang="es-CL" dirty="0"/>
        </a:p>
      </dgm:t>
    </dgm:pt>
    <dgm:pt modelId="{6B6B45C7-FBC5-4D5F-933E-FAD12760839E}" type="parTrans" cxnId="{481ACFAE-8033-4A14-A18F-4C4E6F19A19B}">
      <dgm:prSet/>
      <dgm:spPr/>
      <dgm:t>
        <a:bodyPr/>
        <a:lstStyle/>
        <a:p>
          <a:endParaRPr lang="es-CL"/>
        </a:p>
      </dgm:t>
    </dgm:pt>
    <dgm:pt modelId="{84765BC5-C5B9-49E3-9392-A71A5FCD5B33}" type="sibTrans" cxnId="{481ACFAE-8033-4A14-A18F-4C4E6F19A19B}">
      <dgm:prSet/>
      <dgm:spPr/>
      <dgm:t>
        <a:bodyPr/>
        <a:lstStyle/>
        <a:p>
          <a:endParaRPr lang="es-CL"/>
        </a:p>
      </dgm:t>
    </dgm:pt>
    <dgm:pt modelId="{5FD5000E-F5BF-4FC8-A351-67FD5A838C3E}" type="pres">
      <dgm:prSet presAssocID="{C82125EE-2418-411A-A51B-35C093B399C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122DA6DE-6B60-4B2B-A530-7FC8A809EC6D}" type="pres">
      <dgm:prSet presAssocID="{CEDBA336-F69D-4D82-B985-8B9240EA221B}" presName="linNode" presStyleCnt="0"/>
      <dgm:spPr/>
    </dgm:pt>
    <dgm:pt modelId="{4F40FF91-F37A-4DBB-9767-803E6C31972B}" type="pres">
      <dgm:prSet presAssocID="{CEDBA336-F69D-4D82-B985-8B9240EA221B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0BDEAC8-0BCD-4910-AA84-F60874F2B25C}" type="pres">
      <dgm:prSet presAssocID="{CEDBA336-F69D-4D82-B985-8B9240EA221B}" presName="childShp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50C5282-A772-4AC3-9C65-34DD19B29B8C}" type="pres">
      <dgm:prSet presAssocID="{7A05406D-EC73-4922-A36A-C39E18575C33}" presName="spacing" presStyleCnt="0"/>
      <dgm:spPr/>
    </dgm:pt>
    <dgm:pt modelId="{CF494893-66CF-46CB-9D8B-870BC587FB4C}" type="pres">
      <dgm:prSet presAssocID="{AF88FF11-F3B4-4828-8E4D-6E253F60CF37}" presName="linNode" presStyleCnt="0"/>
      <dgm:spPr/>
    </dgm:pt>
    <dgm:pt modelId="{96CF105E-233B-45BF-8F19-6197E392479F}" type="pres">
      <dgm:prSet presAssocID="{AF88FF11-F3B4-4828-8E4D-6E253F60CF37}" presName="parent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446E825-21FE-4C90-8264-D0506CB8AC1C}" type="pres">
      <dgm:prSet presAssocID="{AF88FF11-F3B4-4828-8E4D-6E253F60CF37}" presName="childShp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E689AE1-72D2-4058-98B8-30652920DBF0}" type="pres">
      <dgm:prSet presAssocID="{D1B114DA-109B-4BDE-B296-BC6569147E9B}" presName="spacing" presStyleCnt="0"/>
      <dgm:spPr/>
    </dgm:pt>
    <dgm:pt modelId="{AAE72CE4-40E4-42CA-95FC-8D5F98554081}" type="pres">
      <dgm:prSet presAssocID="{612E6F30-61E5-4241-BC41-A670B3616CD7}" presName="linNode" presStyleCnt="0"/>
      <dgm:spPr/>
    </dgm:pt>
    <dgm:pt modelId="{1E177CBE-1080-48F4-AED7-47EA30C43E70}" type="pres">
      <dgm:prSet presAssocID="{612E6F30-61E5-4241-BC41-A670B3616CD7}" presName="parent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7F3240B-D25F-45AD-8C4C-511EEAE454F4}" type="pres">
      <dgm:prSet presAssocID="{612E6F30-61E5-4241-BC41-A670B3616CD7}" presName="childShp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299BA2C-8CD3-4E91-8C86-300CDA51A954}" type="pres">
      <dgm:prSet presAssocID="{37FC0E45-3741-4628-A02E-49AEA09446BD}" presName="spacing" presStyleCnt="0"/>
      <dgm:spPr/>
    </dgm:pt>
    <dgm:pt modelId="{3FFCCDDA-246E-40E9-80B5-45639E8FCBF4}" type="pres">
      <dgm:prSet presAssocID="{7AF01956-1C1E-48CD-B576-CFEC5503A888}" presName="linNode" presStyleCnt="0"/>
      <dgm:spPr/>
    </dgm:pt>
    <dgm:pt modelId="{2E5E9B4D-B497-41E9-AEAB-72536862E306}" type="pres">
      <dgm:prSet presAssocID="{7AF01956-1C1E-48CD-B576-CFEC5503A888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95E09F0-239E-4FDB-89D2-8846782CB59D}" type="pres">
      <dgm:prSet presAssocID="{7AF01956-1C1E-48CD-B576-CFEC5503A888}" presName="childShp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D2C180-05F2-49E5-9DE1-444C6A6B3533}" type="pres">
      <dgm:prSet presAssocID="{CAF9BEBB-4A39-4A7C-8F5B-39E6BD5C05D5}" presName="spacing" presStyleCnt="0"/>
      <dgm:spPr/>
    </dgm:pt>
    <dgm:pt modelId="{4450AC8E-4AE4-4783-A132-CFF348A56A1F}" type="pres">
      <dgm:prSet presAssocID="{444EC7BC-F771-4E55-8F32-1B0CCB53BC97}" presName="linNode" presStyleCnt="0"/>
      <dgm:spPr/>
    </dgm:pt>
    <dgm:pt modelId="{83CA5BE8-5B8F-4C44-97E8-00BAC3D0FE40}" type="pres">
      <dgm:prSet presAssocID="{444EC7BC-F771-4E55-8F32-1B0CCB53BC97}" presName="parent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A93C989-9D1E-4DC8-B96D-8154F3D49E9C}" type="pres">
      <dgm:prSet presAssocID="{444EC7BC-F771-4E55-8F32-1B0CCB53BC97}" presName="childShp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D0F94F5-7557-47D3-8CC1-9266E98862F1}" type="presOf" srcId="{5A032170-B862-45EA-870B-F4C44749B548}" destId="{57F3240B-D25F-45AD-8C4C-511EEAE454F4}" srcOrd="0" destOrd="0" presId="urn:microsoft.com/office/officeart/2005/8/layout/vList6"/>
    <dgm:cxn modelId="{14E0F8E7-D572-4F9B-8431-55BC233684BB}" type="presOf" srcId="{CEDBA336-F69D-4D82-B985-8B9240EA221B}" destId="{4F40FF91-F37A-4DBB-9767-803E6C31972B}" srcOrd="0" destOrd="0" presId="urn:microsoft.com/office/officeart/2005/8/layout/vList6"/>
    <dgm:cxn modelId="{F30993A7-7EB4-4A92-9FF8-88671486BFFC}" srcId="{7AF01956-1C1E-48CD-B576-CFEC5503A888}" destId="{B1A201B8-51F5-4666-8D06-4F619906AA63}" srcOrd="0" destOrd="0" parTransId="{2CB9E304-B7CB-4067-83F5-BE72DE262F0E}" sibTransId="{FC01E9C8-C48D-4EA2-9B0D-A32136B5FEF9}"/>
    <dgm:cxn modelId="{9C8046D7-1A8A-4706-A2F1-3EBA150F1E14}" srcId="{CEDBA336-F69D-4D82-B985-8B9240EA221B}" destId="{6A29D7E8-1788-4BAB-9253-1442540A4F3C}" srcOrd="0" destOrd="0" parTransId="{36AF499A-D778-44F9-A2B5-83B10969E7A3}" sibTransId="{7D09FF71-C833-4B59-A3E1-53896198A19D}"/>
    <dgm:cxn modelId="{0FDFE77A-693E-4C17-A423-27FF21325B0D}" srcId="{C82125EE-2418-411A-A51B-35C093B399C8}" destId="{AF88FF11-F3B4-4828-8E4D-6E253F60CF37}" srcOrd="1" destOrd="0" parTransId="{0C2EEFD1-BE9E-4487-9C0F-BF873A0C3ABC}" sibTransId="{D1B114DA-109B-4BDE-B296-BC6569147E9B}"/>
    <dgm:cxn modelId="{D9BED2C8-DF77-4CD3-AE73-03B2A52FD149}" type="presOf" srcId="{46ECB2E0-F885-4848-9548-CF3766553881}" destId="{70BDEAC8-0BCD-4910-AA84-F60874F2B25C}" srcOrd="0" destOrd="1" presId="urn:microsoft.com/office/officeart/2005/8/layout/vList6"/>
    <dgm:cxn modelId="{49D74EF5-8797-45C9-9BB5-359362429C1A}" srcId="{AF88FF11-F3B4-4828-8E4D-6E253F60CF37}" destId="{93B430FC-FBCD-4470-A8B7-32ACCCF96807}" srcOrd="0" destOrd="0" parTransId="{1529F3DC-7F12-43DC-890E-903847DEF0A1}" sibTransId="{0D37E84D-003A-40CB-A98D-921A73DF4E0B}"/>
    <dgm:cxn modelId="{FB684FE2-81BD-4100-AEFF-9E6AEDAB05F7}" type="presOf" srcId="{93B430FC-FBCD-4470-A8B7-32ACCCF96807}" destId="{0446E825-21FE-4C90-8264-D0506CB8AC1C}" srcOrd="0" destOrd="0" presId="urn:microsoft.com/office/officeart/2005/8/layout/vList6"/>
    <dgm:cxn modelId="{A06EB6CD-DEF9-4171-A825-0CE8F978170E}" srcId="{C82125EE-2418-411A-A51B-35C093B399C8}" destId="{CEDBA336-F69D-4D82-B985-8B9240EA221B}" srcOrd="0" destOrd="0" parTransId="{ED79C0AC-A335-47E4-A0EF-3417D9143AFB}" sibTransId="{7A05406D-EC73-4922-A36A-C39E18575C33}"/>
    <dgm:cxn modelId="{0F702C83-4882-4203-9264-E6E408C5E441}" srcId="{C82125EE-2418-411A-A51B-35C093B399C8}" destId="{7AF01956-1C1E-48CD-B576-CFEC5503A888}" srcOrd="3" destOrd="0" parTransId="{101BDCA3-2341-4CC5-A26B-851896715BC8}" sibTransId="{CAF9BEBB-4A39-4A7C-8F5B-39E6BD5C05D5}"/>
    <dgm:cxn modelId="{A88EB721-583B-4F6B-9DFF-E6352088E38D}" type="presOf" srcId="{FE7C701C-41B3-4CF9-87BD-02552FE8D5A8}" destId="{6A93C989-9D1E-4DC8-B96D-8154F3D49E9C}" srcOrd="0" destOrd="0" presId="urn:microsoft.com/office/officeart/2005/8/layout/vList6"/>
    <dgm:cxn modelId="{C0F62398-5005-46D7-B50C-FBAAD3101A7A}" type="presOf" srcId="{612E6F30-61E5-4241-BC41-A670B3616CD7}" destId="{1E177CBE-1080-48F4-AED7-47EA30C43E70}" srcOrd="0" destOrd="0" presId="urn:microsoft.com/office/officeart/2005/8/layout/vList6"/>
    <dgm:cxn modelId="{0042DF81-7334-4C5A-B721-21EB4608FB3D}" srcId="{CEDBA336-F69D-4D82-B985-8B9240EA221B}" destId="{46ECB2E0-F885-4848-9548-CF3766553881}" srcOrd="1" destOrd="0" parTransId="{8024C7AD-DAD0-4E4F-B9BD-8906B3EC8581}" sibTransId="{D48CFB3B-82F6-4351-857C-2FE56C74D7BA}"/>
    <dgm:cxn modelId="{9172B1E7-6B2F-47F3-AF0F-E2290255511D}" type="presOf" srcId="{7AF01956-1C1E-48CD-B576-CFEC5503A888}" destId="{2E5E9B4D-B497-41E9-AEAB-72536862E306}" srcOrd="0" destOrd="0" presId="urn:microsoft.com/office/officeart/2005/8/layout/vList6"/>
    <dgm:cxn modelId="{DB0DE1D5-DCB8-4B1F-A5A2-622F582D7963}" srcId="{C82125EE-2418-411A-A51B-35C093B399C8}" destId="{444EC7BC-F771-4E55-8F32-1B0CCB53BC97}" srcOrd="4" destOrd="0" parTransId="{17B8E195-8B58-4F99-AD6B-9A1CC956FF57}" sibTransId="{1833D116-1D5A-458E-B688-E1EA252A63A1}"/>
    <dgm:cxn modelId="{481ACFAE-8033-4A14-A18F-4C4E6F19A19B}" srcId="{444EC7BC-F771-4E55-8F32-1B0CCB53BC97}" destId="{FE7C701C-41B3-4CF9-87BD-02552FE8D5A8}" srcOrd="0" destOrd="0" parTransId="{6B6B45C7-FBC5-4D5F-933E-FAD12760839E}" sibTransId="{84765BC5-C5B9-49E3-9392-A71A5FCD5B33}"/>
    <dgm:cxn modelId="{343C9408-FA28-4EF2-B705-589829BD8A46}" type="presOf" srcId="{C82125EE-2418-411A-A51B-35C093B399C8}" destId="{5FD5000E-F5BF-4FC8-A351-67FD5A838C3E}" srcOrd="0" destOrd="0" presId="urn:microsoft.com/office/officeart/2005/8/layout/vList6"/>
    <dgm:cxn modelId="{C19D56F1-C153-40A4-98BE-71AA1BDDCB1A}" type="presOf" srcId="{AF88FF11-F3B4-4828-8E4D-6E253F60CF37}" destId="{96CF105E-233B-45BF-8F19-6197E392479F}" srcOrd="0" destOrd="0" presId="urn:microsoft.com/office/officeart/2005/8/layout/vList6"/>
    <dgm:cxn modelId="{6D5F8364-5A08-46F2-9DCD-DFD8A0E1806C}" srcId="{C82125EE-2418-411A-A51B-35C093B399C8}" destId="{612E6F30-61E5-4241-BC41-A670B3616CD7}" srcOrd="2" destOrd="0" parTransId="{1E24EB16-5EA3-4768-949C-4FAAE78A360C}" sibTransId="{37FC0E45-3741-4628-A02E-49AEA09446BD}"/>
    <dgm:cxn modelId="{82081C18-353E-4A47-8A75-D2F494BC7C64}" srcId="{612E6F30-61E5-4241-BC41-A670B3616CD7}" destId="{5A032170-B862-45EA-870B-F4C44749B548}" srcOrd="0" destOrd="0" parTransId="{BBA67DBE-6062-4E71-B44B-90ED873F6BA9}" sibTransId="{90C376E7-55E6-47DD-859F-198B9D71AA3E}"/>
    <dgm:cxn modelId="{801D6921-0C4A-48EA-B02D-A1516E0A829A}" type="presOf" srcId="{444EC7BC-F771-4E55-8F32-1B0CCB53BC97}" destId="{83CA5BE8-5B8F-4C44-97E8-00BAC3D0FE40}" srcOrd="0" destOrd="0" presId="urn:microsoft.com/office/officeart/2005/8/layout/vList6"/>
    <dgm:cxn modelId="{0666BEB7-D237-4CB0-885F-BAE6888A4CB6}" type="presOf" srcId="{6A29D7E8-1788-4BAB-9253-1442540A4F3C}" destId="{70BDEAC8-0BCD-4910-AA84-F60874F2B25C}" srcOrd="0" destOrd="0" presId="urn:microsoft.com/office/officeart/2005/8/layout/vList6"/>
    <dgm:cxn modelId="{0223FA60-A6AE-4B54-B731-1A78EF8B689E}" type="presOf" srcId="{B1A201B8-51F5-4666-8D06-4F619906AA63}" destId="{995E09F0-239E-4FDB-89D2-8846782CB59D}" srcOrd="0" destOrd="0" presId="urn:microsoft.com/office/officeart/2005/8/layout/vList6"/>
    <dgm:cxn modelId="{6305D531-B961-4198-A9DA-5B9702911AE6}" type="presParOf" srcId="{5FD5000E-F5BF-4FC8-A351-67FD5A838C3E}" destId="{122DA6DE-6B60-4B2B-A530-7FC8A809EC6D}" srcOrd="0" destOrd="0" presId="urn:microsoft.com/office/officeart/2005/8/layout/vList6"/>
    <dgm:cxn modelId="{4BACD34D-F182-4ECA-A159-858108C29B25}" type="presParOf" srcId="{122DA6DE-6B60-4B2B-A530-7FC8A809EC6D}" destId="{4F40FF91-F37A-4DBB-9767-803E6C31972B}" srcOrd="0" destOrd="0" presId="urn:microsoft.com/office/officeart/2005/8/layout/vList6"/>
    <dgm:cxn modelId="{E49DADB6-3C8C-41DF-A4E9-9823254C87CA}" type="presParOf" srcId="{122DA6DE-6B60-4B2B-A530-7FC8A809EC6D}" destId="{70BDEAC8-0BCD-4910-AA84-F60874F2B25C}" srcOrd="1" destOrd="0" presId="urn:microsoft.com/office/officeart/2005/8/layout/vList6"/>
    <dgm:cxn modelId="{6FB89F3D-0894-47D1-A210-CEB35501F060}" type="presParOf" srcId="{5FD5000E-F5BF-4FC8-A351-67FD5A838C3E}" destId="{350C5282-A772-4AC3-9C65-34DD19B29B8C}" srcOrd="1" destOrd="0" presId="urn:microsoft.com/office/officeart/2005/8/layout/vList6"/>
    <dgm:cxn modelId="{AFC1B75D-26E7-46E0-B5CF-B3D8D700E162}" type="presParOf" srcId="{5FD5000E-F5BF-4FC8-A351-67FD5A838C3E}" destId="{CF494893-66CF-46CB-9D8B-870BC587FB4C}" srcOrd="2" destOrd="0" presId="urn:microsoft.com/office/officeart/2005/8/layout/vList6"/>
    <dgm:cxn modelId="{BCCCF382-E7D0-4E30-A551-23E8C6E804C1}" type="presParOf" srcId="{CF494893-66CF-46CB-9D8B-870BC587FB4C}" destId="{96CF105E-233B-45BF-8F19-6197E392479F}" srcOrd="0" destOrd="0" presId="urn:microsoft.com/office/officeart/2005/8/layout/vList6"/>
    <dgm:cxn modelId="{CC258F68-FA0B-4A3F-813D-02317E2DB7D2}" type="presParOf" srcId="{CF494893-66CF-46CB-9D8B-870BC587FB4C}" destId="{0446E825-21FE-4C90-8264-D0506CB8AC1C}" srcOrd="1" destOrd="0" presId="urn:microsoft.com/office/officeart/2005/8/layout/vList6"/>
    <dgm:cxn modelId="{8834C36D-7F59-4BBB-9570-D7C46957D98E}" type="presParOf" srcId="{5FD5000E-F5BF-4FC8-A351-67FD5A838C3E}" destId="{FE689AE1-72D2-4058-98B8-30652920DBF0}" srcOrd="3" destOrd="0" presId="urn:microsoft.com/office/officeart/2005/8/layout/vList6"/>
    <dgm:cxn modelId="{EE900D70-1FF6-4410-B44F-70C9BA90EDD4}" type="presParOf" srcId="{5FD5000E-F5BF-4FC8-A351-67FD5A838C3E}" destId="{AAE72CE4-40E4-42CA-95FC-8D5F98554081}" srcOrd="4" destOrd="0" presId="urn:microsoft.com/office/officeart/2005/8/layout/vList6"/>
    <dgm:cxn modelId="{5D7E4DE6-48A2-4E3A-847F-CC5F44E25869}" type="presParOf" srcId="{AAE72CE4-40E4-42CA-95FC-8D5F98554081}" destId="{1E177CBE-1080-48F4-AED7-47EA30C43E70}" srcOrd="0" destOrd="0" presId="urn:microsoft.com/office/officeart/2005/8/layout/vList6"/>
    <dgm:cxn modelId="{0710E6ED-B943-4813-9859-46FEE1910A11}" type="presParOf" srcId="{AAE72CE4-40E4-42CA-95FC-8D5F98554081}" destId="{57F3240B-D25F-45AD-8C4C-511EEAE454F4}" srcOrd="1" destOrd="0" presId="urn:microsoft.com/office/officeart/2005/8/layout/vList6"/>
    <dgm:cxn modelId="{4DD1B1ED-3FCF-4496-A83E-056E1CA04132}" type="presParOf" srcId="{5FD5000E-F5BF-4FC8-A351-67FD5A838C3E}" destId="{6299BA2C-8CD3-4E91-8C86-300CDA51A954}" srcOrd="5" destOrd="0" presId="urn:microsoft.com/office/officeart/2005/8/layout/vList6"/>
    <dgm:cxn modelId="{B747A548-2F82-4BAF-A427-98C2B7A3E176}" type="presParOf" srcId="{5FD5000E-F5BF-4FC8-A351-67FD5A838C3E}" destId="{3FFCCDDA-246E-40E9-80B5-45639E8FCBF4}" srcOrd="6" destOrd="0" presId="urn:microsoft.com/office/officeart/2005/8/layout/vList6"/>
    <dgm:cxn modelId="{F509ADDC-E1BF-418F-9C66-13F91A9B4494}" type="presParOf" srcId="{3FFCCDDA-246E-40E9-80B5-45639E8FCBF4}" destId="{2E5E9B4D-B497-41E9-AEAB-72536862E306}" srcOrd="0" destOrd="0" presId="urn:microsoft.com/office/officeart/2005/8/layout/vList6"/>
    <dgm:cxn modelId="{05BAF71C-0DF2-40EB-B723-EDCF01F01EAC}" type="presParOf" srcId="{3FFCCDDA-246E-40E9-80B5-45639E8FCBF4}" destId="{995E09F0-239E-4FDB-89D2-8846782CB59D}" srcOrd="1" destOrd="0" presId="urn:microsoft.com/office/officeart/2005/8/layout/vList6"/>
    <dgm:cxn modelId="{149EB072-2609-4B40-BFCD-239D148E3BEA}" type="presParOf" srcId="{5FD5000E-F5BF-4FC8-A351-67FD5A838C3E}" destId="{37D2C180-05F2-49E5-9DE1-444C6A6B3533}" srcOrd="7" destOrd="0" presId="urn:microsoft.com/office/officeart/2005/8/layout/vList6"/>
    <dgm:cxn modelId="{DF37F6FE-04C4-4447-AEC2-2E41E8D9F5AD}" type="presParOf" srcId="{5FD5000E-F5BF-4FC8-A351-67FD5A838C3E}" destId="{4450AC8E-4AE4-4783-A132-CFF348A56A1F}" srcOrd="8" destOrd="0" presId="urn:microsoft.com/office/officeart/2005/8/layout/vList6"/>
    <dgm:cxn modelId="{E52F26E9-3197-41E5-A869-12FB777C4384}" type="presParOf" srcId="{4450AC8E-4AE4-4783-A132-CFF348A56A1F}" destId="{83CA5BE8-5B8F-4C44-97E8-00BAC3D0FE40}" srcOrd="0" destOrd="0" presId="urn:microsoft.com/office/officeart/2005/8/layout/vList6"/>
    <dgm:cxn modelId="{65DBFD9A-EEB8-4367-8FF9-F0480C04C0EE}" type="presParOf" srcId="{4450AC8E-4AE4-4783-A132-CFF348A56A1F}" destId="{6A93C989-9D1E-4DC8-B96D-8154F3D49E9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2A1370-80E2-47EF-9C3E-3DD654CFAB1C}" type="doc">
      <dgm:prSet loTypeId="urn:microsoft.com/office/officeart/2005/8/layout/vList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04CC3010-00EE-46D8-B08E-93613B4882D9}">
      <dgm:prSet phldrT="[Texto]"/>
      <dgm:spPr/>
      <dgm:t>
        <a:bodyPr/>
        <a:lstStyle/>
        <a:p>
          <a:r>
            <a:rPr lang="es-ES" dirty="0" smtClean="0"/>
            <a:t>Asignaciones Complementarias</a:t>
          </a:r>
          <a:endParaRPr lang="es-CL" dirty="0"/>
        </a:p>
      </dgm:t>
    </dgm:pt>
    <dgm:pt modelId="{545E7BCC-B5E2-4FDC-A39C-B8BFEB65DBEC}" type="parTrans" cxnId="{83DEFD45-13E5-47D1-BFC6-FC33DB6D827C}">
      <dgm:prSet/>
      <dgm:spPr/>
      <dgm:t>
        <a:bodyPr/>
        <a:lstStyle/>
        <a:p>
          <a:endParaRPr lang="es-CL"/>
        </a:p>
      </dgm:t>
    </dgm:pt>
    <dgm:pt modelId="{4F8AFE96-7B6D-4C20-8B7F-FA842BB0E7AA}" type="sibTrans" cxnId="{83DEFD45-13E5-47D1-BFC6-FC33DB6D827C}">
      <dgm:prSet/>
      <dgm:spPr/>
      <dgm:t>
        <a:bodyPr/>
        <a:lstStyle/>
        <a:p>
          <a:endParaRPr lang="es-CL"/>
        </a:p>
      </dgm:t>
    </dgm:pt>
    <dgm:pt modelId="{CC70C0A4-29C1-42D4-8F33-576A8612E3BB}">
      <dgm:prSet phldrT="[Texto]"/>
      <dgm:spPr/>
      <dgm:t>
        <a:bodyPr/>
        <a:lstStyle/>
        <a:p>
          <a:r>
            <a:rPr lang="es-ES" dirty="0" smtClean="0"/>
            <a:t>En espera de respuesta de DIPRES. </a:t>
          </a:r>
          <a:endParaRPr lang="es-CL" dirty="0"/>
        </a:p>
      </dgm:t>
    </dgm:pt>
    <dgm:pt modelId="{AFDBBD48-C32E-4456-9535-C20043146D77}" type="parTrans" cxnId="{DE585183-E15D-4023-AA91-B34D3686E183}">
      <dgm:prSet/>
      <dgm:spPr/>
      <dgm:t>
        <a:bodyPr/>
        <a:lstStyle/>
        <a:p>
          <a:endParaRPr lang="es-CL"/>
        </a:p>
      </dgm:t>
    </dgm:pt>
    <dgm:pt modelId="{0B5C6B1F-5109-41C5-A279-25B68754C30F}" type="sibTrans" cxnId="{DE585183-E15D-4023-AA91-B34D3686E183}">
      <dgm:prSet/>
      <dgm:spPr/>
      <dgm:t>
        <a:bodyPr/>
        <a:lstStyle/>
        <a:p>
          <a:endParaRPr lang="es-CL"/>
        </a:p>
      </dgm:t>
    </dgm:pt>
    <dgm:pt modelId="{542CBF93-584C-4785-BC06-AFB62CC918DB}">
      <dgm:prSet phldrT="[Texto]"/>
      <dgm:spPr/>
      <dgm:t>
        <a:bodyPr/>
        <a:lstStyle/>
        <a:p>
          <a:r>
            <a:rPr lang="es-ES" dirty="0" smtClean="0"/>
            <a:t>Mesa de Cuidado Infantil</a:t>
          </a:r>
          <a:endParaRPr lang="es-CL" dirty="0"/>
        </a:p>
      </dgm:t>
    </dgm:pt>
    <dgm:pt modelId="{36FB6F65-D83B-40B4-8291-DF454DDA1DE4}" type="parTrans" cxnId="{2CF13539-9906-4AC4-A7FD-5A06D71E27B3}">
      <dgm:prSet/>
      <dgm:spPr/>
      <dgm:t>
        <a:bodyPr/>
        <a:lstStyle/>
        <a:p>
          <a:endParaRPr lang="es-CL"/>
        </a:p>
      </dgm:t>
    </dgm:pt>
    <dgm:pt modelId="{F5673260-DB1B-48C9-82AD-74FAAD890247}" type="sibTrans" cxnId="{2CF13539-9906-4AC4-A7FD-5A06D71E27B3}">
      <dgm:prSet/>
      <dgm:spPr/>
      <dgm:t>
        <a:bodyPr/>
        <a:lstStyle/>
        <a:p>
          <a:endParaRPr lang="es-CL"/>
        </a:p>
      </dgm:t>
    </dgm:pt>
    <dgm:pt modelId="{6A9BC510-4CDF-4370-B8F1-5DA347FBA834}">
      <dgm:prSet phldrT="[Texto]"/>
      <dgm:spPr/>
      <dgm:t>
        <a:bodyPr/>
        <a:lstStyle/>
        <a:p>
          <a:r>
            <a:rPr lang="es-ES" dirty="0" smtClean="0"/>
            <a:t>Agendado con Consejo Intersectorial de la Infancia.</a:t>
          </a:r>
          <a:endParaRPr lang="es-CL" dirty="0"/>
        </a:p>
      </dgm:t>
    </dgm:pt>
    <dgm:pt modelId="{B45DB5F4-E4F1-45A7-9279-FED7F94C59F5}" type="parTrans" cxnId="{A759F6B5-649A-46AA-93E7-A6706796C613}">
      <dgm:prSet/>
      <dgm:spPr/>
      <dgm:t>
        <a:bodyPr/>
        <a:lstStyle/>
        <a:p>
          <a:endParaRPr lang="es-CL"/>
        </a:p>
      </dgm:t>
    </dgm:pt>
    <dgm:pt modelId="{0410FDF9-4372-4776-BBFB-9A344F37CBCC}" type="sibTrans" cxnId="{A759F6B5-649A-46AA-93E7-A6706796C613}">
      <dgm:prSet/>
      <dgm:spPr/>
      <dgm:t>
        <a:bodyPr/>
        <a:lstStyle/>
        <a:p>
          <a:endParaRPr lang="es-CL"/>
        </a:p>
      </dgm:t>
    </dgm:pt>
    <dgm:pt modelId="{16B5ADCC-1281-4D3A-881B-BBAC9C02F3A6}">
      <dgm:prSet phldrT="[Texto]"/>
      <dgm:spPr/>
      <dgm:t>
        <a:bodyPr/>
        <a:lstStyle/>
        <a:p>
          <a:r>
            <a:rPr lang="es-ES" dirty="0" smtClean="0"/>
            <a:t>Relanzamiento de Código de Buenas Prácticas</a:t>
          </a:r>
          <a:endParaRPr lang="es-CL" dirty="0"/>
        </a:p>
      </dgm:t>
    </dgm:pt>
    <dgm:pt modelId="{8D417F1D-DF23-4CE1-B125-146A0B40AECB}" type="parTrans" cxnId="{129E26B0-3FBA-4822-BFB1-5D92C1D770A7}">
      <dgm:prSet/>
      <dgm:spPr/>
      <dgm:t>
        <a:bodyPr/>
        <a:lstStyle/>
        <a:p>
          <a:endParaRPr lang="es-CL"/>
        </a:p>
      </dgm:t>
    </dgm:pt>
    <dgm:pt modelId="{DA0F042B-E81D-4AF5-A403-851A010EB0E6}" type="sibTrans" cxnId="{129E26B0-3FBA-4822-BFB1-5D92C1D770A7}">
      <dgm:prSet/>
      <dgm:spPr/>
      <dgm:t>
        <a:bodyPr/>
        <a:lstStyle/>
        <a:p>
          <a:endParaRPr lang="es-CL"/>
        </a:p>
      </dgm:t>
    </dgm:pt>
    <dgm:pt modelId="{76195808-F0F2-4FE9-80C8-213E6294B5AC}">
      <dgm:prSet phldrT="[Texto]"/>
      <dgm:spPr/>
      <dgm:t>
        <a:bodyPr/>
        <a:lstStyle/>
        <a:p>
          <a:r>
            <a:rPr lang="es-ES" dirty="0" smtClean="0"/>
            <a:t>Trabajando convenio con Registro Civil.</a:t>
          </a:r>
          <a:endParaRPr lang="es-CL" dirty="0"/>
        </a:p>
      </dgm:t>
    </dgm:pt>
    <dgm:pt modelId="{5830BF17-A455-4660-B09E-E8362A10F6F2}" type="parTrans" cxnId="{D9EAAA8D-907D-45DC-8977-22F071F89C9A}">
      <dgm:prSet/>
      <dgm:spPr/>
      <dgm:t>
        <a:bodyPr/>
        <a:lstStyle/>
        <a:p>
          <a:endParaRPr lang="es-CL"/>
        </a:p>
      </dgm:t>
    </dgm:pt>
    <dgm:pt modelId="{6B4C3AE8-86AA-4B8E-8BD7-60AF6CDFB8CF}" type="sibTrans" cxnId="{D9EAAA8D-907D-45DC-8977-22F071F89C9A}">
      <dgm:prSet/>
      <dgm:spPr/>
      <dgm:t>
        <a:bodyPr/>
        <a:lstStyle/>
        <a:p>
          <a:endParaRPr lang="es-CL"/>
        </a:p>
      </dgm:t>
    </dgm:pt>
    <dgm:pt modelId="{D830927E-485E-425B-8809-5DB2ACFB2814}">
      <dgm:prSet phldrT="[Texto]"/>
      <dgm:spPr/>
      <dgm:t>
        <a:bodyPr/>
        <a:lstStyle/>
        <a:p>
          <a:r>
            <a:rPr lang="es-ES" dirty="0" smtClean="0"/>
            <a:t>Problemas de Representatividad</a:t>
          </a:r>
          <a:endParaRPr lang="es-CL" dirty="0"/>
        </a:p>
      </dgm:t>
    </dgm:pt>
    <dgm:pt modelId="{C6691454-6E03-4AD8-91B7-C7960FAFCB47}" type="parTrans" cxnId="{4DCEDEA0-F461-4EA0-8919-5EBD5552E268}">
      <dgm:prSet/>
      <dgm:spPr/>
      <dgm:t>
        <a:bodyPr/>
        <a:lstStyle/>
        <a:p>
          <a:endParaRPr lang="es-CL"/>
        </a:p>
      </dgm:t>
    </dgm:pt>
    <dgm:pt modelId="{B087D1B7-A44B-4965-AA8B-56174ECDD6A1}" type="sibTrans" cxnId="{4DCEDEA0-F461-4EA0-8919-5EBD5552E268}">
      <dgm:prSet/>
      <dgm:spPr/>
      <dgm:t>
        <a:bodyPr/>
        <a:lstStyle/>
        <a:p>
          <a:endParaRPr lang="es-CL"/>
        </a:p>
      </dgm:t>
    </dgm:pt>
    <dgm:pt modelId="{027D884A-EBE1-41D7-9C20-BA8D7026DB4A}">
      <dgm:prSet phldrT="[Texto]"/>
      <dgm:spPr/>
      <dgm:t>
        <a:bodyPr/>
        <a:lstStyle/>
        <a:p>
          <a:r>
            <a:rPr lang="es-ES" dirty="0" smtClean="0"/>
            <a:t>Revisando situaciones denunciadas e instruyendo a Servicios Implicados. </a:t>
          </a:r>
          <a:endParaRPr lang="es-CL" dirty="0"/>
        </a:p>
      </dgm:t>
    </dgm:pt>
    <dgm:pt modelId="{35A6B2B8-F8CA-4006-B2F5-7ADEA9081426}" type="parTrans" cxnId="{5B7A5CC4-7293-4F24-A9D8-D705030DF7B8}">
      <dgm:prSet/>
      <dgm:spPr/>
      <dgm:t>
        <a:bodyPr/>
        <a:lstStyle/>
        <a:p>
          <a:endParaRPr lang="es-CL"/>
        </a:p>
      </dgm:t>
    </dgm:pt>
    <dgm:pt modelId="{6DC38927-0031-4199-89C8-BCE549FF062D}" type="sibTrans" cxnId="{5B7A5CC4-7293-4F24-A9D8-D705030DF7B8}">
      <dgm:prSet/>
      <dgm:spPr/>
      <dgm:t>
        <a:bodyPr/>
        <a:lstStyle/>
        <a:p>
          <a:endParaRPr lang="es-CL"/>
        </a:p>
      </dgm:t>
    </dgm:pt>
    <dgm:pt modelId="{CF39AAC0-158D-4125-AAF6-57DDD25878F9}" type="pres">
      <dgm:prSet presAssocID="{7C2A1370-80E2-47EF-9C3E-3DD654CFAB1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360B2532-79E6-4ABA-838C-A24ED347DFED}" type="pres">
      <dgm:prSet presAssocID="{04CC3010-00EE-46D8-B08E-93613B4882D9}" presName="linNode" presStyleCnt="0"/>
      <dgm:spPr/>
    </dgm:pt>
    <dgm:pt modelId="{6D9A6BEE-57E5-4F1D-BBA7-FBB4F642A9C7}" type="pres">
      <dgm:prSet presAssocID="{04CC3010-00EE-46D8-B08E-93613B4882D9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79638ED-8DBD-4671-89BF-4B00A24ACFD6}" type="pres">
      <dgm:prSet presAssocID="{04CC3010-00EE-46D8-B08E-93613B4882D9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8CE74DC-03D9-4617-BB56-6040BCDC7982}" type="pres">
      <dgm:prSet presAssocID="{4F8AFE96-7B6D-4C20-8B7F-FA842BB0E7AA}" presName="spacing" presStyleCnt="0"/>
      <dgm:spPr/>
    </dgm:pt>
    <dgm:pt modelId="{4AB86C00-E6A9-4BDA-A84F-0EDBB4EC9A10}" type="pres">
      <dgm:prSet presAssocID="{542CBF93-584C-4785-BC06-AFB62CC918DB}" presName="linNode" presStyleCnt="0"/>
      <dgm:spPr/>
    </dgm:pt>
    <dgm:pt modelId="{A00E30E0-7E07-4D0E-9A9B-B0E9C5CE7C70}" type="pres">
      <dgm:prSet presAssocID="{542CBF93-584C-4785-BC06-AFB62CC918DB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B48604C-CF37-4BC1-BF1F-69DE40D4E38D}" type="pres">
      <dgm:prSet presAssocID="{542CBF93-584C-4785-BC06-AFB62CC918DB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AC91F6B-A209-400E-A30F-D7F6A1359235}" type="pres">
      <dgm:prSet presAssocID="{F5673260-DB1B-48C9-82AD-74FAAD890247}" presName="spacing" presStyleCnt="0"/>
      <dgm:spPr/>
    </dgm:pt>
    <dgm:pt modelId="{2935B765-DCC3-4602-8AB7-E67FF7B8C48B}" type="pres">
      <dgm:prSet presAssocID="{16B5ADCC-1281-4D3A-881B-BBAC9C02F3A6}" presName="linNode" presStyleCnt="0"/>
      <dgm:spPr/>
    </dgm:pt>
    <dgm:pt modelId="{6077DEF3-5D12-4E9F-9E7A-483ACACC9247}" type="pres">
      <dgm:prSet presAssocID="{16B5ADCC-1281-4D3A-881B-BBAC9C02F3A6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EDEC8E5-F096-4B54-82B5-57EDF5A427E1}" type="pres">
      <dgm:prSet presAssocID="{16B5ADCC-1281-4D3A-881B-BBAC9C02F3A6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41BE9A1-253E-4E6E-88DB-72CB80E18A00}" type="pres">
      <dgm:prSet presAssocID="{DA0F042B-E81D-4AF5-A403-851A010EB0E6}" presName="spacing" presStyleCnt="0"/>
      <dgm:spPr/>
    </dgm:pt>
    <dgm:pt modelId="{E1AB302A-FAB2-4E36-9680-21A8F8C31961}" type="pres">
      <dgm:prSet presAssocID="{D830927E-485E-425B-8809-5DB2ACFB2814}" presName="linNode" presStyleCnt="0"/>
      <dgm:spPr/>
    </dgm:pt>
    <dgm:pt modelId="{4FB5A4FB-A6A9-495C-95F0-B533DD0CB1B7}" type="pres">
      <dgm:prSet presAssocID="{D830927E-485E-425B-8809-5DB2ACFB2814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EFD065B-316B-42DD-A189-1E283E132BB9}" type="pres">
      <dgm:prSet presAssocID="{D830927E-485E-425B-8809-5DB2ACFB2814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CF13539-9906-4AC4-A7FD-5A06D71E27B3}" srcId="{7C2A1370-80E2-47EF-9C3E-3DD654CFAB1C}" destId="{542CBF93-584C-4785-BC06-AFB62CC918DB}" srcOrd="1" destOrd="0" parTransId="{36FB6F65-D83B-40B4-8291-DF454DDA1DE4}" sibTransId="{F5673260-DB1B-48C9-82AD-74FAAD890247}"/>
    <dgm:cxn modelId="{83DEFD45-13E5-47D1-BFC6-FC33DB6D827C}" srcId="{7C2A1370-80E2-47EF-9C3E-3DD654CFAB1C}" destId="{04CC3010-00EE-46D8-B08E-93613B4882D9}" srcOrd="0" destOrd="0" parTransId="{545E7BCC-B5E2-4FDC-A39C-B8BFEB65DBEC}" sibTransId="{4F8AFE96-7B6D-4C20-8B7F-FA842BB0E7AA}"/>
    <dgm:cxn modelId="{529ECF90-E44F-4367-9518-682D8F799D9A}" type="presOf" srcId="{542CBF93-584C-4785-BC06-AFB62CC918DB}" destId="{A00E30E0-7E07-4D0E-9A9B-B0E9C5CE7C70}" srcOrd="0" destOrd="0" presId="urn:microsoft.com/office/officeart/2005/8/layout/vList6"/>
    <dgm:cxn modelId="{DE585183-E15D-4023-AA91-B34D3686E183}" srcId="{04CC3010-00EE-46D8-B08E-93613B4882D9}" destId="{CC70C0A4-29C1-42D4-8F33-576A8612E3BB}" srcOrd="0" destOrd="0" parTransId="{AFDBBD48-C32E-4456-9535-C20043146D77}" sibTransId="{0B5C6B1F-5109-41C5-A279-25B68754C30F}"/>
    <dgm:cxn modelId="{BD187672-C2F8-41A1-90C8-EB8BCD7F433E}" type="presOf" srcId="{D830927E-485E-425B-8809-5DB2ACFB2814}" destId="{4FB5A4FB-A6A9-495C-95F0-B533DD0CB1B7}" srcOrd="0" destOrd="0" presId="urn:microsoft.com/office/officeart/2005/8/layout/vList6"/>
    <dgm:cxn modelId="{4DCEDEA0-F461-4EA0-8919-5EBD5552E268}" srcId="{7C2A1370-80E2-47EF-9C3E-3DD654CFAB1C}" destId="{D830927E-485E-425B-8809-5DB2ACFB2814}" srcOrd="3" destOrd="0" parTransId="{C6691454-6E03-4AD8-91B7-C7960FAFCB47}" sibTransId="{B087D1B7-A44B-4965-AA8B-56174ECDD6A1}"/>
    <dgm:cxn modelId="{444CA36A-E105-4B0D-A697-B9635AD0C205}" type="presOf" srcId="{CC70C0A4-29C1-42D4-8F33-576A8612E3BB}" destId="{679638ED-8DBD-4671-89BF-4B00A24ACFD6}" srcOrd="0" destOrd="0" presId="urn:microsoft.com/office/officeart/2005/8/layout/vList6"/>
    <dgm:cxn modelId="{22FFCF99-A044-4539-879D-F5B4129D22C9}" type="presOf" srcId="{76195808-F0F2-4FE9-80C8-213E6294B5AC}" destId="{6EDEC8E5-F096-4B54-82B5-57EDF5A427E1}" srcOrd="0" destOrd="0" presId="urn:microsoft.com/office/officeart/2005/8/layout/vList6"/>
    <dgm:cxn modelId="{CF7E794F-07FE-47AE-B63B-00410CE50EE2}" type="presOf" srcId="{027D884A-EBE1-41D7-9C20-BA8D7026DB4A}" destId="{6EFD065B-316B-42DD-A189-1E283E132BB9}" srcOrd="0" destOrd="0" presId="urn:microsoft.com/office/officeart/2005/8/layout/vList6"/>
    <dgm:cxn modelId="{F5C557D3-BA86-4EFE-BC58-65B4796F843C}" type="presOf" srcId="{16B5ADCC-1281-4D3A-881B-BBAC9C02F3A6}" destId="{6077DEF3-5D12-4E9F-9E7A-483ACACC9247}" srcOrd="0" destOrd="0" presId="urn:microsoft.com/office/officeart/2005/8/layout/vList6"/>
    <dgm:cxn modelId="{129E26B0-3FBA-4822-BFB1-5D92C1D770A7}" srcId="{7C2A1370-80E2-47EF-9C3E-3DD654CFAB1C}" destId="{16B5ADCC-1281-4D3A-881B-BBAC9C02F3A6}" srcOrd="2" destOrd="0" parTransId="{8D417F1D-DF23-4CE1-B125-146A0B40AECB}" sibTransId="{DA0F042B-E81D-4AF5-A403-851A010EB0E6}"/>
    <dgm:cxn modelId="{56DE7744-CBC4-4ABF-A613-58F7FF0FDDAF}" type="presOf" srcId="{7C2A1370-80E2-47EF-9C3E-3DD654CFAB1C}" destId="{CF39AAC0-158D-4125-AAF6-57DDD25878F9}" srcOrd="0" destOrd="0" presId="urn:microsoft.com/office/officeart/2005/8/layout/vList6"/>
    <dgm:cxn modelId="{5B7A5CC4-7293-4F24-A9D8-D705030DF7B8}" srcId="{D830927E-485E-425B-8809-5DB2ACFB2814}" destId="{027D884A-EBE1-41D7-9C20-BA8D7026DB4A}" srcOrd="0" destOrd="0" parTransId="{35A6B2B8-F8CA-4006-B2F5-7ADEA9081426}" sibTransId="{6DC38927-0031-4199-89C8-BCE549FF062D}"/>
    <dgm:cxn modelId="{51CBEFD9-5539-4C1A-8E6F-EDC02A77952F}" type="presOf" srcId="{6A9BC510-4CDF-4370-B8F1-5DA347FBA834}" destId="{2B48604C-CF37-4BC1-BF1F-69DE40D4E38D}" srcOrd="0" destOrd="0" presId="urn:microsoft.com/office/officeart/2005/8/layout/vList6"/>
    <dgm:cxn modelId="{D9EAAA8D-907D-45DC-8977-22F071F89C9A}" srcId="{16B5ADCC-1281-4D3A-881B-BBAC9C02F3A6}" destId="{76195808-F0F2-4FE9-80C8-213E6294B5AC}" srcOrd="0" destOrd="0" parTransId="{5830BF17-A455-4660-B09E-E8362A10F6F2}" sibTransId="{6B4C3AE8-86AA-4B8E-8BD7-60AF6CDFB8CF}"/>
    <dgm:cxn modelId="{361592F8-913C-4420-B573-12641644D26D}" type="presOf" srcId="{04CC3010-00EE-46D8-B08E-93613B4882D9}" destId="{6D9A6BEE-57E5-4F1D-BBA7-FBB4F642A9C7}" srcOrd="0" destOrd="0" presId="urn:microsoft.com/office/officeart/2005/8/layout/vList6"/>
    <dgm:cxn modelId="{A759F6B5-649A-46AA-93E7-A6706796C613}" srcId="{542CBF93-584C-4785-BC06-AFB62CC918DB}" destId="{6A9BC510-4CDF-4370-B8F1-5DA347FBA834}" srcOrd="0" destOrd="0" parTransId="{B45DB5F4-E4F1-45A7-9279-FED7F94C59F5}" sibTransId="{0410FDF9-4372-4776-BBFB-9A344F37CBCC}"/>
    <dgm:cxn modelId="{BC5BF41E-9B05-458D-A111-E8D1BC616506}" type="presParOf" srcId="{CF39AAC0-158D-4125-AAF6-57DDD25878F9}" destId="{360B2532-79E6-4ABA-838C-A24ED347DFED}" srcOrd="0" destOrd="0" presId="urn:microsoft.com/office/officeart/2005/8/layout/vList6"/>
    <dgm:cxn modelId="{326CA540-16A8-447A-9A2F-F1D46EA020DD}" type="presParOf" srcId="{360B2532-79E6-4ABA-838C-A24ED347DFED}" destId="{6D9A6BEE-57E5-4F1D-BBA7-FBB4F642A9C7}" srcOrd="0" destOrd="0" presId="urn:microsoft.com/office/officeart/2005/8/layout/vList6"/>
    <dgm:cxn modelId="{ECE913A2-28DE-4743-A604-C8178B5B7061}" type="presParOf" srcId="{360B2532-79E6-4ABA-838C-A24ED347DFED}" destId="{679638ED-8DBD-4671-89BF-4B00A24ACFD6}" srcOrd="1" destOrd="0" presId="urn:microsoft.com/office/officeart/2005/8/layout/vList6"/>
    <dgm:cxn modelId="{88D248BB-0EF2-442F-8F1C-B7E882C7191B}" type="presParOf" srcId="{CF39AAC0-158D-4125-AAF6-57DDD25878F9}" destId="{38CE74DC-03D9-4617-BB56-6040BCDC7982}" srcOrd="1" destOrd="0" presId="urn:microsoft.com/office/officeart/2005/8/layout/vList6"/>
    <dgm:cxn modelId="{2EC86BBC-0E5D-46CF-9EAD-CFEB08881398}" type="presParOf" srcId="{CF39AAC0-158D-4125-AAF6-57DDD25878F9}" destId="{4AB86C00-E6A9-4BDA-A84F-0EDBB4EC9A10}" srcOrd="2" destOrd="0" presId="urn:microsoft.com/office/officeart/2005/8/layout/vList6"/>
    <dgm:cxn modelId="{EA52AC9D-975E-40DB-B4A2-5A5D12974E8C}" type="presParOf" srcId="{4AB86C00-E6A9-4BDA-A84F-0EDBB4EC9A10}" destId="{A00E30E0-7E07-4D0E-9A9B-B0E9C5CE7C70}" srcOrd="0" destOrd="0" presId="urn:microsoft.com/office/officeart/2005/8/layout/vList6"/>
    <dgm:cxn modelId="{08801A06-2039-4FAB-A8F3-88890D909FDE}" type="presParOf" srcId="{4AB86C00-E6A9-4BDA-A84F-0EDBB4EC9A10}" destId="{2B48604C-CF37-4BC1-BF1F-69DE40D4E38D}" srcOrd="1" destOrd="0" presId="urn:microsoft.com/office/officeart/2005/8/layout/vList6"/>
    <dgm:cxn modelId="{C00FD162-D00E-43F6-B192-B6D10220F2A7}" type="presParOf" srcId="{CF39AAC0-158D-4125-AAF6-57DDD25878F9}" destId="{2AC91F6B-A209-400E-A30F-D7F6A1359235}" srcOrd="3" destOrd="0" presId="urn:microsoft.com/office/officeart/2005/8/layout/vList6"/>
    <dgm:cxn modelId="{DFEB05D4-D0F8-408C-B216-721FC4712785}" type="presParOf" srcId="{CF39AAC0-158D-4125-AAF6-57DDD25878F9}" destId="{2935B765-DCC3-4602-8AB7-E67FF7B8C48B}" srcOrd="4" destOrd="0" presId="urn:microsoft.com/office/officeart/2005/8/layout/vList6"/>
    <dgm:cxn modelId="{FD3E4D9F-C781-4A7E-A93F-6E47B2D94265}" type="presParOf" srcId="{2935B765-DCC3-4602-8AB7-E67FF7B8C48B}" destId="{6077DEF3-5D12-4E9F-9E7A-483ACACC9247}" srcOrd="0" destOrd="0" presId="urn:microsoft.com/office/officeart/2005/8/layout/vList6"/>
    <dgm:cxn modelId="{8AD33575-1461-4D8D-8087-AB44C38BD1C7}" type="presParOf" srcId="{2935B765-DCC3-4602-8AB7-E67FF7B8C48B}" destId="{6EDEC8E5-F096-4B54-82B5-57EDF5A427E1}" srcOrd="1" destOrd="0" presId="urn:microsoft.com/office/officeart/2005/8/layout/vList6"/>
    <dgm:cxn modelId="{1506C88A-CEA9-4161-A1F9-97329713C78E}" type="presParOf" srcId="{CF39AAC0-158D-4125-AAF6-57DDD25878F9}" destId="{E41BE9A1-253E-4E6E-88DB-72CB80E18A00}" srcOrd="5" destOrd="0" presId="urn:microsoft.com/office/officeart/2005/8/layout/vList6"/>
    <dgm:cxn modelId="{A0AC62FF-1CEF-4574-BA4E-50155ED29DF8}" type="presParOf" srcId="{CF39AAC0-158D-4125-AAF6-57DDD25878F9}" destId="{E1AB302A-FAB2-4E36-9680-21A8F8C31961}" srcOrd="6" destOrd="0" presId="urn:microsoft.com/office/officeart/2005/8/layout/vList6"/>
    <dgm:cxn modelId="{60D0D461-0D24-47B8-B985-958327270F37}" type="presParOf" srcId="{E1AB302A-FAB2-4E36-9680-21A8F8C31961}" destId="{4FB5A4FB-A6A9-495C-95F0-B533DD0CB1B7}" srcOrd="0" destOrd="0" presId="urn:microsoft.com/office/officeart/2005/8/layout/vList6"/>
    <dgm:cxn modelId="{E722EA55-790A-488D-85BD-F9033F6D3363}" type="presParOf" srcId="{E1AB302A-FAB2-4E36-9680-21A8F8C31961}" destId="{6EFD065B-316B-42DD-A189-1E283E132BB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87C0C0-05E2-4012-A48F-41188D146C6D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L"/>
        </a:p>
      </dgm:t>
    </dgm:pt>
    <dgm:pt modelId="{C96D35CF-0756-45F1-8048-03DA5C43F236}">
      <dgm:prSet phldrT="[Texto]"/>
      <dgm:spPr/>
      <dgm:t>
        <a:bodyPr/>
        <a:lstStyle/>
        <a:p>
          <a:r>
            <a:rPr lang="es-ES_tradnl" dirty="0" smtClean="0"/>
            <a:t>1.- Construcción de una política de calidad de vida para el SNSS. </a:t>
          </a:r>
          <a:endParaRPr lang="es-CL" dirty="0"/>
        </a:p>
      </dgm:t>
    </dgm:pt>
    <dgm:pt modelId="{14C1ACE4-5FD0-4ABE-92E5-56CDC7B8CC4F}" type="parTrans" cxnId="{DB734BC6-028F-4FEC-A746-525F3D389A28}">
      <dgm:prSet/>
      <dgm:spPr/>
      <dgm:t>
        <a:bodyPr/>
        <a:lstStyle/>
        <a:p>
          <a:endParaRPr lang="es-CL"/>
        </a:p>
      </dgm:t>
    </dgm:pt>
    <dgm:pt modelId="{BB32C030-2AAB-4AEB-B9F8-3D027168FEC3}" type="sibTrans" cxnId="{DB734BC6-028F-4FEC-A746-525F3D389A28}">
      <dgm:prSet/>
      <dgm:spPr/>
      <dgm:t>
        <a:bodyPr/>
        <a:lstStyle/>
        <a:p>
          <a:endParaRPr lang="es-CL"/>
        </a:p>
      </dgm:t>
    </dgm:pt>
    <dgm:pt modelId="{5CD4C407-F3B6-435A-AD35-7F5F007A6571}">
      <dgm:prSet phldrT="[Texto]"/>
      <dgm:spPr/>
      <dgm:t>
        <a:bodyPr/>
        <a:lstStyle/>
        <a:p>
          <a:r>
            <a:rPr lang="es-ES_tradnl" dirty="0" smtClean="0"/>
            <a:t>2.- Relanzamiento del Código de Buenas Prácticas Laborales y </a:t>
          </a:r>
          <a:r>
            <a:rPr lang="es-ES_tradnl" smtClean="0"/>
            <a:t>No Discriminación</a:t>
          </a:r>
          <a:r>
            <a:rPr lang="es-ES_tradnl" dirty="0" smtClean="0"/>
            <a:t>.</a:t>
          </a:r>
          <a:endParaRPr lang="es-CL" dirty="0"/>
        </a:p>
      </dgm:t>
    </dgm:pt>
    <dgm:pt modelId="{D09826C1-653A-4A26-AF69-D2567A757F30}" type="parTrans" cxnId="{EA57FA9D-8F63-4556-A5CF-5EF690AF1BBF}">
      <dgm:prSet/>
      <dgm:spPr/>
      <dgm:t>
        <a:bodyPr/>
        <a:lstStyle/>
        <a:p>
          <a:endParaRPr lang="es-CL"/>
        </a:p>
      </dgm:t>
    </dgm:pt>
    <dgm:pt modelId="{93C73A73-DA5D-413A-91C1-3CF9EC12051C}" type="sibTrans" cxnId="{EA57FA9D-8F63-4556-A5CF-5EF690AF1BBF}">
      <dgm:prSet/>
      <dgm:spPr/>
      <dgm:t>
        <a:bodyPr/>
        <a:lstStyle/>
        <a:p>
          <a:endParaRPr lang="es-CL"/>
        </a:p>
      </dgm:t>
    </dgm:pt>
    <dgm:pt modelId="{12607E01-AF4A-480D-81CD-79B977093CC2}">
      <dgm:prSet phldrT="[Texto]"/>
      <dgm:spPr/>
      <dgm:t>
        <a:bodyPr/>
        <a:lstStyle/>
        <a:p>
          <a:r>
            <a:rPr lang="es-ES_tradnl" smtClean="0"/>
            <a:t>3.- Generación de condiciones para la institucionalización de  las áreas ligadas a la gestión de Calidad de Vida.</a:t>
          </a:r>
          <a:endParaRPr lang="es-CL" dirty="0"/>
        </a:p>
      </dgm:t>
    </dgm:pt>
    <dgm:pt modelId="{5EFFA5C1-2459-4186-A9D4-7C1A21619EEE}" type="parTrans" cxnId="{843BB125-72F4-4160-90CE-F89B7560813C}">
      <dgm:prSet/>
      <dgm:spPr/>
      <dgm:t>
        <a:bodyPr/>
        <a:lstStyle/>
        <a:p>
          <a:endParaRPr lang="es-CL"/>
        </a:p>
      </dgm:t>
    </dgm:pt>
    <dgm:pt modelId="{05E4E88F-06E2-43EF-800D-E30FB1494147}" type="sibTrans" cxnId="{843BB125-72F4-4160-90CE-F89B7560813C}">
      <dgm:prSet/>
      <dgm:spPr/>
      <dgm:t>
        <a:bodyPr/>
        <a:lstStyle/>
        <a:p>
          <a:endParaRPr lang="es-CL"/>
        </a:p>
      </dgm:t>
    </dgm:pt>
    <dgm:pt modelId="{4ED052CF-A523-4EEE-B24C-E8C730D6C349}">
      <dgm:prSet/>
      <dgm:spPr/>
      <dgm:t>
        <a:bodyPr/>
        <a:lstStyle/>
        <a:p>
          <a:r>
            <a:rPr lang="es-ES_tradnl" dirty="0" smtClean="0"/>
            <a:t>4.- Desarrollo de lineamientos y orientaciones para el funcionamiento de  las áreas ligadas a la gestión de Calidad de Vida. </a:t>
          </a:r>
          <a:endParaRPr lang="es-CL" dirty="0"/>
        </a:p>
      </dgm:t>
    </dgm:pt>
    <dgm:pt modelId="{7929E082-551D-4CFC-9952-2175267482E1}" type="parTrans" cxnId="{0DAA0FC7-BE14-4E26-891D-187636A69B61}">
      <dgm:prSet/>
      <dgm:spPr/>
      <dgm:t>
        <a:bodyPr/>
        <a:lstStyle/>
        <a:p>
          <a:endParaRPr lang="es-CL"/>
        </a:p>
      </dgm:t>
    </dgm:pt>
    <dgm:pt modelId="{558879DF-6FBE-4047-A62F-E67BFA9D0CD2}" type="sibTrans" cxnId="{0DAA0FC7-BE14-4E26-891D-187636A69B61}">
      <dgm:prSet/>
      <dgm:spPr/>
      <dgm:t>
        <a:bodyPr/>
        <a:lstStyle/>
        <a:p>
          <a:endParaRPr lang="es-CL"/>
        </a:p>
      </dgm:t>
    </dgm:pt>
    <dgm:pt modelId="{1AEE5DCE-8ADB-426D-9BC7-2B7EC4FA55B1}">
      <dgm:prSet/>
      <dgm:spPr/>
      <dgm:t>
        <a:bodyPr/>
        <a:lstStyle/>
        <a:p>
          <a:r>
            <a:rPr lang="es-ES_tradnl" dirty="0" smtClean="0"/>
            <a:t> 5.-Implementación de planes de acompañamiento y seguimiento para el diseño e implementación de programas de Calidad de Vida. </a:t>
          </a:r>
          <a:endParaRPr lang="es-CL" dirty="0"/>
        </a:p>
      </dgm:t>
    </dgm:pt>
    <dgm:pt modelId="{FDB676C6-469A-4475-963F-05DC5363841D}" type="parTrans" cxnId="{22D71C45-EE4A-4E64-BEF0-8C70E457916F}">
      <dgm:prSet/>
      <dgm:spPr/>
      <dgm:t>
        <a:bodyPr/>
        <a:lstStyle/>
        <a:p>
          <a:endParaRPr lang="es-CL"/>
        </a:p>
      </dgm:t>
    </dgm:pt>
    <dgm:pt modelId="{1482F94A-0DCB-490A-964A-D2FAA92C4086}" type="sibTrans" cxnId="{22D71C45-EE4A-4E64-BEF0-8C70E457916F}">
      <dgm:prSet/>
      <dgm:spPr/>
      <dgm:t>
        <a:bodyPr/>
        <a:lstStyle/>
        <a:p>
          <a:endParaRPr lang="es-CL"/>
        </a:p>
      </dgm:t>
    </dgm:pt>
    <dgm:pt modelId="{E2C8FBD1-F0F7-44BF-9194-3FB6E14570B6}" type="pres">
      <dgm:prSet presAssocID="{9C87C0C0-05E2-4012-A48F-41188D146C6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BB4BCBBB-D9B6-4AE1-8603-EC76472C4C53}" type="pres">
      <dgm:prSet presAssocID="{9C87C0C0-05E2-4012-A48F-41188D146C6D}" presName="dummyMaxCanvas" presStyleCnt="0">
        <dgm:presLayoutVars/>
      </dgm:prSet>
      <dgm:spPr/>
      <dgm:t>
        <a:bodyPr/>
        <a:lstStyle/>
        <a:p>
          <a:endParaRPr lang="es-CL"/>
        </a:p>
      </dgm:t>
    </dgm:pt>
    <dgm:pt modelId="{50326D73-9691-48E6-9477-83DB74EC29CC}" type="pres">
      <dgm:prSet presAssocID="{9C87C0C0-05E2-4012-A48F-41188D146C6D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EAA3FA6-B473-4736-8084-7D094569DAFA}" type="pres">
      <dgm:prSet presAssocID="{9C87C0C0-05E2-4012-A48F-41188D146C6D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31211DF-EF7D-4CFE-B6CA-90BF6C86BB23}" type="pres">
      <dgm:prSet presAssocID="{9C87C0C0-05E2-4012-A48F-41188D146C6D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C5F89C2-EB37-48BD-B52D-14E642BFBD53}" type="pres">
      <dgm:prSet presAssocID="{9C87C0C0-05E2-4012-A48F-41188D146C6D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053030D-77AE-46F0-8F8C-293AB9855C84}" type="pres">
      <dgm:prSet presAssocID="{9C87C0C0-05E2-4012-A48F-41188D146C6D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419E888-0668-438C-8B85-9BC689C5BB5D}" type="pres">
      <dgm:prSet presAssocID="{9C87C0C0-05E2-4012-A48F-41188D146C6D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CE5472C-C816-47A2-AA2E-FF8B66E55FBC}" type="pres">
      <dgm:prSet presAssocID="{9C87C0C0-05E2-4012-A48F-41188D146C6D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FD219D8-C262-4908-A092-F11E284DA1D4}" type="pres">
      <dgm:prSet presAssocID="{9C87C0C0-05E2-4012-A48F-41188D146C6D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C9206CB-8B55-4934-BC3B-D191A740125F}" type="pres">
      <dgm:prSet presAssocID="{9C87C0C0-05E2-4012-A48F-41188D146C6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5A104B8-7D25-4C79-893D-C710642CE0ED}" type="pres">
      <dgm:prSet presAssocID="{9C87C0C0-05E2-4012-A48F-41188D146C6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476A15D-9674-4A24-85EB-D58766AEBE66}" type="pres">
      <dgm:prSet presAssocID="{9C87C0C0-05E2-4012-A48F-41188D146C6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ACAC270-5628-431C-B78C-C96AA0750577}" type="pres">
      <dgm:prSet presAssocID="{9C87C0C0-05E2-4012-A48F-41188D146C6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FF23A39-2DAE-4F40-99DE-C5B42DA3FC12}" type="pres">
      <dgm:prSet presAssocID="{9C87C0C0-05E2-4012-A48F-41188D146C6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EC8096A-C149-4EBC-A0A0-EF89F988C5C7}" type="pres">
      <dgm:prSet presAssocID="{9C87C0C0-05E2-4012-A48F-41188D146C6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E49F2611-9660-468E-B4AC-FCE054A68F15}" type="presOf" srcId="{1AEE5DCE-8ADB-426D-9BC7-2B7EC4FA55B1}" destId="{AEC8096A-C149-4EBC-A0A0-EF89F988C5C7}" srcOrd="1" destOrd="0" presId="urn:microsoft.com/office/officeart/2005/8/layout/vProcess5"/>
    <dgm:cxn modelId="{A7EE20EB-6954-4078-93AD-968FFB255EA6}" type="presOf" srcId="{05E4E88F-06E2-43EF-800D-E30FB1494147}" destId="{4FD219D8-C262-4908-A092-F11E284DA1D4}" srcOrd="0" destOrd="0" presId="urn:microsoft.com/office/officeart/2005/8/layout/vProcess5"/>
    <dgm:cxn modelId="{DB734BC6-028F-4FEC-A746-525F3D389A28}" srcId="{9C87C0C0-05E2-4012-A48F-41188D146C6D}" destId="{C96D35CF-0756-45F1-8048-03DA5C43F236}" srcOrd="0" destOrd="0" parTransId="{14C1ACE4-5FD0-4ABE-92E5-56CDC7B8CC4F}" sibTransId="{BB32C030-2AAB-4AEB-B9F8-3D027168FEC3}"/>
    <dgm:cxn modelId="{61D628DD-0D3B-48AB-9513-F2D2882502F2}" type="presOf" srcId="{C96D35CF-0756-45F1-8048-03DA5C43F236}" destId="{50326D73-9691-48E6-9477-83DB74EC29CC}" srcOrd="0" destOrd="0" presId="urn:microsoft.com/office/officeart/2005/8/layout/vProcess5"/>
    <dgm:cxn modelId="{684F5E99-09EF-4894-A598-FE1F8193F5C0}" type="presOf" srcId="{4ED052CF-A523-4EEE-B24C-E8C730D6C349}" destId="{6C5F89C2-EB37-48BD-B52D-14E642BFBD53}" srcOrd="0" destOrd="0" presId="urn:microsoft.com/office/officeart/2005/8/layout/vProcess5"/>
    <dgm:cxn modelId="{BD9DC785-55CE-43C7-B3DD-7DCBF6FA46D8}" type="presOf" srcId="{93C73A73-DA5D-413A-91C1-3CF9EC12051C}" destId="{8CE5472C-C816-47A2-AA2E-FF8B66E55FBC}" srcOrd="0" destOrd="0" presId="urn:microsoft.com/office/officeart/2005/8/layout/vProcess5"/>
    <dgm:cxn modelId="{0DAA0FC7-BE14-4E26-891D-187636A69B61}" srcId="{9C87C0C0-05E2-4012-A48F-41188D146C6D}" destId="{4ED052CF-A523-4EEE-B24C-E8C730D6C349}" srcOrd="3" destOrd="0" parTransId="{7929E082-551D-4CFC-9952-2175267482E1}" sibTransId="{558879DF-6FBE-4047-A62F-E67BFA9D0CD2}"/>
    <dgm:cxn modelId="{8C463FD1-2665-4EC1-87B8-2ECE53E1BF92}" type="presOf" srcId="{12607E01-AF4A-480D-81CD-79B977093CC2}" destId="{331211DF-EF7D-4CFE-B6CA-90BF6C86BB23}" srcOrd="0" destOrd="0" presId="urn:microsoft.com/office/officeart/2005/8/layout/vProcess5"/>
    <dgm:cxn modelId="{5170B00C-4BCF-4C08-8A05-5F57F94BDEFC}" type="presOf" srcId="{5CD4C407-F3B6-435A-AD35-7F5F007A6571}" destId="{8EAA3FA6-B473-4736-8084-7D094569DAFA}" srcOrd="0" destOrd="0" presId="urn:microsoft.com/office/officeart/2005/8/layout/vProcess5"/>
    <dgm:cxn modelId="{43D0DD51-42A8-428D-A836-6E4CF3B2CF58}" type="presOf" srcId="{12607E01-AF4A-480D-81CD-79B977093CC2}" destId="{8ACAC270-5628-431C-B78C-C96AA0750577}" srcOrd="1" destOrd="0" presId="urn:microsoft.com/office/officeart/2005/8/layout/vProcess5"/>
    <dgm:cxn modelId="{D3AEBDBC-98CA-410A-B9A4-F8D8B0607F43}" type="presOf" srcId="{BB32C030-2AAB-4AEB-B9F8-3D027168FEC3}" destId="{4419E888-0668-438C-8B85-9BC689C5BB5D}" srcOrd="0" destOrd="0" presId="urn:microsoft.com/office/officeart/2005/8/layout/vProcess5"/>
    <dgm:cxn modelId="{843BB125-72F4-4160-90CE-F89B7560813C}" srcId="{9C87C0C0-05E2-4012-A48F-41188D146C6D}" destId="{12607E01-AF4A-480D-81CD-79B977093CC2}" srcOrd="2" destOrd="0" parTransId="{5EFFA5C1-2459-4186-A9D4-7C1A21619EEE}" sibTransId="{05E4E88F-06E2-43EF-800D-E30FB1494147}"/>
    <dgm:cxn modelId="{EA57FA9D-8F63-4556-A5CF-5EF690AF1BBF}" srcId="{9C87C0C0-05E2-4012-A48F-41188D146C6D}" destId="{5CD4C407-F3B6-435A-AD35-7F5F007A6571}" srcOrd="1" destOrd="0" parTransId="{D09826C1-653A-4A26-AF69-D2567A757F30}" sibTransId="{93C73A73-DA5D-413A-91C1-3CF9EC12051C}"/>
    <dgm:cxn modelId="{4EB82C02-2637-4A42-9634-484D4A66E1E2}" type="presOf" srcId="{558879DF-6FBE-4047-A62F-E67BFA9D0CD2}" destId="{1C9206CB-8B55-4934-BC3B-D191A740125F}" srcOrd="0" destOrd="0" presId="urn:microsoft.com/office/officeart/2005/8/layout/vProcess5"/>
    <dgm:cxn modelId="{A5AD9531-8731-42DC-BC7F-61C991C96850}" type="presOf" srcId="{5CD4C407-F3B6-435A-AD35-7F5F007A6571}" destId="{2476A15D-9674-4A24-85EB-D58766AEBE66}" srcOrd="1" destOrd="0" presId="urn:microsoft.com/office/officeart/2005/8/layout/vProcess5"/>
    <dgm:cxn modelId="{E205FC03-1F7F-4483-B10F-AB0D1C7B1E34}" type="presOf" srcId="{4ED052CF-A523-4EEE-B24C-E8C730D6C349}" destId="{FFF23A39-2DAE-4F40-99DE-C5B42DA3FC12}" srcOrd="1" destOrd="0" presId="urn:microsoft.com/office/officeart/2005/8/layout/vProcess5"/>
    <dgm:cxn modelId="{29EF96B3-233A-44CA-AE79-6268CCA8F8FE}" type="presOf" srcId="{1AEE5DCE-8ADB-426D-9BC7-2B7EC4FA55B1}" destId="{2053030D-77AE-46F0-8F8C-293AB9855C84}" srcOrd="0" destOrd="0" presId="urn:microsoft.com/office/officeart/2005/8/layout/vProcess5"/>
    <dgm:cxn modelId="{78644A0E-238F-4BAC-BAC2-8654EAFBDCE1}" type="presOf" srcId="{C96D35CF-0756-45F1-8048-03DA5C43F236}" destId="{C5A104B8-7D25-4C79-893D-C710642CE0ED}" srcOrd="1" destOrd="0" presId="urn:microsoft.com/office/officeart/2005/8/layout/vProcess5"/>
    <dgm:cxn modelId="{1A3A71C5-30C7-4E73-B636-5F1164F58D02}" type="presOf" srcId="{9C87C0C0-05E2-4012-A48F-41188D146C6D}" destId="{E2C8FBD1-F0F7-44BF-9194-3FB6E14570B6}" srcOrd="0" destOrd="0" presId="urn:microsoft.com/office/officeart/2005/8/layout/vProcess5"/>
    <dgm:cxn modelId="{22D71C45-EE4A-4E64-BEF0-8C70E457916F}" srcId="{9C87C0C0-05E2-4012-A48F-41188D146C6D}" destId="{1AEE5DCE-8ADB-426D-9BC7-2B7EC4FA55B1}" srcOrd="4" destOrd="0" parTransId="{FDB676C6-469A-4475-963F-05DC5363841D}" sibTransId="{1482F94A-0DCB-490A-964A-D2FAA92C4086}"/>
    <dgm:cxn modelId="{C7CBBDA5-2DCC-43AC-89E4-BEEA5CB670A9}" type="presParOf" srcId="{E2C8FBD1-F0F7-44BF-9194-3FB6E14570B6}" destId="{BB4BCBBB-D9B6-4AE1-8603-EC76472C4C53}" srcOrd="0" destOrd="0" presId="urn:microsoft.com/office/officeart/2005/8/layout/vProcess5"/>
    <dgm:cxn modelId="{D183B960-EFB0-4D25-A2C1-99844D5429A7}" type="presParOf" srcId="{E2C8FBD1-F0F7-44BF-9194-3FB6E14570B6}" destId="{50326D73-9691-48E6-9477-83DB74EC29CC}" srcOrd="1" destOrd="0" presId="urn:microsoft.com/office/officeart/2005/8/layout/vProcess5"/>
    <dgm:cxn modelId="{467BCB00-657E-48E8-9D2F-1C78FAE5478D}" type="presParOf" srcId="{E2C8FBD1-F0F7-44BF-9194-3FB6E14570B6}" destId="{8EAA3FA6-B473-4736-8084-7D094569DAFA}" srcOrd="2" destOrd="0" presId="urn:microsoft.com/office/officeart/2005/8/layout/vProcess5"/>
    <dgm:cxn modelId="{3801CECF-095A-4082-89BA-DDEA9B1E0FD6}" type="presParOf" srcId="{E2C8FBD1-F0F7-44BF-9194-3FB6E14570B6}" destId="{331211DF-EF7D-4CFE-B6CA-90BF6C86BB23}" srcOrd="3" destOrd="0" presId="urn:microsoft.com/office/officeart/2005/8/layout/vProcess5"/>
    <dgm:cxn modelId="{CB30E1FE-0C15-4881-B978-5733BB4E2039}" type="presParOf" srcId="{E2C8FBD1-F0F7-44BF-9194-3FB6E14570B6}" destId="{6C5F89C2-EB37-48BD-B52D-14E642BFBD53}" srcOrd="4" destOrd="0" presId="urn:microsoft.com/office/officeart/2005/8/layout/vProcess5"/>
    <dgm:cxn modelId="{A8510AA4-550B-4C8C-91DB-F24D49EBDEE5}" type="presParOf" srcId="{E2C8FBD1-F0F7-44BF-9194-3FB6E14570B6}" destId="{2053030D-77AE-46F0-8F8C-293AB9855C84}" srcOrd="5" destOrd="0" presId="urn:microsoft.com/office/officeart/2005/8/layout/vProcess5"/>
    <dgm:cxn modelId="{A1BBFDD4-45EE-4992-874D-2BF94CDAD65D}" type="presParOf" srcId="{E2C8FBD1-F0F7-44BF-9194-3FB6E14570B6}" destId="{4419E888-0668-438C-8B85-9BC689C5BB5D}" srcOrd="6" destOrd="0" presId="urn:microsoft.com/office/officeart/2005/8/layout/vProcess5"/>
    <dgm:cxn modelId="{DAC4FD7B-8FCE-4A6C-B98F-C7A0C071EA5B}" type="presParOf" srcId="{E2C8FBD1-F0F7-44BF-9194-3FB6E14570B6}" destId="{8CE5472C-C816-47A2-AA2E-FF8B66E55FBC}" srcOrd="7" destOrd="0" presId="urn:microsoft.com/office/officeart/2005/8/layout/vProcess5"/>
    <dgm:cxn modelId="{C1C8F601-EBE5-4BFC-BDC1-0C235DB8019A}" type="presParOf" srcId="{E2C8FBD1-F0F7-44BF-9194-3FB6E14570B6}" destId="{4FD219D8-C262-4908-A092-F11E284DA1D4}" srcOrd="8" destOrd="0" presId="urn:microsoft.com/office/officeart/2005/8/layout/vProcess5"/>
    <dgm:cxn modelId="{410F80EF-FBB9-4DF8-A7A7-9E685168B05A}" type="presParOf" srcId="{E2C8FBD1-F0F7-44BF-9194-3FB6E14570B6}" destId="{1C9206CB-8B55-4934-BC3B-D191A740125F}" srcOrd="9" destOrd="0" presId="urn:microsoft.com/office/officeart/2005/8/layout/vProcess5"/>
    <dgm:cxn modelId="{D1234C0F-DF72-4998-942D-58746CE9EF35}" type="presParOf" srcId="{E2C8FBD1-F0F7-44BF-9194-3FB6E14570B6}" destId="{C5A104B8-7D25-4C79-893D-C710642CE0ED}" srcOrd="10" destOrd="0" presId="urn:microsoft.com/office/officeart/2005/8/layout/vProcess5"/>
    <dgm:cxn modelId="{A014FB78-E0EB-409B-8BAC-6365F869C1A5}" type="presParOf" srcId="{E2C8FBD1-F0F7-44BF-9194-3FB6E14570B6}" destId="{2476A15D-9674-4A24-85EB-D58766AEBE66}" srcOrd="11" destOrd="0" presId="urn:microsoft.com/office/officeart/2005/8/layout/vProcess5"/>
    <dgm:cxn modelId="{8DBECD69-DB61-4CF9-A971-76BBEF8D405C}" type="presParOf" srcId="{E2C8FBD1-F0F7-44BF-9194-3FB6E14570B6}" destId="{8ACAC270-5628-431C-B78C-C96AA0750577}" srcOrd="12" destOrd="0" presId="urn:microsoft.com/office/officeart/2005/8/layout/vProcess5"/>
    <dgm:cxn modelId="{8EB6BA5C-1330-4D4F-9C25-623F52AE7384}" type="presParOf" srcId="{E2C8FBD1-F0F7-44BF-9194-3FB6E14570B6}" destId="{FFF23A39-2DAE-4F40-99DE-C5B42DA3FC12}" srcOrd="13" destOrd="0" presId="urn:microsoft.com/office/officeart/2005/8/layout/vProcess5"/>
    <dgm:cxn modelId="{A5B45832-A5A2-47C4-91F0-68FF0C3F1170}" type="presParOf" srcId="{E2C8FBD1-F0F7-44BF-9194-3FB6E14570B6}" destId="{AEC8096A-C149-4EBC-A0A0-EF89F988C5C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DEAC8-0BCD-4910-AA84-F60874F2B25C}">
      <dsp:nvSpPr>
        <dsp:cNvPr id="0" name=""/>
        <dsp:cNvSpPr/>
      </dsp:nvSpPr>
      <dsp:spPr>
        <a:xfrm>
          <a:off x="2453164" y="1160"/>
          <a:ext cx="3679746" cy="6281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 smtClean="0"/>
            <a:t>Protección de los trabajadores de Hospital Félix Bulnes y Salvador.</a:t>
          </a:r>
          <a:endParaRPr lang="es-CL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 smtClean="0"/>
            <a:t>Cambio en las condiciones de explotación.</a:t>
          </a:r>
          <a:endParaRPr lang="es-CL" sz="1000" kern="1200" dirty="0"/>
        </a:p>
      </dsp:txBody>
      <dsp:txXfrm>
        <a:off x="2453164" y="79682"/>
        <a:ext cx="3444180" cy="471132"/>
      </dsp:txXfrm>
    </dsp:sp>
    <dsp:sp modelId="{4F40FF91-F37A-4DBB-9767-803E6C31972B}">
      <dsp:nvSpPr>
        <dsp:cNvPr id="0" name=""/>
        <dsp:cNvSpPr/>
      </dsp:nvSpPr>
      <dsp:spPr>
        <a:xfrm>
          <a:off x="0" y="1160"/>
          <a:ext cx="2453164" cy="6281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Concesiones</a:t>
          </a:r>
          <a:endParaRPr lang="es-CL" sz="1700" kern="1200" dirty="0"/>
        </a:p>
      </dsp:txBody>
      <dsp:txXfrm>
        <a:off x="30665" y="31825"/>
        <a:ext cx="2391834" cy="566846"/>
      </dsp:txXfrm>
    </dsp:sp>
    <dsp:sp modelId="{0446E825-21FE-4C90-8264-D0506CB8AC1C}">
      <dsp:nvSpPr>
        <dsp:cNvPr id="0" name=""/>
        <dsp:cNvSpPr/>
      </dsp:nvSpPr>
      <dsp:spPr>
        <a:xfrm>
          <a:off x="2453164" y="692154"/>
          <a:ext cx="3679746" cy="6281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altLang="es-CL" sz="1000" kern="1200" dirty="0" smtClean="0"/>
            <a:t>Envío de ordinario a Ministerio de Hacienda para reiterar solicitud de respuesta pendiente desde julio 2013.</a:t>
          </a:r>
          <a:endParaRPr lang="es-CL" sz="1000" kern="1200" dirty="0"/>
        </a:p>
      </dsp:txBody>
      <dsp:txXfrm>
        <a:off x="2453164" y="770676"/>
        <a:ext cx="3444180" cy="471132"/>
      </dsp:txXfrm>
    </dsp:sp>
    <dsp:sp modelId="{96CF105E-233B-45BF-8F19-6197E392479F}">
      <dsp:nvSpPr>
        <dsp:cNvPr id="0" name=""/>
        <dsp:cNvSpPr/>
      </dsp:nvSpPr>
      <dsp:spPr>
        <a:xfrm>
          <a:off x="0" y="692154"/>
          <a:ext cx="2453164" cy="62817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Alimentación</a:t>
          </a:r>
          <a:endParaRPr lang="es-CL" sz="1700" kern="1200" dirty="0"/>
        </a:p>
      </dsp:txBody>
      <dsp:txXfrm>
        <a:off x="30665" y="722819"/>
        <a:ext cx="2391834" cy="566846"/>
      </dsp:txXfrm>
    </dsp:sp>
    <dsp:sp modelId="{57F3240B-D25F-45AD-8C4C-511EEAE454F4}">
      <dsp:nvSpPr>
        <dsp:cNvPr id="0" name=""/>
        <dsp:cNvSpPr/>
      </dsp:nvSpPr>
      <dsp:spPr>
        <a:xfrm>
          <a:off x="2453164" y="1383147"/>
          <a:ext cx="3679746" cy="6281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altLang="es-CL" sz="1000" kern="1200" dirty="0" smtClean="0"/>
            <a:t>Cierre procesos. Propuesta de Ley corta para utilizar recursos disponibles de anterior llamado para cubrir resagados.</a:t>
          </a:r>
          <a:endParaRPr lang="es-CL" sz="1000" kern="1200" dirty="0"/>
        </a:p>
      </dsp:txBody>
      <dsp:txXfrm>
        <a:off x="2453164" y="1461669"/>
        <a:ext cx="3444180" cy="471132"/>
      </dsp:txXfrm>
    </dsp:sp>
    <dsp:sp modelId="{1E177CBE-1080-48F4-AED7-47EA30C43E70}">
      <dsp:nvSpPr>
        <dsp:cNvPr id="0" name=""/>
        <dsp:cNvSpPr/>
      </dsp:nvSpPr>
      <dsp:spPr>
        <a:xfrm>
          <a:off x="0" y="1383147"/>
          <a:ext cx="2453164" cy="6281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Incentivo al retiro</a:t>
          </a:r>
          <a:endParaRPr lang="es-CL" sz="1700" kern="1200" dirty="0"/>
        </a:p>
      </dsp:txBody>
      <dsp:txXfrm>
        <a:off x="30665" y="1413812"/>
        <a:ext cx="2391834" cy="566846"/>
      </dsp:txXfrm>
    </dsp:sp>
    <dsp:sp modelId="{995E09F0-239E-4FDB-89D2-8846782CB59D}">
      <dsp:nvSpPr>
        <dsp:cNvPr id="0" name=""/>
        <dsp:cNvSpPr/>
      </dsp:nvSpPr>
      <dsp:spPr>
        <a:xfrm>
          <a:off x="2453164" y="2074141"/>
          <a:ext cx="3679746" cy="6281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altLang="es-CL" sz="1000" kern="1200" dirty="0" smtClean="0"/>
            <a:t>Bases proceso licitación para efectuar encuesta de medición enviadas a Asesoría Jurídica. En evaluación Propuesta de modificación de la Ley.</a:t>
          </a:r>
          <a:endParaRPr lang="es-CL" sz="1000" kern="1200" dirty="0"/>
        </a:p>
      </dsp:txBody>
      <dsp:txXfrm>
        <a:off x="2453164" y="2152663"/>
        <a:ext cx="3444180" cy="471132"/>
      </dsp:txXfrm>
    </dsp:sp>
    <dsp:sp modelId="{2E5E9B4D-B497-41E9-AEAB-72536862E306}">
      <dsp:nvSpPr>
        <dsp:cNvPr id="0" name=""/>
        <dsp:cNvSpPr/>
      </dsp:nvSpPr>
      <dsp:spPr>
        <a:xfrm>
          <a:off x="0" y="2074141"/>
          <a:ext cx="2453164" cy="62817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Bono de Trato al Usuario</a:t>
          </a:r>
          <a:endParaRPr lang="es-CL" sz="1700" kern="1200" dirty="0"/>
        </a:p>
      </dsp:txBody>
      <dsp:txXfrm>
        <a:off x="30665" y="2104806"/>
        <a:ext cx="2391834" cy="566846"/>
      </dsp:txXfrm>
    </dsp:sp>
    <dsp:sp modelId="{6A93C989-9D1E-4DC8-B96D-8154F3D49E9C}">
      <dsp:nvSpPr>
        <dsp:cNvPr id="0" name=""/>
        <dsp:cNvSpPr/>
      </dsp:nvSpPr>
      <dsp:spPr>
        <a:xfrm>
          <a:off x="2453164" y="2765135"/>
          <a:ext cx="3679746" cy="6281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L" altLang="es-CL" sz="1000" kern="1200" dirty="0" smtClean="0"/>
            <a:t>Elaborando estrategia para solicitar nuevo pronunciamiento a CGR y/o iniciativa legal para modificación de la Ley.</a:t>
          </a:r>
          <a:endParaRPr lang="es-CL" sz="1000" kern="1200" dirty="0"/>
        </a:p>
      </dsp:txBody>
      <dsp:txXfrm>
        <a:off x="2453164" y="2843657"/>
        <a:ext cx="3444180" cy="471132"/>
      </dsp:txXfrm>
    </dsp:sp>
    <dsp:sp modelId="{83CA5BE8-5B8F-4C44-97E8-00BAC3D0FE40}">
      <dsp:nvSpPr>
        <dsp:cNvPr id="0" name=""/>
        <dsp:cNvSpPr/>
      </dsp:nvSpPr>
      <dsp:spPr>
        <a:xfrm>
          <a:off x="0" y="2765135"/>
          <a:ext cx="2453164" cy="62817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Vacaciones Discontinuas</a:t>
          </a:r>
          <a:endParaRPr lang="es-CL" sz="1700" kern="1200" dirty="0"/>
        </a:p>
      </dsp:txBody>
      <dsp:txXfrm>
        <a:off x="30665" y="2795800"/>
        <a:ext cx="2391834" cy="5668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638ED-8DBD-4671-89BF-4B00A24ACFD6}">
      <dsp:nvSpPr>
        <dsp:cNvPr id="0" name=""/>
        <dsp:cNvSpPr/>
      </dsp:nvSpPr>
      <dsp:spPr>
        <a:xfrm>
          <a:off x="2401825" y="958"/>
          <a:ext cx="3602738" cy="7605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En espera de respuesta de DIPRES. </a:t>
          </a:r>
          <a:endParaRPr lang="es-CL" sz="1600" kern="1200" dirty="0"/>
        </a:p>
      </dsp:txBody>
      <dsp:txXfrm>
        <a:off x="2401825" y="96032"/>
        <a:ext cx="3317515" cy="570447"/>
      </dsp:txXfrm>
    </dsp:sp>
    <dsp:sp modelId="{6D9A6BEE-57E5-4F1D-BBA7-FBB4F642A9C7}">
      <dsp:nvSpPr>
        <dsp:cNvPr id="0" name=""/>
        <dsp:cNvSpPr/>
      </dsp:nvSpPr>
      <dsp:spPr>
        <a:xfrm>
          <a:off x="0" y="958"/>
          <a:ext cx="2401825" cy="760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Asignaciones Complementarias</a:t>
          </a:r>
          <a:endParaRPr lang="es-CL" sz="1600" kern="1200" dirty="0"/>
        </a:p>
      </dsp:txBody>
      <dsp:txXfrm>
        <a:off x="37129" y="38087"/>
        <a:ext cx="2327567" cy="686337"/>
      </dsp:txXfrm>
    </dsp:sp>
    <dsp:sp modelId="{2B48604C-CF37-4BC1-BF1F-69DE40D4E38D}">
      <dsp:nvSpPr>
        <dsp:cNvPr id="0" name=""/>
        <dsp:cNvSpPr/>
      </dsp:nvSpPr>
      <dsp:spPr>
        <a:xfrm>
          <a:off x="2401825" y="837614"/>
          <a:ext cx="3602738" cy="7605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Agendado con Consejo Intersectorial de la Infancia.</a:t>
          </a:r>
          <a:endParaRPr lang="es-CL" sz="1600" kern="1200" dirty="0"/>
        </a:p>
      </dsp:txBody>
      <dsp:txXfrm>
        <a:off x="2401825" y="932688"/>
        <a:ext cx="3317515" cy="570447"/>
      </dsp:txXfrm>
    </dsp:sp>
    <dsp:sp modelId="{A00E30E0-7E07-4D0E-9A9B-B0E9C5CE7C70}">
      <dsp:nvSpPr>
        <dsp:cNvPr id="0" name=""/>
        <dsp:cNvSpPr/>
      </dsp:nvSpPr>
      <dsp:spPr>
        <a:xfrm>
          <a:off x="0" y="837614"/>
          <a:ext cx="2401825" cy="7605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Mesa de Cuidado Infantil</a:t>
          </a:r>
          <a:endParaRPr lang="es-CL" sz="1600" kern="1200" dirty="0"/>
        </a:p>
      </dsp:txBody>
      <dsp:txXfrm>
        <a:off x="37129" y="874743"/>
        <a:ext cx="2327567" cy="686337"/>
      </dsp:txXfrm>
    </dsp:sp>
    <dsp:sp modelId="{6EDEC8E5-F096-4B54-82B5-57EDF5A427E1}">
      <dsp:nvSpPr>
        <dsp:cNvPr id="0" name=""/>
        <dsp:cNvSpPr/>
      </dsp:nvSpPr>
      <dsp:spPr>
        <a:xfrm>
          <a:off x="2401825" y="1674269"/>
          <a:ext cx="3602738" cy="7605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Trabajando convenio con Registro Civil.</a:t>
          </a:r>
          <a:endParaRPr lang="es-CL" sz="1600" kern="1200" dirty="0"/>
        </a:p>
      </dsp:txBody>
      <dsp:txXfrm>
        <a:off x="2401825" y="1769343"/>
        <a:ext cx="3317515" cy="570447"/>
      </dsp:txXfrm>
    </dsp:sp>
    <dsp:sp modelId="{6077DEF3-5D12-4E9F-9E7A-483ACACC9247}">
      <dsp:nvSpPr>
        <dsp:cNvPr id="0" name=""/>
        <dsp:cNvSpPr/>
      </dsp:nvSpPr>
      <dsp:spPr>
        <a:xfrm>
          <a:off x="0" y="1674269"/>
          <a:ext cx="2401825" cy="76059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Relanzamiento de Código de Buenas Prácticas</a:t>
          </a:r>
          <a:endParaRPr lang="es-CL" sz="1600" kern="1200" dirty="0"/>
        </a:p>
      </dsp:txBody>
      <dsp:txXfrm>
        <a:off x="37129" y="1711398"/>
        <a:ext cx="2327567" cy="686337"/>
      </dsp:txXfrm>
    </dsp:sp>
    <dsp:sp modelId="{6EFD065B-316B-42DD-A189-1E283E132BB9}">
      <dsp:nvSpPr>
        <dsp:cNvPr id="0" name=""/>
        <dsp:cNvSpPr/>
      </dsp:nvSpPr>
      <dsp:spPr>
        <a:xfrm>
          <a:off x="2401825" y="2510924"/>
          <a:ext cx="3602738" cy="76059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Revisando situaciones denunciadas e instruyendo a Servicios Implicados. </a:t>
          </a:r>
          <a:endParaRPr lang="es-CL" sz="1600" kern="1200" dirty="0"/>
        </a:p>
      </dsp:txBody>
      <dsp:txXfrm>
        <a:off x="2401825" y="2605998"/>
        <a:ext cx="3317515" cy="570447"/>
      </dsp:txXfrm>
    </dsp:sp>
    <dsp:sp modelId="{4FB5A4FB-A6A9-495C-95F0-B533DD0CB1B7}">
      <dsp:nvSpPr>
        <dsp:cNvPr id="0" name=""/>
        <dsp:cNvSpPr/>
      </dsp:nvSpPr>
      <dsp:spPr>
        <a:xfrm>
          <a:off x="0" y="2510924"/>
          <a:ext cx="2401825" cy="7605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Problemas de Representatividad</a:t>
          </a:r>
          <a:endParaRPr lang="es-CL" sz="1600" kern="1200" dirty="0"/>
        </a:p>
      </dsp:txBody>
      <dsp:txXfrm>
        <a:off x="37129" y="2548053"/>
        <a:ext cx="2327567" cy="6863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26D73-9691-48E6-9477-83DB74EC29CC}">
      <dsp:nvSpPr>
        <dsp:cNvPr id="0" name=""/>
        <dsp:cNvSpPr/>
      </dsp:nvSpPr>
      <dsp:spPr>
        <a:xfrm>
          <a:off x="0" y="0"/>
          <a:ext cx="4532723" cy="7096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300" kern="1200" dirty="0" smtClean="0"/>
            <a:t>1.- Construcción de una política de calidad de vida para el SNSS. </a:t>
          </a:r>
          <a:endParaRPr lang="es-CL" sz="1300" kern="1200" dirty="0"/>
        </a:p>
      </dsp:txBody>
      <dsp:txXfrm>
        <a:off x="20785" y="20785"/>
        <a:ext cx="3683939" cy="668068"/>
      </dsp:txXfrm>
    </dsp:sp>
    <dsp:sp modelId="{8EAA3FA6-B473-4736-8084-7D094569DAFA}">
      <dsp:nvSpPr>
        <dsp:cNvPr id="0" name=""/>
        <dsp:cNvSpPr/>
      </dsp:nvSpPr>
      <dsp:spPr>
        <a:xfrm>
          <a:off x="338482" y="808199"/>
          <a:ext cx="4532723" cy="7096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300" kern="1200" dirty="0" smtClean="0"/>
            <a:t>2.- Relanzamiento del Código de Buenas Prácticas Laborales y </a:t>
          </a:r>
          <a:r>
            <a:rPr lang="es-ES_tradnl" sz="1300" kern="1200" smtClean="0"/>
            <a:t>No Discriminación</a:t>
          </a:r>
          <a:r>
            <a:rPr lang="es-ES_tradnl" sz="1300" kern="1200" dirty="0" smtClean="0"/>
            <a:t>.</a:t>
          </a:r>
          <a:endParaRPr lang="es-CL" sz="1300" kern="1200" dirty="0"/>
        </a:p>
      </dsp:txBody>
      <dsp:txXfrm>
        <a:off x="359267" y="828984"/>
        <a:ext cx="3691405" cy="668068"/>
      </dsp:txXfrm>
    </dsp:sp>
    <dsp:sp modelId="{331211DF-EF7D-4CFE-B6CA-90BF6C86BB23}">
      <dsp:nvSpPr>
        <dsp:cNvPr id="0" name=""/>
        <dsp:cNvSpPr/>
      </dsp:nvSpPr>
      <dsp:spPr>
        <a:xfrm>
          <a:off x="676965" y="1616399"/>
          <a:ext cx="4532723" cy="70963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300" kern="1200" smtClean="0"/>
            <a:t>3.- Generación de condiciones para la institucionalización de  las áreas ligadas a la gestión de Calidad de Vida.</a:t>
          </a:r>
          <a:endParaRPr lang="es-CL" sz="1300" kern="1200" dirty="0"/>
        </a:p>
      </dsp:txBody>
      <dsp:txXfrm>
        <a:off x="697750" y="1637184"/>
        <a:ext cx="3691405" cy="668068"/>
      </dsp:txXfrm>
    </dsp:sp>
    <dsp:sp modelId="{6C5F89C2-EB37-48BD-B52D-14E642BFBD53}">
      <dsp:nvSpPr>
        <dsp:cNvPr id="0" name=""/>
        <dsp:cNvSpPr/>
      </dsp:nvSpPr>
      <dsp:spPr>
        <a:xfrm>
          <a:off x="1015447" y="2424599"/>
          <a:ext cx="4532723" cy="70963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300" kern="1200" dirty="0" smtClean="0"/>
            <a:t>4.- Desarrollo de lineamientos y orientaciones para el funcionamiento de  las áreas ligadas a la gestión de Calidad de Vida. </a:t>
          </a:r>
          <a:endParaRPr lang="es-CL" sz="1300" kern="1200" dirty="0"/>
        </a:p>
      </dsp:txBody>
      <dsp:txXfrm>
        <a:off x="1036232" y="2445384"/>
        <a:ext cx="3691405" cy="668068"/>
      </dsp:txXfrm>
    </dsp:sp>
    <dsp:sp modelId="{2053030D-77AE-46F0-8F8C-293AB9855C84}">
      <dsp:nvSpPr>
        <dsp:cNvPr id="0" name=""/>
        <dsp:cNvSpPr/>
      </dsp:nvSpPr>
      <dsp:spPr>
        <a:xfrm>
          <a:off x="1353930" y="3232799"/>
          <a:ext cx="4532723" cy="70963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300" kern="1200" dirty="0" smtClean="0"/>
            <a:t> 5.-Implementación de planes de acompañamiento y seguimiento para el diseño e implementación de programas de Calidad de Vida. </a:t>
          </a:r>
          <a:endParaRPr lang="es-CL" sz="1300" kern="1200" dirty="0"/>
        </a:p>
      </dsp:txBody>
      <dsp:txXfrm>
        <a:off x="1374715" y="3253584"/>
        <a:ext cx="3691405" cy="668068"/>
      </dsp:txXfrm>
    </dsp:sp>
    <dsp:sp modelId="{4419E888-0668-438C-8B85-9BC689C5BB5D}">
      <dsp:nvSpPr>
        <dsp:cNvPr id="0" name=""/>
        <dsp:cNvSpPr/>
      </dsp:nvSpPr>
      <dsp:spPr>
        <a:xfrm>
          <a:off x="4071458" y="518430"/>
          <a:ext cx="461265" cy="46126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100" kern="1200"/>
        </a:p>
      </dsp:txBody>
      <dsp:txXfrm>
        <a:off x="4175243" y="518430"/>
        <a:ext cx="253695" cy="347102"/>
      </dsp:txXfrm>
    </dsp:sp>
    <dsp:sp modelId="{8CE5472C-C816-47A2-AA2E-FF8B66E55FBC}">
      <dsp:nvSpPr>
        <dsp:cNvPr id="0" name=""/>
        <dsp:cNvSpPr/>
      </dsp:nvSpPr>
      <dsp:spPr>
        <a:xfrm>
          <a:off x="4409940" y="1326630"/>
          <a:ext cx="461265" cy="46126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100" kern="1200"/>
        </a:p>
      </dsp:txBody>
      <dsp:txXfrm>
        <a:off x="4513725" y="1326630"/>
        <a:ext cx="253695" cy="347102"/>
      </dsp:txXfrm>
    </dsp:sp>
    <dsp:sp modelId="{4FD219D8-C262-4908-A092-F11E284DA1D4}">
      <dsp:nvSpPr>
        <dsp:cNvPr id="0" name=""/>
        <dsp:cNvSpPr/>
      </dsp:nvSpPr>
      <dsp:spPr>
        <a:xfrm>
          <a:off x="4748423" y="2123002"/>
          <a:ext cx="461265" cy="461265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100" kern="1200"/>
        </a:p>
      </dsp:txBody>
      <dsp:txXfrm>
        <a:off x="4852208" y="2123002"/>
        <a:ext cx="253695" cy="347102"/>
      </dsp:txXfrm>
    </dsp:sp>
    <dsp:sp modelId="{1C9206CB-8B55-4934-BC3B-D191A740125F}">
      <dsp:nvSpPr>
        <dsp:cNvPr id="0" name=""/>
        <dsp:cNvSpPr/>
      </dsp:nvSpPr>
      <dsp:spPr>
        <a:xfrm>
          <a:off x="5086906" y="2939087"/>
          <a:ext cx="461265" cy="46126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2100" kern="1200"/>
        </a:p>
      </dsp:txBody>
      <dsp:txXfrm>
        <a:off x="5190691" y="2939087"/>
        <a:ext cx="253695" cy="347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16" tIns="45208" rIns="90416" bIns="4520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2875" y="0"/>
            <a:ext cx="302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16" tIns="45208" rIns="90416" bIns="4520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74E29F4-D8CC-4FC3-A00C-8679A3E604A8}" type="datetime1">
              <a:rPr lang="es-ES"/>
              <a:pPr>
                <a:defRPr/>
              </a:pPr>
              <a:t>25/06/2014</a:t>
            </a:fld>
            <a:endParaRPr lang="es-E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302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16" tIns="45208" rIns="90416" bIns="4520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2875" y="8685213"/>
            <a:ext cx="3025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16" tIns="45208" rIns="90416" bIns="4520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FA00F30-6139-4D70-827B-DBD7845471D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621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5775" cy="457200"/>
          </a:xfrm>
          <a:prstGeom prst="rect">
            <a:avLst/>
          </a:prstGeom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2875" y="0"/>
            <a:ext cx="3025775" cy="457200"/>
          </a:xfrm>
          <a:prstGeom prst="rect">
            <a:avLst/>
          </a:prstGeom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19D3617-08CA-4B16-A673-63348A643C1E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11" tIns="45705" rIns="91411" bIns="4570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343400"/>
            <a:ext cx="5584825" cy="4114800"/>
          </a:xfrm>
          <a:prstGeom prst="rect">
            <a:avLst/>
          </a:prstGeom>
        </p:spPr>
        <p:txBody>
          <a:bodyPr vert="horz" wrap="square" lIns="91411" tIns="45705" rIns="91411" bIns="4570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025775" cy="457200"/>
          </a:xfrm>
          <a:prstGeom prst="rect">
            <a:avLst/>
          </a:prstGeom>
        </p:spPr>
        <p:txBody>
          <a:bodyPr vert="horz" wrap="square" lIns="91411" tIns="45705" rIns="91411" bIns="4570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2875" y="8685213"/>
            <a:ext cx="3025775" cy="457200"/>
          </a:xfrm>
          <a:prstGeom prst="rect">
            <a:avLst/>
          </a:prstGeom>
        </p:spPr>
        <p:txBody>
          <a:bodyPr vert="horz" wrap="square" lIns="91411" tIns="45705" rIns="91411" bIns="4570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01AC971-CCCD-44E0-8581-DA68DA508B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21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74DD118-124D-4FF0-90B6-B24A53800CB3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4CAC90F-65B3-45F9-A360-F69DCF608EC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EE48A-EF37-4301-94B6-DE7001F632D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DEC08-70FB-4033-9CE6-4E3FF9F4BE4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A6225-95C0-483D-9028-BB6D6686CCE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CCB82-8420-4A31-AB6A-80FF408B24A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50448-3592-4575-AFE0-F00875158C0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EBF02-7E77-42A5-8029-FC7C13A5503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DB05CE-221E-40B5-9404-7E018BE10A8E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6AD30D8-6485-4BAA-8A97-E07E7244B6A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3BA5AB9-B8CB-428D-BB04-8C8547EA5E24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57D6A00-ECFA-42C3-B0FD-95B651E9C5A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D0C762A-0D10-4FE5-87A2-FE3D66140032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5763755-7984-45FA-B2F1-CAFEAE576A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99828CD-64CE-4B03-ADC2-3111C4B9B84E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8C5FE42-3061-4F3F-AE85-04ABAC898C7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0FF3761-6749-4CC4-B4BC-FD28DEA17C68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F4D3B24-3225-479B-8D58-17F5BC8D055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4272DD6-F2B3-4F47-8124-A71682A21434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EFA5CB6-75C4-414C-B15E-A1A425EBD52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08CBA22-8B14-41AB-9B7A-4504F03831FD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2A8CC9C-02D4-4AB1-9FCF-CAFE8819D8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17E412D-35A4-4CCB-9F30-2767310BD7FF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526B97-A7BC-4B5A-973B-212464F4C35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C3D6B1-2214-43F5-A6C4-3EBB17A41085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BE630E1-1AB4-449B-AF7F-B7D49062C7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F561B60-7957-464F-9943-1634E3588449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6030DAC-5C32-448D-AE97-CB93873599B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422F2AB-7BCA-4DFF-8CA6-7A2D386F4DF9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8E378C8-60A6-454C-9D79-9878748359F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209FE5B-85A3-4832-B1A3-57952A3C6A7F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77580B6-AA0B-42E5-9D3E-A9326B1359C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A6BEC06-452D-45F8-B476-80CB6FE997E1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C7C6A80-761E-48A2-9374-63ED6CB7E6D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B3539EB-A565-4CA9-8E81-BCF9319694F3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3870741-D352-47CD-89C2-CE7902B72C7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6771FD6-D452-4D80-8BE3-270AA46225F6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6931F-5859-4A4A-BCB7-1D236226E33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12DAE-1EBB-4436-8309-B33460E4A3B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75DF1-B5E2-4219-8F05-9DEB820C9B9A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09BC6-AAE2-4A81-87E7-9A61B2B9144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6CD4E9B-AF82-4497-9025-A10CCFA24C54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7E026-18C9-48D9-8F80-74DA7105999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525073B-0152-42F1-8AD7-E25FBED6ACF6}" type="datetime1">
              <a:rPr lang="en-US"/>
              <a:pPr>
                <a:defRPr/>
              </a:pPr>
              <a:t>6/25/2014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3E5A6-9B98-417A-AE6D-D97BF08EEB4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4B30680-C407-4434-9CB4-DAA4361AF64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CL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grpSp>
        <p:nvGrpSpPr>
          <p:cNvPr id="1843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pic>
          <p:nvPicPr>
            <p:cNvPr id="18441" name="Picture 1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8442" name="Picture 1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8443" name="Picture 1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84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buenaspracticas.stps.gob.mx/buenaspracticas/imgs/esquema_apren_2.jpg" TargetMode="Externa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Excel_97-2003_Worksheet1.xls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684213" y="1484313"/>
            <a:ext cx="8307387" cy="43926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</a:pPr>
            <a:r>
              <a:rPr lang="es-ES_tradnl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>El gran desafío de aportar en  Calidad de Vida</a:t>
            </a:r>
            <a: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>					</a:t>
            </a:r>
            <a:r>
              <a:rPr lang="es-ES_tradnl" sz="1800" b="1" i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>Dra. Carolina Asela - DIGEDEP</a:t>
            </a:r>
            <a: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2800" b="1" dirty="0">
                <a:latin typeface="Helvetica Neue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sz="2800" b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>                      </a:t>
            </a:r>
            <a:r>
              <a:rPr lang="es-ES_tradnl" sz="1800" b="1" i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>Jornada Nacional Calidad de Vida</a:t>
            </a:r>
            <a:br>
              <a:rPr lang="es-ES_tradnl" sz="1800" b="1" i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1800" b="1" i="1" dirty="0">
                <a:latin typeface="Helvetica Neue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sz="1800" b="1" i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>                                   Arica (siempre Arica) – Junio 2014</a:t>
            </a:r>
            <a:br>
              <a:rPr lang="es-ES_tradnl" sz="1800" b="1" i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</a:br>
            <a:r>
              <a:rPr lang="es-ES_tradnl" sz="1800" b="1" i="1" dirty="0" smtClean="0">
                <a:latin typeface="Helvetica Neue"/>
                <a:ea typeface="ヒラギノ角ゴ Pro W3"/>
                <a:cs typeface="ヒラギノ角ゴ Pro W3"/>
                <a:sym typeface="Verdana Bold"/>
              </a:rPr>
              <a:t>                                     </a:t>
            </a:r>
            <a:endParaRPr lang="es-ES_tradnl" sz="1800" b="1" dirty="0" smtClean="0">
              <a:solidFill>
                <a:srgbClr val="FFFFFF"/>
              </a:solidFill>
              <a:latin typeface="Verdana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52400" y="332656"/>
            <a:ext cx="8164513" cy="962744"/>
          </a:xfrm>
        </p:spPr>
        <p:txBody>
          <a:bodyPr/>
          <a:lstStyle/>
          <a:p>
            <a:r>
              <a:rPr lang="es-CL" sz="2800" b="1" dirty="0" smtClean="0"/>
              <a:t>Concepto Calidad de vida</a:t>
            </a:r>
            <a:endParaRPr lang="es-CL" sz="2800" b="1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El concepto de calidad de vida, término relativamente nuevo, apunta a la </a:t>
            </a:r>
            <a:r>
              <a:rPr lang="es-CL" dirty="0" smtClean="0"/>
              <a:t>conjunción de elementos </a:t>
            </a:r>
            <a:r>
              <a:rPr lang="es-CL" dirty="0"/>
              <a:t>materiales, intelectuales</a:t>
            </a:r>
            <a:r>
              <a:rPr lang="es-CL" dirty="0" smtClean="0"/>
              <a:t>, sociales, </a:t>
            </a:r>
            <a:r>
              <a:rPr lang="es-CL" dirty="0"/>
              <a:t>familiares y perceptivos, que permiten un buen desarrollo </a:t>
            </a:r>
            <a:r>
              <a:rPr lang="es-CL" dirty="0" smtClean="0"/>
              <a:t>y desempeño </a:t>
            </a:r>
            <a:r>
              <a:rPr lang="es-CL" dirty="0"/>
              <a:t>de las personas en la vida en general y en sus ámbitos laborales. </a:t>
            </a:r>
            <a:endParaRPr lang="es-CL" dirty="0" smtClean="0"/>
          </a:p>
          <a:p>
            <a:endParaRPr lang="es-CL" dirty="0" smtClean="0"/>
          </a:p>
          <a:p>
            <a:r>
              <a:rPr lang="es-CL" dirty="0" smtClean="0"/>
              <a:t>Incorpora temas como vivienda, educación</a:t>
            </a:r>
            <a:r>
              <a:rPr lang="es-CL" dirty="0"/>
              <a:t>, acceso o bienes y servicios, ausencia de enfermedades, participación, </a:t>
            </a:r>
            <a:r>
              <a:rPr lang="es-CL" dirty="0" smtClean="0"/>
              <a:t>bienestar psicológico</a:t>
            </a:r>
            <a:r>
              <a:rPr lang="es-CL" dirty="0"/>
              <a:t>, etc</a:t>
            </a:r>
            <a:r>
              <a:rPr lang="es-CL" dirty="0" smtClean="0"/>
              <a:t>., </a:t>
            </a:r>
            <a:r>
              <a:rPr lang="es-CL" dirty="0"/>
              <a:t>en la medida que esta condiciones exista, podemos hablar también de </a:t>
            </a:r>
            <a:r>
              <a:rPr lang="es-CL" dirty="0" smtClean="0"/>
              <a:t>capital social</a:t>
            </a:r>
            <a:r>
              <a:rPr lang="es-CL" dirty="0"/>
              <a:t>, es decir la participación de las personas en el proceso laboral en las </a:t>
            </a:r>
            <a:r>
              <a:rPr lang="es-CL" dirty="0" smtClean="0"/>
              <a:t>mejores condiciones </a:t>
            </a:r>
            <a:r>
              <a:rPr lang="es-CL" dirty="0"/>
              <a:t>posibles.</a:t>
            </a:r>
          </a:p>
        </p:txBody>
      </p:sp>
    </p:spTree>
    <p:extLst>
      <p:ext uri="{BB962C8B-B14F-4D97-AF65-F5344CB8AC3E}">
        <p14:creationId xmlns:p14="http://schemas.microsoft.com/office/powerpoint/2010/main" val="345326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404664"/>
            <a:ext cx="8164513" cy="890736"/>
          </a:xfrm>
        </p:spPr>
        <p:txBody>
          <a:bodyPr/>
          <a:lstStyle/>
          <a:p>
            <a:r>
              <a:rPr lang="es-CL" sz="2800" b="1" dirty="0" smtClean="0"/>
              <a:t>Trabajo y calidad de vida</a:t>
            </a:r>
            <a:endParaRPr lang="es-CL" sz="2800" b="1" dirty="0"/>
          </a:p>
        </p:txBody>
      </p:sp>
      <p:pic>
        <p:nvPicPr>
          <p:cNvPr id="1026" name="Picture 2" descr="  ">
            <a:hlinkClick r:id="rId2" tooltip=" Tipología de las buenas prácticas "/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1909"/>
            <a:ext cx="8391218" cy="544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42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332656"/>
            <a:ext cx="8164513" cy="962744"/>
          </a:xfrm>
        </p:spPr>
        <p:txBody>
          <a:bodyPr/>
          <a:lstStyle/>
          <a:p>
            <a:r>
              <a:rPr lang="es-CL" sz="2800" b="1" dirty="0" smtClean="0"/>
              <a:t>Concepto calidad de vida y trabajo</a:t>
            </a:r>
            <a:endParaRPr lang="es-CL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La calidad de vida en el </a:t>
            </a:r>
            <a:r>
              <a:rPr lang="es-CL" dirty="0" smtClean="0"/>
              <a:t>trabajo, </a:t>
            </a:r>
            <a:r>
              <a:rPr lang="es-CL" dirty="0"/>
              <a:t>tiene componentes objetivos y subjetivos. Dicho </a:t>
            </a:r>
            <a:r>
              <a:rPr lang="es-CL" dirty="0" smtClean="0"/>
              <a:t>en términos </a:t>
            </a:r>
            <a:r>
              <a:rPr lang="es-CL" dirty="0"/>
              <a:t>simples es la manera cómo las personas viven la cotidianidad en su </a:t>
            </a:r>
            <a:r>
              <a:rPr lang="es-CL" dirty="0" smtClean="0"/>
              <a:t>ambiente laboral</a:t>
            </a:r>
            <a:r>
              <a:rPr lang="es-CL" dirty="0"/>
              <a:t>. </a:t>
            </a:r>
            <a:endParaRPr lang="es-CL" dirty="0" smtClean="0"/>
          </a:p>
          <a:p>
            <a:r>
              <a:rPr lang="es-CL" dirty="0" smtClean="0"/>
              <a:t>1.- la </a:t>
            </a:r>
            <a:r>
              <a:rPr lang="es-CL" dirty="0"/>
              <a:t>situación laboral objetiva, es decir, las condiciones de </a:t>
            </a:r>
            <a:r>
              <a:rPr lang="es-CL" dirty="0" smtClean="0"/>
              <a:t>trabajo en </a:t>
            </a:r>
            <a:r>
              <a:rPr lang="es-CL" dirty="0"/>
              <a:t>un sentido amplio, tanto las condiciones físicas como las contractuales y </a:t>
            </a:r>
            <a:r>
              <a:rPr lang="es-CL" dirty="0" smtClean="0"/>
              <a:t>remuneraciones hasta sus derechos laborales</a:t>
            </a:r>
          </a:p>
          <a:p>
            <a:r>
              <a:rPr lang="es-CL" dirty="0" smtClean="0"/>
              <a:t>2.-</a:t>
            </a:r>
            <a:r>
              <a:rPr lang="es-CL" dirty="0"/>
              <a:t> </a:t>
            </a:r>
            <a:r>
              <a:rPr lang="es-CL" dirty="0" smtClean="0"/>
              <a:t>Relaciones </a:t>
            </a:r>
            <a:r>
              <a:rPr lang="es-CL" dirty="0"/>
              <a:t>sociales que se dan tanto entre los trabajadores, </a:t>
            </a:r>
            <a:r>
              <a:rPr lang="es-CL" dirty="0" smtClean="0"/>
              <a:t>como entre </a:t>
            </a:r>
            <a:r>
              <a:rPr lang="es-CL" dirty="0"/>
              <a:t>éstos y </a:t>
            </a:r>
            <a:r>
              <a:rPr lang="es-CL" dirty="0" smtClean="0"/>
              <a:t>los empleadores. </a:t>
            </a:r>
          </a:p>
          <a:p>
            <a:r>
              <a:rPr lang="es-CL" dirty="0" smtClean="0"/>
              <a:t>3.- Actitudes </a:t>
            </a:r>
            <a:r>
              <a:rPr lang="es-CL" dirty="0"/>
              <a:t>y los valores de los sujetos </a:t>
            </a:r>
            <a:r>
              <a:rPr lang="es-CL" dirty="0" smtClean="0"/>
              <a:t>y las </a:t>
            </a:r>
            <a:r>
              <a:rPr lang="es-CL" dirty="0"/>
              <a:t>percepciones de satisfacción o insatisfacción que derivan de esta conjunción </a:t>
            </a:r>
            <a:r>
              <a:rPr lang="es-CL" dirty="0" smtClean="0"/>
              <a:t>de factores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697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855124"/>
            <a:ext cx="1964531" cy="152098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404664"/>
            <a:ext cx="8164513" cy="890736"/>
          </a:xfrm>
        </p:spPr>
        <p:txBody>
          <a:bodyPr/>
          <a:lstStyle/>
          <a:p>
            <a:r>
              <a:rPr lang="es-CL" sz="2800" b="1" dirty="0" smtClean="0"/>
              <a:t>D</a:t>
            </a:r>
            <a:r>
              <a:rPr lang="es-CL" b="1" dirty="0" smtClean="0"/>
              <a:t>esafíos en Calidad de vida en salud</a:t>
            </a:r>
            <a:endParaRPr lang="es-CL" b="1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Los desafíos </a:t>
            </a:r>
            <a:r>
              <a:rPr lang="es-CL" dirty="0" smtClean="0"/>
              <a:t>del Sector salud </a:t>
            </a:r>
            <a:r>
              <a:rPr lang="es-CL" dirty="0"/>
              <a:t>implican </a:t>
            </a:r>
            <a:r>
              <a:rPr lang="es-CL" dirty="0" smtClean="0"/>
              <a:t>además </a:t>
            </a:r>
            <a:r>
              <a:rPr lang="es-CL" dirty="0"/>
              <a:t>un </a:t>
            </a:r>
            <a:r>
              <a:rPr lang="es-CL" b="1" dirty="0"/>
              <a:t>estar bien para atender </a:t>
            </a:r>
            <a:r>
              <a:rPr lang="es-CL" b="1" dirty="0" smtClean="0"/>
              <a:t>bien</a:t>
            </a:r>
            <a:r>
              <a:rPr lang="es-CL" dirty="0" smtClean="0"/>
              <a:t> (</a:t>
            </a:r>
            <a:r>
              <a:rPr lang="es-CL" dirty="0"/>
              <a:t>capacitarse, acreditarse, competir, etc.), Los equipos de salud deben estar acorde a esta nuevas perspectivas. </a:t>
            </a:r>
            <a:endParaRPr lang="es-CL" dirty="0" smtClean="0"/>
          </a:p>
          <a:p>
            <a:r>
              <a:rPr lang="es-CL" dirty="0" smtClean="0"/>
              <a:t>La </a:t>
            </a:r>
            <a:r>
              <a:rPr lang="es-CL" dirty="0"/>
              <a:t>estabilidad y el trabajo en equipo, la coordinación, la comunicación y el saber algo más del otro , son elementos básicos para tener un clima laboral a la altura de la exigencia de los cambios</a:t>
            </a:r>
            <a:r>
              <a:rPr lang="es-CL" dirty="0" smtClean="0"/>
              <a:t>.</a:t>
            </a:r>
          </a:p>
          <a:p>
            <a:r>
              <a:rPr lang="es-CL" dirty="0"/>
              <a:t>El clima laboral hasta ahora no ha sido tema abordado </a:t>
            </a:r>
            <a:r>
              <a:rPr lang="es-CL" dirty="0" smtClean="0"/>
              <a:t>con </a:t>
            </a:r>
            <a:r>
              <a:rPr lang="es-CL" dirty="0"/>
              <a:t>una </a:t>
            </a:r>
            <a:r>
              <a:rPr lang="es-CL" dirty="0" smtClean="0"/>
              <a:t>política permanente. Muchas veces se </a:t>
            </a:r>
            <a:r>
              <a:rPr lang="es-CL" dirty="0"/>
              <a:t>ha confundido con </a:t>
            </a:r>
            <a:r>
              <a:rPr lang="es-CL" dirty="0" smtClean="0"/>
              <a:t>los programas </a:t>
            </a:r>
            <a:r>
              <a:rPr lang="es-CL" dirty="0"/>
              <a:t>de </a:t>
            </a:r>
            <a:r>
              <a:rPr lang="es-CL" dirty="0" smtClean="0"/>
              <a:t>Bienestar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969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332656"/>
            <a:ext cx="8164513" cy="962744"/>
          </a:xfrm>
        </p:spPr>
        <p:txBody>
          <a:bodyPr/>
          <a:lstStyle/>
          <a:p>
            <a:r>
              <a:rPr lang="es-CL" sz="2800" b="1" dirty="0" smtClean="0"/>
              <a:t>Desafíos en calidad de vida en salud</a:t>
            </a:r>
            <a:endParaRPr lang="es-CL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Los actuales Equipos de Salud, si bien han tenido un buen desempeño y </a:t>
            </a:r>
            <a:r>
              <a:rPr lang="es-CL" dirty="0" smtClean="0"/>
              <a:t>productividad, son susceptibles </a:t>
            </a:r>
            <a:r>
              <a:rPr lang="es-CL" dirty="0"/>
              <a:t>de </a:t>
            </a:r>
            <a:r>
              <a:rPr lang="es-CL" dirty="0" smtClean="0"/>
              <a:t>mejorar en su productividad </a:t>
            </a:r>
            <a:r>
              <a:rPr lang="es-CL" dirty="0"/>
              <a:t>si se logra una atmósfera laboral estimulante y acogedora.</a:t>
            </a:r>
          </a:p>
          <a:p>
            <a:r>
              <a:rPr lang="es-CL" dirty="0"/>
              <a:t>Los indicadores de salud que históricamente son muy buenos en nuestro país, </a:t>
            </a:r>
            <a:r>
              <a:rPr lang="es-CL" dirty="0" smtClean="0"/>
              <a:t>muchas veces </a:t>
            </a:r>
            <a:r>
              <a:rPr lang="es-CL" dirty="0"/>
              <a:t>han sido a costa de las personas que trabajan en el área. La gran cantidad de </a:t>
            </a:r>
            <a:r>
              <a:rPr lang="es-CL" dirty="0" smtClean="0"/>
              <a:t>licencias médicas </a:t>
            </a:r>
            <a:r>
              <a:rPr lang="es-CL" dirty="0"/>
              <a:t>es una muestra de ello (abundando el stress y eventualmente depresión).</a:t>
            </a:r>
          </a:p>
          <a:p>
            <a:r>
              <a:rPr lang="es-CL" dirty="0"/>
              <a:t>Actualmente los equipos de salud tienen la gran falencia del desconocimiento de </a:t>
            </a:r>
            <a:r>
              <a:rPr lang="es-CL" dirty="0" smtClean="0"/>
              <a:t>la realidad </a:t>
            </a:r>
            <a:r>
              <a:rPr lang="es-CL" dirty="0"/>
              <a:t>socio-familiar de sus miembros y la influencia de este desconocimiento en </a:t>
            </a:r>
            <a:r>
              <a:rPr lang="es-CL" dirty="0" smtClean="0"/>
              <a:t>el funcionamiento </a:t>
            </a:r>
            <a:r>
              <a:rPr lang="es-CL" dirty="0"/>
              <a:t>y cohesión del grupo.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4526" y="4869160"/>
            <a:ext cx="168592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29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100" y="476672"/>
            <a:ext cx="8164513" cy="1143000"/>
          </a:xfrm>
        </p:spPr>
        <p:txBody>
          <a:bodyPr/>
          <a:lstStyle/>
          <a:p>
            <a:r>
              <a:rPr lang="es-CL" sz="2800" b="1" dirty="0" smtClean="0"/>
              <a:t>Factores asociados</a:t>
            </a:r>
            <a:endParaRPr lang="es-CL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Hay variables que inciden en el funcionamiento de los equipos, como por Ej. </a:t>
            </a:r>
            <a:r>
              <a:rPr lang="es-CL" dirty="0" smtClean="0"/>
              <a:t>Sueldos, edad</a:t>
            </a:r>
            <a:r>
              <a:rPr lang="es-CL" dirty="0"/>
              <a:t>, expectativas incumplidas, etc. </a:t>
            </a:r>
            <a:r>
              <a:rPr lang="es-CL" dirty="0" smtClean="0"/>
              <a:t>que quizás no </a:t>
            </a:r>
            <a:r>
              <a:rPr lang="es-CL" dirty="0"/>
              <a:t>se </a:t>
            </a:r>
            <a:r>
              <a:rPr lang="es-CL" dirty="0" smtClean="0"/>
              <a:t>puedan modificar, </a:t>
            </a:r>
            <a:r>
              <a:rPr lang="es-CL" dirty="0"/>
              <a:t>pero si podemos tener </a:t>
            </a:r>
            <a:r>
              <a:rPr lang="es-CL" dirty="0" smtClean="0"/>
              <a:t>una mirada </a:t>
            </a:r>
            <a:r>
              <a:rPr lang="es-CL" dirty="0"/>
              <a:t>distinta sobre las personas que componen éstos </a:t>
            </a:r>
            <a:r>
              <a:rPr lang="es-CL" dirty="0" smtClean="0"/>
              <a:t>grupos, su </a:t>
            </a:r>
            <a:r>
              <a:rPr lang="es-CL" dirty="0"/>
              <a:t>calidad </a:t>
            </a:r>
            <a:r>
              <a:rPr lang="es-CL" dirty="0" smtClean="0"/>
              <a:t>de trabajo y su productividad</a:t>
            </a:r>
            <a:r>
              <a:rPr lang="es-CL" dirty="0"/>
              <a:t>.</a:t>
            </a:r>
          </a:p>
          <a:p>
            <a:r>
              <a:rPr lang="es-CL" dirty="0"/>
              <a:t>La calidad de la atención de los Equipos de Salud se potencia si nos </a:t>
            </a:r>
            <a:r>
              <a:rPr lang="es-CL" dirty="0" smtClean="0"/>
              <a:t>sentimos acompañados </a:t>
            </a:r>
            <a:r>
              <a:rPr lang="es-CL" dirty="0"/>
              <a:t>por nuestros </a:t>
            </a:r>
            <a:r>
              <a:rPr lang="es-CL" dirty="0" smtClean="0"/>
              <a:t>pares. Siempre </a:t>
            </a:r>
            <a:r>
              <a:rPr lang="es-CL" dirty="0"/>
              <a:t>en nuestros servicios ha existido demasiada presión asistencial, por tanto </a:t>
            </a:r>
            <a:r>
              <a:rPr lang="es-CL" dirty="0" smtClean="0"/>
              <a:t>el actual </a:t>
            </a:r>
            <a:r>
              <a:rPr lang="es-CL" dirty="0"/>
              <a:t>contexto de la salud es de mucha recarga de trabajo, lo que se traduce en un </a:t>
            </a:r>
            <a:r>
              <a:rPr lang="es-CL" dirty="0" smtClean="0"/>
              <a:t>desgaste permanente </a:t>
            </a:r>
            <a:r>
              <a:rPr lang="es-CL" dirty="0"/>
              <a:t>de sus </a:t>
            </a:r>
            <a:r>
              <a:rPr lang="es-CL" dirty="0" smtClean="0"/>
              <a:t>funcionarios.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653136"/>
            <a:ext cx="2222337" cy="1981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8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993385" cy="890736"/>
          </a:xfrm>
        </p:spPr>
        <p:txBody>
          <a:bodyPr/>
          <a:lstStyle/>
          <a:p>
            <a:r>
              <a:rPr lang="es-CL" sz="2800" b="1" dirty="0" smtClean="0"/>
              <a:t>¿soñemos un poco?</a:t>
            </a:r>
            <a:endParaRPr lang="es-CL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En una mirada de futuro </a:t>
            </a:r>
            <a:r>
              <a:rPr lang="es-CL" dirty="0" smtClean="0"/>
              <a:t>podría </a:t>
            </a:r>
            <a:r>
              <a:rPr lang="es-CL" dirty="0"/>
              <a:t>imaginarse, ambientes laborales con espacios de </a:t>
            </a:r>
            <a:r>
              <a:rPr lang="es-CL" dirty="0" smtClean="0"/>
              <a:t>autonomía y </a:t>
            </a:r>
            <a:r>
              <a:rPr lang="es-CL" dirty="0"/>
              <a:t>lugar para la creatividad. </a:t>
            </a:r>
            <a:endParaRPr lang="es-CL" dirty="0" smtClean="0"/>
          </a:p>
          <a:p>
            <a:r>
              <a:rPr lang="es-CL" dirty="0" smtClean="0"/>
              <a:t>Comunicaciones </a:t>
            </a:r>
            <a:r>
              <a:rPr lang="es-CL" dirty="0"/>
              <a:t>abiertas, trasparentes y </a:t>
            </a:r>
            <a:r>
              <a:rPr lang="es-CL" dirty="0" smtClean="0"/>
              <a:t>horizontales. </a:t>
            </a:r>
          </a:p>
          <a:p>
            <a:r>
              <a:rPr lang="es-CL" dirty="0" smtClean="0"/>
              <a:t>Ambientes </a:t>
            </a:r>
            <a:r>
              <a:rPr lang="es-CL" dirty="0"/>
              <a:t>proclives a la solidaridad y al respeto a los otros. </a:t>
            </a:r>
            <a:endParaRPr lang="es-CL" dirty="0" smtClean="0"/>
          </a:p>
          <a:p>
            <a:r>
              <a:rPr lang="es-CL" dirty="0"/>
              <a:t>U</a:t>
            </a:r>
            <a:r>
              <a:rPr lang="es-CL" dirty="0" smtClean="0"/>
              <a:t>n sistema promocional </a:t>
            </a:r>
            <a:r>
              <a:rPr lang="es-CL" dirty="0"/>
              <a:t>que </a:t>
            </a:r>
            <a:r>
              <a:rPr lang="es-CL" dirty="0" smtClean="0"/>
              <a:t>permita </a:t>
            </a:r>
            <a:r>
              <a:rPr lang="es-CL" dirty="0"/>
              <a:t>metas individuales y colectivas de desempeño </a:t>
            </a:r>
            <a:r>
              <a:rPr lang="es-CL" dirty="0" smtClean="0"/>
              <a:t>con un </a:t>
            </a:r>
            <a:r>
              <a:rPr lang="es-CL" dirty="0"/>
              <a:t>mayor nivel de certeza que el esfuerzo será reconocido y recompensado. </a:t>
            </a:r>
            <a:r>
              <a:rPr lang="es-CL" dirty="0" smtClean="0"/>
              <a:t> </a:t>
            </a:r>
          </a:p>
          <a:p>
            <a:r>
              <a:rPr lang="es-CL" dirty="0"/>
              <a:t>U</a:t>
            </a:r>
            <a:r>
              <a:rPr lang="es-CL" dirty="0" smtClean="0"/>
              <a:t>n </a:t>
            </a:r>
            <a:r>
              <a:rPr lang="es-CL" dirty="0"/>
              <a:t>entorno laboral que promueva los intercambios </a:t>
            </a:r>
            <a:r>
              <a:rPr lang="es-CL" dirty="0" smtClean="0"/>
              <a:t>enriquecedores </a:t>
            </a:r>
            <a:r>
              <a:rPr lang="es-CL" dirty="0"/>
              <a:t>hacia </a:t>
            </a:r>
            <a:r>
              <a:rPr lang="es-CL" dirty="0" smtClean="0"/>
              <a:t>la comunidad </a:t>
            </a:r>
            <a:r>
              <a:rPr lang="es-CL" dirty="0"/>
              <a:t>laboral y que le devuelva al trabajo, su sentido creador como parte de </a:t>
            </a:r>
            <a:r>
              <a:rPr lang="es-CL" dirty="0" smtClean="0"/>
              <a:t>la condición </a:t>
            </a:r>
            <a:r>
              <a:rPr lang="es-CL" dirty="0"/>
              <a:t>humana.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924" y="5013176"/>
            <a:ext cx="2678001" cy="142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6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Definiciones Estratégicas </a:t>
            </a:r>
            <a:br>
              <a:rPr lang="es-ES" alt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alt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MINSAL 2014 - 2018</a:t>
            </a:r>
            <a:endParaRPr lang="es-CL" altLang="es-CL" sz="2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CL" altLang="es-CL" dirty="0">
                <a:latin typeface="Calibri" panose="020F0502020204030204" pitchFamily="34" charset="0"/>
                <a:cs typeface="Verdana" panose="020B0604030504040204" pitchFamily="34" charset="0"/>
              </a:rPr>
              <a:t>Avanzar en la Estrategia Nacional de Salud para el cumplimiento de los Objetivos Sanitarios de la Década. </a:t>
            </a:r>
          </a:p>
          <a:p>
            <a:pPr>
              <a:lnSpc>
                <a:spcPct val="80000"/>
              </a:lnSpc>
            </a:pPr>
            <a:r>
              <a:rPr lang="es-CL" altLang="es-CL" dirty="0">
                <a:latin typeface="Calibri" panose="020F0502020204030204" pitchFamily="34" charset="0"/>
                <a:cs typeface="Verdana" panose="020B0604030504040204" pitchFamily="34" charset="0"/>
              </a:rPr>
              <a:t>Mejorar la Atención Primaria de Salud. </a:t>
            </a:r>
          </a:p>
          <a:p>
            <a:pPr>
              <a:lnSpc>
                <a:spcPct val="80000"/>
              </a:lnSpc>
            </a:pPr>
            <a:r>
              <a:rPr lang="es-CL" altLang="es-CL" b="1" dirty="0">
                <a:latin typeface="Calibri" panose="020F0502020204030204" pitchFamily="34" charset="0"/>
                <a:cs typeface="Verdana" panose="020B0604030504040204" pitchFamily="34" charset="0"/>
              </a:rPr>
              <a:t>Implementar una nueva Política de Recursos Humanos</a:t>
            </a:r>
            <a:r>
              <a:rPr lang="es-CL" altLang="es-CL" b="1" dirty="0" smtClean="0">
                <a:latin typeface="Calibri" panose="020F050202020403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s-CL" altLang="es-CL" dirty="0" smtClean="0">
                <a:latin typeface="Calibri" panose="020F0502020204030204" pitchFamily="34" charset="0"/>
                <a:cs typeface="Verdana" panose="020B0604030504040204" pitchFamily="34" charset="0"/>
              </a:rPr>
              <a:t>Plan de formación y retención de especialistas</a:t>
            </a:r>
            <a:endParaRPr lang="es-CL" altLang="es-CL" dirty="0">
              <a:latin typeface="Calibri" panose="020F050202020403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s-CL" altLang="es-CL" dirty="0">
                <a:latin typeface="Calibri" panose="020F0502020204030204" pitchFamily="34" charset="0"/>
                <a:cs typeface="Verdana" panose="020B0604030504040204" pitchFamily="34" charset="0"/>
              </a:rPr>
              <a:t>Avanzar en estrategias comunitarias en el ámbito de las enfermedades crónicas y el adulto mayor. </a:t>
            </a:r>
          </a:p>
          <a:p>
            <a:pPr>
              <a:lnSpc>
                <a:spcPct val="80000"/>
              </a:lnSpc>
            </a:pPr>
            <a:r>
              <a:rPr lang="es-CL" altLang="es-CL" dirty="0">
                <a:latin typeface="Calibri" panose="020F0502020204030204" pitchFamily="34" charset="0"/>
                <a:cs typeface="Verdana" panose="020B0604030504040204" pitchFamily="34" charset="0"/>
              </a:rPr>
              <a:t>Fortalecer la Gestión y Financiamiento de la Red Asistencial Pública</a:t>
            </a:r>
            <a:r>
              <a:rPr lang="es-CL" altLang="es-CL" dirty="0" smtClean="0">
                <a:latin typeface="Calibri" panose="020F0502020204030204" pitchFamily="34" charset="0"/>
                <a:cs typeface="Verdana" panose="020B0604030504040204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s-CL" altLang="es-CL" dirty="0" smtClean="0">
                <a:latin typeface="Calibri" panose="020F0502020204030204" pitchFamily="34" charset="0"/>
                <a:cs typeface="Verdana" panose="020B0604030504040204" pitchFamily="34" charset="0"/>
              </a:rPr>
              <a:t>Avanzar a una red integradas de Servicios de salud RISS</a:t>
            </a:r>
            <a:endParaRPr lang="es-CL" altLang="es-CL" dirty="0">
              <a:latin typeface="Calibri" panose="020F050202020403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s-CL" altLang="es-CL" dirty="0">
                <a:latin typeface="Calibri" panose="020F0502020204030204" pitchFamily="34" charset="0"/>
                <a:cs typeface="Verdana" panose="020B0604030504040204" pitchFamily="34" charset="0"/>
              </a:rPr>
              <a:t>Abordar integralmente la Salud Mental y la Discapacidad. </a:t>
            </a:r>
          </a:p>
          <a:p>
            <a:pPr>
              <a:lnSpc>
                <a:spcPct val="80000"/>
              </a:lnSpc>
            </a:pPr>
            <a:r>
              <a:rPr lang="es-CL" altLang="es-CL" dirty="0">
                <a:latin typeface="Calibri" panose="020F0502020204030204" pitchFamily="34" charset="0"/>
                <a:cs typeface="Verdana" panose="020B0604030504040204" pitchFamily="34" charset="0"/>
              </a:rPr>
              <a:t>Desarrollar un Plan Nacional de Inversiones Públicas. </a:t>
            </a:r>
          </a:p>
          <a:p>
            <a:pPr>
              <a:lnSpc>
                <a:spcPct val="80000"/>
              </a:lnSpc>
            </a:pPr>
            <a:r>
              <a:rPr lang="es-CL" altLang="es-CL" dirty="0">
                <a:latin typeface="Calibri" panose="020F0502020204030204" pitchFamily="34" charset="0"/>
                <a:cs typeface="Verdana" panose="020B0604030504040204" pitchFamily="34" charset="0"/>
              </a:rPr>
              <a:t>Avanzar hacia una Política Nacional de Medicamentos. </a:t>
            </a:r>
          </a:p>
          <a:p>
            <a:pPr>
              <a:lnSpc>
                <a:spcPct val="80000"/>
              </a:lnSpc>
            </a:pPr>
            <a:r>
              <a:rPr lang="es-CL" altLang="es-CL" dirty="0">
                <a:latin typeface="Calibri" panose="020F0502020204030204" pitchFamily="34" charset="0"/>
                <a:cs typeface="Verdana" panose="020B0604030504040204" pitchFamily="34" charset="0"/>
              </a:rPr>
              <a:t>Desarrollar un Plan Nacional de Salud Oral.</a:t>
            </a:r>
          </a:p>
          <a:p>
            <a:pPr>
              <a:lnSpc>
                <a:spcPct val="80000"/>
              </a:lnSpc>
            </a:pPr>
            <a:r>
              <a:rPr lang="es-CL" altLang="es-CL" dirty="0">
                <a:latin typeface="Calibri" panose="020F0502020204030204" pitchFamily="34" charset="0"/>
                <a:cs typeface="Verdana" panose="020B0604030504040204" pitchFamily="34" charset="0"/>
              </a:rPr>
              <a:t>Fortalecer la participación, la equidad de género en salud y el trabajo </a:t>
            </a:r>
            <a:r>
              <a:rPr lang="es-CL" altLang="es-CL" dirty="0" smtClean="0">
                <a:latin typeface="Calibri" panose="020F0502020204030204" pitchFamily="34" charset="0"/>
                <a:cs typeface="Verdana" panose="020B0604030504040204" pitchFamily="34" charset="0"/>
              </a:rPr>
              <a:t>intersectorial</a:t>
            </a:r>
          </a:p>
          <a:p>
            <a:pPr>
              <a:lnSpc>
                <a:spcPct val="80000"/>
              </a:lnSpc>
            </a:pPr>
            <a:endParaRPr lang="es-CL" altLang="es-CL" dirty="0" smtClean="0">
              <a:latin typeface="Calibri" panose="020F0502020204030204" pitchFamily="34" charset="0"/>
              <a:cs typeface="Verdana" panose="020B0604030504040204" pitchFamily="34" charset="0"/>
            </a:endParaRPr>
          </a:p>
          <a:p>
            <a:pPr>
              <a:lnSpc>
                <a:spcPct val="80000"/>
              </a:lnSpc>
            </a:pPr>
            <a:endParaRPr lang="es-CL" altLang="es-CL" dirty="0">
              <a:latin typeface="Calibri" panose="020F0502020204030204" pitchFamily="34" charset="0"/>
              <a:cs typeface="Verdana" panose="020B0604030504040204" pitchFamily="34" charset="0"/>
            </a:endParaRPr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5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1pPr>
            <a:lvl2pPr marL="557213" indent="-2143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2pPr>
            <a:lvl3pPr marL="857250" indent="-1714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3pPr>
            <a:lvl4pPr marL="1200150" indent="-1714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4pPr>
            <a:lvl5pPr marL="1543050" indent="-17145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D0CE84-EF3C-49DC-9FE3-5927B198D4B2}" type="slidenum">
              <a:rPr lang="en-US" altLang="es-CL" sz="75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s-CL" sz="75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000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4 Título"/>
          <p:cNvSpPr>
            <a:spLocks noGrp="1"/>
          </p:cNvSpPr>
          <p:nvPr>
            <p:ph type="title"/>
          </p:nvPr>
        </p:nvSpPr>
        <p:spPr>
          <a:xfrm>
            <a:off x="152400" y="404664"/>
            <a:ext cx="8164513" cy="890736"/>
          </a:xfrm>
        </p:spPr>
        <p:txBody>
          <a:bodyPr/>
          <a:lstStyle/>
          <a:p>
            <a:r>
              <a:rPr lang="es-ES" alt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 del Ministerio de Salud 2013</a:t>
            </a:r>
            <a:endParaRPr lang="es-CL" altLang="es-CL" sz="2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0723" name="8 Marcador de contenido"/>
          <p:cNvGraphicFramePr>
            <a:graphicFrameLocks noGrp="1"/>
          </p:cNvGraphicFramePr>
          <p:nvPr>
            <p:ph idx="1"/>
          </p:nvPr>
        </p:nvGraphicFramePr>
        <p:xfrm>
          <a:off x="1806180" y="2256235"/>
          <a:ext cx="5622131" cy="3142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4" imgW="7498730" imgH="4188315" progId="Excel.Chart.8">
                  <p:embed/>
                </p:oleObj>
              </mc:Choice>
              <mc:Fallback>
                <p:oleObj r:id="rId4" imgW="7498730" imgH="4188315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180" y="2256235"/>
                        <a:ext cx="5622131" cy="31420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5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1pPr>
            <a:lvl2pPr marL="557213" indent="-2143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2pPr>
            <a:lvl3pPr marL="857250" indent="-1714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3pPr>
            <a:lvl4pPr marL="1200150" indent="-1714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4pPr>
            <a:lvl5pPr marL="1543050" indent="-17145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379AB9D-C1AA-4BC0-902E-5488EC503369}" type="slidenum">
              <a:rPr lang="en-US" altLang="es-CL" sz="75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750">
              <a:solidFill>
                <a:srgbClr val="898989"/>
              </a:solidFill>
            </a:endParaRPr>
          </a:p>
        </p:txBody>
      </p:sp>
      <p:sp>
        <p:nvSpPr>
          <p:cNvPr id="30725" name="7 CuadroTexto"/>
          <p:cNvSpPr txBox="1">
            <a:spLocks noChangeArrowheads="1"/>
          </p:cNvSpPr>
          <p:nvPr/>
        </p:nvSpPr>
        <p:spPr bwMode="auto">
          <a:xfrm>
            <a:off x="1257301" y="5426869"/>
            <a:ext cx="58804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350" dirty="0">
                <a:solidFill>
                  <a:schemeClr val="tx1"/>
                </a:solidFill>
                <a:latin typeface="Arial" panose="020B0604020202020204" pitchFamily="34" charset="0"/>
              </a:rPr>
              <a:t>Fuente: Estadísticas de RRHH del sector público. DIPRES 2003 – </a:t>
            </a:r>
            <a:r>
              <a:rPr lang="es-ES" altLang="es-CL" sz="1350" dirty="0" smtClean="0">
                <a:solidFill>
                  <a:schemeClr val="tx1"/>
                </a:solidFill>
                <a:latin typeface="Arial" panose="020B0604020202020204" pitchFamily="34" charset="0"/>
              </a:rPr>
              <a:t>2013 </a:t>
            </a:r>
            <a:endParaRPr lang="es-CL" altLang="es-CL" sz="135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26" name="9 CuadroTexto"/>
          <p:cNvSpPr txBox="1">
            <a:spLocks noChangeArrowheads="1"/>
          </p:cNvSpPr>
          <p:nvPr/>
        </p:nvSpPr>
        <p:spPr bwMode="auto">
          <a:xfrm>
            <a:off x="1520429" y="1754981"/>
            <a:ext cx="19716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CL" altLang="es-CL" sz="1350" b="1" dirty="0">
                <a:solidFill>
                  <a:schemeClr val="tx1"/>
                </a:solidFill>
                <a:latin typeface="Arial" panose="020B0604020202020204" pitchFamily="34" charset="0"/>
              </a:rPr>
              <a:t>101.565 trabajadores</a:t>
            </a:r>
            <a:r>
              <a:rPr lang="es-CL" altLang="es-CL" sz="1350" dirty="0">
                <a:solidFill>
                  <a:schemeClr val="tx1"/>
                </a:solidFill>
                <a:latin typeface="Arial" panose="020B0604020202020204" pitchFamily="34" charset="0"/>
              </a:rPr>
              <a:t>, equivalentes al 47% del gobierno central (214.755 personas)</a:t>
            </a:r>
          </a:p>
        </p:txBody>
      </p:sp>
    </p:spTree>
    <p:extLst>
      <p:ext uri="{BB962C8B-B14F-4D97-AF65-F5344CB8AC3E}">
        <p14:creationId xmlns:p14="http://schemas.microsoft.com/office/powerpoint/2010/main" val="401728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OleChart spid="30723" grpId="0"/>
      <p:bldP spid="30725" grpId="0"/>
      <p:bldP spid="307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/>
          <p:cNvSpPr>
            <a:spLocks noGrp="1"/>
          </p:cNvSpPr>
          <p:nvPr>
            <p:ph type="title"/>
          </p:nvPr>
        </p:nvSpPr>
        <p:spPr>
          <a:xfrm>
            <a:off x="152400" y="476672"/>
            <a:ext cx="8164513" cy="818728"/>
          </a:xfrm>
        </p:spPr>
        <p:txBody>
          <a:bodyPr/>
          <a:lstStyle/>
          <a:p>
            <a:r>
              <a:rPr lang="es-ES" alt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Situación de los funcionarios </a:t>
            </a:r>
            <a:br>
              <a:rPr lang="es-ES" alt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s-ES" alt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Algunos datos</a:t>
            </a:r>
          </a:p>
        </p:txBody>
      </p:sp>
      <p:sp>
        <p:nvSpPr>
          <p:cNvPr id="37891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CL" dirty="0" smtClean="0">
                <a:cs typeface="Verdana" panose="020B0604030504040204" pitchFamily="34" charset="0"/>
              </a:rPr>
              <a:t>El 25,6% de los funcionarios del SNSS tiene un endeudamiento por encima del 15% de sus remuneraciones. </a:t>
            </a:r>
          </a:p>
          <a:p>
            <a:r>
              <a:rPr lang="es-ES" altLang="es-CL" dirty="0" smtClean="0">
                <a:cs typeface="Verdana" panose="020B0604030504040204" pitchFamily="34" charset="0"/>
              </a:rPr>
              <a:t>El índice de ausentismo el 2012 era de 20 días/persona, lo que equivale a 1.863.646 días de ausentismo por licencia médica curativa, a diciembre del 2013 nos encontramos que el índice de ausentismo fue de 21,1 días/personas.</a:t>
            </a:r>
          </a:p>
          <a:p>
            <a:r>
              <a:rPr lang="es-ES" altLang="es-CL" dirty="0" smtClean="0">
                <a:cs typeface="Verdana" panose="020B0604030504040204" pitchFamily="34" charset="0"/>
              </a:rPr>
              <a:t>Una parte importante de estas licencias son por enfermedades que requieren tratamiento quirúrgico y no han sido resueltas.</a:t>
            </a:r>
          </a:p>
          <a:p>
            <a:r>
              <a:rPr lang="es-ES" altLang="es-CL" dirty="0" smtClean="0">
                <a:cs typeface="Verdana" panose="020B0604030504040204" pitchFamily="34" charset="0"/>
              </a:rPr>
              <a:t>Al corte del 31 de enero 2012 existían 2.009 funcionarios en lista de espera distribuidos en 19 especialidades del nivel terciario. </a:t>
            </a:r>
          </a:p>
          <a:p>
            <a:endParaRPr lang="es-ES" altLang="es-CL" dirty="0" smtClean="0">
              <a:latin typeface="Candara" panose="020E0502030303020204" pitchFamily="34" charset="0"/>
              <a:cs typeface="Verdana" panose="020B0604030504040204" pitchFamily="34" charset="0"/>
            </a:endParaRPr>
          </a:p>
        </p:txBody>
      </p:sp>
      <p:sp>
        <p:nvSpPr>
          <p:cNvPr id="37892" name="Marcador de número de diapositiva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5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1pPr>
            <a:lvl2pPr marL="557213" indent="-2143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2pPr>
            <a:lvl3pPr marL="857250" indent="-1714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3pPr>
            <a:lvl4pPr marL="1200150" indent="-1714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4pPr>
            <a:lvl5pPr marL="1543050" indent="-17145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95063A4-CD04-4A33-8DCA-F8124FC3AA08}" type="slidenum">
              <a:rPr lang="en-US" altLang="es-CL" sz="75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s-CL" sz="750">
              <a:solidFill>
                <a:srgbClr val="898989"/>
              </a:solidFill>
            </a:endParaRPr>
          </a:p>
        </p:txBody>
      </p:sp>
      <p:sp>
        <p:nvSpPr>
          <p:cNvPr id="37893" name="CuadroTexto 4"/>
          <p:cNvSpPr txBox="1">
            <a:spLocks noChangeArrowheads="1"/>
          </p:cNvSpPr>
          <p:nvPr/>
        </p:nvSpPr>
        <p:spPr bwMode="auto">
          <a:xfrm>
            <a:off x="1439467" y="5454254"/>
            <a:ext cx="477916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L" sz="1350">
                <a:solidFill>
                  <a:schemeClr val="tx1"/>
                </a:solidFill>
                <a:latin typeface="Arial" panose="020B0604020202020204" pitchFamily="34" charset="0"/>
              </a:rPr>
              <a:t>Fuente: Unidad de Calidad de Vida. DIGEDEP. 2014 </a:t>
            </a:r>
          </a:p>
        </p:txBody>
      </p:sp>
    </p:spTree>
    <p:extLst>
      <p:ext uri="{BB962C8B-B14F-4D97-AF65-F5344CB8AC3E}">
        <p14:creationId xmlns:p14="http://schemas.microsoft.com/office/powerpoint/2010/main" val="186903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/>
          <p:cNvSpPr>
            <a:spLocks noGrp="1"/>
          </p:cNvSpPr>
          <p:nvPr>
            <p:ph type="title"/>
          </p:nvPr>
        </p:nvSpPr>
        <p:spPr>
          <a:xfrm>
            <a:off x="152400" y="404664"/>
            <a:ext cx="8164513" cy="890736"/>
          </a:xfrm>
        </p:spPr>
        <p:txBody>
          <a:bodyPr/>
          <a:lstStyle/>
          <a:p>
            <a:r>
              <a:rPr lang="es-ES" alt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Temas Urgentes Identificados y tratados</a:t>
            </a:r>
            <a:endParaRPr lang="es-CL" altLang="es-CL" sz="2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257301" y="1965722"/>
          <a:ext cx="613291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6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5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1pPr>
            <a:lvl2pPr marL="557213" indent="-2143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2pPr>
            <a:lvl3pPr marL="857250" indent="-1714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3pPr>
            <a:lvl4pPr marL="1200150" indent="-1714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4pPr>
            <a:lvl5pPr marL="1543050" indent="-17145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D748F06-1BA3-49D5-B426-26A897C115EB}" type="slidenum">
              <a:rPr lang="en-US" altLang="es-CL" sz="75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s-CL" sz="75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4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40FF91-F37A-4DBB-9767-803E6C319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4F40FF91-F37A-4DBB-9767-803E6C3197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BDEAC8-0BCD-4910-AA84-F60874F2B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70BDEAC8-0BCD-4910-AA84-F60874F2B2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6CF105E-233B-45BF-8F19-6197E39247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96CF105E-233B-45BF-8F19-6197E39247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46E825-21FE-4C90-8264-D0506CB8AC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0446E825-21FE-4C90-8264-D0506CB8AC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177CBE-1080-48F4-AED7-47EA30C43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1E177CBE-1080-48F4-AED7-47EA30C43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7F3240B-D25F-45AD-8C4C-511EEAE45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57F3240B-D25F-45AD-8C4C-511EEAE454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E5E9B4D-B497-41E9-AEAB-72536862E3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2E5E9B4D-B497-41E9-AEAB-72536862E3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5E09F0-239E-4FDB-89D2-8846782CB5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995E09F0-239E-4FDB-89D2-8846782CB5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CA5BE8-5B8F-4C44-97E8-00BAC3D0FE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83CA5BE8-5B8F-4C44-97E8-00BAC3D0FE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A93C989-9D1E-4DC8-B96D-8154F3D49E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6A93C989-9D1E-4DC8-B96D-8154F3D49E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Graphic spid="5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Título"/>
          <p:cNvSpPr>
            <a:spLocks noGrp="1"/>
          </p:cNvSpPr>
          <p:nvPr>
            <p:ph type="title"/>
          </p:nvPr>
        </p:nvSpPr>
        <p:spPr>
          <a:xfrm>
            <a:off x="152400" y="332656"/>
            <a:ext cx="8164513" cy="962744"/>
          </a:xfrm>
        </p:spPr>
        <p:txBody>
          <a:bodyPr/>
          <a:lstStyle/>
          <a:p>
            <a:r>
              <a:rPr lang="es-ES" alt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Temas en Desarrollo</a:t>
            </a:r>
            <a:endParaRPr lang="es-CL" altLang="es-CL" sz="2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385647" y="1965723"/>
          <a:ext cx="6004564" cy="3272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940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5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1pPr>
            <a:lvl2pPr marL="557213" indent="-2143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2pPr>
            <a:lvl3pPr marL="857250" indent="-1714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3pPr>
            <a:lvl4pPr marL="1200150" indent="-1714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4pPr>
            <a:lvl5pPr marL="1543050" indent="-17145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58166E8-1B8B-4CE8-BAC3-057C1FA56B32}" type="slidenum">
              <a:rPr lang="en-US" altLang="es-CL" sz="75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s-CL" sz="75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20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9A6BEE-57E5-4F1D-BBA7-FBB4F642A9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6D9A6BEE-57E5-4F1D-BBA7-FBB4F642A9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9638ED-8DBD-4671-89BF-4B00A24ACF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679638ED-8DBD-4671-89BF-4B00A24ACF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0E30E0-7E07-4D0E-9A9B-B0E9C5CE7C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A00E30E0-7E07-4D0E-9A9B-B0E9C5CE7C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48604C-CF37-4BC1-BF1F-69DE40D4E3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2B48604C-CF37-4BC1-BF1F-69DE40D4E3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77DEF3-5D12-4E9F-9E7A-483ACACC92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6077DEF3-5D12-4E9F-9E7A-483ACACC92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DEC8E5-F096-4B54-82B5-57EDF5A42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6EDEC8E5-F096-4B54-82B5-57EDF5A42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B5A4FB-A6A9-495C-95F0-B533DD0CB1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4FB5A4FB-A6A9-495C-95F0-B533DD0CB1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FD065B-316B-42DD-A189-1E283E132B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6EFD065B-316B-42DD-A189-1E283E132B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Título"/>
          <p:cNvSpPr>
            <a:spLocks noGrp="1"/>
          </p:cNvSpPr>
          <p:nvPr>
            <p:ph type="title"/>
          </p:nvPr>
        </p:nvSpPr>
        <p:spPr>
          <a:xfrm>
            <a:off x="152400" y="404664"/>
            <a:ext cx="8164513" cy="890736"/>
          </a:xfrm>
        </p:spPr>
        <p:txBody>
          <a:bodyPr/>
          <a:lstStyle/>
          <a:p>
            <a:r>
              <a:rPr lang="es-ES" alt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Otros Avances</a:t>
            </a:r>
            <a:endParaRPr lang="es-CL" altLang="es-CL" sz="2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96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s-ES_tradnl" altLang="es-CL" dirty="0" smtClean="0">
                <a:latin typeface="+mj-lt"/>
                <a:cs typeface="Verdana" panose="020B0604030504040204" pitchFamily="34" charset="0"/>
              </a:rPr>
              <a:t>Encargado de Relaciones Laborales en 23 de los 29 Servicios de Salud.</a:t>
            </a:r>
          </a:p>
          <a:p>
            <a:pPr fontAlgn="ctr"/>
            <a:r>
              <a:rPr lang="es-ES_tradnl" altLang="es-CL" dirty="0" smtClean="0">
                <a:latin typeface="+mj-lt"/>
                <a:cs typeface="Verdana" panose="020B0604030504040204" pitchFamily="34" charset="0"/>
              </a:rPr>
              <a:t>Reuniones constantes y periódicas con todos los gremios. </a:t>
            </a:r>
          </a:p>
          <a:p>
            <a:pPr fontAlgn="ctr"/>
            <a:r>
              <a:rPr lang="es-ES_tradnl" altLang="es-CL" dirty="0" smtClean="0">
                <a:latin typeface="+mj-lt"/>
                <a:cs typeface="Verdana" panose="020B0604030504040204" pitchFamily="34" charset="0"/>
              </a:rPr>
              <a:t>Política de Institucionalización</a:t>
            </a:r>
            <a:r>
              <a:rPr lang="en-US" altLang="es-CL" dirty="0" smtClean="0">
                <a:latin typeface="+mj-lt"/>
                <a:cs typeface="Verdana" panose="020B0604030504040204" pitchFamily="34" charset="0"/>
              </a:rPr>
              <a:t> de </a:t>
            </a:r>
            <a:r>
              <a:rPr lang="es-ES_tradnl" altLang="es-CL" dirty="0" smtClean="0">
                <a:latin typeface="+mj-lt"/>
                <a:cs typeface="Verdana" panose="020B0604030504040204" pitchFamily="34" charset="0"/>
              </a:rPr>
              <a:t>Relaciones Laborales.</a:t>
            </a:r>
            <a:endParaRPr lang="es-CL" altLang="es-CL" dirty="0" smtClean="0">
              <a:latin typeface="+mj-lt"/>
              <a:cs typeface="Verdana" panose="020B0604030504040204" pitchFamily="34" charset="0"/>
            </a:endParaRPr>
          </a:p>
          <a:p>
            <a:pPr fontAlgn="ctr"/>
            <a:r>
              <a:rPr lang="es-ES_tradnl" altLang="es-CL" dirty="0" smtClean="0">
                <a:latin typeface="+mj-lt"/>
                <a:cs typeface="Verdana" panose="020B0604030504040204" pitchFamily="34" charset="0"/>
              </a:rPr>
              <a:t>Restructuración del Departamento de Relaciones Laborales, Género y Calidad de Vida de la DIGEDEP.</a:t>
            </a:r>
          </a:p>
          <a:p>
            <a:pPr fontAlgn="ctr"/>
            <a:r>
              <a:rPr lang="es-ES_tradnl" altLang="es-CL" dirty="0" smtClean="0">
                <a:latin typeface="+mj-lt"/>
                <a:cs typeface="Verdana" panose="020B0604030504040204" pitchFamily="34" charset="0"/>
              </a:rPr>
              <a:t>Alineamiento institucional a nivel nacional.</a:t>
            </a:r>
          </a:p>
          <a:p>
            <a:endParaRPr lang="es-CL" altLang="es-CL" dirty="0" smtClean="0">
              <a:latin typeface="Candara" panose="020E0502030303020204" pitchFamily="34" charset="0"/>
              <a:cs typeface="Verdana" panose="020B0604030504040204" pitchFamily="34" charset="0"/>
            </a:endParaRPr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5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1pPr>
            <a:lvl2pPr marL="557213" indent="-21431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2pPr>
            <a:lvl3pPr marL="857250" indent="-1714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3pPr>
            <a:lvl4pPr marL="1200150" indent="-1714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4pPr>
            <a:lvl5pPr marL="1543050" indent="-17145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050">
                <a:solidFill>
                  <a:srgbClr val="595959"/>
                </a:solidFill>
                <a:latin typeface="Verdana" panose="020B0604030504040204" pitchFamily="34" charset="0"/>
                <a:ea typeface="ヒラギノ角ゴ Pro W3" charset="-128"/>
                <a:cs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D8CFDF2-1A31-4DCA-A42C-F1AFC8062BF2}" type="slidenum">
              <a:rPr lang="en-US" altLang="es-CL" sz="75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s-CL" sz="75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62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2 Marcador de contenido"/>
          <p:cNvSpPr>
            <a:spLocks noGrp="1"/>
          </p:cNvSpPr>
          <p:nvPr>
            <p:ph idx="1"/>
          </p:nvPr>
        </p:nvSpPr>
        <p:spPr>
          <a:xfrm>
            <a:off x="1277541" y="2025253"/>
            <a:ext cx="6132909" cy="3394472"/>
          </a:xfrm>
        </p:spPr>
        <p:txBody>
          <a:bodyPr/>
          <a:lstStyle/>
          <a:p>
            <a:pPr algn="ctr"/>
            <a:r>
              <a:rPr lang="es-CL" altLang="es-CL" sz="1200" b="1">
                <a:solidFill>
                  <a:schemeClr val="bg1"/>
                </a:solidFill>
                <a:latin typeface="Candara" panose="020E0502030303020204" pitchFamily="34" charset="0"/>
                <a:cs typeface="Verdana" panose="020B0604030504040204" pitchFamily="34" charset="0"/>
              </a:rPr>
              <a:t>BIENESTAR</a:t>
            </a:r>
          </a:p>
          <a:p>
            <a:pPr algn="ctr"/>
            <a:r>
              <a:rPr lang="es-CL" altLang="es-CL" b="1" smtClean="0">
                <a:solidFill>
                  <a:schemeClr val="bg1"/>
                </a:solidFill>
                <a:latin typeface="Candara" panose="020E0502030303020204" pitchFamily="34" charset="0"/>
                <a:cs typeface="Verdana" panose="020B0604030504040204" pitchFamily="34" charset="0"/>
              </a:rPr>
              <a:t>M</a:t>
            </a:r>
            <a:r>
              <a:rPr lang="es-CL" altLang="es-CL" sz="1200" b="1">
                <a:solidFill>
                  <a:schemeClr val="bg1"/>
                </a:solidFill>
                <a:latin typeface="Candara" panose="020E0502030303020204" pitchFamily="34" charset="0"/>
                <a:cs typeface="Verdana" panose="020B0604030504040204" pitchFamily="34" charset="0"/>
              </a:rPr>
              <a:t>BIENESTAR</a:t>
            </a:r>
          </a:p>
          <a:p>
            <a:pPr algn="ctr"/>
            <a:r>
              <a:rPr lang="es-CL" altLang="es-CL" b="1" smtClean="0">
                <a:solidFill>
                  <a:schemeClr val="bg1"/>
                </a:solidFill>
                <a:latin typeface="Candara" panose="020E0502030303020204" pitchFamily="34" charset="0"/>
                <a:cs typeface="Verdana" panose="020B0604030504040204" pitchFamily="34" charset="0"/>
              </a:rPr>
              <a:t>M$ 25.995.678.363</a:t>
            </a:r>
          </a:p>
          <a:p>
            <a:pPr algn="ctr"/>
            <a:r>
              <a:rPr lang="es-CL" altLang="es-CL" b="1" smtClean="0">
                <a:solidFill>
                  <a:schemeClr val="bg1"/>
                </a:solidFill>
                <a:latin typeface="Candara" panose="020E0502030303020204" pitchFamily="34" charset="0"/>
                <a:cs typeface="Verdana" panose="020B0604030504040204" pitchFamily="34" charset="0"/>
              </a:rPr>
              <a:t>$ 25.995.678.363</a:t>
            </a:r>
          </a:p>
          <a:p>
            <a:pPr algn="ctr"/>
            <a:r>
              <a:rPr lang="es-CL" altLang="es-CL" sz="1200" b="1">
                <a:solidFill>
                  <a:schemeClr val="bg1"/>
                </a:solidFill>
                <a:latin typeface="Candara" panose="020E0502030303020204" pitchFamily="34" charset="0"/>
                <a:cs typeface="Verdana" panose="020B0604030504040204" pitchFamily="34" charset="0"/>
              </a:rPr>
              <a:t>BIENESTAR</a:t>
            </a:r>
          </a:p>
          <a:p>
            <a:pPr algn="ctr"/>
            <a:r>
              <a:rPr lang="es-CL" altLang="es-CL" b="1" smtClean="0">
                <a:solidFill>
                  <a:schemeClr val="bg1"/>
                </a:solidFill>
                <a:latin typeface="Candara" panose="020E0502030303020204" pitchFamily="34" charset="0"/>
                <a:cs typeface="Verdana" panose="020B0604030504040204" pitchFamily="34" charset="0"/>
              </a:rPr>
              <a:t>M$ 25.995.678.363</a:t>
            </a:r>
          </a:p>
          <a:p>
            <a:endParaRPr lang="es-CL" altLang="es-CL" smtClean="0">
              <a:latin typeface="Candara" panose="020E050203030302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1 Diagrama"/>
          <p:cNvGraphicFramePr/>
          <p:nvPr/>
        </p:nvGraphicFramePr>
        <p:xfrm>
          <a:off x="1439652" y="1484784"/>
          <a:ext cx="5886654" cy="3942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6085" name="2 Título"/>
          <p:cNvSpPr>
            <a:spLocks noGrp="1"/>
          </p:cNvSpPr>
          <p:nvPr>
            <p:ph type="title"/>
          </p:nvPr>
        </p:nvSpPr>
        <p:spPr>
          <a:xfrm>
            <a:off x="628650" y="692696"/>
            <a:ext cx="7886700" cy="868074"/>
          </a:xfrm>
        </p:spPr>
        <p:txBody>
          <a:bodyPr/>
          <a:lstStyle/>
          <a:p>
            <a:r>
              <a:rPr lang="es-ES" altLang="es-CL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Desafíos 2014</a:t>
            </a:r>
            <a:endParaRPr lang="es-CL" altLang="es-CL" sz="2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14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0326D73-9691-48E6-9477-83DB74EC2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graphicEl>
                                              <a:dgm id="{50326D73-9691-48E6-9477-83DB74EC2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419E888-0668-438C-8B85-9BC689C5BB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4419E888-0668-438C-8B85-9BC689C5BB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AA3FA6-B473-4736-8084-7D094569DA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graphicEl>
                                              <a:dgm id="{8EAA3FA6-B473-4736-8084-7D094569DA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CE5472C-C816-47A2-AA2E-FF8B66E55F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graphicEl>
                                              <a:dgm id="{8CE5472C-C816-47A2-AA2E-FF8B66E55F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31211DF-EF7D-4CFE-B6CA-90BF6C86BB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331211DF-EF7D-4CFE-B6CA-90BF6C86BB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FD219D8-C262-4908-A092-F11E284DA1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4FD219D8-C262-4908-A092-F11E284DA1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C5F89C2-EB37-48BD-B52D-14E642BFBD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graphicEl>
                                              <a:dgm id="{6C5F89C2-EB37-48BD-B52D-14E642BFBD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9206CB-8B55-4934-BC3B-D191A74012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graphicEl>
                                              <a:dgm id="{1C9206CB-8B55-4934-BC3B-D191A74012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053030D-77AE-46F0-8F8C-293AB9855C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graphicEl>
                                              <a:dgm id="{2053030D-77AE-46F0-8F8C-293AB9855C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  <p:bldP spid="460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" y="404664"/>
            <a:ext cx="8164513" cy="890736"/>
          </a:xfrm>
        </p:spPr>
        <p:txBody>
          <a:bodyPr/>
          <a:lstStyle/>
          <a:p>
            <a:r>
              <a:rPr lang="es-CL" sz="2800" b="1" dirty="0" smtClean="0"/>
              <a:t>Estrategia Nacional de Salud (ENS)</a:t>
            </a:r>
            <a:endParaRPr lang="es-CL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477963"/>
            <a:ext cx="7934077" cy="4525962"/>
          </a:xfrm>
        </p:spPr>
        <p:txBody>
          <a:bodyPr>
            <a:normAutofit lnSpcReduction="10000"/>
          </a:bodyPr>
          <a:lstStyle/>
          <a:p>
            <a:r>
              <a:rPr lang="es-CL" dirty="0"/>
              <a:t>Objetivo 7: Fortalecimiento de la </a:t>
            </a:r>
            <a:r>
              <a:rPr lang="es-CL" dirty="0" smtClean="0"/>
              <a:t>institucionalidad</a:t>
            </a:r>
          </a:p>
          <a:p>
            <a:pPr marL="0" indent="0">
              <a:buNone/>
            </a:pPr>
            <a:r>
              <a:rPr lang="es-CL" dirty="0" smtClean="0"/>
              <a:t>Tema </a:t>
            </a:r>
            <a:r>
              <a:rPr lang="es-CL" dirty="0"/>
              <a:t>Recursos humanos</a:t>
            </a:r>
          </a:p>
          <a:p>
            <a:pPr marL="0" indent="0">
              <a:buNone/>
            </a:pPr>
            <a:r>
              <a:rPr lang="es-CL" dirty="0" smtClean="0"/>
              <a:t>Objetivo  </a:t>
            </a:r>
            <a:r>
              <a:rPr lang="es-CL" dirty="0"/>
              <a:t>Condiciones laborales adecuadas</a:t>
            </a:r>
          </a:p>
          <a:p>
            <a:r>
              <a:rPr lang="es-CL" dirty="0"/>
              <a:t>Indicador 4.4</a:t>
            </a:r>
          </a:p>
          <a:p>
            <a:r>
              <a:rPr lang="es-CL" b="1" dirty="0"/>
              <a:t>Proporción de Servicios de Salud que han diseñado al menos un programa de mejoramiento  de calidad de vida funcionaria</a:t>
            </a:r>
          </a:p>
          <a:p>
            <a:pPr marL="0" indent="0">
              <a:buNone/>
            </a:pPr>
            <a:r>
              <a:rPr lang="es-CL" dirty="0" smtClean="0"/>
              <a:t>Fuente: </a:t>
            </a:r>
            <a:r>
              <a:rPr lang="es-CL" dirty="0"/>
              <a:t>Reporte del programa de mejoramiento de la calidad de vida funcionaria</a:t>
            </a:r>
          </a:p>
          <a:p>
            <a:pPr marL="0" indent="0">
              <a:buNone/>
            </a:pPr>
            <a:r>
              <a:rPr lang="es-CL" dirty="0"/>
              <a:t>Responsable del </a:t>
            </a:r>
            <a:r>
              <a:rPr lang="es-CL" dirty="0" smtClean="0"/>
              <a:t>indicador: </a:t>
            </a:r>
            <a:r>
              <a:rPr lang="es-CL" dirty="0"/>
              <a:t>Departamento de relaciones laborales y calidad de vida (DIGEDEP)</a:t>
            </a:r>
          </a:p>
          <a:p>
            <a:pPr marL="0" indent="0">
              <a:buNone/>
            </a:pPr>
            <a:r>
              <a:rPr lang="es-CL" dirty="0"/>
              <a:t>Observaciones: Programas diseñados al 2013 y ejecutados el 2014. Programas de ejecución local orientados a proporcionar a los equipos de salud ambientes de trabajo armónicos que faciliten su desarrollo y retención en el sistema</a:t>
            </a:r>
          </a:p>
        </p:txBody>
      </p:sp>
    </p:spTree>
    <p:extLst>
      <p:ext uri="{BB962C8B-B14F-4D97-AF65-F5344CB8AC3E}">
        <p14:creationId xmlns:p14="http://schemas.microsoft.com/office/powerpoint/2010/main" val="299389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13161</TotalTime>
  <Words>1372</Words>
  <Application>Microsoft Office PowerPoint</Application>
  <PresentationFormat>Presentación en pantalla (4:3)</PresentationFormat>
  <Paragraphs>104</Paragraphs>
  <Slides>16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7" baseType="lpstr">
      <vt:lpstr>Arial</vt:lpstr>
      <vt:lpstr>Calibri</vt:lpstr>
      <vt:lpstr>Candara</vt:lpstr>
      <vt:lpstr>Helvetica Neue</vt:lpstr>
      <vt:lpstr>Verdana</vt:lpstr>
      <vt:lpstr>Verdana Bold</vt:lpstr>
      <vt:lpstr>ヒラギノ角ゴ Pro W3</vt:lpstr>
      <vt:lpstr>Office Theme</vt:lpstr>
      <vt:lpstr>1_Office Theme</vt:lpstr>
      <vt:lpstr>2_Office Theme</vt:lpstr>
      <vt:lpstr>Microsoft Excel Chart</vt:lpstr>
      <vt:lpstr>El gran desafío de aportar en  Calidad de Vida          Dra. Carolina Asela - DIGEDEP                        Jornada Nacional Calidad de Vida                                     Arica (siempre Arica) – Junio 2014                                      </vt:lpstr>
      <vt:lpstr>Definiciones Estratégicas  MINSAL 2014 - 2018</vt:lpstr>
      <vt:lpstr>Personal del Ministerio de Salud 2013</vt:lpstr>
      <vt:lpstr>Situación de los funcionarios  Algunos datos</vt:lpstr>
      <vt:lpstr>Temas Urgentes Identificados y tratados</vt:lpstr>
      <vt:lpstr>Temas en Desarrollo</vt:lpstr>
      <vt:lpstr>Otros Avances</vt:lpstr>
      <vt:lpstr>Desafíos 2014</vt:lpstr>
      <vt:lpstr>Estrategia Nacional de Salud (ENS)</vt:lpstr>
      <vt:lpstr>Concepto Calidad de vida</vt:lpstr>
      <vt:lpstr>Trabajo y calidad de vida</vt:lpstr>
      <vt:lpstr>Concepto calidad de vida y trabajo</vt:lpstr>
      <vt:lpstr>Desafíos en Calidad de vida en salud</vt:lpstr>
      <vt:lpstr>Desafíos en calidad de vida en salud</vt:lpstr>
      <vt:lpstr>Factores asociados</vt:lpstr>
      <vt:lpstr>¿soñemos un poco?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Carola 4403</cp:lastModifiedBy>
  <cp:revision>365</cp:revision>
  <cp:lastPrinted>2013-10-09T17:50:32Z</cp:lastPrinted>
  <dcterms:created xsi:type="dcterms:W3CDTF">2013-03-01T01:32:39Z</dcterms:created>
  <dcterms:modified xsi:type="dcterms:W3CDTF">2014-06-25T17:01:46Z</dcterms:modified>
</cp:coreProperties>
</file>