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ng&amp;ehk=sftSbQLEHWvqG" ContentType="image/png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81" r:id="rId2"/>
  </p:sldMasterIdLst>
  <p:notesMasterIdLst>
    <p:notesMasterId r:id="rId26"/>
  </p:notesMasterIdLst>
  <p:sldIdLst>
    <p:sldId id="260" r:id="rId3"/>
    <p:sldId id="263" r:id="rId4"/>
    <p:sldId id="360" r:id="rId5"/>
    <p:sldId id="367" r:id="rId6"/>
    <p:sldId id="357" r:id="rId7"/>
    <p:sldId id="327" r:id="rId8"/>
    <p:sldId id="345" r:id="rId9"/>
    <p:sldId id="363" r:id="rId10"/>
    <p:sldId id="369" r:id="rId11"/>
    <p:sldId id="361" r:id="rId12"/>
    <p:sldId id="362" r:id="rId13"/>
    <p:sldId id="341" r:id="rId14"/>
    <p:sldId id="347" r:id="rId15"/>
    <p:sldId id="352" r:id="rId16"/>
    <p:sldId id="353" r:id="rId17"/>
    <p:sldId id="355" r:id="rId18"/>
    <p:sldId id="346" r:id="rId19"/>
    <p:sldId id="364" r:id="rId20"/>
    <p:sldId id="365" r:id="rId21"/>
    <p:sldId id="366" r:id="rId22"/>
    <p:sldId id="368" r:id="rId23"/>
    <p:sldId id="343" r:id="rId24"/>
    <p:sldId id="31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B3B"/>
    <a:srgbClr val="00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822" autoAdjust="0"/>
  </p:normalViewPr>
  <p:slideViewPr>
    <p:cSldViewPr snapToGrid="0">
      <p:cViewPr varScale="1">
        <p:scale>
          <a:sx n="70" d="100"/>
          <a:sy n="70" d="100"/>
        </p:scale>
        <p:origin x="65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FC1E8-6F9B-3D45-92B0-6CCBB7B6E2AB}" type="doc">
      <dgm:prSet loTypeId="urn:microsoft.com/office/officeart/2005/8/layout/equation2" loCatId="" qsTypeId="urn:microsoft.com/office/officeart/2005/8/quickstyle/simple1" qsCatId="simple" csTypeId="urn:microsoft.com/office/officeart/2005/8/colors/colorful4" csCatId="colorful" phldr="1"/>
      <dgm:spPr/>
    </dgm:pt>
    <dgm:pt modelId="{CF0669B5-E918-3446-B946-7B7A323D0477}">
      <dgm:prSet phldrT="[Text]" custT="1"/>
      <dgm:spPr/>
      <dgm:t>
        <a:bodyPr/>
        <a:lstStyle/>
        <a:p>
          <a:r>
            <a:rPr lang="es-ES" sz="1600" noProof="0" dirty="0" smtClean="0"/>
            <a:t>Id. de la Persona</a:t>
          </a:r>
          <a:endParaRPr lang="es-ES_tradnl" sz="1600" noProof="0" dirty="0"/>
        </a:p>
      </dgm:t>
    </dgm:pt>
    <dgm:pt modelId="{48CDC761-5115-B640-96D0-D543BF08CC4F}" type="parTrans" cxnId="{EDA90528-36B0-6B45-A71E-F1D1FA338081}">
      <dgm:prSet/>
      <dgm:spPr/>
      <dgm:t>
        <a:bodyPr/>
        <a:lstStyle/>
        <a:p>
          <a:endParaRPr lang="en-US" sz="3200"/>
        </a:p>
      </dgm:t>
    </dgm:pt>
    <dgm:pt modelId="{1E573CED-B888-F547-80AF-048A749F2790}" type="sibTrans" cxnId="{EDA90528-36B0-6B45-A71E-F1D1FA338081}">
      <dgm:prSet custT="1"/>
      <dgm:spPr/>
      <dgm:t>
        <a:bodyPr/>
        <a:lstStyle/>
        <a:p>
          <a:endParaRPr lang="en-US" sz="1100"/>
        </a:p>
      </dgm:t>
    </dgm:pt>
    <dgm:pt modelId="{9F8A1AB0-1A01-4047-9347-EE7DBC4ADCD5}">
      <dgm:prSet phldrT="[Text]" custT="1"/>
      <dgm:spPr/>
      <dgm:t>
        <a:bodyPr/>
        <a:lstStyle/>
        <a:p>
          <a:r>
            <a:rPr lang="es-ES_tradnl" sz="1600" noProof="0" dirty="0" err="1" smtClean="0"/>
            <a:t>Caract</a:t>
          </a:r>
          <a:r>
            <a:rPr lang="es-ES_tradnl" sz="1600" noProof="0" dirty="0" smtClean="0"/>
            <a:t>. de Comisión o Cometido y Pago Viático</a:t>
          </a:r>
          <a:endParaRPr lang="es-ES_tradnl" sz="1600" noProof="0" dirty="0"/>
        </a:p>
      </dgm:t>
    </dgm:pt>
    <dgm:pt modelId="{D650E282-9A1B-3345-8ADB-0A22DAE15BB1}" type="parTrans" cxnId="{EAA74086-57AC-3544-B5AE-73FD47E1297B}">
      <dgm:prSet/>
      <dgm:spPr/>
      <dgm:t>
        <a:bodyPr/>
        <a:lstStyle/>
        <a:p>
          <a:endParaRPr lang="en-US" sz="3200"/>
        </a:p>
      </dgm:t>
    </dgm:pt>
    <dgm:pt modelId="{70037E48-E3CC-D84E-BAF5-217A1CFDC764}" type="sibTrans" cxnId="{EAA74086-57AC-3544-B5AE-73FD47E1297B}">
      <dgm:prSet custT="1"/>
      <dgm:spPr/>
      <dgm:t>
        <a:bodyPr/>
        <a:lstStyle/>
        <a:p>
          <a:endParaRPr lang="en-US" sz="1100"/>
        </a:p>
      </dgm:t>
    </dgm:pt>
    <dgm:pt modelId="{F7ED9A94-A1F0-234A-8DB9-F9A431DCA550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_tradnl" sz="2300" noProof="0" dirty="0"/>
            <a:t>Matriz</a:t>
          </a:r>
          <a:r>
            <a:rPr lang="en-US" sz="2300" dirty="0" smtClean="0"/>
            <a:t>_G</a:t>
          </a:r>
          <a:endParaRPr lang="en-US" sz="2300" dirty="0"/>
        </a:p>
      </dgm:t>
    </dgm:pt>
    <dgm:pt modelId="{D0B73D9F-C817-5E46-A9EB-06731ACEB249}" type="parTrans" cxnId="{C0ACDE5A-FCA5-AA4E-B701-89241B42C38F}">
      <dgm:prSet/>
      <dgm:spPr/>
      <dgm:t>
        <a:bodyPr/>
        <a:lstStyle/>
        <a:p>
          <a:endParaRPr lang="en-US" sz="3200"/>
        </a:p>
      </dgm:t>
    </dgm:pt>
    <dgm:pt modelId="{BE1D31D8-6913-D54A-A9E8-8558455EEB67}" type="sibTrans" cxnId="{C0ACDE5A-FCA5-AA4E-B701-89241B42C38F}">
      <dgm:prSet/>
      <dgm:spPr/>
      <dgm:t>
        <a:bodyPr/>
        <a:lstStyle/>
        <a:p>
          <a:endParaRPr lang="en-US" sz="3200"/>
        </a:p>
      </dgm:t>
    </dgm:pt>
    <dgm:pt modelId="{5E4F76B5-B7AB-2B4A-9D0D-48F65988F4F6}">
      <dgm:prSet custT="1"/>
      <dgm:spPr/>
      <dgm:t>
        <a:bodyPr/>
        <a:lstStyle/>
        <a:p>
          <a:r>
            <a:rPr lang="es-ES" sz="1600" noProof="0" dirty="0" smtClean="0"/>
            <a:t>Datos del Cargo</a:t>
          </a:r>
          <a:endParaRPr lang="en-US" sz="1600" dirty="0"/>
        </a:p>
      </dgm:t>
    </dgm:pt>
    <dgm:pt modelId="{3ACE9617-8246-9C41-8128-FF201160DC25}" type="parTrans" cxnId="{34E74FE5-8DD7-B24A-9DBF-1091DC7AEC94}">
      <dgm:prSet/>
      <dgm:spPr/>
      <dgm:t>
        <a:bodyPr/>
        <a:lstStyle/>
        <a:p>
          <a:endParaRPr lang="en-US" sz="3200"/>
        </a:p>
      </dgm:t>
    </dgm:pt>
    <dgm:pt modelId="{713C6BCD-541F-0741-B666-E079ABD51D82}" type="sibTrans" cxnId="{34E74FE5-8DD7-B24A-9DBF-1091DC7AEC94}">
      <dgm:prSet custT="1"/>
      <dgm:spPr/>
      <dgm:t>
        <a:bodyPr/>
        <a:lstStyle/>
        <a:p>
          <a:endParaRPr lang="en-US" sz="1100"/>
        </a:p>
      </dgm:t>
    </dgm:pt>
    <dgm:pt modelId="{A911D5B1-BDCE-384E-85A7-ECD81A23444C}" type="pres">
      <dgm:prSet presAssocID="{0EBFC1E8-6F9B-3D45-92B0-6CCBB7B6E2AB}" presName="Name0" presStyleCnt="0">
        <dgm:presLayoutVars>
          <dgm:dir/>
          <dgm:resizeHandles val="exact"/>
        </dgm:presLayoutVars>
      </dgm:prSet>
      <dgm:spPr/>
    </dgm:pt>
    <dgm:pt modelId="{80950AE1-DA14-AD4E-B0A0-066505704FA1}" type="pres">
      <dgm:prSet presAssocID="{0EBFC1E8-6F9B-3D45-92B0-6CCBB7B6E2AB}" presName="vNodes" presStyleCnt="0"/>
      <dgm:spPr/>
    </dgm:pt>
    <dgm:pt modelId="{DC4D862B-36C1-CA45-881C-5F28728FB61B}" type="pres">
      <dgm:prSet presAssocID="{CF0669B5-E918-3446-B946-7B7A323D0477}" presName="node" presStyleLbl="node1" presStyleIdx="0" presStyleCnt="4" custScaleX="18656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BC149E5-1358-DA46-A043-38710E064BF3}" type="pres">
      <dgm:prSet presAssocID="{1E573CED-B888-F547-80AF-048A749F2790}" presName="spacerT" presStyleCnt="0"/>
      <dgm:spPr/>
    </dgm:pt>
    <dgm:pt modelId="{54B22EBF-4BD6-B247-BA80-74211CE53D13}" type="pres">
      <dgm:prSet presAssocID="{1E573CED-B888-F547-80AF-048A749F2790}" presName="sibTrans" presStyleLbl="sibTrans2D1" presStyleIdx="0" presStyleCnt="3"/>
      <dgm:spPr/>
      <dgm:t>
        <a:bodyPr/>
        <a:lstStyle/>
        <a:p>
          <a:endParaRPr lang="es-CL"/>
        </a:p>
      </dgm:t>
    </dgm:pt>
    <dgm:pt modelId="{97D15DC1-2AB9-0C40-90D2-3B4194C99033}" type="pres">
      <dgm:prSet presAssocID="{1E573CED-B888-F547-80AF-048A749F2790}" presName="spacerB" presStyleCnt="0"/>
      <dgm:spPr/>
    </dgm:pt>
    <dgm:pt modelId="{F4C2C787-4D78-1442-AE03-2093DE2CC317}" type="pres">
      <dgm:prSet presAssocID="{5E4F76B5-B7AB-2B4A-9D0D-48F65988F4F6}" presName="node" presStyleLbl="node1" presStyleIdx="1" presStyleCnt="4" custScaleX="18656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F8FD9CE-8C8F-4543-999D-DCFE8D2DE124}" type="pres">
      <dgm:prSet presAssocID="{713C6BCD-541F-0741-B666-E079ABD51D82}" presName="spacerT" presStyleCnt="0"/>
      <dgm:spPr/>
    </dgm:pt>
    <dgm:pt modelId="{E912B662-03EF-F146-AECD-F447DE358C0E}" type="pres">
      <dgm:prSet presAssocID="{713C6BCD-541F-0741-B666-E079ABD51D82}" presName="sibTrans" presStyleLbl="sibTrans2D1" presStyleIdx="1" presStyleCnt="3"/>
      <dgm:spPr/>
      <dgm:t>
        <a:bodyPr/>
        <a:lstStyle/>
        <a:p>
          <a:endParaRPr lang="es-CL"/>
        </a:p>
      </dgm:t>
    </dgm:pt>
    <dgm:pt modelId="{32C9DD05-F896-4843-AC69-073BFD4DEFD0}" type="pres">
      <dgm:prSet presAssocID="{713C6BCD-541F-0741-B666-E079ABD51D82}" presName="spacerB" presStyleCnt="0"/>
      <dgm:spPr/>
    </dgm:pt>
    <dgm:pt modelId="{0F1DE70C-0D33-484E-99C6-0F0EB4FAE245}" type="pres">
      <dgm:prSet presAssocID="{9F8A1AB0-1A01-4047-9347-EE7DBC4ADCD5}" presName="node" presStyleLbl="node1" presStyleIdx="2" presStyleCnt="4" custScaleX="174231" custScaleY="10388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76CE77-41D5-3340-988F-33554C822DAE}" type="pres">
      <dgm:prSet presAssocID="{0EBFC1E8-6F9B-3D45-92B0-6CCBB7B6E2AB}" presName="sibTransLast" presStyleLbl="sibTrans2D1" presStyleIdx="2" presStyleCnt="3"/>
      <dgm:spPr/>
      <dgm:t>
        <a:bodyPr/>
        <a:lstStyle/>
        <a:p>
          <a:endParaRPr lang="es-CL"/>
        </a:p>
      </dgm:t>
    </dgm:pt>
    <dgm:pt modelId="{8E55DDE6-3259-C34B-8E1A-DD1BDF0CA358}" type="pres">
      <dgm:prSet presAssocID="{0EBFC1E8-6F9B-3D45-92B0-6CCBB7B6E2AB}" presName="connectorText" presStyleLbl="sibTrans2D1" presStyleIdx="2" presStyleCnt="3"/>
      <dgm:spPr/>
      <dgm:t>
        <a:bodyPr/>
        <a:lstStyle/>
        <a:p>
          <a:endParaRPr lang="es-CL"/>
        </a:p>
      </dgm:t>
    </dgm:pt>
    <dgm:pt modelId="{07560488-B33B-134E-BEC2-7FDB2176B5E9}" type="pres">
      <dgm:prSet presAssocID="{0EBFC1E8-6F9B-3D45-92B0-6CCBB7B6E2AB}" presName="lastNode" presStyleLbl="node1" presStyleIdx="3" presStyleCnt="4" custScaleX="113438" custScaleY="11556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6C2A9CB-5103-4BF4-A12E-09F3145B0018}" type="presOf" srcId="{70037E48-E3CC-D84E-BAF5-217A1CFDC764}" destId="{FB76CE77-41D5-3340-988F-33554C822DAE}" srcOrd="0" destOrd="0" presId="urn:microsoft.com/office/officeart/2005/8/layout/equation2"/>
    <dgm:cxn modelId="{B16A730D-7EDF-414D-9955-C80145473CA0}" type="presOf" srcId="{70037E48-E3CC-D84E-BAF5-217A1CFDC764}" destId="{8E55DDE6-3259-C34B-8E1A-DD1BDF0CA358}" srcOrd="1" destOrd="0" presId="urn:microsoft.com/office/officeart/2005/8/layout/equation2"/>
    <dgm:cxn modelId="{A110477D-17EE-CF47-BC49-EE8946B8D42E}" type="presOf" srcId="{713C6BCD-541F-0741-B666-E079ABD51D82}" destId="{E912B662-03EF-F146-AECD-F447DE358C0E}" srcOrd="0" destOrd="0" presId="urn:microsoft.com/office/officeart/2005/8/layout/equation2"/>
    <dgm:cxn modelId="{B45DF6FD-F3CD-084F-B2A2-2BEDD2A6ADFB}" type="presOf" srcId="{1E573CED-B888-F547-80AF-048A749F2790}" destId="{54B22EBF-4BD6-B247-BA80-74211CE53D13}" srcOrd="0" destOrd="0" presId="urn:microsoft.com/office/officeart/2005/8/layout/equation2"/>
    <dgm:cxn modelId="{EAA74086-57AC-3544-B5AE-73FD47E1297B}" srcId="{0EBFC1E8-6F9B-3D45-92B0-6CCBB7B6E2AB}" destId="{9F8A1AB0-1A01-4047-9347-EE7DBC4ADCD5}" srcOrd="2" destOrd="0" parTransId="{D650E282-9A1B-3345-8ADB-0A22DAE15BB1}" sibTransId="{70037E48-E3CC-D84E-BAF5-217A1CFDC764}"/>
    <dgm:cxn modelId="{EDA90528-36B0-6B45-A71E-F1D1FA338081}" srcId="{0EBFC1E8-6F9B-3D45-92B0-6CCBB7B6E2AB}" destId="{CF0669B5-E918-3446-B946-7B7A323D0477}" srcOrd="0" destOrd="0" parTransId="{48CDC761-5115-B640-96D0-D543BF08CC4F}" sibTransId="{1E573CED-B888-F547-80AF-048A749F2790}"/>
    <dgm:cxn modelId="{9DC000B5-0A0D-2940-BD24-8B7EB9422D9A}" type="presOf" srcId="{0EBFC1E8-6F9B-3D45-92B0-6CCBB7B6E2AB}" destId="{A911D5B1-BDCE-384E-85A7-ECD81A23444C}" srcOrd="0" destOrd="0" presId="urn:microsoft.com/office/officeart/2005/8/layout/equation2"/>
    <dgm:cxn modelId="{7D11D0E6-AB73-F843-A4A0-98FA9479DC83}" type="presOf" srcId="{CF0669B5-E918-3446-B946-7B7A323D0477}" destId="{DC4D862B-36C1-CA45-881C-5F28728FB61B}" srcOrd="0" destOrd="0" presId="urn:microsoft.com/office/officeart/2005/8/layout/equation2"/>
    <dgm:cxn modelId="{9C8EA441-B6F4-5549-9207-C3C4BF6B2882}" type="presOf" srcId="{9F8A1AB0-1A01-4047-9347-EE7DBC4ADCD5}" destId="{0F1DE70C-0D33-484E-99C6-0F0EB4FAE245}" srcOrd="0" destOrd="0" presId="urn:microsoft.com/office/officeart/2005/8/layout/equation2"/>
    <dgm:cxn modelId="{34E74FE5-8DD7-B24A-9DBF-1091DC7AEC94}" srcId="{0EBFC1E8-6F9B-3D45-92B0-6CCBB7B6E2AB}" destId="{5E4F76B5-B7AB-2B4A-9D0D-48F65988F4F6}" srcOrd="1" destOrd="0" parTransId="{3ACE9617-8246-9C41-8128-FF201160DC25}" sibTransId="{713C6BCD-541F-0741-B666-E079ABD51D82}"/>
    <dgm:cxn modelId="{80A20E0B-6DB6-3B43-8CED-16DEC18001B8}" type="presOf" srcId="{5E4F76B5-B7AB-2B4A-9D0D-48F65988F4F6}" destId="{F4C2C787-4D78-1442-AE03-2093DE2CC317}" srcOrd="0" destOrd="0" presId="urn:microsoft.com/office/officeart/2005/8/layout/equation2"/>
    <dgm:cxn modelId="{C0ACDE5A-FCA5-AA4E-B701-89241B42C38F}" srcId="{0EBFC1E8-6F9B-3D45-92B0-6CCBB7B6E2AB}" destId="{F7ED9A94-A1F0-234A-8DB9-F9A431DCA550}" srcOrd="3" destOrd="0" parTransId="{D0B73D9F-C817-5E46-A9EB-06731ACEB249}" sibTransId="{BE1D31D8-6913-D54A-A9E8-8558455EEB67}"/>
    <dgm:cxn modelId="{A940783A-B5EE-2547-BC90-5E821F46CE87}" type="presOf" srcId="{F7ED9A94-A1F0-234A-8DB9-F9A431DCA550}" destId="{07560488-B33B-134E-BEC2-7FDB2176B5E9}" srcOrd="0" destOrd="0" presId="urn:microsoft.com/office/officeart/2005/8/layout/equation2"/>
    <dgm:cxn modelId="{E62B8ECD-290F-2A49-8C5B-D207F649AC00}" type="presParOf" srcId="{A911D5B1-BDCE-384E-85A7-ECD81A23444C}" destId="{80950AE1-DA14-AD4E-B0A0-066505704FA1}" srcOrd="0" destOrd="0" presId="urn:microsoft.com/office/officeart/2005/8/layout/equation2"/>
    <dgm:cxn modelId="{AA9BBFFD-E96A-644F-9DE0-039D56A61D8A}" type="presParOf" srcId="{80950AE1-DA14-AD4E-B0A0-066505704FA1}" destId="{DC4D862B-36C1-CA45-881C-5F28728FB61B}" srcOrd="0" destOrd="0" presId="urn:microsoft.com/office/officeart/2005/8/layout/equation2"/>
    <dgm:cxn modelId="{525F0193-B3C2-F842-9531-21467E295E96}" type="presParOf" srcId="{80950AE1-DA14-AD4E-B0A0-066505704FA1}" destId="{6BC149E5-1358-DA46-A043-38710E064BF3}" srcOrd="1" destOrd="0" presId="urn:microsoft.com/office/officeart/2005/8/layout/equation2"/>
    <dgm:cxn modelId="{A64A98CD-B3A3-BE4F-9FA2-09F224D84FEF}" type="presParOf" srcId="{80950AE1-DA14-AD4E-B0A0-066505704FA1}" destId="{54B22EBF-4BD6-B247-BA80-74211CE53D13}" srcOrd="2" destOrd="0" presId="urn:microsoft.com/office/officeart/2005/8/layout/equation2"/>
    <dgm:cxn modelId="{7D53C3B9-8413-0044-A8F4-69E92DA06D95}" type="presParOf" srcId="{80950AE1-DA14-AD4E-B0A0-066505704FA1}" destId="{97D15DC1-2AB9-0C40-90D2-3B4194C99033}" srcOrd="3" destOrd="0" presId="urn:microsoft.com/office/officeart/2005/8/layout/equation2"/>
    <dgm:cxn modelId="{A6AAC261-6AF8-CE4F-964B-63BC1AAD4E20}" type="presParOf" srcId="{80950AE1-DA14-AD4E-B0A0-066505704FA1}" destId="{F4C2C787-4D78-1442-AE03-2093DE2CC317}" srcOrd="4" destOrd="0" presId="urn:microsoft.com/office/officeart/2005/8/layout/equation2"/>
    <dgm:cxn modelId="{940CEF82-6568-4D40-8267-4FD02DA1CF22}" type="presParOf" srcId="{80950AE1-DA14-AD4E-B0A0-066505704FA1}" destId="{7F8FD9CE-8C8F-4543-999D-DCFE8D2DE124}" srcOrd="5" destOrd="0" presId="urn:microsoft.com/office/officeart/2005/8/layout/equation2"/>
    <dgm:cxn modelId="{FC4DB947-C1A7-2C4D-86F0-610991D6ABFD}" type="presParOf" srcId="{80950AE1-DA14-AD4E-B0A0-066505704FA1}" destId="{E912B662-03EF-F146-AECD-F447DE358C0E}" srcOrd="6" destOrd="0" presId="urn:microsoft.com/office/officeart/2005/8/layout/equation2"/>
    <dgm:cxn modelId="{073443DE-4299-1545-B2DE-40A4C5CD5C32}" type="presParOf" srcId="{80950AE1-DA14-AD4E-B0A0-066505704FA1}" destId="{32C9DD05-F896-4843-AC69-073BFD4DEFD0}" srcOrd="7" destOrd="0" presId="urn:microsoft.com/office/officeart/2005/8/layout/equation2"/>
    <dgm:cxn modelId="{12E2F372-D4DB-7A42-A863-014D1F0A949E}" type="presParOf" srcId="{80950AE1-DA14-AD4E-B0A0-066505704FA1}" destId="{0F1DE70C-0D33-484E-99C6-0F0EB4FAE245}" srcOrd="8" destOrd="0" presId="urn:microsoft.com/office/officeart/2005/8/layout/equation2"/>
    <dgm:cxn modelId="{8AC1D434-F0F0-CC46-AC65-548F8A9D3BD6}" type="presParOf" srcId="{A911D5B1-BDCE-384E-85A7-ECD81A23444C}" destId="{FB76CE77-41D5-3340-988F-33554C822DAE}" srcOrd="1" destOrd="0" presId="urn:microsoft.com/office/officeart/2005/8/layout/equation2"/>
    <dgm:cxn modelId="{8D3F912A-2002-6648-8BEB-D7DF359EA954}" type="presParOf" srcId="{FB76CE77-41D5-3340-988F-33554C822DAE}" destId="{8E55DDE6-3259-C34B-8E1A-DD1BDF0CA358}" srcOrd="0" destOrd="0" presId="urn:microsoft.com/office/officeart/2005/8/layout/equation2"/>
    <dgm:cxn modelId="{A32E16E9-9CF4-C041-8B23-9E58C85A00E3}" type="presParOf" srcId="{A911D5B1-BDCE-384E-85A7-ECD81A23444C}" destId="{07560488-B33B-134E-BEC2-7FDB2176B5E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CEBE44-ED06-4041-986E-C23AAEF508B9}" type="doc">
      <dgm:prSet loTypeId="urn:microsoft.com/office/officeart/2005/8/layout/gear1" loCatId="process" qsTypeId="urn:microsoft.com/office/officeart/2005/8/quickstyle/simple1" qsCatId="simple" csTypeId="urn:microsoft.com/office/officeart/2005/8/colors/colorful3" csCatId="colorful" phldr="1"/>
      <dgm:spPr/>
    </dgm:pt>
    <dgm:pt modelId="{8E0D12E2-078C-457D-B972-AD2B7D9918DB}">
      <dgm:prSet phldrT="[Texto]" custT="1"/>
      <dgm:spPr/>
      <dgm:t>
        <a:bodyPr/>
        <a:lstStyle/>
        <a:p>
          <a:r>
            <a:rPr lang="es-CL" sz="700"/>
            <a:t>Confiable</a:t>
          </a:r>
        </a:p>
      </dgm:t>
    </dgm:pt>
    <dgm:pt modelId="{BD5768E5-4415-4FA4-A313-BB3A4BBE0984}" type="parTrans" cxnId="{4D0BE504-3D7A-4D7A-B7F6-AE9B94C413DB}">
      <dgm:prSet/>
      <dgm:spPr/>
      <dgm:t>
        <a:bodyPr/>
        <a:lstStyle/>
        <a:p>
          <a:endParaRPr lang="es-CL" sz="700"/>
        </a:p>
      </dgm:t>
    </dgm:pt>
    <dgm:pt modelId="{6CA34DA8-AE91-4B3B-B745-987FCD85E369}" type="sibTrans" cxnId="{4D0BE504-3D7A-4D7A-B7F6-AE9B94C413DB}">
      <dgm:prSet/>
      <dgm:spPr/>
      <dgm:t>
        <a:bodyPr/>
        <a:lstStyle/>
        <a:p>
          <a:endParaRPr lang="es-CL" sz="700"/>
        </a:p>
      </dgm:t>
    </dgm:pt>
    <dgm:pt modelId="{B0961AF6-56BD-41A0-BFF7-1C90C79519C8}">
      <dgm:prSet phldrT="[Texto]" custT="1"/>
      <dgm:spPr/>
      <dgm:t>
        <a:bodyPr/>
        <a:lstStyle/>
        <a:p>
          <a:r>
            <a:rPr lang="es-CL" sz="700" dirty="0"/>
            <a:t>Completa</a:t>
          </a:r>
        </a:p>
      </dgm:t>
    </dgm:pt>
    <dgm:pt modelId="{C85E3616-09AF-42BE-80D8-15219E50D0F6}" type="parTrans" cxnId="{00D60F33-1718-43B2-8A55-5F2C2B9329D3}">
      <dgm:prSet/>
      <dgm:spPr/>
      <dgm:t>
        <a:bodyPr/>
        <a:lstStyle/>
        <a:p>
          <a:endParaRPr lang="es-CL" sz="700"/>
        </a:p>
      </dgm:t>
    </dgm:pt>
    <dgm:pt modelId="{82713AE6-943A-4564-87EC-683A854FBDC8}" type="sibTrans" cxnId="{00D60F33-1718-43B2-8A55-5F2C2B9329D3}">
      <dgm:prSet/>
      <dgm:spPr/>
      <dgm:t>
        <a:bodyPr/>
        <a:lstStyle/>
        <a:p>
          <a:endParaRPr lang="es-CL" sz="700"/>
        </a:p>
      </dgm:t>
    </dgm:pt>
    <dgm:pt modelId="{6499D6F5-6E07-4104-8709-57D3782A6074}">
      <dgm:prSet phldrT="[Texto]" custT="1"/>
      <dgm:spPr/>
      <dgm:t>
        <a:bodyPr/>
        <a:lstStyle/>
        <a:p>
          <a:r>
            <a:rPr lang="es-CL" sz="700"/>
            <a:t>Actualizada</a:t>
          </a:r>
        </a:p>
      </dgm:t>
    </dgm:pt>
    <dgm:pt modelId="{B8A6BFA9-C183-4DBA-8379-A0CACEDA4739}" type="parTrans" cxnId="{D276DB56-EF2F-4044-952B-E12CF986DBDB}">
      <dgm:prSet/>
      <dgm:spPr/>
      <dgm:t>
        <a:bodyPr/>
        <a:lstStyle/>
        <a:p>
          <a:endParaRPr lang="es-CL" sz="700"/>
        </a:p>
      </dgm:t>
    </dgm:pt>
    <dgm:pt modelId="{026512CD-843F-45A7-8D6D-658547820645}" type="sibTrans" cxnId="{D276DB56-EF2F-4044-952B-E12CF986DBDB}">
      <dgm:prSet/>
      <dgm:spPr/>
      <dgm:t>
        <a:bodyPr/>
        <a:lstStyle/>
        <a:p>
          <a:endParaRPr lang="es-CL" sz="700"/>
        </a:p>
      </dgm:t>
    </dgm:pt>
    <dgm:pt modelId="{08CE0A9D-E3E5-4A41-AA11-C583D9BBACF8}" type="pres">
      <dgm:prSet presAssocID="{BDCEBE44-ED06-4041-986E-C23AAEF508B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03DA58-8C98-4C45-8459-DFCDCC397AA9}" type="pres">
      <dgm:prSet presAssocID="{8E0D12E2-078C-457D-B972-AD2B7D9918D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F885FE7-B727-4D77-8F27-F8A42F057F95}" type="pres">
      <dgm:prSet presAssocID="{8E0D12E2-078C-457D-B972-AD2B7D9918DB}" presName="gear1srcNode" presStyleLbl="node1" presStyleIdx="0" presStyleCnt="3"/>
      <dgm:spPr/>
      <dgm:t>
        <a:bodyPr/>
        <a:lstStyle/>
        <a:p>
          <a:endParaRPr lang="es-CL"/>
        </a:p>
      </dgm:t>
    </dgm:pt>
    <dgm:pt modelId="{63627856-41AE-438E-9A7C-1EDD8C3D320C}" type="pres">
      <dgm:prSet presAssocID="{8E0D12E2-078C-457D-B972-AD2B7D9918DB}" presName="gear1dstNode" presStyleLbl="node1" presStyleIdx="0" presStyleCnt="3"/>
      <dgm:spPr/>
      <dgm:t>
        <a:bodyPr/>
        <a:lstStyle/>
        <a:p>
          <a:endParaRPr lang="es-CL"/>
        </a:p>
      </dgm:t>
    </dgm:pt>
    <dgm:pt modelId="{03D1BEA5-5EAC-4774-BC97-715D7D335021}" type="pres">
      <dgm:prSet presAssocID="{B0961AF6-56BD-41A0-BFF7-1C90C79519C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1470F5A-72B6-40F6-A394-657D4BD92A60}" type="pres">
      <dgm:prSet presAssocID="{B0961AF6-56BD-41A0-BFF7-1C90C79519C8}" presName="gear2srcNode" presStyleLbl="node1" presStyleIdx="1" presStyleCnt="3"/>
      <dgm:spPr/>
      <dgm:t>
        <a:bodyPr/>
        <a:lstStyle/>
        <a:p>
          <a:endParaRPr lang="es-CL"/>
        </a:p>
      </dgm:t>
    </dgm:pt>
    <dgm:pt modelId="{E83FE840-1C17-442B-9438-B04B46EE58C4}" type="pres">
      <dgm:prSet presAssocID="{B0961AF6-56BD-41A0-BFF7-1C90C79519C8}" presName="gear2dstNode" presStyleLbl="node1" presStyleIdx="1" presStyleCnt="3"/>
      <dgm:spPr/>
      <dgm:t>
        <a:bodyPr/>
        <a:lstStyle/>
        <a:p>
          <a:endParaRPr lang="es-CL"/>
        </a:p>
      </dgm:t>
    </dgm:pt>
    <dgm:pt modelId="{7999FC82-BA5F-4E98-9D92-E2D41EE1F6EF}" type="pres">
      <dgm:prSet presAssocID="{6499D6F5-6E07-4104-8709-57D3782A6074}" presName="gear3" presStyleLbl="node1" presStyleIdx="2" presStyleCnt="3"/>
      <dgm:spPr/>
      <dgm:t>
        <a:bodyPr/>
        <a:lstStyle/>
        <a:p>
          <a:endParaRPr lang="es-CL"/>
        </a:p>
      </dgm:t>
    </dgm:pt>
    <dgm:pt modelId="{B513B3AF-36DB-4CF9-989D-97D6028C34BC}" type="pres">
      <dgm:prSet presAssocID="{6499D6F5-6E07-4104-8709-57D3782A607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1C88C61-174C-4074-B616-576068D4349E}" type="pres">
      <dgm:prSet presAssocID="{6499D6F5-6E07-4104-8709-57D3782A6074}" presName="gear3srcNode" presStyleLbl="node1" presStyleIdx="2" presStyleCnt="3"/>
      <dgm:spPr/>
      <dgm:t>
        <a:bodyPr/>
        <a:lstStyle/>
        <a:p>
          <a:endParaRPr lang="es-CL"/>
        </a:p>
      </dgm:t>
    </dgm:pt>
    <dgm:pt modelId="{53C4505E-5140-42A0-BFB3-09784D74FCFA}" type="pres">
      <dgm:prSet presAssocID="{6499D6F5-6E07-4104-8709-57D3782A6074}" presName="gear3dstNode" presStyleLbl="node1" presStyleIdx="2" presStyleCnt="3"/>
      <dgm:spPr/>
      <dgm:t>
        <a:bodyPr/>
        <a:lstStyle/>
        <a:p>
          <a:endParaRPr lang="es-CL"/>
        </a:p>
      </dgm:t>
    </dgm:pt>
    <dgm:pt modelId="{9DE7B8BC-60B3-4A23-A901-C55BA0D18A1C}" type="pres">
      <dgm:prSet presAssocID="{6CA34DA8-AE91-4B3B-B745-987FCD85E369}" presName="connector1" presStyleLbl="sibTrans2D1" presStyleIdx="0" presStyleCnt="3"/>
      <dgm:spPr/>
      <dgm:t>
        <a:bodyPr/>
        <a:lstStyle/>
        <a:p>
          <a:endParaRPr lang="es-CL"/>
        </a:p>
      </dgm:t>
    </dgm:pt>
    <dgm:pt modelId="{FB547B52-2622-4AF6-946F-BE9424878585}" type="pres">
      <dgm:prSet presAssocID="{82713AE6-943A-4564-87EC-683A854FBDC8}" presName="connector2" presStyleLbl="sibTrans2D1" presStyleIdx="1" presStyleCnt="3"/>
      <dgm:spPr/>
      <dgm:t>
        <a:bodyPr/>
        <a:lstStyle/>
        <a:p>
          <a:endParaRPr lang="es-CL"/>
        </a:p>
      </dgm:t>
    </dgm:pt>
    <dgm:pt modelId="{AA97151A-5ADB-4DC5-BE10-8A06BA8A317F}" type="pres">
      <dgm:prSet presAssocID="{026512CD-843F-45A7-8D6D-658547820645}" presName="connector3" presStyleLbl="sibTrans2D1" presStyleIdx="2" presStyleCnt="3"/>
      <dgm:spPr/>
      <dgm:t>
        <a:bodyPr/>
        <a:lstStyle/>
        <a:p>
          <a:endParaRPr lang="es-CL"/>
        </a:p>
      </dgm:t>
    </dgm:pt>
  </dgm:ptLst>
  <dgm:cxnLst>
    <dgm:cxn modelId="{2D4A34FE-52CF-4CCD-8C4F-863C937D2C6E}" type="presOf" srcId="{B0961AF6-56BD-41A0-BFF7-1C90C79519C8}" destId="{11470F5A-72B6-40F6-A394-657D4BD92A60}" srcOrd="1" destOrd="0" presId="urn:microsoft.com/office/officeart/2005/8/layout/gear1"/>
    <dgm:cxn modelId="{BC672738-5C7B-457F-A7F9-63C887130CB9}" type="presOf" srcId="{6499D6F5-6E07-4104-8709-57D3782A6074}" destId="{B513B3AF-36DB-4CF9-989D-97D6028C34BC}" srcOrd="1" destOrd="0" presId="urn:microsoft.com/office/officeart/2005/8/layout/gear1"/>
    <dgm:cxn modelId="{4D0BE504-3D7A-4D7A-B7F6-AE9B94C413DB}" srcId="{BDCEBE44-ED06-4041-986E-C23AAEF508B9}" destId="{8E0D12E2-078C-457D-B972-AD2B7D9918DB}" srcOrd="0" destOrd="0" parTransId="{BD5768E5-4415-4FA4-A313-BB3A4BBE0984}" sibTransId="{6CA34DA8-AE91-4B3B-B745-987FCD85E369}"/>
    <dgm:cxn modelId="{84469051-2763-458F-9BB2-1DF0DAFD5C4D}" type="presOf" srcId="{8E0D12E2-078C-457D-B972-AD2B7D9918DB}" destId="{4F885FE7-B727-4D77-8F27-F8A42F057F95}" srcOrd="1" destOrd="0" presId="urn:microsoft.com/office/officeart/2005/8/layout/gear1"/>
    <dgm:cxn modelId="{464E165A-7539-4D3F-B44D-49BF060679B3}" type="presOf" srcId="{026512CD-843F-45A7-8D6D-658547820645}" destId="{AA97151A-5ADB-4DC5-BE10-8A06BA8A317F}" srcOrd="0" destOrd="0" presId="urn:microsoft.com/office/officeart/2005/8/layout/gear1"/>
    <dgm:cxn modelId="{E7D54472-55BF-40AE-AB91-0F34848AAC00}" type="presOf" srcId="{8E0D12E2-078C-457D-B972-AD2B7D9918DB}" destId="{63627856-41AE-438E-9A7C-1EDD8C3D320C}" srcOrd="2" destOrd="0" presId="urn:microsoft.com/office/officeart/2005/8/layout/gear1"/>
    <dgm:cxn modelId="{914DEE0A-FB75-418F-91EC-6A7E83555A25}" type="presOf" srcId="{8E0D12E2-078C-457D-B972-AD2B7D9918DB}" destId="{C803DA58-8C98-4C45-8459-DFCDCC397AA9}" srcOrd="0" destOrd="0" presId="urn:microsoft.com/office/officeart/2005/8/layout/gear1"/>
    <dgm:cxn modelId="{00D60F33-1718-43B2-8A55-5F2C2B9329D3}" srcId="{BDCEBE44-ED06-4041-986E-C23AAEF508B9}" destId="{B0961AF6-56BD-41A0-BFF7-1C90C79519C8}" srcOrd="1" destOrd="0" parTransId="{C85E3616-09AF-42BE-80D8-15219E50D0F6}" sibTransId="{82713AE6-943A-4564-87EC-683A854FBDC8}"/>
    <dgm:cxn modelId="{94D07C67-8BEF-49AA-B98D-AC0E58EBDC12}" type="presOf" srcId="{BDCEBE44-ED06-4041-986E-C23AAEF508B9}" destId="{08CE0A9D-E3E5-4A41-AA11-C583D9BBACF8}" srcOrd="0" destOrd="0" presId="urn:microsoft.com/office/officeart/2005/8/layout/gear1"/>
    <dgm:cxn modelId="{FE114897-1DF9-4160-B0A2-76DCB4C6ED20}" type="presOf" srcId="{82713AE6-943A-4564-87EC-683A854FBDC8}" destId="{FB547B52-2622-4AF6-946F-BE9424878585}" srcOrd="0" destOrd="0" presId="urn:microsoft.com/office/officeart/2005/8/layout/gear1"/>
    <dgm:cxn modelId="{B44D2C2A-90ED-48D3-A69D-8BA31BD49F01}" type="presOf" srcId="{6499D6F5-6E07-4104-8709-57D3782A6074}" destId="{11C88C61-174C-4074-B616-576068D4349E}" srcOrd="2" destOrd="0" presId="urn:microsoft.com/office/officeart/2005/8/layout/gear1"/>
    <dgm:cxn modelId="{86EBB3D7-3EB3-467B-BDAA-3CB5202C4BB2}" type="presOf" srcId="{6CA34DA8-AE91-4B3B-B745-987FCD85E369}" destId="{9DE7B8BC-60B3-4A23-A901-C55BA0D18A1C}" srcOrd="0" destOrd="0" presId="urn:microsoft.com/office/officeart/2005/8/layout/gear1"/>
    <dgm:cxn modelId="{415C2805-1C09-4C1A-915A-8CCEC05A205C}" type="presOf" srcId="{6499D6F5-6E07-4104-8709-57D3782A6074}" destId="{7999FC82-BA5F-4E98-9D92-E2D41EE1F6EF}" srcOrd="0" destOrd="0" presId="urn:microsoft.com/office/officeart/2005/8/layout/gear1"/>
    <dgm:cxn modelId="{D276DB56-EF2F-4044-952B-E12CF986DBDB}" srcId="{BDCEBE44-ED06-4041-986E-C23AAEF508B9}" destId="{6499D6F5-6E07-4104-8709-57D3782A6074}" srcOrd="2" destOrd="0" parTransId="{B8A6BFA9-C183-4DBA-8379-A0CACEDA4739}" sibTransId="{026512CD-843F-45A7-8D6D-658547820645}"/>
    <dgm:cxn modelId="{F09106BA-D288-47ED-B27D-65EB9EBC7C84}" type="presOf" srcId="{B0961AF6-56BD-41A0-BFF7-1C90C79519C8}" destId="{E83FE840-1C17-442B-9438-B04B46EE58C4}" srcOrd="2" destOrd="0" presId="urn:microsoft.com/office/officeart/2005/8/layout/gear1"/>
    <dgm:cxn modelId="{900F8B21-21DC-4C45-89BA-E620625D3BF7}" type="presOf" srcId="{B0961AF6-56BD-41A0-BFF7-1C90C79519C8}" destId="{03D1BEA5-5EAC-4774-BC97-715D7D335021}" srcOrd="0" destOrd="0" presId="urn:microsoft.com/office/officeart/2005/8/layout/gear1"/>
    <dgm:cxn modelId="{2A99B655-FF89-45D0-8FC5-98B24C6AB8E6}" type="presOf" srcId="{6499D6F5-6E07-4104-8709-57D3782A6074}" destId="{53C4505E-5140-42A0-BFB3-09784D74FCFA}" srcOrd="3" destOrd="0" presId="urn:microsoft.com/office/officeart/2005/8/layout/gear1"/>
    <dgm:cxn modelId="{291A8C34-51B0-4403-AE96-85AB48DB1EEE}" type="presParOf" srcId="{08CE0A9D-E3E5-4A41-AA11-C583D9BBACF8}" destId="{C803DA58-8C98-4C45-8459-DFCDCC397AA9}" srcOrd="0" destOrd="0" presId="urn:microsoft.com/office/officeart/2005/8/layout/gear1"/>
    <dgm:cxn modelId="{EEB08A69-84FA-40E8-9758-698C7A40CFF1}" type="presParOf" srcId="{08CE0A9D-E3E5-4A41-AA11-C583D9BBACF8}" destId="{4F885FE7-B727-4D77-8F27-F8A42F057F95}" srcOrd="1" destOrd="0" presId="urn:microsoft.com/office/officeart/2005/8/layout/gear1"/>
    <dgm:cxn modelId="{D27C9594-3CBF-438D-AED9-EB95C27F1385}" type="presParOf" srcId="{08CE0A9D-E3E5-4A41-AA11-C583D9BBACF8}" destId="{63627856-41AE-438E-9A7C-1EDD8C3D320C}" srcOrd="2" destOrd="0" presId="urn:microsoft.com/office/officeart/2005/8/layout/gear1"/>
    <dgm:cxn modelId="{B2BB42C5-0799-45D1-BFD4-6BA80A1D075D}" type="presParOf" srcId="{08CE0A9D-E3E5-4A41-AA11-C583D9BBACF8}" destId="{03D1BEA5-5EAC-4774-BC97-715D7D335021}" srcOrd="3" destOrd="0" presId="urn:microsoft.com/office/officeart/2005/8/layout/gear1"/>
    <dgm:cxn modelId="{7AB49750-65A5-4B19-98CF-B0D6EAD98E68}" type="presParOf" srcId="{08CE0A9D-E3E5-4A41-AA11-C583D9BBACF8}" destId="{11470F5A-72B6-40F6-A394-657D4BD92A60}" srcOrd="4" destOrd="0" presId="urn:microsoft.com/office/officeart/2005/8/layout/gear1"/>
    <dgm:cxn modelId="{9FB5B67B-5054-485F-9A1C-830817EC6AFC}" type="presParOf" srcId="{08CE0A9D-E3E5-4A41-AA11-C583D9BBACF8}" destId="{E83FE840-1C17-442B-9438-B04B46EE58C4}" srcOrd="5" destOrd="0" presId="urn:microsoft.com/office/officeart/2005/8/layout/gear1"/>
    <dgm:cxn modelId="{867B47AD-1D90-4A1F-ABF5-64210BC3DED2}" type="presParOf" srcId="{08CE0A9D-E3E5-4A41-AA11-C583D9BBACF8}" destId="{7999FC82-BA5F-4E98-9D92-E2D41EE1F6EF}" srcOrd="6" destOrd="0" presId="urn:microsoft.com/office/officeart/2005/8/layout/gear1"/>
    <dgm:cxn modelId="{7707C5DA-B9F4-45C9-A12B-3CEE85ECB168}" type="presParOf" srcId="{08CE0A9D-E3E5-4A41-AA11-C583D9BBACF8}" destId="{B513B3AF-36DB-4CF9-989D-97D6028C34BC}" srcOrd="7" destOrd="0" presId="urn:microsoft.com/office/officeart/2005/8/layout/gear1"/>
    <dgm:cxn modelId="{13328B20-A77C-41A9-A550-103D666EC76F}" type="presParOf" srcId="{08CE0A9D-E3E5-4A41-AA11-C583D9BBACF8}" destId="{11C88C61-174C-4074-B616-576068D4349E}" srcOrd="8" destOrd="0" presId="urn:microsoft.com/office/officeart/2005/8/layout/gear1"/>
    <dgm:cxn modelId="{787AD407-3D31-438B-A758-F23FECC35599}" type="presParOf" srcId="{08CE0A9D-E3E5-4A41-AA11-C583D9BBACF8}" destId="{53C4505E-5140-42A0-BFB3-09784D74FCFA}" srcOrd="9" destOrd="0" presId="urn:microsoft.com/office/officeart/2005/8/layout/gear1"/>
    <dgm:cxn modelId="{60DCAC20-F893-4665-8ABC-A0C5E4E02252}" type="presParOf" srcId="{08CE0A9D-E3E5-4A41-AA11-C583D9BBACF8}" destId="{9DE7B8BC-60B3-4A23-A901-C55BA0D18A1C}" srcOrd="10" destOrd="0" presId="urn:microsoft.com/office/officeart/2005/8/layout/gear1"/>
    <dgm:cxn modelId="{F12278DA-E000-45B8-88E0-A3B08FB48921}" type="presParOf" srcId="{08CE0A9D-E3E5-4A41-AA11-C583D9BBACF8}" destId="{FB547B52-2622-4AF6-946F-BE9424878585}" srcOrd="11" destOrd="0" presId="urn:microsoft.com/office/officeart/2005/8/layout/gear1"/>
    <dgm:cxn modelId="{D6FE7A0A-E595-49F6-A5E6-E8F814A0FC5B}" type="presParOf" srcId="{08CE0A9D-E3E5-4A41-AA11-C583D9BBACF8}" destId="{AA97151A-5ADB-4DC5-BE10-8A06BA8A317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3DA58-8C98-4C45-8459-DFCDCC397AA9}">
      <dsp:nvSpPr>
        <dsp:cNvPr id="0" name=""/>
        <dsp:cNvSpPr/>
      </dsp:nvSpPr>
      <dsp:spPr>
        <a:xfrm>
          <a:off x="1562732" y="1163395"/>
          <a:ext cx="1421927" cy="1421927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700" kern="1200"/>
            <a:t>Confiable</a:t>
          </a:r>
        </a:p>
      </dsp:txBody>
      <dsp:txXfrm>
        <a:off x="1848603" y="1496475"/>
        <a:ext cx="850185" cy="730899"/>
      </dsp:txXfrm>
    </dsp:sp>
    <dsp:sp modelId="{03D1BEA5-5EAC-4774-BC97-715D7D335021}">
      <dsp:nvSpPr>
        <dsp:cNvPr id="0" name=""/>
        <dsp:cNvSpPr/>
      </dsp:nvSpPr>
      <dsp:spPr>
        <a:xfrm>
          <a:off x="735429" y="827303"/>
          <a:ext cx="1034129" cy="1034129"/>
        </a:xfrm>
        <a:prstGeom prst="gear6">
          <a:avLst/>
        </a:prstGeom>
        <a:solidFill>
          <a:schemeClr val="accent3">
            <a:hueOff val="5807935"/>
            <a:satOff val="1917"/>
            <a:lumOff val="-15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700" kern="1200" dirty="0"/>
            <a:t>Completa</a:t>
          </a:r>
        </a:p>
      </dsp:txBody>
      <dsp:txXfrm>
        <a:off x="995774" y="1089222"/>
        <a:ext cx="513439" cy="510291"/>
      </dsp:txXfrm>
    </dsp:sp>
    <dsp:sp modelId="{7999FC82-BA5F-4E98-9D92-E2D41EE1F6EF}">
      <dsp:nvSpPr>
        <dsp:cNvPr id="0" name=""/>
        <dsp:cNvSpPr/>
      </dsp:nvSpPr>
      <dsp:spPr>
        <a:xfrm rot="20700000">
          <a:off x="1314647" y="113859"/>
          <a:ext cx="1013235" cy="1013235"/>
        </a:xfrm>
        <a:prstGeom prst="gear6">
          <a:avLst/>
        </a:prstGeom>
        <a:solidFill>
          <a:schemeClr val="accent3">
            <a:hueOff val="11615869"/>
            <a:satOff val="3833"/>
            <a:lumOff val="-31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700" kern="1200"/>
            <a:t>Actualizada</a:t>
          </a:r>
        </a:p>
      </dsp:txBody>
      <dsp:txXfrm rot="-20700000">
        <a:off x="1536879" y="336091"/>
        <a:ext cx="568771" cy="568771"/>
      </dsp:txXfrm>
    </dsp:sp>
    <dsp:sp modelId="{9DE7B8BC-60B3-4A23-A901-C55BA0D18A1C}">
      <dsp:nvSpPr>
        <dsp:cNvPr id="0" name=""/>
        <dsp:cNvSpPr/>
      </dsp:nvSpPr>
      <dsp:spPr>
        <a:xfrm>
          <a:off x="1436658" y="958178"/>
          <a:ext cx="1820067" cy="1820067"/>
        </a:xfrm>
        <a:prstGeom prst="circularArrow">
          <a:avLst>
            <a:gd name="adj1" fmla="val 4688"/>
            <a:gd name="adj2" fmla="val 299029"/>
            <a:gd name="adj3" fmla="val 2459195"/>
            <a:gd name="adj4" fmla="val 15989967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47B52-2622-4AF6-946F-BE9424878585}">
      <dsp:nvSpPr>
        <dsp:cNvPr id="0" name=""/>
        <dsp:cNvSpPr/>
      </dsp:nvSpPr>
      <dsp:spPr>
        <a:xfrm>
          <a:off x="552287" y="605394"/>
          <a:ext cx="1322392" cy="13223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5807935"/>
            <a:satOff val="1917"/>
            <a:lumOff val="-15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7151A-5ADB-4DC5-BE10-8A06BA8A317F}">
      <dsp:nvSpPr>
        <dsp:cNvPr id="0" name=""/>
        <dsp:cNvSpPr/>
      </dsp:nvSpPr>
      <dsp:spPr>
        <a:xfrm>
          <a:off x="1080275" y="-101171"/>
          <a:ext cx="1425805" cy="142580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11615869"/>
            <a:satOff val="3833"/>
            <a:lumOff val="-31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3E86-84A7-4CD0-8A1A-E63AA22741ED}" type="datetimeFigureOut">
              <a:rPr lang="es-CL" smtClean="0"/>
              <a:t>11-12-2018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CL"/>
              <a:t>Editar los estilos de texto del patrón</a:t>
            </a:r>
          </a:p>
          <a:p>
            <a:pPr lvl="1"/>
            <a:r>
              <a:rPr lang="es-CL"/>
              <a:t>Segundo nivel</a:t>
            </a:r>
          </a:p>
          <a:p>
            <a:pPr lvl="2"/>
            <a:r>
              <a:rPr lang="es-CL"/>
              <a:t>Tercer nivel</a:t>
            </a:r>
          </a:p>
          <a:p>
            <a:pPr lvl="3"/>
            <a:r>
              <a:rPr lang="es-CL"/>
              <a:t>Cuarto nivel</a:t>
            </a:r>
          </a:p>
          <a:p>
            <a:pPr lvl="4"/>
            <a:r>
              <a:rPr lang="es-CL"/>
              <a:t>Quinto nivel</a:t>
            </a:r>
            <a:endParaRPr lang="es-C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81DFA-E783-40CB-8634-884E55B23E3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172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1745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3723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9165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5671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7727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6007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8979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3023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4988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4239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942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8654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6381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0808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0675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574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1637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6508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269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9152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000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6BE9BA05-0B29-4EDC-AC41-3BEB59306B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9" name="Diapositiva de think-cell" r:id="rId4" imgW="415" imgH="416" progId="TCLayout.ActiveDocument.1">
                  <p:embed/>
                </p:oleObj>
              </mc:Choice>
              <mc:Fallback>
                <p:oleObj name="Diapositiva de think-cell" r:id="rId4" imgW="415" imgH="41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6BE9BA05-0B29-4EDC-AC41-3BEB59306B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cK 2. Slide 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5617" y="224061"/>
            <a:ext cx="969048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pPr lvl="0"/>
            <a:r>
              <a:rPr lang="es-CL" noProof="0"/>
              <a:t>Click to edit Master title style</a:t>
            </a:r>
            <a:endParaRPr lang="es-CL" noProof="0" dirty="0"/>
          </a:p>
        </p:txBody>
      </p:sp>
      <p:sp>
        <p:nvSpPr>
          <p:cNvPr id="3" name="195 Marcador de número de diapositiva">
            <a:extLst>
              <a:ext uri="{FF2B5EF4-FFF2-40B4-BE49-F238E27FC236}">
                <a16:creationId xmlns:a16="http://schemas.microsoft.com/office/drawing/2014/main" xmlns="" id="{37FDE452-4366-4E41-B31C-3C8971D71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989" y="660910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6BA00-E649-495D-B82A-3219CB1D2429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650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283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file:///\\localhost\Users\CDEB\Pictures\3.png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file:///\\localhost\Users\CDEB\Pictures\1.png" TargetMode="Externa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6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07" y="1990667"/>
            <a:ext cx="5853024" cy="12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CL" noProof="0"/>
              <a:t>Click to edit Master text styles</a:t>
            </a:r>
          </a:p>
          <a:p>
            <a:pPr lvl="1"/>
            <a:r>
              <a:rPr lang="es-CL" noProof="0"/>
              <a:t>Second level</a:t>
            </a:r>
          </a:p>
          <a:p>
            <a:pPr lvl="2"/>
            <a:r>
              <a:rPr lang="es-CL" noProof="0"/>
              <a:t>Third level</a:t>
            </a:r>
          </a:p>
          <a:p>
            <a:pPr lvl="3"/>
            <a:r>
              <a:rPr lang="es-CL" noProof="0"/>
              <a:t>Fourth level</a:t>
            </a:r>
          </a:p>
          <a:p>
            <a:pPr lvl="4"/>
            <a:r>
              <a:rPr lang="es-CL" noProof="0"/>
              <a:t>Fifth level</a:t>
            </a:r>
            <a:endParaRPr lang="es-CL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726996" y="223341"/>
            <a:ext cx="969048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CL" noProof="0"/>
              <a:t>Click to edit Master title style</a:t>
            </a:r>
            <a:endParaRPr lang="es-CL" noProof="0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61984" y="27536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CL" sz="140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61985" y="542615"/>
            <a:ext cx="1172548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1400" err="1">
                <a:solidFill>
                  <a:srgbClr val="808080"/>
                </a:solidFill>
                <a:latin typeface="Arial"/>
              </a:rPr>
              <a:t>Unit</a:t>
            </a:r>
            <a:r>
              <a:rPr lang="es-CL" sz="1400">
                <a:solidFill>
                  <a:srgbClr val="808080"/>
                </a:solidFill>
                <a:latin typeface="Arial"/>
              </a:rPr>
              <a:t> </a:t>
            </a:r>
            <a:r>
              <a:rPr lang="es-CL" sz="1400" err="1">
                <a:solidFill>
                  <a:srgbClr val="808080"/>
                </a:solidFill>
                <a:latin typeface="Arial"/>
              </a:rPr>
              <a:t>of</a:t>
            </a:r>
            <a:r>
              <a:rPr lang="es-CL" sz="1400">
                <a:solidFill>
                  <a:srgbClr val="808080"/>
                </a:solidFill>
                <a:latin typeface="Arial"/>
              </a:rPr>
              <a:t> </a:t>
            </a:r>
            <a:r>
              <a:rPr lang="es-CL" sz="1400" err="1">
                <a:solidFill>
                  <a:srgbClr val="808080"/>
                </a:solidFill>
                <a:latin typeface="Arial"/>
              </a:rPr>
              <a:t>measure</a:t>
            </a:r>
            <a:endParaRPr lang="es-CL" sz="1400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12" name="McK Slide Elements" hidden="1"/>
          <p:cNvGrpSpPr>
            <a:grpSpLocks/>
          </p:cNvGrpSpPr>
          <p:nvPr/>
        </p:nvGrpSpPr>
        <p:grpSpPr bwMode="auto">
          <a:xfrm>
            <a:off x="161986" y="6503346"/>
            <a:ext cx="10256829" cy="288318"/>
            <a:chOff x="75" y="4015"/>
            <a:chExt cx="4749" cy="178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4015"/>
              <a:ext cx="4749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900">
                  <a:solidFill>
                    <a:srgbClr val="33448D"/>
                  </a:solidFill>
                  <a:latin typeface="Arial"/>
                </a:rPr>
                <a:t>1 </a:t>
              </a:r>
              <a:r>
                <a:rPr lang="es-CL" sz="900" err="1">
                  <a:solidFill>
                    <a:srgbClr val="33448D"/>
                  </a:solidFill>
                  <a:latin typeface="Arial"/>
                </a:rPr>
                <a:t>Footnote</a:t>
              </a:r>
              <a:endParaRPr lang="es-CL" sz="900">
                <a:solidFill>
                  <a:srgbClr val="33448D"/>
                </a:solidFill>
                <a:latin typeface="Arial"/>
              </a:endParaRP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106"/>
              <a:ext cx="4749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621975" indent="-621975" defTabSz="913526" fontAlgn="base">
                <a:spcBef>
                  <a:spcPct val="0"/>
                </a:spcBef>
                <a:spcAft>
                  <a:spcPct val="0"/>
                </a:spcAft>
                <a:tabLst>
                  <a:tab pos="625214" algn="l"/>
                </a:tabLst>
              </a:pPr>
              <a:r>
                <a:rPr lang="es-CL" sz="900">
                  <a:solidFill>
                    <a:srgbClr val="33448D"/>
                  </a:solidFill>
                </a:rPr>
                <a:t>SOURCE: </a:t>
              </a:r>
              <a:r>
                <a:rPr lang="es-CL" sz="900" err="1">
                  <a:solidFill>
                    <a:srgbClr val="33448D"/>
                  </a:solidFill>
                </a:rPr>
                <a:t>Source</a:t>
              </a:r>
              <a:endParaRPr lang="es-CL" sz="900">
                <a:solidFill>
                  <a:srgbClr val="33448D"/>
                </a:solidFill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7" y="1150019"/>
            <a:ext cx="5801189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600" b="1" err="1">
                  <a:solidFill>
                    <a:srgbClr val="33448D"/>
                  </a:solidFill>
                </a:rPr>
                <a:t>Title</a:t>
              </a:r>
              <a:endParaRPr lang="es-CL" sz="1600" b="1">
                <a:solidFill>
                  <a:srgbClr val="33448D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600" err="1">
                  <a:solidFill>
                    <a:srgbClr val="808080"/>
                  </a:solidFill>
                </a:rPr>
                <a:t>Unit</a:t>
              </a:r>
              <a:r>
                <a:rPr lang="es-CL" sz="1600">
                  <a:solidFill>
                    <a:srgbClr val="808080"/>
                  </a:solidFill>
                </a:rPr>
                <a:t> </a:t>
              </a:r>
              <a:r>
                <a:rPr lang="es-CL" sz="1600" err="1">
                  <a:solidFill>
                    <a:srgbClr val="808080"/>
                  </a:solidFill>
                </a:rPr>
                <a:t>of</a:t>
              </a:r>
              <a:r>
                <a:rPr lang="es-CL" sz="1600">
                  <a:solidFill>
                    <a:srgbClr val="808080"/>
                  </a:solidFill>
                </a:rPr>
                <a:t> </a:t>
              </a:r>
              <a:r>
                <a:rPr lang="es-CL" sz="1600" err="1">
                  <a:solidFill>
                    <a:srgbClr val="808080"/>
                  </a:solidFill>
                </a:rPr>
                <a:t>measure</a:t>
              </a:r>
              <a:endParaRPr lang="es-CL" sz="1600">
                <a:solidFill>
                  <a:srgbClr val="808080"/>
                </a:solidFill>
              </a:endParaRPr>
            </a:p>
          </p:txBody>
        </p:sp>
      </p:grpSp>
      <p:sp>
        <p:nvSpPr>
          <p:cNvPr id="20" name="AutoShape 35"/>
          <p:cNvSpPr>
            <a:spLocks noChangeArrowheads="1"/>
          </p:cNvSpPr>
          <p:nvPr/>
        </p:nvSpPr>
        <p:spPr bwMode="gray">
          <a:xfrm>
            <a:off x="0" y="831518"/>
            <a:ext cx="10152235" cy="45719"/>
          </a:xfrm>
          <a:prstGeom prst="roundRect">
            <a:avLst>
              <a:gd name="adj" fmla="val 11644"/>
            </a:avLst>
          </a:prstGeom>
          <a:solidFill>
            <a:srgbClr val="0067B4"/>
          </a:solidFill>
          <a:ln>
            <a:solidFill>
              <a:srgbClr val="0067B4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3296" tIns="46648" rIns="93296" bIns="46648" numCol="1" anchor="ctr" anchorCtr="0" compatLnSpc="1">
            <a:prstTxWarp prst="textNoShape">
              <a:avLst/>
            </a:prstTxWarp>
          </a:bodyPr>
          <a:lstStyle/>
          <a:p>
            <a:pPr algn="ctr" defTabSz="914400" eaLnBrk="1" fontAlgn="base">
              <a:spcBef>
                <a:spcPct val="0"/>
              </a:spcBef>
              <a:spcAft>
                <a:spcPct val="0"/>
              </a:spcAft>
            </a:pPr>
            <a:endParaRPr lang="es-CL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Rectangle 551"/>
          <p:cNvSpPr>
            <a:spLocks noChangeArrowheads="1"/>
          </p:cNvSpPr>
          <p:nvPr/>
        </p:nvSpPr>
        <p:spPr bwMode="auto">
          <a:xfrm>
            <a:off x="-1" y="6644265"/>
            <a:ext cx="12219865" cy="213736"/>
          </a:xfrm>
          <a:prstGeom prst="rect">
            <a:avLst/>
          </a:prstGeom>
          <a:solidFill>
            <a:srgbClr val="0067B4"/>
          </a:solidFill>
          <a:ln>
            <a:noFill/>
          </a:ln>
          <a:extLst/>
        </p:spPr>
        <p:txBody>
          <a:bodyPr vert="horz" wrap="square" lIns="93296" tIns="46648" rIns="93296" bIns="46648" numCol="1" anchor="t" anchorCtr="0" compatLnSpc="1">
            <a:prstTxWarp prst="textNoShape">
              <a:avLst/>
            </a:prstTxWarp>
          </a:bodyPr>
          <a:lstStyle/>
          <a:p>
            <a:pPr defTabSz="914400" eaLnBrk="1" fontAlgn="base">
              <a:spcBef>
                <a:spcPct val="0"/>
              </a:spcBef>
              <a:spcAft>
                <a:spcPct val="0"/>
              </a:spcAft>
            </a:pPr>
            <a:endParaRPr lang="es-CL" sz="1600">
              <a:solidFill>
                <a:srgbClr val="33448D"/>
              </a:solidFill>
            </a:endParaRPr>
          </a:p>
        </p:txBody>
      </p:sp>
      <p:sp>
        <p:nvSpPr>
          <p:cNvPr id="23" name="19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697989" y="660910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6BA00-E649-495D-B82A-3219CB1D2429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D6E1703-9EAA-4B88-9B3C-2395CA1E41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980" y="-15570"/>
            <a:ext cx="964019" cy="8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9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1900" b="1" baseline="0">
          <a:solidFill>
            <a:srgbClr val="0067B4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F91D8EE-5A2D-41F4-8A78-6F1488BD9F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01" y="3333750"/>
            <a:ext cx="1377951" cy="352425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eaLnBrk="1">
              <a:defRPr/>
            </a:pPr>
            <a:endParaRPr lang="es-CL" sz="1800">
              <a:solidFill>
                <a:srgbClr val="FFFFFF"/>
              </a:solidFill>
              <a:latin typeface="Calibri" pitchFamily="-60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C513FA5B-2768-4084-B936-441E2F2269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9152" y="3333750"/>
            <a:ext cx="1974849" cy="352425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eaLnBrk="1">
              <a:defRPr/>
            </a:pPr>
            <a:endParaRPr lang="es-CL" sz="1800">
              <a:solidFill>
                <a:srgbClr val="FFFFFF"/>
              </a:solidFill>
              <a:latin typeface="Calibri" pitchFamily="-60" charset="0"/>
            </a:endParaRPr>
          </a:p>
        </p:txBody>
      </p:sp>
      <p:pic>
        <p:nvPicPr>
          <p:cNvPr id="1028" name="Picture 1">
            <a:extLst>
              <a:ext uri="{FF2B5EF4-FFF2-40B4-BE49-F238E27FC236}">
                <a16:creationId xmlns:a16="http://schemas.microsoft.com/office/drawing/2014/main" xmlns="" id="{6CCE0E19-B09D-462B-ADFE-C0E5B65C25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3452814"/>
            <a:ext cx="94289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9F52C9C-D0A2-48FF-B7A4-D3B1DAA294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01" y="0"/>
            <a:ext cx="1377951" cy="13716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eaLnBrk="1">
              <a:defRPr/>
            </a:pPr>
            <a:endParaRPr lang="es-CL" sz="1800">
              <a:solidFill>
                <a:srgbClr val="FFFFFF"/>
              </a:solidFill>
              <a:latin typeface="Calibri" pitchFamily="-60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F3781D71-AC81-4E40-90B9-C994E35E6B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9152" y="0"/>
            <a:ext cx="1974849" cy="13716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eaLnBrk="1">
              <a:defRPr/>
            </a:pPr>
            <a:endParaRPr lang="es-CL" sz="1800">
              <a:solidFill>
                <a:srgbClr val="FFFFFF"/>
              </a:solidFill>
              <a:latin typeface="Calibri" pitchFamily="-60" charset="0"/>
            </a:endParaRPr>
          </a:p>
        </p:txBody>
      </p:sp>
      <p:pic>
        <p:nvPicPr>
          <p:cNvPr id="1031" name="1.png" descr="/Users/CDEB/Pictures/1.png">
            <a:extLst>
              <a:ext uri="{FF2B5EF4-FFF2-40B4-BE49-F238E27FC236}">
                <a16:creationId xmlns:a16="http://schemas.microsoft.com/office/drawing/2014/main" xmlns="" id="{33DC4EEB-2BED-4E79-823B-1326D13B4D1F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1" y="3430589"/>
            <a:ext cx="160034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3.png" descr="/Users/CDEB/Pictures/3.png">
            <a:extLst>
              <a:ext uri="{FF2B5EF4-FFF2-40B4-BE49-F238E27FC236}">
                <a16:creationId xmlns:a16="http://schemas.microsoft.com/office/drawing/2014/main" xmlns="" id="{D1395D68-2C6D-41B4-AB39-ACFB6011738F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2" y="6400800"/>
            <a:ext cx="242968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728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package" Target="../embeddings/Hoja_de_c_lculo_de_Microsoft_Excel1.xlsx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rh.cl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tif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&amp;ehk=sftSbQLEHWvq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5.emf"/><Relationship Id="rId4" Type="http://schemas.openxmlformats.org/officeDocument/2006/relationships/package" Target="../embeddings/Hoja_de_c_lculo_de_Microsoft_Excel2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xmlns="" id="{708AED80-CD44-4B7D-9360-C1519D3DB299}"/>
              </a:ext>
            </a:extLst>
          </p:cNvPr>
          <p:cNvSpPr txBox="1">
            <a:spLocks/>
          </p:cNvSpPr>
          <p:nvPr/>
        </p:nvSpPr>
        <p:spPr bwMode="auto">
          <a:xfrm>
            <a:off x="1981200" y="1691322"/>
            <a:ext cx="8197702" cy="105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CL" b="1"/>
              <a:t>Jornada Nacional para fortalecer las competencias del referente técnico de los informes Trimestrales de Dotación de Personal para DIPRES</a:t>
            </a:r>
            <a:r>
              <a:rPr lang="en-US" sz="2000" dirty="0"/>
              <a:t> </a:t>
            </a:r>
            <a:endParaRPr lang="es-CL" altLang="en-US" sz="2000" b="1">
              <a:solidFill>
                <a:srgbClr val="FFFFFF"/>
              </a:solidFill>
              <a:latin typeface="Verdana" panose="020B0604030504040204" pitchFamily="34" charset="0"/>
              <a:sym typeface="Verdana Bold" charset="0"/>
            </a:endParaRPr>
          </a:p>
        </p:txBody>
      </p:sp>
      <p:sp>
        <p:nvSpPr>
          <p:cNvPr id="17411" name="Subtitle 2">
            <a:extLst>
              <a:ext uri="{FF2B5EF4-FFF2-40B4-BE49-F238E27FC236}">
                <a16:creationId xmlns:a16="http://schemas.microsoft.com/office/drawing/2014/main" xmlns="" id="{88F835D9-4277-48A6-8708-E05534943F63}"/>
              </a:ext>
            </a:extLst>
          </p:cNvPr>
          <p:cNvSpPr txBox="1">
            <a:spLocks/>
          </p:cNvSpPr>
          <p:nvPr/>
        </p:nvSpPr>
        <p:spPr bwMode="auto">
          <a:xfrm>
            <a:off x="4259188" y="5250054"/>
            <a:ext cx="7164186" cy="86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s-CL" altLang="en-US" sz="1600" b="1" dirty="0" smtClean="0">
                <a:solidFill>
                  <a:srgbClr val="FFFFFF"/>
                </a:solidFill>
                <a:latin typeface="+mn-lt"/>
                <a:sym typeface="Verdana" panose="020B0604030504040204" pitchFamily="34" charset="0"/>
              </a:rPr>
              <a:t>Erwin P. Castillo Barria</a:t>
            </a:r>
            <a:endParaRPr lang="es-CL" altLang="en-US" sz="1600" b="1" dirty="0">
              <a:solidFill>
                <a:srgbClr val="FFFFFF"/>
              </a:solidFill>
              <a:latin typeface="+mn-lt"/>
              <a:sym typeface="Verdana" panose="020B0604030504040204" pitchFamily="34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s-CL" altLang="en-US" sz="1600" b="1" dirty="0">
                <a:solidFill>
                  <a:srgbClr val="FFFFFF"/>
                </a:solidFill>
                <a:latin typeface="+mn-lt"/>
                <a:sym typeface="Verdana" panose="020B0604030504040204" pitchFamily="34" charset="0"/>
              </a:rPr>
              <a:t>Unidad Sistema de Información de Personas en el Sector Público de Salud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s-CL" sz="1200" dirty="0"/>
              <a:t>Diciembre de 2018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s-CL" altLang="en-US" sz="28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DCDAE5D-5726-4E5A-BC9B-CC8A15F40201}"/>
              </a:ext>
            </a:extLst>
          </p:cNvPr>
          <p:cNvSpPr/>
          <p:nvPr/>
        </p:nvSpPr>
        <p:spPr>
          <a:xfrm>
            <a:off x="1981200" y="2618807"/>
            <a:ext cx="8038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/>
              <a:t>MATRIZ </a:t>
            </a:r>
            <a:r>
              <a:rPr lang="es-CL" b="1" dirty="0" smtClean="0"/>
              <a:t>G – Personal que ha percibido Viáticos Nacionales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15141401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ceso 9"/>
          <p:cNvSpPr/>
          <p:nvPr/>
        </p:nvSpPr>
        <p:spPr>
          <a:xfrm>
            <a:off x="1181631" y="3492923"/>
            <a:ext cx="3416495" cy="2037020"/>
          </a:xfrm>
          <a:prstGeom prst="flowChart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err="1" smtClean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Matriz </a:t>
            </a:r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 - </a:t>
            </a:r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Fuentes de información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10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xmlns="" id="{116DDAF5-1163-5545-AEEF-203F114657AC}"/>
              </a:ext>
            </a:extLst>
          </p:cNvPr>
          <p:cNvSpPr txBox="1"/>
          <p:nvPr/>
        </p:nvSpPr>
        <p:spPr>
          <a:xfrm>
            <a:off x="396240" y="1316281"/>
            <a:ext cx="11360440" cy="138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Fuente </a:t>
            </a:r>
            <a:r>
              <a:rPr lang="es-ES" dirty="0" smtClean="0">
                <a:solidFill>
                  <a:schemeClr val="accent5"/>
                </a:solidFill>
              </a:rPr>
              <a:t>- Otros Sistemas Complementarios</a:t>
            </a:r>
            <a:endParaRPr lang="es-ES" dirty="0">
              <a:solidFill>
                <a:schemeClr val="accent5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5"/>
                </a:solidFill>
              </a:rPr>
              <a:t>Archivo </a:t>
            </a:r>
            <a:r>
              <a:rPr lang="es-ES" dirty="0">
                <a:solidFill>
                  <a:schemeClr val="accent5"/>
                </a:solidFill>
              </a:rPr>
              <a:t>generado por SIRH no contiene los datos de </a:t>
            </a:r>
            <a:r>
              <a:rPr lang="es-ES" dirty="0" smtClean="0">
                <a:solidFill>
                  <a:schemeClr val="accent5"/>
                </a:solidFill>
              </a:rPr>
              <a:t>viáticos. </a:t>
            </a:r>
            <a:r>
              <a:rPr lang="es-ES" dirty="0">
                <a:solidFill>
                  <a:schemeClr val="accent5"/>
                </a:solidFill>
              </a:rPr>
              <a:t>Por ello es necesario acudir a otras fuentes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5"/>
              </a:solidFill>
            </a:endParaRPr>
          </a:p>
          <a:p>
            <a:endParaRPr lang="es-CL" dirty="0">
              <a:solidFill>
                <a:schemeClr val="accent5"/>
              </a:solidFill>
            </a:endParaRPr>
          </a:p>
          <a:p>
            <a:pPr marL="1587" indent="0"/>
            <a:endParaRPr lang="es-CL" dirty="0">
              <a:solidFill>
                <a:schemeClr val="accent5"/>
              </a:solidFill>
            </a:endParaRPr>
          </a:p>
        </p:txBody>
      </p:sp>
      <p:pic>
        <p:nvPicPr>
          <p:cNvPr id="14" name="Imagen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44" y="3552849"/>
            <a:ext cx="3285866" cy="1912620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17" y="2299063"/>
            <a:ext cx="5451565" cy="4217625"/>
          </a:xfrm>
          <a:prstGeom prst="rect">
            <a:avLst/>
          </a:prstGeom>
        </p:spPr>
      </p:pic>
      <p:sp>
        <p:nvSpPr>
          <p:cNvPr id="19" name="Marcador de contenido 1">
            <a:extLst>
              <a:ext uri="{FF2B5EF4-FFF2-40B4-BE49-F238E27FC236}">
                <a16:creationId xmlns:a16="http://schemas.microsoft.com/office/drawing/2014/main" xmlns="" id="{0D2603D0-52D3-1641-A7EA-0ECBED4E02EC}"/>
              </a:ext>
            </a:extLst>
          </p:cNvPr>
          <p:cNvSpPr txBox="1">
            <a:spLocks/>
          </p:cNvSpPr>
          <p:nvPr/>
        </p:nvSpPr>
        <p:spPr>
          <a:xfrm>
            <a:off x="1155527" y="3127797"/>
            <a:ext cx="2484657" cy="365126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kern="0" dirty="0" smtClean="0">
                <a:solidFill>
                  <a:srgbClr val="000000"/>
                </a:solidFill>
              </a:rPr>
              <a:t>Sistema Complementario</a:t>
            </a:r>
            <a:endParaRPr lang="es-ES" kern="0" dirty="0">
              <a:solidFill>
                <a:srgbClr val="000000"/>
              </a:solidFill>
            </a:endParaRPr>
          </a:p>
        </p:txBody>
      </p:sp>
      <p:sp>
        <p:nvSpPr>
          <p:cNvPr id="12" name="Proceso 11"/>
          <p:cNvSpPr/>
          <p:nvPr/>
        </p:nvSpPr>
        <p:spPr>
          <a:xfrm>
            <a:off x="6801394" y="2403566"/>
            <a:ext cx="1254035" cy="217714"/>
          </a:xfrm>
          <a:prstGeom prst="flowChart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Matriz </a:t>
            </a:r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 - </a:t>
            </a:r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Fuentes de información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11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xmlns="" id="{116DDAF5-1163-5545-AEEF-203F114657AC}"/>
              </a:ext>
            </a:extLst>
          </p:cNvPr>
          <p:cNvSpPr txBox="1"/>
          <p:nvPr/>
        </p:nvSpPr>
        <p:spPr>
          <a:xfrm>
            <a:off x="396240" y="1063731"/>
            <a:ext cx="11360440" cy="54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Fuente </a:t>
            </a:r>
            <a:r>
              <a:rPr lang="es-ES" dirty="0" smtClean="0">
                <a:solidFill>
                  <a:schemeClr val="accent5"/>
                </a:solidFill>
              </a:rPr>
              <a:t>- Otros Sistemas Complementarios</a:t>
            </a:r>
            <a:endParaRPr lang="es-ES" dirty="0">
              <a:solidFill>
                <a:schemeClr val="accent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5"/>
              </a:solidFill>
            </a:endParaRPr>
          </a:p>
          <a:p>
            <a:endParaRPr lang="es-CL" dirty="0">
              <a:solidFill>
                <a:schemeClr val="accent5"/>
              </a:solidFill>
            </a:endParaRPr>
          </a:p>
          <a:p>
            <a:pPr marL="1587" indent="0"/>
            <a:endParaRPr lang="es-CL" dirty="0">
              <a:solidFill>
                <a:schemeClr val="accent5"/>
              </a:solidFill>
            </a:endParaRPr>
          </a:p>
        </p:txBody>
      </p:sp>
      <p:pic>
        <p:nvPicPr>
          <p:cNvPr id="18" name="Imagen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1" y="963480"/>
            <a:ext cx="1776100" cy="1239790"/>
          </a:xfrm>
          <a:prstGeom prst="rect">
            <a:avLst/>
          </a:prstGeom>
        </p:spPr>
      </p:pic>
      <p:sp>
        <p:nvSpPr>
          <p:cNvPr id="19" name="Marcador de contenido 1">
            <a:extLst>
              <a:ext uri="{FF2B5EF4-FFF2-40B4-BE49-F238E27FC236}">
                <a16:creationId xmlns:a16="http://schemas.microsoft.com/office/drawing/2014/main" xmlns="" id="{0D2603D0-52D3-1641-A7EA-0ECBED4E02EC}"/>
              </a:ext>
            </a:extLst>
          </p:cNvPr>
          <p:cNvSpPr txBox="1">
            <a:spLocks/>
          </p:cNvSpPr>
          <p:nvPr/>
        </p:nvSpPr>
        <p:spPr>
          <a:xfrm>
            <a:off x="645753" y="1767414"/>
            <a:ext cx="1862319" cy="365126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kern="0" dirty="0" smtClean="0">
                <a:solidFill>
                  <a:srgbClr val="000000"/>
                </a:solidFill>
              </a:rPr>
              <a:t>Reporte de Salida</a:t>
            </a:r>
            <a:endParaRPr lang="es-ES" kern="0" dirty="0">
              <a:solidFill>
                <a:srgbClr val="000000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849454"/>
              </p:ext>
            </p:extLst>
          </p:nvPr>
        </p:nvGraphicFramePr>
        <p:xfrm>
          <a:off x="673461" y="2203270"/>
          <a:ext cx="11037720" cy="4293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" name="Hoja de cálculo" r:id="rId5" imgW="17306877" imgH="6486480" progId="Excel.Sheet.12">
                  <p:embed/>
                </p:oleObj>
              </mc:Choice>
              <mc:Fallback>
                <p:oleObj name="Hoja de cálculo" r:id="rId5" imgW="17306877" imgH="6486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3461" y="2203270"/>
                        <a:ext cx="11037720" cy="4293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3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Observaciones </a:t>
            </a:r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y Errores frecuentes - </a:t>
            </a:r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Matriz </a:t>
            </a:r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endParaRPr lang="es-C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12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graphicFrame>
        <p:nvGraphicFramePr>
          <p:cNvPr id="10" name="8 Diagrama">
            <a:extLst>
              <a:ext uri="{FF2B5EF4-FFF2-40B4-BE49-F238E27FC236}">
                <a16:creationId xmlns:a16="http://schemas.microsoft.com/office/drawing/2014/main" xmlns="" id="{D2A2AD8B-0E5B-8049-B34A-CC10533F59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2550178"/>
              </p:ext>
            </p:extLst>
          </p:nvPr>
        </p:nvGraphicFramePr>
        <p:xfrm>
          <a:off x="8779650" y="3893274"/>
          <a:ext cx="3383998" cy="258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xmlns="" id="{0CB42FE8-493E-D04A-A734-5CE224998F46}"/>
              </a:ext>
            </a:extLst>
          </p:cNvPr>
          <p:cNvSpPr txBox="1">
            <a:spLocks/>
          </p:cNvSpPr>
          <p:nvPr/>
        </p:nvSpPr>
        <p:spPr>
          <a:xfrm>
            <a:off x="487045" y="4762744"/>
            <a:ext cx="8195401" cy="1561839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rgbClr val="000000"/>
                </a:solidFill>
              </a:rPr>
              <a:t>Campo de </a:t>
            </a:r>
            <a:r>
              <a:rPr lang="es-ES" b="1" kern="0" dirty="0" smtClean="0">
                <a:solidFill>
                  <a:srgbClr val="000000"/>
                </a:solidFill>
              </a:rPr>
              <a:t>Sexo</a:t>
            </a:r>
            <a:endParaRPr lang="es-ES" b="1" kern="0" dirty="0">
              <a:solidFill>
                <a:srgbClr val="000000"/>
              </a:solidFill>
            </a:endParaRPr>
          </a:p>
          <a:p>
            <a:pPr lvl="2" indent="0">
              <a:buNone/>
            </a:pPr>
            <a:endParaRPr lang="es-ES" kern="0" dirty="0">
              <a:solidFill>
                <a:srgbClr val="000000"/>
              </a:solidFill>
            </a:endParaRPr>
          </a:p>
          <a:p>
            <a:pPr lvl="2" indent="0">
              <a:buNone/>
            </a:pPr>
            <a:r>
              <a:rPr lang="es-ES" kern="0" dirty="0">
                <a:solidFill>
                  <a:srgbClr val="000000"/>
                </a:solidFill>
              </a:rPr>
              <a:t>Error en el tipo de campo. </a:t>
            </a:r>
            <a:r>
              <a:rPr lang="es-ES" kern="0" dirty="0" smtClean="0">
                <a:solidFill>
                  <a:srgbClr val="000000"/>
                </a:solidFill>
              </a:rPr>
              <a:t>Se debe indicar M = Mujer, H = Hombre y no los valores “F”, “X” u otro valor. </a:t>
            </a:r>
            <a:endParaRPr lang="es-ES" kern="0" dirty="0">
              <a:solidFill>
                <a:srgbClr val="000000"/>
              </a:solidFill>
            </a:endParaRPr>
          </a:p>
        </p:txBody>
      </p:sp>
      <p:sp>
        <p:nvSpPr>
          <p:cNvPr id="15" name="Marcador de contenido 1">
            <a:extLst>
              <a:ext uri="{FF2B5EF4-FFF2-40B4-BE49-F238E27FC236}">
                <a16:creationId xmlns:a16="http://schemas.microsoft.com/office/drawing/2014/main" xmlns="" id="{0E25BCF5-652B-614D-AACC-68335C869147}"/>
              </a:ext>
            </a:extLst>
          </p:cNvPr>
          <p:cNvSpPr txBox="1">
            <a:spLocks/>
          </p:cNvSpPr>
          <p:nvPr/>
        </p:nvSpPr>
        <p:spPr>
          <a:xfrm>
            <a:off x="487045" y="936904"/>
            <a:ext cx="11217910" cy="1954342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rgbClr val="000000"/>
                </a:solidFill>
              </a:rPr>
              <a:t>Campo de </a:t>
            </a:r>
            <a:r>
              <a:rPr lang="es-ES" b="1" kern="0" dirty="0" err="1">
                <a:solidFill>
                  <a:srgbClr val="000000"/>
                </a:solidFill>
              </a:rPr>
              <a:t>ID_Servicio</a:t>
            </a:r>
            <a:r>
              <a:rPr lang="es-ES" b="1" kern="0" dirty="0">
                <a:solidFill>
                  <a:srgbClr val="000000"/>
                </a:solidFill>
              </a:rPr>
              <a:t>  (ID_SERV)</a:t>
            </a:r>
          </a:p>
          <a:p>
            <a:pPr lvl="2" indent="0">
              <a:buNone/>
            </a:pPr>
            <a:endParaRPr lang="es-ES" kern="0" dirty="0">
              <a:solidFill>
                <a:srgbClr val="000000"/>
              </a:solidFill>
            </a:endParaRPr>
          </a:p>
          <a:p>
            <a:pPr lvl="2" indent="0">
              <a:buNone/>
            </a:pPr>
            <a:r>
              <a:rPr lang="es-ES" kern="0" dirty="0">
                <a:solidFill>
                  <a:srgbClr val="000000"/>
                </a:solidFill>
              </a:rPr>
              <a:t>Tener cuidado ya que el campo debe ser de tipo </a:t>
            </a:r>
            <a:r>
              <a:rPr lang="es-ES" b="1" kern="0" dirty="0">
                <a:solidFill>
                  <a:srgbClr val="000000"/>
                </a:solidFill>
              </a:rPr>
              <a:t>Texto</a:t>
            </a:r>
            <a:r>
              <a:rPr lang="es-ES" kern="0" dirty="0">
                <a:solidFill>
                  <a:srgbClr val="000000"/>
                </a:solidFill>
              </a:rPr>
              <a:t>. En muchos casos, el tipo está guardado como “general” o “numero</a:t>
            </a:r>
            <a:r>
              <a:rPr lang="es-ES" kern="0" dirty="0" smtClean="0">
                <a:solidFill>
                  <a:srgbClr val="000000"/>
                </a:solidFill>
              </a:rPr>
              <a:t>”.</a:t>
            </a:r>
          </a:p>
          <a:p>
            <a:pPr lvl="2" indent="0">
              <a:buNone/>
            </a:pPr>
            <a:r>
              <a:rPr lang="es-ES" kern="0" dirty="0">
                <a:solidFill>
                  <a:srgbClr val="000000"/>
                </a:solidFill>
              </a:rPr>
              <a:t>Error en el tipo de campo. En algunos casos se tiene el campo con formato numérico y se requiere formato </a:t>
            </a:r>
            <a:r>
              <a:rPr lang="es-ES" b="1" kern="0" dirty="0">
                <a:solidFill>
                  <a:srgbClr val="000000"/>
                </a:solidFill>
              </a:rPr>
              <a:t>alfanumérico</a:t>
            </a:r>
            <a:r>
              <a:rPr lang="es-ES" kern="0" dirty="0">
                <a:solidFill>
                  <a:srgbClr val="000000"/>
                </a:solidFill>
              </a:rPr>
              <a:t>. </a:t>
            </a:r>
          </a:p>
          <a:p>
            <a:pPr lvl="2" indent="0">
              <a:buNone/>
            </a:pPr>
            <a:endParaRPr lang="es-ES" kern="0" dirty="0">
              <a:solidFill>
                <a:srgbClr val="000000"/>
              </a:solidFill>
            </a:endParaRP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xmlns="" id="{73AEEEA3-565D-C442-B4CA-C85F9EDDD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841" y="3129654"/>
            <a:ext cx="858693" cy="640442"/>
          </a:xfrm>
          <a:prstGeom prst="rect">
            <a:avLst/>
          </a:prstGeom>
        </p:spPr>
      </p:pic>
      <p:pic>
        <p:nvPicPr>
          <p:cNvPr id="17" name="Graphic 14" descr="Magnifying glass">
            <a:extLst>
              <a:ext uri="{FF2B5EF4-FFF2-40B4-BE49-F238E27FC236}">
                <a16:creationId xmlns:a16="http://schemas.microsoft.com/office/drawing/2014/main" xmlns="" id="{49873920-D402-A749-91FC-BF0A9C0800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2860306" y="2961632"/>
            <a:ext cx="2560321" cy="1256220"/>
          </a:xfrm>
          <a:prstGeom prst="rect">
            <a:avLst/>
          </a:prstGeom>
        </p:spPr>
      </p:pic>
      <p:sp>
        <p:nvSpPr>
          <p:cNvPr id="18" name="CuadroTexto 5">
            <a:extLst>
              <a:ext uri="{FF2B5EF4-FFF2-40B4-BE49-F238E27FC236}">
                <a16:creationId xmlns:a16="http://schemas.microsoft.com/office/drawing/2014/main" xmlns="" id="{96BE4CC5-763B-0944-AD51-45FF2D4696EE}"/>
              </a:ext>
            </a:extLst>
          </p:cNvPr>
          <p:cNvSpPr txBox="1"/>
          <p:nvPr/>
        </p:nvSpPr>
        <p:spPr>
          <a:xfrm>
            <a:off x="1049385" y="3782573"/>
            <a:ext cx="2093550" cy="70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>
                <a:solidFill>
                  <a:schemeClr val="accent5"/>
                </a:solidFill>
              </a:rPr>
              <a:t>Formato número</a:t>
            </a:r>
            <a:endParaRPr lang="es-CL" sz="2000" b="1" dirty="0">
              <a:solidFill>
                <a:schemeClr val="accent5"/>
              </a:solidFill>
            </a:endParaRPr>
          </a:p>
        </p:txBody>
      </p:sp>
      <p:pic>
        <p:nvPicPr>
          <p:cNvPr id="19" name="Graphic 17" descr="Magnifying glass">
            <a:extLst>
              <a:ext uri="{FF2B5EF4-FFF2-40B4-BE49-F238E27FC236}">
                <a16:creationId xmlns:a16="http://schemas.microsoft.com/office/drawing/2014/main" xmlns="" id="{8FDBD7E9-88AB-0742-9B94-DB56E9D9AF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523925" y="2930409"/>
            <a:ext cx="2785034" cy="1256220"/>
          </a:xfrm>
          <a:prstGeom prst="rect">
            <a:avLst/>
          </a:prstGeom>
        </p:spPr>
      </p:pic>
      <p:sp>
        <p:nvSpPr>
          <p:cNvPr id="20" name="CuadroTexto 5">
            <a:extLst>
              <a:ext uri="{FF2B5EF4-FFF2-40B4-BE49-F238E27FC236}">
                <a16:creationId xmlns:a16="http://schemas.microsoft.com/office/drawing/2014/main" xmlns="" id="{0FF19283-9FC9-5240-9DFB-2045A6D2EFA1}"/>
              </a:ext>
            </a:extLst>
          </p:cNvPr>
          <p:cNvSpPr txBox="1"/>
          <p:nvPr/>
        </p:nvSpPr>
        <p:spPr>
          <a:xfrm>
            <a:off x="8152989" y="3816262"/>
            <a:ext cx="1630680" cy="70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>
                <a:solidFill>
                  <a:schemeClr val="accent5"/>
                </a:solidFill>
              </a:rPr>
              <a:t>Formato texto</a:t>
            </a:r>
            <a:endParaRPr lang="es-CL" sz="2000" b="1" dirty="0">
              <a:solidFill>
                <a:schemeClr val="accent5"/>
              </a:solidFill>
            </a:endParaRPr>
          </a:p>
          <a:p>
            <a:r>
              <a:rPr lang="es-CL" dirty="0">
                <a:solidFill>
                  <a:schemeClr val="accent5"/>
                </a:solidFill>
              </a:rPr>
              <a:t> </a:t>
            </a:r>
          </a:p>
          <a:p>
            <a:pPr marL="1587" indent="0"/>
            <a:endParaRPr lang="es-CL" sz="1200" dirty="0">
              <a:solidFill>
                <a:schemeClr val="accent5"/>
              </a:solidFill>
            </a:endParaRPr>
          </a:p>
        </p:txBody>
      </p:sp>
      <p:sp>
        <p:nvSpPr>
          <p:cNvPr id="21" name="Marcador de contenido 1">
            <a:extLst>
              <a:ext uri="{FF2B5EF4-FFF2-40B4-BE49-F238E27FC236}">
                <a16:creationId xmlns:a16="http://schemas.microsoft.com/office/drawing/2014/main" xmlns="" id="{275F0200-F58B-0348-ACC8-D2AAADBC39EE}"/>
              </a:ext>
            </a:extLst>
          </p:cNvPr>
          <p:cNvSpPr txBox="1">
            <a:spLocks/>
          </p:cNvSpPr>
          <p:nvPr/>
        </p:nvSpPr>
        <p:spPr>
          <a:xfrm>
            <a:off x="1501506" y="3184044"/>
            <a:ext cx="11438608" cy="731520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sz="2800" kern="0" dirty="0" smtClean="0">
                <a:solidFill>
                  <a:srgbClr val="000000"/>
                </a:solidFill>
              </a:rPr>
              <a:t>162101          162101    </a:t>
            </a:r>
            <a:r>
              <a:rPr lang="es-ES" sz="2000" kern="0" dirty="0">
                <a:solidFill>
                  <a:srgbClr val="000000"/>
                </a:solidFill>
              </a:rPr>
              <a:t>(Servicio de Salud </a:t>
            </a:r>
            <a:r>
              <a:rPr lang="es-ES" sz="2000" kern="0" dirty="0" smtClean="0">
                <a:solidFill>
                  <a:srgbClr val="000000"/>
                </a:solidFill>
              </a:rPr>
              <a:t>Iquique)</a:t>
            </a:r>
            <a:endParaRPr lang="es-ES" sz="2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D2CAF1-3191-AA48-A5B0-FD8D09FD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46754" y="4865109"/>
            <a:ext cx="2636520" cy="17145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13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xmlns="" id="{0CB42FE8-493E-D04A-A734-5CE224998F46}"/>
              </a:ext>
            </a:extLst>
          </p:cNvPr>
          <p:cNvSpPr txBox="1">
            <a:spLocks/>
          </p:cNvSpPr>
          <p:nvPr/>
        </p:nvSpPr>
        <p:spPr>
          <a:xfrm>
            <a:off x="406400" y="3934403"/>
            <a:ext cx="11217910" cy="1561839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rgbClr val="000000"/>
                </a:solidFill>
              </a:rPr>
              <a:t>Campo </a:t>
            </a:r>
            <a:r>
              <a:rPr lang="es-ES" b="1" kern="0" dirty="0" smtClean="0">
                <a:solidFill>
                  <a:srgbClr val="000000"/>
                </a:solidFill>
              </a:rPr>
              <a:t>Parcial </a:t>
            </a:r>
            <a:r>
              <a:rPr lang="es-ES" kern="0" dirty="0" smtClean="0">
                <a:solidFill>
                  <a:srgbClr val="000000"/>
                </a:solidFill>
              </a:rPr>
              <a:t>(campo </a:t>
            </a:r>
            <a:r>
              <a:rPr lang="es-ES" kern="0" dirty="0">
                <a:solidFill>
                  <a:srgbClr val="000000"/>
                </a:solidFill>
              </a:rPr>
              <a:t>numérico distinto de blanco)</a:t>
            </a:r>
          </a:p>
          <a:p>
            <a:pPr lvl="2" indent="0">
              <a:buNone/>
            </a:pPr>
            <a:endParaRPr lang="es-ES" kern="0" dirty="0">
              <a:solidFill>
                <a:srgbClr val="000000"/>
              </a:solidFill>
            </a:endParaRPr>
          </a:p>
          <a:p>
            <a:pPr lvl="2" indent="0">
              <a:buNone/>
            </a:pPr>
            <a:r>
              <a:rPr lang="es-ES" kern="0" dirty="0" smtClean="0">
                <a:solidFill>
                  <a:srgbClr val="000000"/>
                </a:solidFill>
              </a:rPr>
              <a:t>El campo debe ser numérico y los </a:t>
            </a:r>
            <a:r>
              <a:rPr lang="es-ES" kern="0" dirty="0">
                <a:solidFill>
                  <a:srgbClr val="000000"/>
                </a:solidFill>
              </a:rPr>
              <a:t>valores posibles son desde el numero </a:t>
            </a:r>
            <a:r>
              <a:rPr lang="es-ES" kern="0" dirty="0" smtClean="0">
                <a:solidFill>
                  <a:srgbClr val="000000"/>
                </a:solidFill>
              </a:rPr>
              <a:t>0 al 365.</a:t>
            </a:r>
          </a:p>
          <a:p>
            <a:pPr lvl="2" indent="0">
              <a:buNone/>
            </a:pPr>
            <a:r>
              <a:rPr lang="es-ES" kern="0" dirty="0" smtClean="0">
                <a:solidFill>
                  <a:srgbClr val="000000"/>
                </a:solidFill>
              </a:rPr>
              <a:t>Si el valor es por medio día, se debe chequear que el separador decimal sea “,” (0,5) y no “.” (0.5).</a:t>
            </a:r>
            <a:endParaRPr lang="es-ES" kern="0" dirty="0">
              <a:solidFill>
                <a:srgbClr val="000000"/>
              </a:solidFill>
            </a:endParaRPr>
          </a:p>
        </p:txBody>
      </p:sp>
      <p:sp>
        <p:nvSpPr>
          <p:cNvPr id="12" name="Marcador de contenido 1">
            <a:extLst>
              <a:ext uri="{FF2B5EF4-FFF2-40B4-BE49-F238E27FC236}">
                <a16:creationId xmlns:a16="http://schemas.microsoft.com/office/drawing/2014/main" xmlns="" id="{79363461-546C-6541-96E6-7319BC632E0B}"/>
              </a:ext>
            </a:extLst>
          </p:cNvPr>
          <p:cNvSpPr txBox="1">
            <a:spLocks/>
          </p:cNvSpPr>
          <p:nvPr/>
        </p:nvSpPr>
        <p:spPr>
          <a:xfrm>
            <a:off x="406400" y="1433233"/>
            <a:ext cx="9457690" cy="1561839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rgbClr val="000000"/>
                </a:solidFill>
              </a:rPr>
              <a:t>Campo </a:t>
            </a:r>
            <a:r>
              <a:rPr lang="es-ES" b="1" kern="0" dirty="0" smtClean="0">
                <a:solidFill>
                  <a:srgbClr val="000000"/>
                </a:solidFill>
              </a:rPr>
              <a:t>Mes</a:t>
            </a:r>
            <a:endParaRPr lang="es-ES" b="1" kern="0" dirty="0">
              <a:solidFill>
                <a:srgbClr val="000000"/>
              </a:solidFill>
            </a:endParaRPr>
          </a:p>
          <a:p>
            <a:pPr lvl="2" indent="0">
              <a:buNone/>
            </a:pPr>
            <a:endParaRPr lang="es-ES" kern="0" dirty="0">
              <a:solidFill>
                <a:srgbClr val="000000"/>
              </a:solidFill>
            </a:endParaRPr>
          </a:p>
          <a:p>
            <a:pPr lvl="2" indent="0">
              <a:buNone/>
            </a:pPr>
            <a:r>
              <a:rPr lang="es-ES" kern="0" dirty="0">
                <a:solidFill>
                  <a:srgbClr val="000000"/>
                </a:solidFill>
              </a:rPr>
              <a:t>Error en el tipo de campo. En algunos casos se tiene el campo con formato numérico y se requiere formato </a:t>
            </a:r>
            <a:r>
              <a:rPr lang="es-ES" b="1" kern="0" dirty="0">
                <a:solidFill>
                  <a:srgbClr val="000000"/>
                </a:solidFill>
              </a:rPr>
              <a:t>alfanumérico</a:t>
            </a:r>
            <a:r>
              <a:rPr lang="es-ES" kern="0" dirty="0" smtClean="0">
                <a:solidFill>
                  <a:srgbClr val="000000"/>
                </a:solidFill>
              </a:rPr>
              <a:t>.</a:t>
            </a:r>
            <a:endParaRPr lang="es-ES" kern="0" dirty="0">
              <a:solidFill>
                <a:srgbClr val="000000"/>
              </a:solidFill>
            </a:endParaRPr>
          </a:p>
        </p:txBody>
      </p:sp>
      <p:sp>
        <p:nvSpPr>
          <p:cNvPr id="13" name="Marcador de contenido 1">
            <a:extLst>
              <a:ext uri="{FF2B5EF4-FFF2-40B4-BE49-F238E27FC236}">
                <a16:creationId xmlns:a16="http://schemas.microsoft.com/office/drawing/2014/main" xmlns="" id="{275F0200-F58B-0348-ACC8-D2AAADBC39EE}"/>
              </a:ext>
            </a:extLst>
          </p:cNvPr>
          <p:cNvSpPr txBox="1">
            <a:spLocks/>
          </p:cNvSpPr>
          <p:nvPr/>
        </p:nvSpPr>
        <p:spPr>
          <a:xfrm>
            <a:off x="406400" y="2948911"/>
            <a:ext cx="7701280" cy="581481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sz="2800" kern="0" dirty="0" smtClean="0">
                <a:solidFill>
                  <a:srgbClr val="000000"/>
                </a:solidFill>
              </a:rPr>
              <a:t>1         01</a:t>
            </a:r>
            <a:endParaRPr lang="es-ES" sz="2800" kern="0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AEEEA3-565D-C442-B4CA-C85F9EDDD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807" y="2889950"/>
            <a:ext cx="858693" cy="640442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AF0B9BF2-B832-D645-B84A-5A4B412A663E}"/>
              </a:ext>
            </a:extLst>
          </p:cNvPr>
          <p:cNvSpPr txBox="1">
            <a:spLocks/>
          </p:cNvSpPr>
          <p:nvPr/>
        </p:nvSpPr>
        <p:spPr bwMode="auto">
          <a:xfrm>
            <a:off x="1246922" y="303360"/>
            <a:ext cx="90892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1900" b="1" baseline="0">
                <a:solidFill>
                  <a:srgbClr val="0067B4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CL" sz="2000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Observaciones y Errores </a:t>
            </a:r>
            <a:r>
              <a:rPr lang="es-CL" sz="20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frecuentes – Matriz </a:t>
            </a:r>
            <a:r>
              <a:rPr lang="es-CL" sz="2000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endParaRPr lang="es-CL" sz="20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Convertir datos a formato texto o formato “alfanumerico”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14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C6F77E-D93D-F646-B88C-809026C9F34B}"/>
              </a:ext>
            </a:extLst>
          </p:cNvPr>
          <p:cNvSpPr/>
          <p:nvPr/>
        </p:nvSpPr>
        <p:spPr>
          <a:xfrm>
            <a:off x="788670" y="1591152"/>
            <a:ext cx="1725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kern="0" dirty="0">
                <a:solidFill>
                  <a:srgbClr val="000000"/>
                </a:solidFill>
              </a:rPr>
              <a:t>Seleccionar una columna</a:t>
            </a:r>
            <a:endParaRPr lang="es-ES_trad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363BC2-4316-A14F-BD4A-7FE2CA7FF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523" y="4435853"/>
            <a:ext cx="4483732" cy="1952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A35E97-3C13-F740-8666-094034B57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168" y="2992387"/>
            <a:ext cx="1132442" cy="13154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B9FD250-C1E1-A44A-B21E-AA581EFA3A9F}"/>
              </a:ext>
            </a:extLst>
          </p:cNvPr>
          <p:cNvSpPr/>
          <p:nvPr/>
        </p:nvSpPr>
        <p:spPr>
          <a:xfrm>
            <a:off x="3438209" y="1452652"/>
            <a:ext cx="288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kern="0" dirty="0">
                <a:solidFill>
                  <a:srgbClr val="000000"/>
                </a:solidFill>
              </a:rPr>
              <a:t>Seleccionar opción “texto en columnas” de la pestaña de datos</a:t>
            </a:r>
            <a:endParaRPr lang="es-ES_trad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BDB3CA-5306-194E-AE7C-3F3DEF1C2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630" y="3195063"/>
            <a:ext cx="3200127" cy="24815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B03BDA-6C5F-6048-8493-B9E3F2B456FE}"/>
              </a:ext>
            </a:extLst>
          </p:cNvPr>
          <p:cNvSpPr/>
          <p:nvPr/>
        </p:nvSpPr>
        <p:spPr>
          <a:xfrm>
            <a:off x="7867513" y="1591152"/>
            <a:ext cx="288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kern="0" dirty="0">
                <a:solidFill>
                  <a:srgbClr val="000000"/>
                </a:solidFill>
              </a:rPr>
              <a:t>Seleccionar la opción de “Texto” y luego finalizar</a:t>
            </a:r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161" y="2420983"/>
            <a:ext cx="811936" cy="397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Aplicar Matriz de Validación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15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14" name="Marcador de contenido 1">
            <a:extLst>
              <a:ext uri="{FF2B5EF4-FFF2-40B4-BE49-F238E27FC236}">
                <a16:creationId xmlns:a16="http://schemas.microsoft.com/office/drawing/2014/main" xmlns="" id="{FDC8959A-DE64-6F49-BB2A-C21EA18D22C0}"/>
              </a:ext>
            </a:extLst>
          </p:cNvPr>
          <p:cNvSpPr txBox="1">
            <a:spLocks/>
          </p:cNvSpPr>
          <p:nvPr/>
        </p:nvSpPr>
        <p:spPr>
          <a:xfrm>
            <a:off x="194314" y="969908"/>
            <a:ext cx="9886946" cy="2580379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s-ES" sz="1800" b="1" kern="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800" kern="0" dirty="0">
                <a:solidFill>
                  <a:srgbClr val="000000"/>
                </a:solidFill>
              </a:rPr>
              <a:t>Asegurarse de copiar todos los datos desde el archivo Excel original hacia el archivo Excel de la matriz de validación.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800" kern="0" dirty="0">
                <a:solidFill>
                  <a:srgbClr val="000000"/>
                </a:solidFill>
              </a:rPr>
              <a:t>Utilizar la última versión de la matriz de validación (descargar desde </a:t>
            </a:r>
            <a:r>
              <a:rPr lang="es-ES" sz="1800" kern="0" dirty="0">
                <a:solidFill>
                  <a:srgbClr val="000000"/>
                </a:solidFill>
                <a:hlinkClick r:id="rId3"/>
              </a:rPr>
              <a:t>www.sirh.cl</a:t>
            </a:r>
            <a:r>
              <a:rPr lang="es-ES" sz="1800" kern="0" dirty="0">
                <a:solidFill>
                  <a:srgbClr val="000000"/>
                </a:solidFill>
              </a:rPr>
              <a:t>) . Además es posible descargar desde DIPRES (pero no tiene columna de </a:t>
            </a:r>
            <a:r>
              <a:rPr lang="es-ES" sz="1800" kern="0" dirty="0" err="1">
                <a:solidFill>
                  <a:srgbClr val="000000"/>
                </a:solidFill>
              </a:rPr>
              <a:t>estab</a:t>
            </a:r>
            <a:r>
              <a:rPr lang="es-ES" sz="1800" kern="0" dirty="0">
                <a:solidFill>
                  <a:srgbClr val="000000"/>
                </a:solidFill>
              </a:rPr>
              <a:t> y </a:t>
            </a:r>
            <a:r>
              <a:rPr lang="es-ES" sz="1800" kern="0" dirty="0" err="1">
                <a:solidFill>
                  <a:srgbClr val="000000"/>
                </a:solidFill>
              </a:rPr>
              <a:t>corr</a:t>
            </a:r>
            <a:r>
              <a:rPr lang="es-ES" sz="1800" kern="0" dirty="0">
                <a:solidFill>
                  <a:srgbClr val="000000"/>
                </a:solidFill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800" kern="0" dirty="0">
                <a:solidFill>
                  <a:srgbClr val="000000"/>
                </a:solidFill>
              </a:rPr>
              <a:t>Asegurar de incluir los campos de “establecimiento” y “correlativo”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800" kern="0" dirty="0">
                <a:solidFill>
                  <a:srgbClr val="000000"/>
                </a:solidFill>
              </a:rPr>
              <a:t>Hacer las correcciones en el archivo Excel original y volver a validar nuevamente.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800" kern="0" dirty="0">
                <a:solidFill>
                  <a:srgbClr val="000000"/>
                </a:solidFill>
              </a:rPr>
              <a:t>Copiar la sección de fórmulas para todos los registros</a:t>
            </a:r>
          </a:p>
          <a:p>
            <a:pPr lvl="2" indent="0">
              <a:buNone/>
            </a:pPr>
            <a:endParaRPr lang="es-ES" sz="1800" kern="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6E1788-3460-6E41-9D9F-CA7BABADB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093" y="3909060"/>
            <a:ext cx="4849981" cy="233172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C234324-6D34-7E40-A4DE-AD081732F249}"/>
              </a:ext>
            </a:extLst>
          </p:cNvPr>
          <p:cNvCxnSpPr>
            <a:cxnSpLocks/>
          </p:cNvCxnSpPr>
          <p:nvPr/>
        </p:nvCxnSpPr>
        <p:spPr>
          <a:xfrm>
            <a:off x="8778240" y="5074920"/>
            <a:ext cx="0" cy="1165861"/>
          </a:xfrm>
          <a:prstGeom prst="straightConnector1">
            <a:avLst/>
          </a:prstGeom>
          <a:ln w="180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Aplicar Matriz de Validación – Corregir Errores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16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14" name="Marcador de contenido 1">
            <a:extLst>
              <a:ext uri="{FF2B5EF4-FFF2-40B4-BE49-F238E27FC236}">
                <a16:creationId xmlns:a16="http://schemas.microsoft.com/office/drawing/2014/main" xmlns="" id="{FDC8959A-DE64-6F49-BB2A-C21EA18D22C0}"/>
              </a:ext>
            </a:extLst>
          </p:cNvPr>
          <p:cNvSpPr txBox="1">
            <a:spLocks/>
          </p:cNvSpPr>
          <p:nvPr/>
        </p:nvSpPr>
        <p:spPr>
          <a:xfrm>
            <a:off x="584790" y="1328681"/>
            <a:ext cx="9519330" cy="500119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 kern="0" dirty="0">
                <a:solidFill>
                  <a:srgbClr val="000000"/>
                </a:solidFill>
              </a:rPr>
              <a:t>Verificar todas las columnas de la matriz de validación e identificar errores.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E5D65C-8E62-4B48-9B11-D10ED197F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" y="3987801"/>
            <a:ext cx="3733800" cy="208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59CFCD-C1AD-BA4C-9402-1E93EDF38D59}"/>
              </a:ext>
            </a:extLst>
          </p:cNvPr>
          <p:cNvSpPr/>
          <p:nvPr/>
        </p:nvSpPr>
        <p:spPr>
          <a:xfrm>
            <a:off x="925032" y="2640622"/>
            <a:ext cx="1725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kern="0" dirty="0">
                <a:solidFill>
                  <a:srgbClr val="000000"/>
                </a:solidFill>
              </a:rPr>
              <a:t>Error en la columna de ID Servicio</a:t>
            </a:r>
            <a:endParaRPr lang="es-ES_tradn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9A44F6-669B-B14E-ABA9-6A57F244314F}"/>
              </a:ext>
            </a:extLst>
          </p:cNvPr>
          <p:cNvSpPr/>
          <p:nvPr/>
        </p:nvSpPr>
        <p:spPr>
          <a:xfrm>
            <a:off x="4481490" y="2211337"/>
            <a:ext cx="1725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kern="0" dirty="0">
                <a:solidFill>
                  <a:srgbClr val="000000"/>
                </a:solidFill>
              </a:rPr>
              <a:t>Valores son correctos pero no así el formato</a:t>
            </a:r>
            <a:endParaRPr lang="es-ES_trad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BC75C0-82EB-9441-AF4E-D4D36875B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131" y="4117337"/>
            <a:ext cx="1132442" cy="13154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41275DC-3ED0-6447-BF7B-414C9081EABC}"/>
              </a:ext>
            </a:extLst>
          </p:cNvPr>
          <p:cNvSpPr/>
          <p:nvPr/>
        </p:nvSpPr>
        <p:spPr>
          <a:xfrm>
            <a:off x="6408951" y="3080374"/>
            <a:ext cx="1725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kern="0" dirty="0">
                <a:solidFill>
                  <a:srgbClr val="000000"/>
                </a:solidFill>
              </a:rPr>
              <a:t>Convertir a Texto</a:t>
            </a:r>
            <a:endParaRPr lang="es-ES_trad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10D158E-C9A2-3241-86A8-60F6BDE077DD}"/>
              </a:ext>
            </a:extLst>
          </p:cNvPr>
          <p:cNvSpPr/>
          <p:nvPr/>
        </p:nvSpPr>
        <p:spPr>
          <a:xfrm>
            <a:off x="9225523" y="3042334"/>
            <a:ext cx="1725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kern="0" dirty="0">
                <a:solidFill>
                  <a:srgbClr val="000000"/>
                </a:solidFill>
              </a:rPr>
              <a:t>Error corregido</a:t>
            </a: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8C04A7-060D-3440-86D5-2FC3A71F2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412" y="5122518"/>
            <a:ext cx="1486584" cy="148658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467" y="3483429"/>
            <a:ext cx="872305" cy="304001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0038" y="3526894"/>
            <a:ext cx="2496246" cy="20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Recomendaciones Generales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17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xmlns="" id="{0CB42FE8-493E-D04A-A734-5CE224998F46}"/>
              </a:ext>
            </a:extLst>
          </p:cNvPr>
          <p:cNvSpPr txBox="1">
            <a:spLocks/>
          </p:cNvSpPr>
          <p:nvPr/>
        </p:nvSpPr>
        <p:spPr>
          <a:xfrm>
            <a:off x="406399" y="1867161"/>
            <a:ext cx="9929727" cy="4281680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rgbClr val="000000"/>
                </a:solidFill>
              </a:rPr>
              <a:t>No </a:t>
            </a:r>
            <a:r>
              <a:rPr lang="es-ES" kern="0" dirty="0">
                <a:solidFill>
                  <a:srgbClr val="000000"/>
                </a:solidFill>
              </a:rPr>
              <a:t>agregar o eliminar columnas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0" dirty="0">
                <a:solidFill>
                  <a:srgbClr val="000000"/>
                </a:solidFill>
              </a:rPr>
              <a:t>N</a:t>
            </a:r>
            <a:r>
              <a:rPr lang="es-ES" kern="0" dirty="0">
                <a:solidFill>
                  <a:srgbClr val="000000"/>
                </a:solidFill>
              </a:rPr>
              <a:t>o dejar formulas ni vínculos. Se puede revisar la existencia de fórmulas con la opción ”buscar” del Excel.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>
                <a:solidFill>
                  <a:srgbClr val="000000"/>
                </a:solidFill>
              </a:rPr>
              <a:t>Una vez realizada las revisiones eliminar las columnas de Validación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0" dirty="0">
                <a:solidFill>
                  <a:srgbClr val="000000"/>
                </a:solidFill>
              </a:rPr>
              <a:t>N</a:t>
            </a:r>
            <a:r>
              <a:rPr lang="es-ES" kern="0" dirty="0">
                <a:solidFill>
                  <a:srgbClr val="000000"/>
                </a:solidFill>
              </a:rPr>
              <a:t>o dejar valores en blanco o cero según corresponda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0" dirty="0">
                <a:solidFill>
                  <a:srgbClr val="000000"/>
                </a:solidFill>
              </a:rPr>
              <a:t>Revisar y entender lo que indica la validación, (no siempre significa que esta con error).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0" dirty="0">
                <a:solidFill>
                  <a:srgbClr val="000000"/>
                </a:solidFill>
              </a:rPr>
              <a:t>Para corregir errores, cambiar el dato en Excel y además en el origen.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C49122-1F20-EF4F-9B2E-BEE1A5B3D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77051" y="4685024"/>
            <a:ext cx="1985006" cy="18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Cruce de Matriz G con Matrices Base</a:t>
            </a:r>
            <a:endParaRPr lang="es-C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18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xmlns="" id="{0CB42FE8-493E-D04A-A734-5CE224998F46}"/>
              </a:ext>
            </a:extLst>
          </p:cNvPr>
          <p:cNvSpPr txBox="1">
            <a:spLocks/>
          </p:cNvSpPr>
          <p:nvPr/>
        </p:nvSpPr>
        <p:spPr>
          <a:xfrm>
            <a:off x="406399" y="1092100"/>
            <a:ext cx="9929727" cy="423193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kern="0" dirty="0" smtClean="0">
                <a:solidFill>
                  <a:srgbClr val="000000"/>
                </a:solidFill>
              </a:rPr>
              <a:t>Tener </a:t>
            </a:r>
            <a:r>
              <a:rPr lang="es-CL" kern="0" dirty="0" err="1" smtClean="0">
                <a:solidFill>
                  <a:srgbClr val="000000"/>
                </a:solidFill>
              </a:rPr>
              <a:t>excel</a:t>
            </a:r>
            <a:r>
              <a:rPr lang="es-CL" kern="0" dirty="0" smtClean="0">
                <a:solidFill>
                  <a:srgbClr val="000000"/>
                </a:solidFill>
              </a:rPr>
              <a:t> consolidado con las matrices bases D, S, H y C</a:t>
            </a:r>
            <a:r>
              <a:rPr lang="es-ES" kern="0" dirty="0" smtClean="0">
                <a:solidFill>
                  <a:srgbClr val="000000"/>
                </a:solidFill>
              </a:rPr>
              <a:t> para cruzar con matrices temáticas.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xmlns="" id="{C6474281-8FA0-0B4A-898B-0DDDDC83AD93}"/>
              </a:ext>
            </a:extLst>
          </p:cNvPr>
          <p:cNvSpPr/>
          <p:nvPr/>
        </p:nvSpPr>
        <p:spPr>
          <a:xfrm>
            <a:off x="3393780" y="2248336"/>
            <a:ext cx="4226674" cy="33470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xmlns="" id="{4CF6C824-B61E-5D48-A60B-71D508D4FEB6}"/>
              </a:ext>
            </a:extLst>
          </p:cNvPr>
          <p:cNvSpPr/>
          <p:nvPr/>
        </p:nvSpPr>
        <p:spPr>
          <a:xfrm>
            <a:off x="4972495" y="1823006"/>
            <a:ext cx="4297007" cy="3324681"/>
          </a:xfrm>
          <a:prstGeom prst="ellipse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93953057-7680-CA4C-BCD9-940FC70D8849}"/>
              </a:ext>
            </a:extLst>
          </p:cNvPr>
          <p:cNvSpPr/>
          <p:nvPr/>
        </p:nvSpPr>
        <p:spPr>
          <a:xfrm>
            <a:off x="5718211" y="2782675"/>
            <a:ext cx="280557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Matrices Bases</a:t>
            </a:r>
          </a:p>
          <a:p>
            <a:pPr algn="ctr"/>
            <a:endParaRPr lang="es-ES_tradnl" sz="2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s-ES_tradn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 + S + H + C</a:t>
            </a:r>
            <a:endParaRPr lang="es-ES_tradnl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7914DFFF-C5F7-294D-AD3B-BFCE1C2FED7C}"/>
              </a:ext>
            </a:extLst>
          </p:cNvPr>
          <p:cNvSpPr txBox="1"/>
          <p:nvPr/>
        </p:nvSpPr>
        <p:spPr>
          <a:xfrm>
            <a:off x="1441308" y="2094602"/>
            <a:ext cx="1783080" cy="63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ES_tradnl" sz="3200" dirty="0">
                <a:solidFill>
                  <a:schemeClr val="accent5"/>
                </a:solidFill>
              </a:rPr>
              <a:t>Matriz </a:t>
            </a:r>
            <a:r>
              <a:rPr lang="es-ES_tradnl" sz="3200" dirty="0" smtClean="0">
                <a:solidFill>
                  <a:schemeClr val="accent5"/>
                </a:solidFill>
              </a:rPr>
              <a:t>G</a:t>
            </a:r>
            <a:endParaRPr lang="es-ES_tradnl" sz="3200" dirty="0">
              <a:solidFill>
                <a:schemeClr val="accent5"/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CFF6B2D1-B45C-D846-B344-BBFD2238EC2A}"/>
              </a:ext>
            </a:extLst>
          </p:cNvPr>
          <p:cNvSpPr txBox="1"/>
          <p:nvPr/>
        </p:nvSpPr>
        <p:spPr>
          <a:xfrm>
            <a:off x="1090369" y="2673279"/>
            <a:ext cx="2506235" cy="125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ES_tradnl" sz="2400" dirty="0" smtClean="0">
                <a:solidFill>
                  <a:schemeClr val="accent5"/>
                </a:solidFill>
              </a:rPr>
              <a:t>temática y</a:t>
            </a:r>
          </a:p>
          <a:p>
            <a:pPr marL="1587" indent="0" algn="ctr">
              <a:buNone/>
            </a:pPr>
            <a:r>
              <a:rPr lang="es-ES_tradnl" sz="2400" dirty="0" smtClean="0">
                <a:solidFill>
                  <a:schemeClr val="accent5"/>
                </a:solidFill>
              </a:rPr>
              <a:t>acumulativa</a:t>
            </a:r>
            <a:endParaRPr lang="es-ES_tradnl" sz="2400" dirty="0">
              <a:solidFill>
                <a:schemeClr val="accent5"/>
              </a:solidFill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CFF6B2D1-B45C-D846-B344-BBFD2238EC2A}"/>
              </a:ext>
            </a:extLst>
          </p:cNvPr>
          <p:cNvSpPr txBox="1"/>
          <p:nvPr/>
        </p:nvSpPr>
        <p:spPr>
          <a:xfrm rot="3000000">
            <a:off x="2870551" y="3942578"/>
            <a:ext cx="3487924" cy="91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ES_tradnl" sz="2000" b="1" dirty="0" smtClean="0">
                <a:solidFill>
                  <a:schemeClr val="accent3"/>
                </a:solidFill>
              </a:rPr>
              <a:t>Se debe chequear registros que </a:t>
            </a:r>
          </a:p>
          <a:p>
            <a:pPr marL="1587" indent="0" algn="ctr">
              <a:buNone/>
            </a:pPr>
            <a:r>
              <a:rPr lang="es-ES_tradnl" sz="2000" b="1" dirty="0" smtClean="0">
                <a:solidFill>
                  <a:schemeClr val="accent3"/>
                </a:solidFill>
              </a:rPr>
              <a:t>no figuran en las matrices bases</a:t>
            </a:r>
          </a:p>
          <a:p>
            <a:pPr marL="1587" indent="0" algn="ctr">
              <a:buNone/>
            </a:pPr>
            <a:endParaRPr lang="es-ES_tradnl" sz="2000" b="1" dirty="0">
              <a:solidFill>
                <a:schemeClr val="accent3"/>
              </a:solidFill>
            </a:endParaRPr>
          </a:p>
        </p:txBody>
      </p:sp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xmlns="" id="{0CB42FE8-493E-D04A-A734-5CE224998F46}"/>
              </a:ext>
            </a:extLst>
          </p:cNvPr>
          <p:cNvSpPr txBox="1">
            <a:spLocks/>
          </p:cNvSpPr>
          <p:nvPr/>
        </p:nvSpPr>
        <p:spPr>
          <a:xfrm>
            <a:off x="558799" y="5939048"/>
            <a:ext cx="9929727" cy="616040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kern="0" dirty="0" smtClean="0">
                <a:solidFill>
                  <a:srgbClr val="000000"/>
                </a:solidFill>
              </a:rPr>
              <a:t>Todos los registros de Matriz G que no están en (D+S+H+C)</a:t>
            </a:r>
            <a:r>
              <a:rPr lang="es-ES" kern="0" dirty="0" smtClean="0">
                <a:solidFill>
                  <a:srgbClr val="000000"/>
                </a:solidFill>
              </a:rPr>
              <a:t> se debe verificar porque no figuran en las matrices Bases.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B96B49C4-E105-DA4A-AD32-DC1E62061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223" y="4396970"/>
            <a:ext cx="2342606" cy="22121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Cruce de Matriz G en Matrices Base</a:t>
            </a:r>
            <a:endParaRPr lang="es-C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19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xmlns="" id="{97BB546D-8727-DD4E-9E11-B163C2F3095A}"/>
              </a:ext>
            </a:extLst>
          </p:cNvPr>
          <p:cNvSpPr txBox="1"/>
          <p:nvPr/>
        </p:nvSpPr>
        <p:spPr>
          <a:xfrm>
            <a:off x="393331" y="1180111"/>
            <a:ext cx="8251047" cy="52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Campos </a:t>
            </a:r>
            <a:r>
              <a:rPr lang="es-ES" dirty="0" smtClean="0">
                <a:solidFill>
                  <a:schemeClr val="accent5"/>
                </a:solidFill>
              </a:rPr>
              <a:t>comunes para generar Vista con las Matrices Base D</a:t>
            </a:r>
            <a:r>
              <a:rPr lang="es-ES" dirty="0">
                <a:solidFill>
                  <a:schemeClr val="accent5"/>
                </a:solidFill>
              </a:rPr>
              <a:t>, </a:t>
            </a:r>
            <a:r>
              <a:rPr lang="es-ES" dirty="0" smtClean="0">
                <a:solidFill>
                  <a:schemeClr val="accent5"/>
                </a:solidFill>
              </a:rPr>
              <a:t>S, H </a:t>
            </a:r>
            <a:r>
              <a:rPr lang="es-ES" dirty="0">
                <a:solidFill>
                  <a:schemeClr val="accent5"/>
                </a:solidFill>
              </a:rPr>
              <a:t>y </a:t>
            </a:r>
            <a:r>
              <a:rPr lang="es-ES" dirty="0" smtClean="0">
                <a:solidFill>
                  <a:schemeClr val="accent5"/>
                </a:solidFill>
              </a:rPr>
              <a:t>C.</a:t>
            </a:r>
            <a:endParaRPr lang="es-ES" dirty="0">
              <a:solidFill>
                <a:schemeClr val="accent5"/>
              </a:solidFill>
            </a:endParaRPr>
          </a:p>
          <a:p>
            <a:endParaRPr lang="es-ES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5"/>
                </a:solidFill>
              </a:rPr>
              <a:t>VMB_AÑO (*)</a:t>
            </a:r>
            <a:endParaRPr lang="es-ES" sz="16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5"/>
                </a:solidFill>
              </a:rPr>
              <a:t>VMB_MES (*)</a:t>
            </a:r>
            <a:endParaRPr lang="es-ES" sz="16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5"/>
                </a:solidFill>
              </a:rPr>
              <a:t>VMB_ID_SERV (*)</a:t>
            </a:r>
            <a:endParaRPr lang="es-ES" sz="16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accent5"/>
                </a:solidFill>
              </a:rPr>
              <a:t>VMB_ESTAB (*)</a:t>
            </a:r>
            <a:endParaRPr lang="es-ES" sz="16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VMB_RUT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VMB_DV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VMB_CORR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VMB_TIPO_INFO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VMB_APELLIDO_PAT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VMB_APELLIDO_MAT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VMB_NOMBRES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VMB_INGRESO_SERV 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VMB_COD_SERV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VMB_INICIO_NOM (**) (INICIO_CTTO)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accent5"/>
                </a:solidFill>
              </a:rPr>
              <a:t>VMB_TERMINO_NOM (**) (FIN_CTTO)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 smtClean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accent5"/>
                </a:solidFill>
              </a:rPr>
              <a:t>VMB: Vista Matrices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accent5"/>
                </a:solidFill>
              </a:rPr>
              <a:t>(*): Campos sugeridos como llave compuesta de tal forma de identificar el registro como único.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accent5"/>
                </a:solidFill>
              </a:rPr>
              <a:t>(**): Para matrices D y S, para matriz H seria INICIO_CCTO y FIN_CCTO respectivamente.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 smtClean="0">
              <a:solidFill>
                <a:schemeClr val="accent5"/>
              </a:solidFill>
            </a:endParaRPr>
          </a:p>
          <a:p>
            <a:endParaRPr lang="es-CL" sz="2000" dirty="0">
              <a:solidFill>
                <a:schemeClr val="accent5"/>
              </a:solidFill>
            </a:endParaRPr>
          </a:p>
          <a:p>
            <a:r>
              <a:rPr lang="es-CL" dirty="0">
                <a:solidFill>
                  <a:schemeClr val="accent5"/>
                </a:solidFill>
              </a:rPr>
              <a:t> </a:t>
            </a:r>
            <a:endParaRPr lang="es-CL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84470"/>
            <a:ext cx="6712390" cy="307777"/>
          </a:xfrm>
        </p:spPr>
        <p:txBody>
          <a:bodyPr/>
          <a:lstStyle/>
          <a:p>
            <a:r>
              <a:rPr lang="es-CL" sz="2000">
                <a:latin typeface="Calibri Light" panose="020F0302020204030204" pitchFamily="34" charset="0"/>
                <a:cs typeface="Calibri Light" panose="020F0302020204030204" pitchFamily="34" charset="0"/>
              </a:rPr>
              <a:t>CONTENIDOS DE LA PRESENTACION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2</a:t>
            </a:fld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0B31A52-E5B2-4A09-8290-753129E0FA3C}"/>
              </a:ext>
            </a:extLst>
          </p:cNvPr>
          <p:cNvSpPr txBox="1"/>
          <p:nvPr/>
        </p:nvSpPr>
        <p:spPr>
          <a:xfrm>
            <a:off x="704152" y="1562094"/>
            <a:ext cx="7475786" cy="435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>
                <a:solidFill>
                  <a:schemeClr val="accent5"/>
                </a:solidFill>
              </a:rPr>
              <a:t>Estructura de </a:t>
            </a:r>
            <a:r>
              <a:rPr lang="es-ES" sz="2000" dirty="0" smtClean="0">
                <a:solidFill>
                  <a:schemeClr val="accent5"/>
                </a:solidFill>
              </a:rPr>
              <a:t>la Matriz G</a:t>
            </a:r>
            <a:endParaRPr lang="es-ES" sz="20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>
                <a:solidFill>
                  <a:schemeClr val="accent5"/>
                </a:solidFill>
              </a:rPr>
              <a:t>Completitud de campos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solidFill>
                  <a:schemeClr val="accent5"/>
                </a:solidFill>
              </a:rPr>
              <a:t>Fuente de información SIRH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dirty="0">
                <a:solidFill>
                  <a:schemeClr val="accent5"/>
                </a:solidFill>
              </a:rPr>
              <a:t>Otras fuentes de información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>
                <a:solidFill>
                  <a:schemeClr val="accent5"/>
                </a:solidFill>
              </a:rPr>
              <a:t>Aplicación matriz de validación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>
                <a:solidFill>
                  <a:schemeClr val="accent5"/>
                </a:solidFill>
              </a:rPr>
              <a:t>Errores frecuentes y acciones de corrección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>
                <a:solidFill>
                  <a:schemeClr val="accent5"/>
                </a:solidFill>
              </a:rPr>
              <a:t>Correlación de matrices anteriores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>
                <a:solidFill>
                  <a:schemeClr val="accent5"/>
                </a:solidFill>
              </a:rPr>
              <a:t>Cruce en matrices base (tener Excel consolidado con D, S, C, H para cruzar con las matrices temáticas)</a:t>
            </a:r>
            <a:br>
              <a:rPr lang="es-ES" sz="2000" dirty="0">
                <a:solidFill>
                  <a:schemeClr val="accent5"/>
                </a:solidFill>
              </a:rPr>
            </a:br>
            <a:r>
              <a:rPr lang="es-CL" sz="2000" dirty="0">
                <a:solidFill>
                  <a:schemeClr val="accent5"/>
                </a:solidFill>
              </a:rPr>
              <a:t> </a:t>
            </a:r>
          </a:p>
          <a:p>
            <a:endParaRPr lang="es-CL" sz="2000" b="1" dirty="0">
              <a:solidFill>
                <a:schemeClr val="accent5"/>
              </a:solidFill>
            </a:endParaRPr>
          </a:p>
          <a:p>
            <a:r>
              <a:rPr lang="es-CL" dirty="0">
                <a:solidFill>
                  <a:schemeClr val="accent5"/>
                </a:solidFill>
              </a:rPr>
              <a:t> </a:t>
            </a:r>
          </a:p>
          <a:p>
            <a:pPr marL="1587" indent="0">
              <a:buNone/>
            </a:pPr>
            <a:endParaRPr lang="es-CL" sz="1200" dirty="0">
              <a:solidFill>
                <a:schemeClr val="accent5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66FE6FC-6422-498F-BC88-F805107B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2" r="23704"/>
          <a:stretch/>
        </p:blipFill>
        <p:spPr>
          <a:xfrm flipH="1">
            <a:off x="9010947" y="1562094"/>
            <a:ext cx="2133600" cy="3733811"/>
          </a:xfrm>
          <a:prstGeom prst="rect">
            <a:avLst/>
          </a:prstGeom>
        </p:spPr>
      </p:pic>
      <p:sp>
        <p:nvSpPr>
          <p:cNvPr id="7" name="Rectángulo 5">
            <a:extLst>
              <a:ext uri="{FF2B5EF4-FFF2-40B4-BE49-F238E27FC236}">
                <a16:creationId xmlns:a16="http://schemas.microsoft.com/office/drawing/2014/main" xmlns="" id="{34F55801-0165-7541-B557-170EB0B4CBE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52868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B96B49C4-E105-DA4A-AD32-DC1E62061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444" y="4687864"/>
            <a:ext cx="2034556" cy="19212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Cruce de Matriz G en Matrices Base</a:t>
            </a:r>
            <a:endParaRPr lang="es-C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20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xmlns="" id="{0CB42FE8-493E-D04A-A734-5CE224998F46}"/>
              </a:ext>
            </a:extLst>
          </p:cNvPr>
          <p:cNvSpPr txBox="1">
            <a:spLocks/>
          </p:cNvSpPr>
          <p:nvPr/>
        </p:nvSpPr>
        <p:spPr>
          <a:xfrm>
            <a:off x="406399" y="1092100"/>
            <a:ext cx="9929727" cy="423193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kern="0" dirty="0" smtClean="0">
                <a:solidFill>
                  <a:srgbClr val="000000"/>
                </a:solidFill>
              </a:rPr>
              <a:t>Ejemplo de vista con matrices bases D, S, H y C</a:t>
            </a:r>
            <a:r>
              <a:rPr lang="es-ES" kern="0" dirty="0" smtClean="0">
                <a:solidFill>
                  <a:srgbClr val="000000"/>
                </a:solidFill>
              </a:rPr>
              <a:t> del 3° corte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8" y="1541886"/>
            <a:ext cx="10297492" cy="479590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56754" y="2865121"/>
            <a:ext cx="10493829" cy="679358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err="1" smtClean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64475" y="4346700"/>
            <a:ext cx="10493829" cy="394982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err="1" smtClean="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66043" y="5922547"/>
            <a:ext cx="10493829" cy="261437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Otros Cruces de Matriz G - SIGFE</a:t>
            </a:r>
            <a:endParaRPr lang="es-C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21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xmlns="" id="{0CB42FE8-493E-D04A-A734-5CE224998F46}"/>
              </a:ext>
            </a:extLst>
          </p:cNvPr>
          <p:cNvSpPr txBox="1">
            <a:spLocks/>
          </p:cNvSpPr>
          <p:nvPr/>
        </p:nvSpPr>
        <p:spPr>
          <a:xfrm>
            <a:off x="406399" y="1092100"/>
            <a:ext cx="9929727" cy="873178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kern="0" dirty="0" smtClean="0">
                <a:solidFill>
                  <a:srgbClr val="000000"/>
                </a:solidFill>
              </a:rPr>
              <a:t>Chequear lo informado con la Partida Presupuestaria de Viáticos en SIGFE para el periodo a informar</a:t>
            </a:r>
            <a:r>
              <a:rPr lang="es-ES" kern="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rgbClr val="000000"/>
                </a:solidFill>
              </a:rPr>
              <a:t>Coordinar con en área de Finanzas de sus Organismos para acceder a esta información.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kern="0" dirty="0" smtClean="0">
                <a:solidFill>
                  <a:srgbClr val="000000"/>
                </a:solidFill>
              </a:rPr>
              <a:t>Ejemplo de reporte acumulado a agosto 2018: (cifras en miles </a:t>
            </a:r>
            <a:r>
              <a:rPr lang="es-ES" kern="0" dirty="0" err="1" smtClean="0">
                <a:solidFill>
                  <a:srgbClr val="000000"/>
                </a:solidFill>
              </a:rPr>
              <a:t>miles</a:t>
            </a:r>
            <a:r>
              <a:rPr lang="es-ES" kern="0" dirty="0" smtClean="0">
                <a:solidFill>
                  <a:srgbClr val="000000"/>
                </a:solidFill>
              </a:rPr>
              <a:t> $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kern="0" dirty="0">
              <a:solidFill>
                <a:srgbClr val="000000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002666"/>
              </p:ext>
            </p:extLst>
          </p:nvPr>
        </p:nvGraphicFramePr>
        <p:xfrm>
          <a:off x="243595" y="2279938"/>
          <a:ext cx="11743617" cy="371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Hoja de cálculo" r:id="rId4" imgW="10058267" imgH="2486088" progId="Excel.Sheet.12">
                  <p:embed/>
                </p:oleObj>
              </mc:Choice>
              <mc:Fallback>
                <p:oleObj name="Hoja de cálculo" r:id="rId4" imgW="10058267" imgH="24860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595" y="2279938"/>
                        <a:ext cx="11743617" cy="3711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51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287" y="303359"/>
            <a:ext cx="9089205" cy="307777"/>
          </a:xfrm>
        </p:spPr>
        <p:txBody>
          <a:bodyPr/>
          <a:lstStyle/>
          <a:p>
            <a:r>
              <a:rPr lang="es-CL" sz="2000">
                <a:latin typeface="Calibri Light" panose="020F0302020204030204" pitchFamily="34" charset="0"/>
                <a:cs typeface="Calibri Light" panose="020F0302020204030204" pitchFamily="34" charset="0"/>
              </a:rPr>
              <a:t>Desafíos – Integración de Sistemas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22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942336-E3CC-3F4C-A3FF-A6285D6A0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763" y="1335886"/>
            <a:ext cx="1844474" cy="3206427"/>
          </a:xfrm>
          <a:prstGeom prst="rect">
            <a:avLst/>
          </a:prstGeom>
        </p:spPr>
      </p:pic>
      <p:sp>
        <p:nvSpPr>
          <p:cNvPr id="9" name="Rectángulo 4">
            <a:extLst>
              <a:ext uri="{FF2B5EF4-FFF2-40B4-BE49-F238E27FC236}">
                <a16:creationId xmlns:a16="http://schemas.microsoft.com/office/drawing/2014/main" xmlns="" id="{94BED606-B69A-184F-B09E-3DE2979FCE7C}"/>
              </a:ext>
            </a:extLst>
          </p:cNvPr>
          <p:cNvSpPr/>
          <p:nvPr/>
        </p:nvSpPr>
        <p:spPr>
          <a:xfrm>
            <a:off x="196770" y="4542313"/>
            <a:ext cx="11817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algn="ctr">
              <a:buClr>
                <a:schemeClr val="accent1"/>
              </a:buClr>
              <a:defRPr/>
            </a:pPr>
            <a:r>
              <a:rPr lang="es-CL" sz="3200">
                <a:solidFill>
                  <a:schemeClr val="accent5"/>
                </a:solidFill>
              </a:rPr>
              <a:t>¿Preguntas ?</a:t>
            </a:r>
          </a:p>
        </p:txBody>
      </p:sp>
    </p:spTree>
    <p:extLst>
      <p:ext uri="{BB962C8B-B14F-4D97-AF65-F5344CB8AC3E}">
        <p14:creationId xmlns:p14="http://schemas.microsoft.com/office/powerpoint/2010/main" val="135411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23</a:t>
            </a:fld>
            <a:endParaRPr lang="es-CL"/>
          </a:p>
        </p:txBody>
      </p:sp>
      <p:pic>
        <p:nvPicPr>
          <p:cNvPr id="6" name="Imagen 5" descr="CIERRE-PPT_CHILE-LO-HACEMOS-TODOS.png">
            <a:extLst>
              <a:ext uri="{FF2B5EF4-FFF2-40B4-BE49-F238E27FC236}">
                <a16:creationId xmlns:a16="http://schemas.microsoft.com/office/drawing/2014/main" xmlns="" id="{D7BCC6E5-C263-443E-ACB3-C256CDFBA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14" y="1020725"/>
            <a:ext cx="7697587" cy="51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EED81E1C-6C77-AA4C-AA2F-637F144C3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131" y="4983480"/>
            <a:ext cx="2271122" cy="15092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49C5A63-88B2-6C49-BB62-8F90BF992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3</a:t>
            </a:fld>
            <a:endParaRPr lang="es-CL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1D7C5770-0641-FD45-9837-B2F4909E9413}"/>
              </a:ext>
            </a:extLst>
          </p:cNvPr>
          <p:cNvSpPr txBox="1">
            <a:spLocks/>
          </p:cNvSpPr>
          <p:nvPr/>
        </p:nvSpPr>
        <p:spPr bwMode="auto">
          <a:xfrm>
            <a:off x="1085850" y="284470"/>
            <a:ext cx="6712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1900" b="1" baseline="0">
                <a:solidFill>
                  <a:srgbClr val="0067B4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CL" sz="2000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Características Generales </a:t>
            </a:r>
            <a:r>
              <a:rPr lang="es-CL" sz="20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de la </a:t>
            </a:r>
            <a:r>
              <a:rPr lang="es-CL" sz="2000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Matriz G</a:t>
            </a:r>
            <a:endParaRPr lang="es-CL" sz="20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ángulo 5">
            <a:extLst>
              <a:ext uri="{FF2B5EF4-FFF2-40B4-BE49-F238E27FC236}">
                <a16:creationId xmlns:a16="http://schemas.microsoft.com/office/drawing/2014/main" xmlns="" id="{4C7C109C-0CEB-AA4E-B701-F0B2D9165ADD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 dirty="0">
                <a:solidFill>
                  <a:srgbClr val="FF3B3B"/>
                </a:solidFill>
              </a:rPr>
              <a:t>  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0" y="1707319"/>
            <a:ext cx="99441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6474281-8FA0-0B4A-898B-0DDDDC83AD93}"/>
              </a:ext>
            </a:extLst>
          </p:cNvPr>
          <p:cNvSpPr/>
          <p:nvPr/>
        </p:nvSpPr>
        <p:spPr>
          <a:xfrm>
            <a:off x="540234" y="1105030"/>
            <a:ext cx="3294920" cy="3404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49C5A63-88B2-6C49-BB62-8F90BF992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4</a:t>
            </a:fld>
            <a:endParaRPr lang="es-CL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1D7C5770-0641-FD45-9837-B2F4909E9413}"/>
              </a:ext>
            </a:extLst>
          </p:cNvPr>
          <p:cNvSpPr txBox="1">
            <a:spLocks/>
          </p:cNvSpPr>
          <p:nvPr/>
        </p:nvSpPr>
        <p:spPr bwMode="auto">
          <a:xfrm>
            <a:off x="1085850" y="284470"/>
            <a:ext cx="6712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1900" b="1" baseline="0">
                <a:solidFill>
                  <a:srgbClr val="0067B4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CL" sz="20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Estructura General de la </a:t>
            </a:r>
            <a:r>
              <a:rPr lang="es-CL" sz="2000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Matriz G</a:t>
            </a:r>
            <a:endParaRPr lang="es-CL" sz="20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ángulo 5">
            <a:extLst>
              <a:ext uri="{FF2B5EF4-FFF2-40B4-BE49-F238E27FC236}">
                <a16:creationId xmlns:a16="http://schemas.microsoft.com/office/drawing/2014/main" xmlns="" id="{4C7C109C-0CEB-AA4E-B701-F0B2D9165ADD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 dirty="0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CF6C824-B61E-5D48-A60B-71D508D4FEB6}"/>
              </a:ext>
            </a:extLst>
          </p:cNvPr>
          <p:cNvSpPr/>
          <p:nvPr/>
        </p:nvSpPr>
        <p:spPr>
          <a:xfrm>
            <a:off x="7244178" y="1052104"/>
            <a:ext cx="3323015" cy="3493601"/>
          </a:xfrm>
          <a:prstGeom prst="ellipse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953057-7680-CA4C-BCD9-940FC70D8849}"/>
              </a:ext>
            </a:extLst>
          </p:cNvPr>
          <p:cNvSpPr/>
          <p:nvPr/>
        </p:nvSpPr>
        <p:spPr>
          <a:xfrm>
            <a:off x="7474475" y="2092697"/>
            <a:ext cx="280557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Matrices Bases</a:t>
            </a:r>
          </a:p>
          <a:p>
            <a:pPr algn="ctr"/>
            <a:endParaRPr lang="es-ES_tradnl" sz="2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s-ES_tradn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 + S + H + C</a:t>
            </a:r>
            <a:endParaRPr lang="es-ES_tradnl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14DFFF-C5F7-294D-AD3B-BFCE1C2FED7C}"/>
              </a:ext>
            </a:extLst>
          </p:cNvPr>
          <p:cNvSpPr txBox="1"/>
          <p:nvPr/>
        </p:nvSpPr>
        <p:spPr>
          <a:xfrm>
            <a:off x="1219634" y="1635675"/>
            <a:ext cx="1783080" cy="63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ES_tradnl" sz="3200" dirty="0">
                <a:solidFill>
                  <a:schemeClr val="accent5"/>
                </a:solidFill>
              </a:rPr>
              <a:t>Matriz </a:t>
            </a:r>
            <a:r>
              <a:rPr lang="es-ES_tradnl" sz="3200" dirty="0" smtClean="0">
                <a:solidFill>
                  <a:schemeClr val="accent5"/>
                </a:solidFill>
              </a:rPr>
              <a:t>G</a:t>
            </a:r>
            <a:endParaRPr lang="es-ES_tradnl" sz="3200" dirty="0">
              <a:solidFill>
                <a:schemeClr val="accent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F6B2D1-B45C-D846-B344-BBFD2238EC2A}"/>
              </a:ext>
            </a:extLst>
          </p:cNvPr>
          <p:cNvSpPr txBox="1"/>
          <p:nvPr/>
        </p:nvSpPr>
        <p:spPr>
          <a:xfrm>
            <a:off x="965566" y="2586255"/>
            <a:ext cx="2506235" cy="125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ES_tradnl" sz="2800" dirty="0" smtClean="0">
                <a:solidFill>
                  <a:schemeClr val="accent5"/>
                </a:solidFill>
              </a:rPr>
              <a:t>temática y</a:t>
            </a:r>
          </a:p>
          <a:p>
            <a:pPr marL="1587" indent="0" algn="ctr">
              <a:buNone/>
            </a:pPr>
            <a:r>
              <a:rPr lang="es-ES_tradnl" sz="2800" dirty="0" smtClean="0">
                <a:solidFill>
                  <a:schemeClr val="accent5"/>
                </a:solidFill>
              </a:rPr>
              <a:t>acumulativa</a:t>
            </a:r>
            <a:endParaRPr lang="es-ES_tradnl" sz="2800" dirty="0">
              <a:solidFill>
                <a:schemeClr val="accent5"/>
              </a:solidFill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669654" y="2486481"/>
            <a:ext cx="1740024" cy="854990"/>
          </a:xfrm>
          <a:prstGeom prst="rightArrow">
            <a:avLst/>
          </a:prstGeom>
          <a:solidFill>
            <a:schemeClr val="accent5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err="1" smtClean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52" y="4714842"/>
            <a:ext cx="1222662" cy="12053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06" y="4645648"/>
            <a:ext cx="5160059" cy="134370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801" y="5608931"/>
            <a:ext cx="1340218" cy="845182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>
            <a:off x="3329127" y="5086905"/>
            <a:ext cx="3080552" cy="328474"/>
          </a:xfrm>
          <a:prstGeom prst="rightArrow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5</a:t>
            </a:fld>
            <a:endParaRPr lang="es-CL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1CD3E6A-94B1-9B4E-A3BB-10E2C272BE8A}"/>
              </a:ext>
            </a:extLst>
          </p:cNvPr>
          <p:cNvSpPr txBox="1">
            <a:spLocks/>
          </p:cNvSpPr>
          <p:nvPr/>
        </p:nvSpPr>
        <p:spPr bwMode="auto">
          <a:xfrm>
            <a:off x="1085850" y="284470"/>
            <a:ext cx="6712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1900" b="1" baseline="0">
                <a:solidFill>
                  <a:srgbClr val="0067B4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CL" sz="20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Estructura General de la Matriz </a:t>
            </a:r>
            <a:r>
              <a:rPr lang="es-CL" sz="2000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 - </a:t>
            </a:r>
            <a:r>
              <a:rPr lang="es-CL" sz="20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Matriz </a:t>
            </a:r>
            <a:r>
              <a:rPr lang="es-CL" sz="2000" kern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Temática / Acumulativa</a:t>
            </a:r>
            <a:endParaRPr lang="es-CL" sz="20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ángulo 5">
            <a:extLst>
              <a:ext uri="{FF2B5EF4-FFF2-40B4-BE49-F238E27FC236}">
                <a16:creationId xmlns:a16="http://schemas.microsoft.com/office/drawing/2014/main" xmlns="" id="{9D6E99EC-8398-D44A-BC52-5AC5E4C5F656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EA813411-1E8F-FE4C-ACD2-BC328CD31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3451105"/>
              </p:ext>
            </p:extLst>
          </p:nvPr>
        </p:nvGraphicFramePr>
        <p:xfrm>
          <a:off x="322216" y="1254035"/>
          <a:ext cx="4685213" cy="4754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D81E1C-6C77-AA4C-AA2F-637F144C3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3131" y="4983480"/>
            <a:ext cx="2271122" cy="15092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0B31A52-E5B2-4A09-8290-753129E0FA3C}"/>
              </a:ext>
            </a:extLst>
          </p:cNvPr>
          <p:cNvSpPr txBox="1"/>
          <p:nvPr/>
        </p:nvSpPr>
        <p:spPr>
          <a:xfrm>
            <a:off x="5235769" y="1440718"/>
            <a:ext cx="6712390" cy="421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b="1" dirty="0">
                <a:solidFill>
                  <a:schemeClr val="accent5"/>
                </a:solidFill>
              </a:rPr>
              <a:t>Matriz </a:t>
            </a:r>
            <a:r>
              <a:rPr lang="es-ES" sz="2000" b="1" dirty="0" smtClean="0">
                <a:solidFill>
                  <a:schemeClr val="accent5"/>
                </a:solidFill>
              </a:rPr>
              <a:t>G </a:t>
            </a:r>
            <a:r>
              <a:rPr lang="es-ES" sz="2000" b="1" dirty="0">
                <a:solidFill>
                  <a:schemeClr val="accent5"/>
                </a:solidFill>
              </a:rPr>
              <a:t>: Personal que ha percibido </a:t>
            </a:r>
            <a:r>
              <a:rPr lang="es-ES" sz="2000" b="1" dirty="0" smtClean="0">
                <a:solidFill>
                  <a:schemeClr val="accent5"/>
                </a:solidFill>
              </a:rPr>
              <a:t>viáticos nacionales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 smtClean="0">
                <a:solidFill>
                  <a:schemeClr val="accent5"/>
                </a:solidFill>
              </a:rPr>
              <a:t>Id. de la persona: </a:t>
            </a:r>
            <a:r>
              <a:rPr lang="es-ES" sz="2000" i="1" dirty="0" err="1" smtClean="0">
                <a:solidFill>
                  <a:schemeClr val="accent5"/>
                </a:solidFill>
              </a:rPr>
              <a:t>rut</a:t>
            </a:r>
            <a:r>
              <a:rPr lang="es-ES" sz="2000" i="1" dirty="0" smtClean="0">
                <a:solidFill>
                  <a:schemeClr val="accent5"/>
                </a:solidFill>
              </a:rPr>
              <a:t>-dv, apellidos, nombres, sexo, </a:t>
            </a:r>
            <a:r>
              <a:rPr lang="es-ES" sz="2000" i="1" dirty="0" err="1" smtClean="0">
                <a:solidFill>
                  <a:schemeClr val="accent5"/>
                </a:solidFill>
              </a:rPr>
              <a:t>matriz_base</a:t>
            </a:r>
            <a:r>
              <a:rPr lang="es-ES" sz="2000" i="1" dirty="0" smtClean="0">
                <a:solidFill>
                  <a:schemeClr val="accent5"/>
                </a:solidFill>
              </a:rPr>
              <a:t>.</a:t>
            </a:r>
            <a:endParaRPr lang="es-ES" sz="2000" i="1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 smtClean="0">
                <a:solidFill>
                  <a:schemeClr val="accent5"/>
                </a:solidFill>
              </a:rPr>
              <a:t>Datos del cargo </a:t>
            </a:r>
            <a:r>
              <a:rPr lang="es-ES" sz="2000" dirty="0">
                <a:solidFill>
                  <a:schemeClr val="accent5"/>
                </a:solidFill>
              </a:rPr>
              <a:t>que </a:t>
            </a:r>
            <a:r>
              <a:rPr lang="es-ES" sz="2000" dirty="0" smtClean="0">
                <a:solidFill>
                  <a:schemeClr val="accent5"/>
                </a:solidFill>
              </a:rPr>
              <a:t>percibe viático: </a:t>
            </a:r>
            <a:r>
              <a:rPr lang="es-ES" sz="2000" i="1" dirty="0" err="1" smtClean="0">
                <a:solidFill>
                  <a:schemeClr val="accent5"/>
                </a:solidFill>
              </a:rPr>
              <a:t>serv_origen</a:t>
            </a:r>
            <a:r>
              <a:rPr lang="es-ES" sz="2000" i="1" dirty="0" smtClean="0">
                <a:solidFill>
                  <a:schemeClr val="accent5"/>
                </a:solidFill>
              </a:rPr>
              <a:t>, </a:t>
            </a:r>
            <a:r>
              <a:rPr lang="es-ES" sz="2000" i="1" dirty="0" err="1" smtClean="0">
                <a:solidFill>
                  <a:schemeClr val="accent5"/>
                </a:solidFill>
              </a:rPr>
              <a:t>sist_rem</a:t>
            </a:r>
            <a:r>
              <a:rPr lang="es-ES" sz="2000" i="1" dirty="0" smtClean="0">
                <a:solidFill>
                  <a:schemeClr val="accent5"/>
                </a:solidFill>
              </a:rPr>
              <a:t>, estamento, grado y calidad jurídica</a:t>
            </a:r>
            <a:endParaRPr lang="es-ES" sz="2000" i="1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000" dirty="0" smtClean="0">
                <a:solidFill>
                  <a:schemeClr val="accent5"/>
                </a:solidFill>
              </a:rPr>
              <a:t>Características de comisión o cometido y pago viático: </a:t>
            </a:r>
            <a:r>
              <a:rPr lang="es-ES" sz="2000" i="1" dirty="0" err="1" smtClean="0">
                <a:solidFill>
                  <a:schemeClr val="accent5"/>
                </a:solidFill>
              </a:rPr>
              <a:t>origen_ppto</a:t>
            </a:r>
            <a:r>
              <a:rPr lang="es-ES" sz="2000" i="1" dirty="0" smtClean="0">
                <a:solidFill>
                  <a:schemeClr val="accent5"/>
                </a:solidFill>
              </a:rPr>
              <a:t>, mes, completo, parcial, alojamiento, campamento, faena, frontera.</a:t>
            </a:r>
            <a:endParaRPr lang="es-CL" sz="2000" i="1" dirty="0">
              <a:solidFill>
                <a:schemeClr val="accent5"/>
              </a:solidFill>
            </a:endParaRPr>
          </a:p>
          <a:p>
            <a:endParaRPr lang="es-CL" sz="2000" b="1" dirty="0">
              <a:solidFill>
                <a:schemeClr val="accent5"/>
              </a:solidFill>
            </a:endParaRPr>
          </a:p>
          <a:p>
            <a:r>
              <a:rPr lang="es-CL" dirty="0">
                <a:solidFill>
                  <a:schemeClr val="accent5"/>
                </a:solidFill>
              </a:rPr>
              <a:t> </a:t>
            </a:r>
          </a:p>
          <a:p>
            <a:pPr marL="1587" indent="0">
              <a:buNone/>
            </a:pPr>
            <a:endParaRPr lang="es-CL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6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Estructura General de </a:t>
            </a:r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Matriz</a:t>
            </a:r>
            <a:endParaRPr lang="es-C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6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>
                <a:solidFill>
                  <a:srgbClr val="FF3B3B"/>
                </a:solidFill>
              </a:rPr>
              <a:t>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6B49C4-E105-DA4A-AD32-DC1E62061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98" y="3904586"/>
            <a:ext cx="2864031" cy="2704515"/>
          </a:xfrm>
          <a:prstGeom prst="rect">
            <a:avLst/>
          </a:prstGeom>
        </p:spPr>
      </p:pic>
      <p:sp>
        <p:nvSpPr>
          <p:cNvPr id="14" name="CuadroTexto 5">
            <a:extLst>
              <a:ext uri="{FF2B5EF4-FFF2-40B4-BE49-F238E27FC236}">
                <a16:creationId xmlns:a16="http://schemas.microsoft.com/office/drawing/2014/main" xmlns="" id="{97BB546D-8727-DD4E-9E11-B163C2F3095A}"/>
              </a:ext>
            </a:extLst>
          </p:cNvPr>
          <p:cNvSpPr txBox="1"/>
          <p:nvPr/>
        </p:nvSpPr>
        <p:spPr>
          <a:xfrm>
            <a:off x="925031" y="1504544"/>
            <a:ext cx="7815503" cy="27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Campos Comunes a todas las matrices que tienen detalle de personas  (Ejemplo : D, </a:t>
            </a:r>
            <a:r>
              <a:rPr lang="es-ES" dirty="0" smtClean="0">
                <a:solidFill>
                  <a:schemeClr val="accent5"/>
                </a:solidFill>
              </a:rPr>
              <a:t>S, H </a:t>
            </a:r>
            <a:r>
              <a:rPr lang="es-ES" dirty="0">
                <a:solidFill>
                  <a:schemeClr val="accent5"/>
                </a:solidFill>
              </a:rPr>
              <a:t>y </a:t>
            </a:r>
            <a:r>
              <a:rPr lang="es-ES" dirty="0" smtClean="0">
                <a:solidFill>
                  <a:schemeClr val="accent5"/>
                </a:solidFill>
              </a:rPr>
              <a:t>C)</a:t>
            </a:r>
            <a:endParaRPr lang="es-ES" dirty="0">
              <a:solidFill>
                <a:schemeClr val="accent5"/>
              </a:solidFill>
            </a:endParaRPr>
          </a:p>
          <a:p>
            <a:endParaRPr lang="es-ES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RUT, DV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Apellido Paterno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Apellido Materno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Nombres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Sexo</a:t>
            </a:r>
            <a:endParaRPr lang="es-CL" sz="2000" dirty="0">
              <a:solidFill>
                <a:schemeClr val="accent5"/>
              </a:solidFill>
            </a:endParaRPr>
          </a:p>
          <a:p>
            <a:endParaRPr lang="es-CL" sz="2000" b="1" dirty="0">
              <a:solidFill>
                <a:schemeClr val="accent5"/>
              </a:solidFill>
            </a:endParaRPr>
          </a:p>
          <a:p>
            <a:r>
              <a:rPr lang="es-CL" dirty="0">
                <a:solidFill>
                  <a:schemeClr val="accent5"/>
                </a:solidFill>
              </a:rPr>
              <a:t> </a:t>
            </a:r>
          </a:p>
          <a:p>
            <a:pPr marL="1587" indent="0"/>
            <a:endParaRPr lang="es-CL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4" y="2421344"/>
            <a:ext cx="4000500" cy="21336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Matriz </a:t>
            </a:r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 - </a:t>
            </a:r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Fuentes de información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7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 dirty="0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xmlns="" id="{116DDAF5-1163-5545-AEEF-203F114657AC}"/>
              </a:ext>
            </a:extLst>
          </p:cNvPr>
          <p:cNvSpPr txBox="1"/>
          <p:nvPr/>
        </p:nvSpPr>
        <p:spPr>
          <a:xfrm>
            <a:off x="396240" y="1412080"/>
            <a:ext cx="11360440" cy="47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Fuente </a:t>
            </a:r>
            <a:r>
              <a:rPr lang="es-ES" dirty="0" smtClean="0">
                <a:solidFill>
                  <a:schemeClr val="accent5"/>
                </a:solidFill>
              </a:rPr>
              <a:t>- SIRH</a:t>
            </a:r>
            <a:endParaRPr lang="es-ES" dirty="0">
              <a:solidFill>
                <a:schemeClr val="accent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5"/>
              </a:solidFill>
            </a:endParaRPr>
          </a:p>
          <a:p>
            <a:endParaRPr lang="es-CL" dirty="0">
              <a:solidFill>
                <a:schemeClr val="accent5"/>
              </a:solidFill>
            </a:endParaRPr>
          </a:p>
          <a:p>
            <a:pPr marL="1587" indent="0"/>
            <a:endParaRPr lang="es-CL" dirty="0">
              <a:solidFill>
                <a:schemeClr val="accent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9842E1-9A8E-8549-B03B-AEA57ED73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11" y="3066814"/>
            <a:ext cx="1451079" cy="1360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0A5777-230E-6248-A199-BB67B6845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35" y="4342490"/>
            <a:ext cx="1038550" cy="103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6A3410-15DB-D843-9161-F35E5B442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411" y="2479764"/>
            <a:ext cx="4184755" cy="2075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2483A0-4B49-794A-A2B2-F263C25B9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5044" y="4426216"/>
            <a:ext cx="1038550" cy="1038550"/>
          </a:xfrm>
          <a:prstGeom prst="rect">
            <a:avLst/>
          </a:prstGeom>
        </p:spPr>
      </p:pic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xmlns="" id="{46103432-07E5-0F49-9199-2C4E2FC1E757}"/>
              </a:ext>
            </a:extLst>
          </p:cNvPr>
          <p:cNvSpPr txBox="1">
            <a:spLocks/>
          </p:cNvSpPr>
          <p:nvPr/>
        </p:nvSpPr>
        <p:spPr>
          <a:xfrm>
            <a:off x="9066060" y="5205899"/>
            <a:ext cx="1957803" cy="365126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kern="0" dirty="0">
                <a:solidFill>
                  <a:srgbClr val="000000"/>
                </a:solidFill>
              </a:rPr>
              <a:t>Matriz </a:t>
            </a:r>
            <a:r>
              <a:rPr lang="es-ES" kern="0" dirty="0" smtClean="0">
                <a:solidFill>
                  <a:srgbClr val="000000"/>
                </a:solidFill>
              </a:rPr>
              <a:t>G</a:t>
            </a:r>
            <a:endParaRPr lang="es-ES" kern="0" dirty="0">
              <a:solidFill>
                <a:srgbClr val="000000"/>
              </a:solidFill>
            </a:endParaRPr>
          </a:p>
        </p:txBody>
      </p:sp>
      <p:sp>
        <p:nvSpPr>
          <p:cNvPr id="17" name="Marcador de contenido 1">
            <a:extLst>
              <a:ext uri="{FF2B5EF4-FFF2-40B4-BE49-F238E27FC236}">
                <a16:creationId xmlns:a16="http://schemas.microsoft.com/office/drawing/2014/main" xmlns="" id="{0D2603D0-52D3-1641-A7EA-0ECBED4E02EC}"/>
              </a:ext>
            </a:extLst>
          </p:cNvPr>
          <p:cNvSpPr txBox="1">
            <a:spLocks/>
          </p:cNvSpPr>
          <p:nvPr/>
        </p:nvSpPr>
        <p:spPr>
          <a:xfrm>
            <a:off x="741578" y="2704250"/>
            <a:ext cx="1451079" cy="365126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kern="0" dirty="0">
                <a:solidFill>
                  <a:srgbClr val="000000"/>
                </a:solidFill>
              </a:rPr>
              <a:t>SIRH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4473" y="1703218"/>
            <a:ext cx="4831574" cy="393122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078" y="2470499"/>
            <a:ext cx="4186301" cy="2104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F24F84-FA11-9C4B-9378-EF6DD6E12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38" y="4339126"/>
            <a:ext cx="1038550" cy="1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8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Matriz </a:t>
            </a:r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 - </a:t>
            </a:r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Fuentes de información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8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 dirty="0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xmlns="" id="{116DDAF5-1163-5545-AEEF-203F114657AC}"/>
              </a:ext>
            </a:extLst>
          </p:cNvPr>
          <p:cNvSpPr txBox="1"/>
          <p:nvPr/>
        </p:nvSpPr>
        <p:spPr>
          <a:xfrm>
            <a:off x="396240" y="1412080"/>
            <a:ext cx="2747554" cy="47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Fuente </a:t>
            </a:r>
            <a:r>
              <a:rPr lang="es-ES" dirty="0" smtClean="0">
                <a:solidFill>
                  <a:schemeClr val="accent5"/>
                </a:solidFill>
              </a:rPr>
              <a:t>- SIRH</a:t>
            </a:r>
            <a:endParaRPr lang="es-ES" dirty="0">
              <a:solidFill>
                <a:schemeClr val="accent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5"/>
              </a:solidFill>
            </a:endParaRPr>
          </a:p>
          <a:p>
            <a:endParaRPr lang="es-CL" dirty="0">
              <a:solidFill>
                <a:schemeClr val="accent5"/>
              </a:solidFill>
            </a:endParaRPr>
          </a:p>
          <a:p>
            <a:pPr marL="1587" indent="0"/>
            <a:endParaRPr lang="es-CL" dirty="0">
              <a:solidFill>
                <a:schemeClr val="accent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0A5777-230E-6248-A199-BB67B684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46" y="4464412"/>
            <a:ext cx="1038550" cy="1038550"/>
          </a:xfrm>
          <a:prstGeom prst="rect">
            <a:avLst/>
          </a:prstGeom>
        </p:spPr>
      </p:pic>
      <p:sp>
        <p:nvSpPr>
          <p:cNvPr id="17" name="Marcador de contenido 1">
            <a:extLst>
              <a:ext uri="{FF2B5EF4-FFF2-40B4-BE49-F238E27FC236}">
                <a16:creationId xmlns:a16="http://schemas.microsoft.com/office/drawing/2014/main" xmlns="" id="{0D2603D0-52D3-1641-A7EA-0ECBED4E02EC}"/>
              </a:ext>
            </a:extLst>
          </p:cNvPr>
          <p:cNvSpPr txBox="1">
            <a:spLocks/>
          </p:cNvSpPr>
          <p:nvPr/>
        </p:nvSpPr>
        <p:spPr>
          <a:xfrm>
            <a:off x="1233589" y="2826172"/>
            <a:ext cx="1451079" cy="365126"/>
          </a:xfrm>
          <a:prstGeom prst="rect">
            <a:avLst/>
          </a:prstGeom>
        </p:spPr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s-ES" kern="0" dirty="0">
                <a:solidFill>
                  <a:srgbClr val="000000"/>
                </a:solidFill>
              </a:rPr>
              <a:t>SIRH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063" y="3117536"/>
            <a:ext cx="1534812" cy="13468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692" y="2266143"/>
            <a:ext cx="6353175" cy="255270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C70A5777-230E-6248-A199-BB67B684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098" y="4680730"/>
            <a:ext cx="1038550" cy="1038550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6"/>
          <a:stretch>
            <a:fillRect/>
          </a:stretch>
        </p:blipFill>
        <p:spPr>
          <a:xfrm>
            <a:off x="3625024" y="1266828"/>
            <a:ext cx="6711103" cy="5262372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7"/>
          <a:stretch>
            <a:fillRect/>
          </a:stretch>
        </p:blipFill>
        <p:spPr>
          <a:xfrm>
            <a:off x="3840899" y="1202034"/>
            <a:ext cx="6683896" cy="5151727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8"/>
          <a:stretch>
            <a:fillRect/>
          </a:stretch>
        </p:blipFill>
        <p:spPr>
          <a:xfrm>
            <a:off x="4084150" y="947850"/>
            <a:ext cx="7320788" cy="55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3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22" y="303360"/>
            <a:ext cx="9089205" cy="307777"/>
          </a:xfrm>
        </p:spPr>
        <p:txBody>
          <a:bodyPr/>
          <a:lstStyle/>
          <a:p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Matriz </a:t>
            </a:r>
            <a:r>
              <a:rPr lang="es-CL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 - </a:t>
            </a:r>
            <a:r>
              <a:rPr lang="es-C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Fuentes de información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9</a:t>
            </a:fld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39B367E-1E7D-4266-8642-06FD5E45A9BE}"/>
              </a:ext>
            </a:extLst>
          </p:cNvPr>
          <p:cNvSpPr/>
          <p:nvPr/>
        </p:nvSpPr>
        <p:spPr>
          <a:xfrm>
            <a:off x="584790" y="303359"/>
            <a:ext cx="34024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CL" dirty="0">
                <a:solidFill>
                  <a:srgbClr val="FF3B3B"/>
                </a:solidFill>
              </a:rPr>
              <a:t>    </a:t>
            </a: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xmlns="" id="{116DDAF5-1163-5545-AEEF-203F114657AC}"/>
              </a:ext>
            </a:extLst>
          </p:cNvPr>
          <p:cNvSpPr txBox="1"/>
          <p:nvPr/>
        </p:nvSpPr>
        <p:spPr>
          <a:xfrm>
            <a:off x="396240" y="1412080"/>
            <a:ext cx="2747554" cy="47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Fuente </a:t>
            </a:r>
            <a:r>
              <a:rPr lang="es-ES" dirty="0" smtClean="0">
                <a:solidFill>
                  <a:schemeClr val="accent5"/>
                </a:solidFill>
              </a:rPr>
              <a:t>- </a:t>
            </a:r>
            <a:r>
              <a:rPr lang="es-ES" dirty="0" err="1" smtClean="0">
                <a:solidFill>
                  <a:schemeClr val="accent5"/>
                </a:solidFill>
              </a:rPr>
              <a:t>Qlikview</a:t>
            </a:r>
            <a:endParaRPr lang="es-ES" dirty="0">
              <a:solidFill>
                <a:schemeClr val="accent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5"/>
              </a:solidFill>
            </a:endParaRPr>
          </a:p>
          <a:p>
            <a:endParaRPr lang="es-CL" dirty="0">
              <a:solidFill>
                <a:schemeClr val="accent5"/>
              </a:solidFill>
            </a:endParaRPr>
          </a:p>
          <a:p>
            <a:pPr marL="1587" indent="0"/>
            <a:endParaRPr lang="es-CL" dirty="0">
              <a:solidFill>
                <a:schemeClr val="accent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0A5777-230E-6248-A199-BB67B684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98" y="4187243"/>
            <a:ext cx="1038550" cy="10385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C70A5777-230E-6248-A199-BB67B684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098" y="4680730"/>
            <a:ext cx="1038550" cy="10385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777" y="1182326"/>
            <a:ext cx="7180381" cy="52048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3043451"/>
            <a:ext cx="2668848" cy="114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74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m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Contenido">
  <a:themeElements>
    <a:clrScheme name="Personalizado 1">
      <a:dk1>
        <a:srgbClr val="FFFFFF"/>
      </a:dk1>
      <a:lt1>
        <a:srgbClr val="FFFFFF"/>
      </a:lt1>
      <a:dk2>
        <a:srgbClr val="33448D"/>
      </a:dk2>
      <a:lt2>
        <a:srgbClr val="FFFFFF"/>
      </a:lt2>
      <a:accent1>
        <a:srgbClr val="0070C0"/>
      </a:accent1>
      <a:accent2>
        <a:srgbClr val="E63C00"/>
      </a:accent2>
      <a:accent3>
        <a:srgbClr val="CC2A04"/>
      </a:accent3>
      <a:accent4>
        <a:srgbClr val="0070C0"/>
      </a:accent4>
      <a:accent5>
        <a:srgbClr val="003258"/>
      </a:accent5>
      <a:accent6>
        <a:srgbClr val="808080"/>
      </a:accent6>
      <a:hlink>
        <a:srgbClr val="D8D8D8"/>
      </a:hlink>
      <a:folHlink>
        <a:srgbClr val="87171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9525">
          <a:solidFill>
            <a:schemeClr val="accent1"/>
          </a:solidFill>
          <a:miter lim="800000"/>
          <a:headEnd/>
          <a:tailEnd/>
        </a:ln>
        <a:effectLst/>
        <a:extLst/>
      </a:spPr>
      <a:bodyPr vert="horz" wrap="square" lIns="72009" tIns="72009" rIns="72009" bIns="72009" numCol="1" anchor="t" anchorCtr="0" compatLnSpc="1">
        <a:prstTxWarp prst="textNoShape">
          <a:avLst/>
        </a:prstTxWarp>
        <a:noAutofit/>
      </a:bodyPr>
      <a:lstStyle>
        <a:defPPr marL="1587" indent="0">
          <a:buNone/>
          <a:defRPr sz="1200" dirty="0" smtClean="0"/>
        </a:defPPr>
      </a:lstStyle>
    </a:txDef>
  </a:objectDefaults>
  <a:extraClrSchemeLst>
    <a:extraClrScheme>
      <a:clrScheme name="Blank">
        <a:dk1>
          <a:srgbClr val="00296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C2">
        <a:dk1>
          <a:srgbClr val="33448D"/>
        </a:dk1>
        <a:lt1>
          <a:srgbClr val="FFFFFF"/>
        </a:lt1>
        <a:dk2>
          <a:srgbClr val="33448D"/>
        </a:dk2>
        <a:lt2>
          <a:srgbClr val="FFFFFF"/>
        </a:lt2>
        <a:accent1>
          <a:srgbClr val="B6BFDF"/>
        </a:accent1>
        <a:accent2>
          <a:srgbClr val="33448D"/>
        </a:accent2>
        <a:accent3>
          <a:srgbClr val="7686BA"/>
        </a:accent3>
        <a:accent4>
          <a:srgbClr val="BDCB38"/>
        </a:accent4>
        <a:accent5>
          <a:srgbClr val="4BACC6"/>
        </a:accent5>
        <a:accent6>
          <a:srgbClr val="808080"/>
        </a:accent6>
        <a:hlink>
          <a:srgbClr val="7686BA"/>
        </a:hlink>
        <a:folHlink>
          <a:srgbClr val="BDCB3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7007</TotalTime>
  <Words>1109</Words>
  <Application>Microsoft Office PowerPoint</Application>
  <PresentationFormat>Panorámica</PresentationFormat>
  <Paragraphs>226</Paragraphs>
  <Slides>23</Slides>
  <Notes>21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Verdana</vt:lpstr>
      <vt:lpstr>Verdana Bold</vt:lpstr>
      <vt:lpstr>Wingdings</vt:lpstr>
      <vt:lpstr>ヒラギノ角ゴ Pro W3</vt:lpstr>
      <vt:lpstr>1_Contenido</vt:lpstr>
      <vt:lpstr>Office Theme</vt:lpstr>
      <vt:lpstr>Diapositiva de think-cell</vt:lpstr>
      <vt:lpstr>Hoja de cálculo</vt:lpstr>
      <vt:lpstr>Presentación de PowerPoint</vt:lpstr>
      <vt:lpstr>CONTENIDOS DE LA PRESENTACION</vt:lpstr>
      <vt:lpstr>Presentación de PowerPoint</vt:lpstr>
      <vt:lpstr>Presentación de PowerPoint</vt:lpstr>
      <vt:lpstr>Presentación de PowerPoint</vt:lpstr>
      <vt:lpstr>Estructura General de la Matriz</vt:lpstr>
      <vt:lpstr>Matriz G - Fuentes de información</vt:lpstr>
      <vt:lpstr>Matriz G - Fuentes de información</vt:lpstr>
      <vt:lpstr>Matriz G - Fuentes de información</vt:lpstr>
      <vt:lpstr>Matriz G - Fuentes de información</vt:lpstr>
      <vt:lpstr>Matriz G - Fuentes de información</vt:lpstr>
      <vt:lpstr>Observaciones y Errores frecuentes - Matriz G</vt:lpstr>
      <vt:lpstr>Presentación de PowerPoint</vt:lpstr>
      <vt:lpstr>Convertir datos a formato texto o formato “alfanumerico”</vt:lpstr>
      <vt:lpstr>Aplicar Matriz de Validación</vt:lpstr>
      <vt:lpstr>Aplicar Matriz de Validación – Corregir Errores</vt:lpstr>
      <vt:lpstr>Recomendaciones Generales</vt:lpstr>
      <vt:lpstr>Cruce de Matriz G con Matrices Base</vt:lpstr>
      <vt:lpstr>Cruce de Matriz G en Matrices Base</vt:lpstr>
      <vt:lpstr>Cruce de Matriz G en Matrices Base</vt:lpstr>
      <vt:lpstr>Otros Cruces de Matriz G - SIGFE</vt:lpstr>
      <vt:lpstr>Desafíos – Integración de Sistemas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mjcanelo@outlook.com</dc:creator>
  <cp:lastModifiedBy>Erwin Patricio Castillo Barria</cp:lastModifiedBy>
  <cp:revision>420</cp:revision>
  <dcterms:created xsi:type="dcterms:W3CDTF">2018-02-12T19:45:10Z</dcterms:created>
  <dcterms:modified xsi:type="dcterms:W3CDTF">2018-12-11T14:18:27Z</dcterms:modified>
</cp:coreProperties>
</file>