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3" r:id="rId2"/>
    <p:sldMasterId id="2147483665" r:id="rId3"/>
  </p:sldMasterIdLst>
  <p:notesMasterIdLst>
    <p:notesMasterId r:id="rId33"/>
  </p:notesMasterIdLst>
  <p:sldIdLst>
    <p:sldId id="256" r:id="rId4"/>
    <p:sldId id="386" r:id="rId5"/>
    <p:sldId id="423" r:id="rId6"/>
    <p:sldId id="402" r:id="rId7"/>
    <p:sldId id="404" r:id="rId8"/>
    <p:sldId id="405" r:id="rId9"/>
    <p:sldId id="406" r:id="rId10"/>
    <p:sldId id="408" r:id="rId11"/>
    <p:sldId id="409" r:id="rId12"/>
    <p:sldId id="389" r:id="rId13"/>
    <p:sldId id="413" r:id="rId14"/>
    <p:sldId id="414" r:id="rId15"/>
    <p:sldId id="415" r:id="rId16"/>
    <p:sldId id="416" r:id="rId17"/>
    <p:sldId id="421" r:id="rId18"/>
    <p:sldId id="407" r:id="rId19"/>
    <p:sldId id="419" r:id="rId20"/>
    <p:sldId id="412" r:id="rId21"/>
    <p:sldId id="418" r:id="rId22"/>
    <p:sldId id="422" r:id="rId23"/>
    <p:sldId id="420" r:id="rId24"/>
    <p:sldId id="261" r:id="rId25"/>
    <p:sldId id="427" r:id="rId26"/>
    <p:sldId id="431" r:id="rId27"/>
    <p:sldId id="428" r:id="rId28"/>
    <p:sldId id="429" r:id="rId29"/>
    <p:sldId id="430" r:id="rId30"/>
    <p:sldId id="432" r:id="rId31"/>
    <p:sldId id="426" r:id="rId32"/>
  </p:sldIdLst>
  <p:sldSz cx="9144000" cy="6858000" type="screen4x3"/>
  <p:notesSz cx="7302500" cy="95885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4040"/>
    <a:srgbClr val="808080"/>
    <a:srgbClr val="CCCCCC"/>
    <a:srgbClr val="005FA1"/>
    <a:srgbClr val="E17068"/>
    <a:srgbClr val="FE454A"/>
    <a:srgbClr val="E10202"/>
    <a:srgbClr val="EF41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06" autoAdjust="0"/>
    <p:restoredTop sz="94660"/>
  </p:normalViewPr>
  <p:slideViewPr>
    <p:cSldViewPr snapToObjects="1">
      <p:cViewPr varScale="1">
        <p:scale>
          <a:sx n="70" d="100"/>
          <a:sy n="70" d="100"/>
        </p:scale>
        <p:origin x="46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1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ENS\Consolidado_S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Lbls>
            <c:dLbl>
              <c:idx val="0"/>
              <c:tx>
                <c:rich>
                  <a:bodyPr/>
                  <a:lstStyle/>
                  <a:p>
                    <a:r>
                      <a:rPr lang="en-US" b="1">
                        <a:solidFill>
                          <a:srgbClr val="002060"/>
                        </a:solidFill>
                      </a:rPr>
                      <a:t>7</a:t>
                    </a:r>
                    <a:r>
                      <a:rPr lang="en-US"/>
                      <a:t>9%, Cumplen 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b="1">
                        <a:solidFill>
                          <a:srgbClr val="002060"/>
                        </a:solidFill>
                      </a:rPr>
                      <a:t>2</a:t>
                    </a:r>
                    <a:r>
                      <a:rPr lang="en-US"/>
                      <a:t>1%, No Cumplen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</c:spPr>
            <c:txPr>
              <a:bodyPr/>
              <a:lstStyle/>
              <a:p>
                <a:pPr>
                  <a:defRPr sz="1600" b="1">
                    <a:solidFill>
                      <a:srgbClr val="002060"/>
                    </a:solidFill>
                  </a:defRPr>
                </a:pPr>
                <a:endParaRPr lang="es-CL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val>
            <c:numRef>
              <c:f>Introduccion!$I$17:$I$18</c:f>
              <c:numCache>
                <c:formatCode>General</c:formatCode>
                <c:ptCount val="2"/>
                <c:pt idx="0">
                  <c:v>23</c:v>
                </c:pt>
                <c:pt idx="1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spPr>
    <a:solidFill>
      <a:schemeClr val="accent1">
        <a:lumMod val="40000"/>
        <a:lumOff val="60000"/>
      </a:schemeClr>
    </a:solidFill>
  </c:sp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34C0AF-0F25-4E83-82D2-D64F24E9EBFD}" type="doc">
      <dgm:prSet loTypeId="urn:microsoft.com/office/officeart/2005/8/layout/arrow4" loCatId="process" qsTypeId="urn:microsoft.com/office/officeart/2005/8/quickstyle/3d1" qsCatId="3D" csTypeId="urn:microsoft.com/office/officeart/2005/8/colors/accent1_4" csCatId="accent1" phldr="1"/>
      <dgm:spPr/>
      <dgm:t>
        <a:bodyPr/>
        <a:lstStyle/>
        <a:p>
          <a:endParaRPr lang="es-CL"/>
        </a:p>
      </dgm:t>
    </dgm:pt>
    <dgm:pt modelId="{2E8653B5-2202-4BC4-9C72-AC835C93C879}">
      <dgm:prSet phldrT="[Texto]" custT="1"/>
      <dgm:spPr/>
      <dgm:t>
        <a:bodyPr/>
        <a:lstStyle/>
        <a:p>
          <a:r>
            <a:rPr lang="es-CL" sz="1400" b="1" i="1" dirty="0" smtClean="0">
              <a:solidFill>
                <a:srgbClr val="C00000"/>
              </a:solidFill>
            </a:rPr>
            <a:t>MINISTERIO DE SALUD</a:t>
          </a:r>
        </a:p>
        <a:p>
          <a:r>
            <a:rPr lang="es-CL" sz="1400" dirty="0" smtClean="0"/>
            <a:t>Lidera proceso de definición de Política Pública </a:t>
          </a:r>
        </a:p>
        <a:p>
          <a:r>
            <a:rPr lang="es-CL" sz="1400" dirty="0" smtClean="0"/>
            <a:t>Articula con actores</a:t>
          </a:r>
        </a:p>
        <a:p>
          <a:r>
            <a:rPr lang="es-CL" sz="1400" dirty="0" smtClean="0"/>
            <a:t>Promueve la gobernanza del sector en este ámbito</a:t>
          </a:r>
        </a:p>
        <a:p>
          <a:r>
            <a:rPr lang="es-CL" sz="1400" dirty="0" smtClean="0"/>
            <a:t>Autoridades Ministeriales: validan la política</a:t>
          </a:r>
          <a:endParaRPr lang="es-CL" sz="1400" dirty="0"/>
        </a:p>
      </dgm:t>
    </dgm:pt>
    <dgm:pt modelId="{A0931091-BE12-4F15-B69F-2D88EB5E81E3}" type="parTrans" cxnId="{D73E806E-1B5F-4C43-98AB-0BF58BFCA747}">
      <dgm:prSet/>
      <dgm:spPr/>
      <dgm:t>
        <a:bodyPr/>
        <a:lstStyle/>
        <a:p>
          <a:endParaRPr lang="es-CL"/>
        </a:p>
      </dgm:t>
    </dgm:pt>
    <dgm:pt modelId="{FEABA1F2-221F-484B-B608-EB6251C9901E}" type="sibTrans" cxnId="{D73E806E-1B5F-4C43-98AB-0BF58BFCA747}">
      <dgm:prSet/>
      <dgm:spPr/>
      <dgm:t>
        <a:bodyPr/>
        <a:lstStyle/>
        <a:p>
          <a:endParaRPr lang="es-CL"/>
        </a:p>
      </dgm:t>
    </dgm:pt>
    <dgm:pt modelId="{1562437B-F2B2-42AA-B619-3F8975AA4208}">
      <dgm:prSet phldrT="[Texto]" custT="1"/>
      <dgm:spPr/>
      <dgm:t>
        <a:bodyPr/>
        <a:lstStyle/>
        <a:p>
          <a:r>
            <a:rPr lang="es-CL" sz="1400" b="1" i="1" dirty="0" smtClean="0">
              <a:solidFill>
                <a:srgbClr val="C00000"/>
              </a:solidFill>
            </a:rPr>
            <a:t>SERVICIOS DE SALUD</a:t>
          </a:r>
        </a:p>
        <a:p>
          <a:r>
            <a:rPr lang="es-CL" sz="1400" dirty="0" smtClean="0"/>
            <a:t>Promueven la discusión en sus respectivos ámbitos</a:t>
          </a:r>
        </a:p>
        <a:p>
          <a:r>
            <a:rPr lang="es-CL" sz="1400" dirty="0" smtClean="0"/>
            <a:t>Participan  del proceso de formulación</a:t>
          </a:r>
        </a:p>
        <a:p>
          <a:r>
            <a:rPr lang="es-CL" sz="1400" dirty="0" smtClean="0"/>
            <a:t>Diseñan planes operativos de RHS para implementar la política  </a:t>
          </a:r>
          <a:endParaRPr lang="es-CL" sz="1400" dirty="0"/>
        </a:p>
      </dgm:t>
    </dgm:pt>
    <dgm:pt modelId="{762F7B8C-3E7C-448E-B80D-8858D45A2415}" type="parTrans" cxnId="{C9A3347B-0423-4F8C-AAA4-1DE83F9ACF2C}">
      <dgm:prSet/>
      <dgm:spPr/>
      <dgm:t>
        <a:bodyPr/>
        <a:lstStyle/>
        <a:p>
          <a:endParaRPr lang="es-CL"/>
        </a:p>
      </dgm:t>
    </dgm:pt>
    <dgm:pt modelId="{59426F55-C562-43BB-AA0C-AF8FA9DD3CA7}" type="sibTrans" cxnId="{C9A3347B-0423-4F8C-AAA4-1DE83F9ACF2C}">
      <dgm:prSet/>
      <dgm:spPr/>
      <dgm:t>
        <a:bodyPr/>
        <a:lstStyle/>
        <a:p>
          <a:endParaRPr lang="es-CL"/>
        </a:p>
      </dgm:t>
    </dgm:pt>
    <dgm:pt modelId="{3EE4BF09-E842-4F87-ABCC-AFB31CE334DF}" type="pres">
      <dgm:prSet presAssocID="{C334C0AF-0F25-4E83-82D2-D64F24E9EBFD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C541DF52-9F4B-4C71-BBDC-4CA3A0EEEC9F}" type="pres">
      <dgm:prSet presAssocID="{2E8653B5-2202-4BC4-9C72-AC835C93C879}" presName="upArrow" presStyleLbl="node1" presStyleIdx="0" presStyleCnt="2"/>
      <dgm:spPr/>
    </dgm:pt>
    <dgm:pt modelId="{9AC77136-657F-4E0C-AC37-F8C7DB6ABEFF}" type="pres">
      <dgm:prSet presAssocID="{2E8653B5-2202-4BC4-9C72-AC835C93C879}" presName="upArrowText" presStyleLbl="revTx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318626D9-6BEB-405A-883C-292E9A9C2409}" type="pres">
      <dgm:prSet presAssocID="{1562437B-F2B2-42AA-B619-3F8975AA4208}" presName="downArrow" presStyleLbl="node1" presStyleIdx="1" presStyleCnt="2"/>
      <dgm:spPr/>
    </dgm:pt>
    <dgm:pt modelId="{5344723F-4299-4055-B5E9-B299714BAC42}" type="pres">
      <dgm:prSet presAssocID="{1562437B-F2B2-42AA-B619-3F8975AA4208}" presName="downArrowText" presStyleLbl="revTx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C38BEE73-F093-407F-9201-59B8B1BC90B0}" type="presOf" srcId="{C334C0AF-0F25-4E83-82D2-D64F24E9EBFD}" destId="{3EE4BF09-E842-4F87-ABCC-AFB31CE334DF}" srcOrd="0" destOrd="0" presId="urn:microsoft.com/office/officeart/2005/8/layout/arrow4"/>
    <dgm:cxn modelId="{96790BDF-4967-495D-8A3E-C3B6E23875E5}" type="presOf" srcId="{1562437B-F2B2-42AA-B619-3F8975AA4208}" destId="{5344723F-4299-4055-B5E9-B299714BAC42}" srcOrd="0" destOrd="0" presId="urn:microsoft.com/office/officeart/2005/8/layout/arrow4"/>
    <dgm:cxn modelId="{D73E806E-1B5F-4C43-98AB-0BF58BFCA747}" srcId="{C334C0AF-0F25-4E83-82D2-D64F24E9EBFD}" destId="{2E8653B5-2202-4BC4-9C72-AC835C93C879}" srcOrd="0" destOrd="0" parTransId="{A0931091-BE12-4F15-B69F-2D88EB5E81E3}" sibTransId="{FEABA1F2-221F-484B-B608-EB6251C9901E}"/>
    <dgm:cxn modelId="{C9A3347B-0423-4F8C-AAA4-1DE83F9ACF2C}" srcId="{C334C0AF-0F25-4E83-82D2-D64F24E9EBFD}" destId="{1562437B-F2B2-42AA-B619-3F8975AA4208}" srcOrd="1" destOrd="0" parTransId="{762F7B8C-3E7C-448E-B80D-8858D45A2415}" sibTransId="{59426F55-C562-43BB-AA0C-AF8FA9DD3CA7}"/>
    <dgm:cxn modelId="{85A69AA4-A4FE-462C-9A9D-0EBDF08AB60C}" type="presOf" srcId="{2E8653B5-2202-4BC4-9C72-AC835C93C879}" destId="{9AC77136-657F-4E0C-AC37-F8C7DB6ABEFF}" srcOrd="0" destOrd="0" presId="urn:microsoft.com/office/officeart/2005/8/layout/arrow4"/>
    <dgm:cxn modelId="{FB1D7275-B519-4BB3-B23B-13CEB827A38A}" type="presParOf" srcId="{3EE4BF09-E842-4F87-ABCC-AFB31CE334DF}" destId="{C541DF52-9F4B-4C71-BBDC-4CA3A0EEEC9F}" srcOrd="0" destOrd="0" presId="urn:microsoft.com/office/officeart/2005/8/layout/arrow4"/>
    <dgm:cxn modelId="{8F2EC36D-3607-4212-98FF-8DA44B41A87D}" type="presParOf" srcId="{3EE4BF09-E842-4F87-ABCC-AFB31CE334DF}" destId="{9AC77136-657F-4E0C-AC37-F8C7DB6ABEFF}" srcOrd="1" destOrd="0" presId="urn:microsoft.com/office/officeart/2005/8/layout/arrow4"/>
    <dgm:cxn modelId="{1A4DE278-68BD-421F-9B4A-CDBE17FEFB63}" type="presParOf" srcId="{3EE4BF09-E842-4F87-ABCC-AFB31CE334DF}" destId="{318626D9-6BEB-405A-883C-292E9A9C2409}" srcOrd="2" destOrd="0" presId="urn:microsoft.com/office/officeart/2005/8/layout/arrow4"/>
    <dgm:cxn modelId="{787666BA-6D52-43C8-99CC-D2B35652AACF}" type="presParOf" srcId="{3EE4BF09-E842-4F87-ABCC-AFB31CE334DF}" destId="{5344723F-4299-4055-B5E9-B299714BAC42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3888" cy="479425"/>
          </a:xfrm>
          <a:prstGeom prst="rect">
            <a:avLst/>
          </a:prstGeom>
        </p:spPr>
        <p:txBody>
          <a:bodyPr vert="horz" wrap="square" lIns="96515" tIns="48257" rIns="96515" bIns="48257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37025" y="0"/>
            <a:ext cx="3163888" cy="479425"/>
          </a:xfrm>
          <a:prstGeom prst="rect">
            <a:avLst/>
          </a:prstGeom>
        </p:spPr>
        <p:txBody>
          <a:bodyPr vert="horz" wrap="square" lIns="96515" tIns="48257" rIns="96515" bIns="48257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160F00B2-2678-46A1-8916-27216D959561}" type="datetime1">
              <a:rPr lang="en-US"/>
              <a:pPr>
                <a:defRPr/>
              </a:pPr>
              <a:t>5/15/2014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4125" y="719138"/>
            <a:ext cx="4794250" cy="3595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6515" tIns="48257" rIns="96515" bIns="48257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s-E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0250" y="4554538"/>
            <a:ext cx="5842000" cy="4314825"/>
          </a:xfrm>
          <a:prstGeom prst="rect">
            <a:avLst/>
          </a:prstGeom>
        </p:spPr>
        <p:txBody>
          <a:bodyPr vert="horz" wrap="square" lIns="96515" tIns="48257" rIns="96515" bIns="48257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07488"/>
            <a:ext cx="3163888" cy="479425"/>
          </a:xfrm>
          <a:prstGeom prst="rect">
            <a:avLst/>
          </a:prstGeom>
        </p:spPr>
        <p:txBody>
          <a:bodyPr vert="horz" wrap="square" lIns="96515" tIns="48257" rIns="96515" bIns="48257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37025" y="9107488"/>
            <a:ext cx="3163888" cy="479425"/>
          </a:xfrm>
          <a:prstGeom prst="rect">
            <a:avLst/>
          </a:prstGeom>
        </p:spPr>
        <p:txBody>
          <a:bodyPr vert="horz" wrap="square" lIns="96515" tIns="48257" rIns="96515" bIns="48257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E7FB0506-C1C7-4942-AC3D-D7084F61BED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6111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600200"/>
            <a:ext cx="7772400" cy="936625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400"/>
            </a:lvl1pPr>
          </a:lstStyle>
          <a:p>
            <a:pPr lvl="0"/>
            <a:r>
              <a:rPr lang="es-ES" noProof="0" smtClean="0"/>
              <a:t>Haga clic para modificar el estilo de título del patrón</a:t>
            </a:r>
            <a:endParaRPr lang="en-US" noProof="0" dirty="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590800"/>
            <a:ext cx="6400800" cy="609600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noProof="0" smtClean="0"/>
              <a:t>Haga clic para modificar el estilo de subtítulo del patrón</a:t>
            </a:r>
            <a:endParaRPr lang="en-US" noProof="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C13FDDB5-7A85-41BD-8A73-464B6362CB36}" type="datetime1">
              <a:rPr lang="en-US"/>
              <a:pPr>
                <a:defRPr/>
              </a:pPr>
              <a:t>5/15/2014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91FA3AAB-3F04-4F7E-AEA3-760B9AD3905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C4029B-F3AD-436F-BA4D-9A361BBF295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79A323-1881-4EA5-8434-E4E8B620197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25785A-EB70-4CDC-96E6-768450912C7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F9D7B-1C96-4ACA-9BAD-D5DE02433C0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1D2D48-5F01-4E35-8D72-BEF52327CF7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19800" y="274638"/>
            <a:ext cx="2057400" cy="5851525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410200" cy="5851525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78B105-AD61-4369-BB3E-EC94FBB9FAD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7279199B-938C-438B-8F4A-2C7639681AF7}" type="datetime1">
              <a:rPr lang="en-US"/>
              <a:pPr>
                <a:defRPr/>
              </a:pPr>
              <a:t>5/15/2014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6926E6E9-DCC7-4D66-AE59-B8BB148BE28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A16AB3E5-9C02-40FC-B1C4-515EB10F45DA}" type="datetime1">
              <a:rPr lang="en-US"/>
              <a:pPr>
                <a:defRPr/>
              </a:pPr>
              <a:t>5/15/2014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9C569E32-77FE-41FF-94F5-A7947D46D99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BFCF54FD-384E-4526-9C06-808AD7B457E1}" type="datetime1">
              <a:rPr lang="en-US"/>
              <a:pPr>
                <a:defRPr/>
              </a:pPr>
              <a:t>5/15/2014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A8D7160A-FF19-455B-BC1A-4024EC59E3B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ECBDB7A8-A3F0-4018-99C3-6BADFF15C510}" type="datetime1">
              <a:rPr lang="en-US"/>
              <a:pPr>
                <a:defRPr/>
              </a:pPr>
              <a:t>5/15/2014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993B73BB-9CC6-4E10-92D7-6999C02EF94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86D3441A-FAC6-40D4-B9B9-803419F6708C}" type="datetime1">
              <a:rPr lang="en-US"/>
              <a:pPr>
                <a:defRPr/>
              </a:pPr>
              <a:t>5/15/2014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978BF43B-09AC-448B-953B-47E10E50095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1F402148-DCE6-4CCA-B485-61F95C8B0347}" type="datetime1">
              <a:rPr lang="en-US"/>
              <a:pPr>
                <a:defRPr/>
              </a:pPr>
              <a:t>5/15/2014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CB288906-9DEF-4968-9CC0-2BD25C9EA8E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3F572925-136A-47CB-B24A-52E33F8F93E5}" type="datetime1">
              <a:rPr lang="en-US"/>
              <a:pPr>
                <a:defRPr/>
              </a:pPr>
              <a:t>5/15/2014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5FCECB3B-8EA9-4188-9D35-7961836F5E7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DFC46631-EB78-4EF6-BEE5-6D271D3A8F76}" type="datetime1">
              <a:rPr lang="en-US"/>
              <a:pPr>
                <a:defRPr/>
              </a:pPr>
              <a:t>5/15/2014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8E79F79D-1289-45F2-9989-053D2AFD983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506BF499-D728-4CEF-9E79-78CCF4187422}" type="datetime1">
              <a:rPr lang="en-US"/>
              <a:pPr>
                <a:defRPr/>
              </a:pPr>
              <a:t>5/15/2014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41B3F188-D5EA-491C-98DD-7F4DF066C04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8650500A-C74F-4B99-B249-F91013B6E040}" type="datetime1">
              <a:rPr lang="en-US"/>
              <a:pPr>
                <a:defRPr/>
              </a:pPr>
              <a:t>5/15/2014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3EAAEF84-26BB-4072-8FA9-C3DED142B09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8E035059-C114-4043-84E0-EF1280A6216A}" type="datetime1">
              <a:rPr lang="en-US"/>
              <a:pPr>
                <a:defRPr/>
              </a:pPr>
              <a:t>5/15/2014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100C4EA6-BAA8-4DEE-B841-4DE5370A9B4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2BECAA67-342A-42BB-9A4A-294D34E4A1F2}" type="datetime1">
              <a:rPr lang="en-US"/>
              <a:pPr>
                <a:defRPr/>
              </a:pPr>
              <a:t>5/15/2014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DD5986A8-2145-4C01-A177-07CDE64F3F2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8F832421-227D-4745-B51B-D6F35C230A3F}" type="datetime1">
              <a:rPr lang="en-US"/>
              <a:pPr>
                <a:defRPr/>
              </a:pPr>
              <a:t>5/15/2014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A0B3C57B-1DCD-475B-9EFD-23B3D306C88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35471335-432B-4AA8-B3F8-4BACDFA1406A}" type="datetime1">
              <a:rPr lang="en-US"/>
              <a:pPr>
                <a:defRPr/>
              </a:pPr>
              <a:t>5/15/2014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46965B42-1573-4CD1-AFE6-932524D7088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5575095C-FE9E-4347-B081-CB73F9E48503}" type="datetime1">
              <a:rPr lang="en-US"/>
              <a:pPr>
                <a:defRPr/>
              </a:pPr>
              <a:t>5/15/2014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77C16-987C-4AAB-83CF-7425538C43E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/>
              <a:t>Gobierno de Chile | Ministerio del Interior</a:t>
            </a:r>
          </a:p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D3FD56-4D68-489A-852A-2E99943608C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694CE02D-D0BF-4730-838A-A1D4BF5BB3AC}" type="datetime1">
              <a:rPr lang="en-US"/>
              <a:pPr>
                <a:defRPr/>
              </a:pPr>
              <a:t>5/15/2014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249877-BE45-49A8-93DA-59CB5342EB5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2249ED97-9929-4AB1-A804-31E6E6A49BC1}" type="datetime1">
              <a:rPr lang="en-US"/>
              <a:pPr>
                <a:defRPr/>
              </a:pPr>
              <a:t>5/15/2014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F7462B-EDA5-4A2C-9413-36A9276AF29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36BBDF97-B2F8-4FF4-B5A1-415E0D766F72}" type="datetime1">
              <a:rPr lang="en-US"/>
              <a:pPr>
                <a:defRPr/>
              </a:pPr>
              <a:t>5/15/2014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4B9B64-01FC-4376-AC7D-88169C29D3D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C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64"/>
          <p:cNvSpPr>
            <a:spLocks noChangeArrowheads="1"/>
          </p:cNvSpPr>
          <p:nvPr/>
        </p:nvSpPr>
        <p:spPr bwMode="auto">
          <a:xfrm>
            <a:off x="533400" y="3333750"/>
            <a:ext cx="1033463" cy="3524250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dist="38100" dir="12899965" algn="br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defRPr/>
            </a:pPr>
            <a:endParaRPr lang="es-ES" altLang="es-CL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027" name="Rectangle 65"/>
          <p:cNvSpPr>
            <a:spLocks noChangeArrowheads="1"/>
          </p:cNvSpPr>
          <p:nvPr/>
        </p:nvSpPr>
        <p:spPr bwMode="auto">
          <a:xfrm>
            <a:off x="1566863" y="3333750"/>
            <a:ext cx="1260475" cy="3524250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dist="38100" dir="12899965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defRPr/>
            </a:pPr>
            <a:endParaRPr lang="es-ES" altLang="es-CL" smtClean="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1028" name="Picture 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7700" y="3452813"/>
            <a:ext cx="803275" cy="585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029" name="Picture 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677988" y="3452813"/>
            <a:ext cx="1031875" cy="41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030" name="Rectangle 70"/>
          <p:cNvSpPr>
            <a:spLocks noChangeArrowheads="1"/>
          </p:cNvSpPr>
          <p:nvPr/>
        </p:nvSpPr>
        <p:spPr bwMode="auto">
          <a:xfrm>
            <a:off x="533400" y="0"/>
            <a:ext cx="1033463" cy="1371600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dist="38100" dir="2700000" algn="br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defRPr/>
            </a:pPr>
            <a:endParaRPr lang="es-ES" altLang="es-CL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031" name="Rectangle 71"/>
          <p:cNvSpPr>
            <a:spLocks noChangeArrowheads="1"/>
          </p:cNvSpPr>
          <p:nvPr/>
        </p:nvSpPr>
        <p:spPr bwMode="auto">
          <a:xfrm>
            <a:off x="1566863" y="0"/>
            <a:ext cx="1260475" cy="1371600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dist="38100" dir="27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defRPr/>
            </a:pPr>
            <a:endParaRPr lang="es-ES" altLang="es-CL" smtClean="0">
              <a:solidFill>
                <a:srgbClr val="FFFFFF"/>
              </a:solidFill>
              <a:latin typeface="Calibri" pitchFamily="34" charset="0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5055" r:id="rId1"/>
    <p:sldLayoutId id="2147485056" r:id="rId2"/>
    <p:sldLayoutId id="2147485057" r:id="rId3"/>
    <p:sldLayoutId id="2147485058" r:id="rId4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ヒラギノ角ゴ Pro W3" charset="-128"/>
          <a:cs typeface="ヒラギノ角ゴ Pro W3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1645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CL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0" y="1477963"/>
            <a:ext cx="8177213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CL" smtClean="0"/>
              <a:t>Click to edit Master text styles</a:t>
            </a:r>
          </a:p>
          <a:p>
            <a:pPr lvl="1"/>
            <a:r>
              <a:rPr lang="en-US" altLang="es-CL" smtClean="0"/>
              <a:t>Second level</a:t>
            </a:r>
          </a:p>
          <a:p>
            <a:pPr lvl="2"/>
            <a:r>
              <a:rPr lang="en-US" altLang="es-CL" smtClean="0"/>
              <a:t>Third level</a:t>
            </a:r>
          </a:p>
          <a:p>
            <a:pPr lvl="3"/>
            <a:r>
              <a:rPr lang="en-US" altLang="es-CL" smtClean="0"/>
              <a:t>Fourth level</a:t>
            </a:r>
          </a:p>
          <a:p>
            <a:pPr lvl="4"/>
            <a:r>
              <a:rPr lang="en-US" altLang="es-CL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50" y="6527800"/>
            <a:ext cx="2895600" cy="2460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898989"/>
                </a:solidFill>
                <a:latin typeface="Verdana" charset="0"/>
                <a:ea typeface="ヒラギノ角ゴ Pro W3" charset="0"/>
                <a:cs typeface="Verdana" charset="0"/>
              </a:defRPr>
            </a:lvl1pPr>
          </a:lstStyle>
          <a:p>
            <a:pPr>
              <a:defRPr/>
            </a:pPr>
            <a:r>
              <a:rPr lang="es-ES_tradnl"/>
              <a:t>Gobierno de Chile | Ministerio del Interior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83313" y="6527800"/>
            <a:ext cx="2133600" cy="1936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98989"/>
                </a:solidFill>
                <a:latin typeface="Verdana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8F9CC5F3-C45B-4552-A1D9-80705EE59C2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8413750" y="-6350"/>
            <a:ext cx="284163" cy="866775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dist="38100" dir="2700000" algn="br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defRPr/>
            </a:pPr>
            <a:endParaRPr lang="es-ES" altLang="es-CL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8697913" y="0"/>
            <a:ext cx="347662" cy="860425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dist="38100" dir="27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defRPr/>
            </a:pPr>
            <a:endParaRPr lang="es-ES" altLang="es-CL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056" name="Rectangle 9"/>
          <p:cNvSpPr>
            <a:spLocks noChangeArrowheads="1"/>
          </p:cNvSpPr>
          <p:nvPr/>
        </p:nvSpPr>
        <p:spPr bwMode="auto">
          <a:xfrm>
            <a:off x="8413750" y="6400800"/>
            <a:ext cx="284163" cy="457200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dist="38100" dir="12899965" algn="br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defRPr/>
            </a:pPr>
            <a:endParaRPr lang="es-ES" altLang="es-CL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057" name="Rectangle 10"/>
          <p:cNvSpPr>
            <a:spLocks noChangeArrowheads="1"/>
          </p:cNvSpPr>
          <p:nvPr/>
        </p:nvSpPr>
        <p:spPr bwMode="auto">
          <a:xfrm>
            <a:off x="8697913" y="6400800"/>
            <a:ext cx="347662" cy="457200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dist="38100" dir="12899965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defRPr/>
            </a:pPr>
            <a:endParaRPr lang="es-ES" altLang="es-CL" smtClean="0">
              <a:solidFill>
                <a:srgbClr val="FFFFFF"/>
              </a:solidFill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59" r:id="rId1"/>
    <p:sldLayoutId id="2147485060" r:id="rId2"/>
    <p:sldLayoutId id="2147485061" r:id="rId3"/>
    <p:sldLayoutId id="2147485062" r:id="rId4"/>
    <p:sldLayoutId id="2147485063" r:id="rId5"/>
    <p:sldLayoutId id="2147485064" r:id="rId6"/>
    <p:sldLayoutId id="2147485065" r:id="rId7"/>
    <p:sldLayoutId id="2147485066" r:id="rId8"/>
    <p:sldLayoutId id="2147485067" r:id="rId9"/>
    <p:sldLayoutId id="2147485068" r:id="rId10"/>
    <p:sldLayoutId id="2147485069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kern="1200">
          <a:solidFill>
            <a:srgbClr val="006CB7"/>
          </a:solidFill>
          <a:latin typeface="Verdana"/>
          <a:ea typeface="ヒラギノ角ゴ Pro W3" charset="-128"/>
          <a:cs typeface="Verdan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rgbClr val="595959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600"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400"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400"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EF414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s-ES">
              <a:solidFill>
                <a:srgbClr val="FFFFFF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3075" name="Rectangle 13"/>
          <p:cNvSpPr>
            <a:spLocks noChangeArrowheads="1"/>
          </p:cNvSpPr>
          <p:nvPr/>
        </p:nvSpPr>
        <p:spPr bwMode="auto">
          <a:xfrm>
            <a:off x="7153275" y="0"/>
            <a:ext cx="1990725" cy="6629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38100" dir="5640026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defRPr/>
            </a:pPr>
            <a:endParaRPr lang="es-ES" altLang="es-CL" smtClean="0">
              <a:solidFill>
                <a:srgbClr val="FFFFFF"/>
              </a:solidFill>
              <a:latin typeface="Calibri" pitchFamily="34" charset="0"/>
            </a:endParaRPr>
          </a:p>
        </p:txBody>
      </p:sp>
      <p:grpSp>
        <p:nvGrpSpPr>
          <p:cNvPr id="3076" name="Group 11"/>
          <p:cNvGrpSpPr>
            <a:grpSpLocks/>
          </p:cNvGrpSpPr>
          <p:nvPr/>
        </p:nvGrpSpPr>
        <p:grpSpPr bwMode="auto">
          <a:xfrm>
            <a:off x="7153275" y="2058988"/>
            <a:ext cx="1990725" cy="2038350"/>
            <a:chOff x="3511550" y="2133600"/>
            <a:chExt cx="2976563" cy="3048000"/>
          </a:xfrm>
        </p:grpSpPr>
        <p:sp>
          <p:nvSpPr>
            <p:cNvPr id="7" name="Rectangle 6"/>
            <p:cNvSpPr/>
            <p:nvPr userDrawn="1"/>
          </p:nvSpPr>
          <p:spPr>
            <a:xfrm>
              <a:off x="3511550" y="2133600"/>
              <a:ext cx="1338741" cy="3048000"/>
            </a:xfrm>
            <a:prstGeom prst="rect">
              <a:avLst/>
            </a:prstGeom>
            <a:solidFill>
              <a:srgbClr val="006CB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s-ES">
                <a:solidFill>
                  <a:srgbClr val="FFFFFF"/>
                </a:solidFill>
                <a:ea typeface="ヒラギノ角ゴ Pro W3" charset="0"/>
                <a:cs typeface="ヒラギノ角ゴ Pro W3" charset="0"/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4850291" y="2133600"/>
              <a:ext cx="1637822" cy="3048000"/>
            </a:xfrm>
            <a:prstGeom prst="rect">
              <a:avLst/>
            </a:prstGeom>
            <a:solidFill>
              <a:srgbClr val="EF414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s-ES">
                <a:solidFill>
                  <a:srgbClr val="FFFFFF"/>
                </a:solidFill>
                <a:ea typeface="ヒラギノ角ゴ Pro W3" charset="0"/>
                <a:cs typeface="ヒラギノ角ゴ Pro W3" charset="0"/>
              </a:endParaRPr>
            </a:p>
          </p:txBody>
        </p:sp>
        <p:pic>
          <p:nvPicPr>
            <p:cNvPr id="3081" name="Picture 1"/>
            <p:cNvPicPr>
              <a:picLocks noChangeAspect="1" noChangeArrowheads="1"/>
            </p:cNvPicPr>
            <p:nvPr userDrawn="1"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3660775" y="2287588"/>
              <a:ext cx="1041400" cy="7604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3082" name="Picture 1"/>
            <p:cNvPicPr>
              <a:picLocks noChangeAspect="1" noChangeArrowheads="1"/>
            </p:cNvPicPr>
            <p:nvPr userDrawn="1"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4995863" y="2287588"/>
              <a:ext cx="1339850" cy="5445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3083" name="Picture 1"/>
            <p:cNvPicPr>
              <a:picLocks noChangeAspect="1" noChangeArrowheads="1"/>
            </p:cNvPicPr>
            <p:nvPr userDrawn="1"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5003800" y="4851400"/>
              <a:ext cx="1336675" cy="2301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</p:grpSp>
      <p:sp>
        <p:nvSpPr>
          <p:cNvPr id="3077" name="Rectangle 12"/>
          <p:cNvSpPr>
            <a:spLocks noChangeArrowheads="1"/>
          </p:cNvSpPr>
          <p:nvPr/>
        </p:nvSpPr>
        <p:spPr bwMode="auto">
          <a:xfrm>
            <a:off x="4763" y="0"/>
            <a:ext cx="7148512" cy="6629400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dist="38100" dir="3779989" algn="br" rotWithShape="0">
              <a:srgbClr val="808080">
                <a:alpha val="7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defRPr/>
            </a:pPr>
            <a:endParaRPr lang="es-ES" altLang="es-CL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07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525713"/>
            <a:ext cx="6477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CL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70" r:id="rId1"/>
    <p:sldLayoutId id="2147485071" r:id="rId2"/>
    <p:sldLayoutId id="2147485072" r:id="rId3"/>
    <p:sldLayoutId id="2147485073" r:id="rId4"/>
    <p:sldLayoutId id="2147485074" r:id="rId5"/>
    <p:sldLayoutId id="2147485075" r:id="rId6"/>
    <p:sldLayoutId id="2147485076" r:id="rId7"/>
    <p:sldLayoutId id="2147485077" r:id="rId8"/>
    <p:sldLayoutId id="2147485078" r:id="rId9"/>
    <p:sldLayoutId id="2147485079" r:id="rId10"/>
    <p:sldLayoutId id="2147485080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Verdana"/>
          <a:ea typeface="ヒラギノ角ゴ Pro W3" charset="-128"/>
          <a:cs typeface="Verdan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  <a:cs typeface="Verdana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  <a:cs typeface="Verdana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  <a:cs typeface="Verdana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  <a:cs typeface="Verdana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ctrTitle"/>
          </p:nvPr>
        </p:nvSpPr>
        <p:spPr bwMode="auto">
          <a:xfrm>
            <a:off x="468313" y="1340768"/>
            <a:ext cx="8289925" cy="9366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Aft>
                <a:spcPct val="0"/>
              </a:spcAft>
            </a:pPr>
            <a:r>
              <a:rPr lang="es-ES_tradnl" altLang="es-CL" sz="2800" b="1" dirty="0" smtClean="0">
                <a:solidFill>
                  <a:srgbClr val="FFFFFF"/>
                </a:solidFill>
                <a:latin typeface="Verdana" pitchFamily="34" charset="0"/>
                <a:ea typeface="ヒラギノ角ゴ Pro W3"/>
                <a:cs typeface="ヒラギノ角ゴ Pro W3"/>
                <a:sym typeface="Verdana Bold"/>
              </a:rPr>
              <a:t>I Jornada Nacional de Subdirectores</a:t>
            </a:r>
            <a:br>
              <a:rPr lang="es-ES_tradnl" altLang="es-CL" sz="2800" b="1" dirty="0" smtClean="0">
                <a:solidFill>
                  <a:srgbClr val="FFFFFF"/>
                </a:solidFill>
                <a:latin typeface="Verdana" pitchFamily="34" charset="0"/>
                <a:ea typeface="ヒラギノ角ゴ Pro W3"/>
                <a:cs typeface="ヒラギノ角ゴ Pro W3"/>
                <a:sym typeface="Verdana Bold"/>
              </a:rPr>
            </a:br>
            <a:r>
              <a:rPr lang="es-ES_tradnl" altLang="es-CL" sz="2800" b="1" dirty="0" smtClean="0">
                <a:solidFill>
                  <a:srgbClr val="FFFFFF"/>
                </a:solidFill>
                <a:latin typeface="Verdana" pitchFamily="34" charset="0"/>
                <a:ea typeface="ヒラギノ角ゴ Pro W3"/>
                <a:cs typeface="ヒラギノ角ゴ Pro W3"/>
                <a:sym typeface="Verdana Bold"/>
              </a:rPr>
              <a:t>de Recursos Humanos SNSS</a:t>
            </a:r>
            <a:r>
              <a:rPr lang="es-ES_tradnl" altLang="es-CL" sz="3200" b="1" dirty="0" smtClean="0">
                <a:solidFill>
                  <a:srgbClr val="FFFFFF"/>
                </a:solidFill>
                <a:latin typeface="Verdana" pitchFamily="34" charset="0"/>
                <a:ea typeface="ヒラギノ角ゴ Pro W3"/>
                <a:cs typeface="ヒラギノ角ゴ Pro W3"/>
                <a:sym typeface="Verdana Bold"/>
              </a:rPr>
              <a:t/>
            </a:r>
            <a:br>
              <a:rPr lang="es-ES_tradnl" altLang="es-CL" sz="3200" b="1" dirty="0" smtClean="0">
                <a:solidFill>
                  <a:srgbClr val="FFFFFF"/>
                </a:solidFill>
                <a:latin typeface="Verdana" pitchFamily="34" charset="0"/>
                <a:ea typeface="ヒラギノ角ゴ Pro W3"/>
                <a:cs typeface="ヒラギノ角ゴ Pro W3"/>
                <a:sym typeface="Verdana Bold"/>
              </a:rPr>
            </a:br>
            <a:r>
              <a:rPr lang="es-ES_tradnl" altLang="es-CL" sz="3200" b="1" dirty="0" smtClean="0">
                <a:solidFill>
                  <a:srgbClr val="FFFFFF"/>
                </a:solidFill>
                <a:latin typeface="Verdana" pitchFamily="34" charset="0"/>
                <a:ea typeface="ヒラギノ角ゴ Pro W3"/>
                <a:cs typeface="ヒラギノ角ゴ Pro W3"/>
                <a:sym typeface="Verdana Bold"/>
              </a:rPr>
              <a:t/>
            </a:r>
            <a:br>
              <a:rPr lang="es-ES_tradnl" altLang="es-CL" sz="3200" b="1" dirty="0" smtClean="0">
                <a:solidFill>
                  <a:srgbClr val="FFFFFF"/>
                </a:solidFill>
                <a:latin typeface="Verdana" pitchFamily="34" charset="0"/>
                <a:ea typeface="ヒラギノ角ゴ Pro W3"/>
                <a:cs typeface="ヒラギノ角ゴ Pro W3"/>
                <a:sym typeface="Verdana Bold"/>
              </a:rPr>
            </a:br>
            <a:r>
              <a:rPr lang="es-ES_tradnl" altLang="es-CL" sz="1800" b="1" dirty="0" smtClean="0">
                <a:solidFill>
                  <a:srgbClr val="FFFFFF"/>
                </a:solidFill>
                <a:latin typeface="Verdana" pitchFamily="34" charset="0"/>
                <a:ea typeface="ヒラギノ角ゴ Pro W3"/>
                <a:cs typeface="ヒラギノ角ゴ Pro W3"/>
                <a:sym typeface="Verdana Bold"/>
              </a:rPr>
              <a:t>Viña del Mar, V Región</a:t>
            </a:r>
            <a:br>
              <a:rPr lang="es-ES_tradnl" altLang="es-CL" sz="1800" b="1" dirty="0" smtClean="0">
                <a:solidFill>
                  <a:srgbClr val="FFFFFF"/>
                </a:solidFill>
                <a:latin typeface="Verdana" pitchFamily="34" charset="0"/>
                <a:ea typeface="ヒラギノ角ゴ Pro W3"/>
                <a:cs typeface="ヒラギノ角ゴ Pro W3"/>
                <a:sym typeface="Verdana Bold"/>
              </a:rPr>
            </a:br>
            <a:r>
              <a:rPr lang="es-ES_tradnl" altLang="es-CL" sz="1800" b="1" dirty="0" smtClean="0">
                <a:solidFill>
                  <a:srgbClr val="FFFFFF"/>
                </a:solidFill>
                <a:latin typeface="Verdana" pitchFamily="34" charset="0"/>
                <a:ea typeface="ヒラギノ角ゴ Pro W3"/>
                <a:cs typeface="ヒラギノ角ゴ Pro W3"/>
                <a:sym typeface="Verdana Bold"/>
              </a:rPr>
              <a:t/>
            </a:r>
            <a:br>
              <a:rPr lang="es-ES_tradnl" altLang="es-CL" sz="1800" b="1" dirty="0" smtClean="0">
                <a:solidFill>
                  <a:srgbClr val="FFFFFF"/>
                </a:solidFill>
                <a:latin typeface="Verdana" pitchFamily="34" charset="0"/>
                <a:ea typeface="ヒラギノ角ゴ Pro W3"/>
                <a:cs typeface="ヒラギノ角ゴ Pro W3"/>
                <a:sym typeface="Verdana Bold"/>
              </a:rPr>
            </a:br>
            <a:endParaRPr lang="es-ES_tradnl" altLang="es-CL" sz="3200" b="1" dirty="0" smtClean="0">
              <a:solidFill>
                <a:srgbClr val="FFFFFF"/>
              </a:solidFill>
              <a:latin typeface="Verdana" pitchFamily="34" charset="0"/>
              <a:ea typeface="ヒラギノ角ゴ Pro W3"/>
              <a:cs typeface="ヒラギノ角ゴ Pro W3"/>
              <a:sym typeface="Verdana Bold"/>
            </a:endParaRPr>
          </a:p>
        </p:txBody>
      </p:sp>
      <p:sp>
        <p:nvSpPr>
          <p:cNvPr id="30723" name="6 CuadroTexto"/>
          <p:cNvSpPr txBox="1">
            <a:spLocks noChangeArrowheads="1"/>
          </p:cNvSpPr>
          <p:nvPr/>
        </p:nvSpPr>
        <p:spPr bwMode="auto">
          <a:xfrm>
            <a:off x="2898775" y="5661248"/>
            <a:ext cx="5859463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L" altLang="es-CL" sz="1200" b="1" dirty="0">
                <a:solidFill>
                  <a:schemeClr val="tx2"/>
                </a:solidFill>
              </a:rPr>
              <a:t>DEPARTAMENTO DE PLANIFICACIÓN DE RHS Y CONTROL DE GESTIÓN</a:t>
            </a:r>
          </a:p>
          <a:p>
            <a:r>
              <a:rPr lang="es-CL" altLang="es-CL" sz="1200" dirty="0"/>
              <a:t>División de Gestión y Desarrollo de las Personas, </a:t>
            </a:r>
          </a:p>
          <a:p>
            <a:r>
              <a:rPr lang="es-CL" altLang="es-CL" sz="1200" dirty="0"/>
              <a:t>Subsecretaría de Redes Asistenciales</a:t>
            </a:r>
          </a:p>
          <a:p>
            <a:r>
              <a:rPr lang="es-CL" altLang="es-CL" sz="1200" dirty="0"/>
              <a:t>Ministerio de Salud de Chile</a:t>
            </a:r>
          </a:p>
          <a:p>
            <a:r>
              <a:rPr lang="es-CL" altLang="es-CL" sz="1200" dirty="0" smtClean="0"/>
              <a:t>Mayo de 2104</a:t>
            </a:r>
            <a:endParaRPr lang="es-CL" altLang="es-CL" sz="1200" dirty="0"/>
          </a:p>
        </p:txBody>
      </p:sp>
      <p:sp>
        <p:nvSpPr>
          <p:cNvPr id="4" name="6 CuadroTexto"/>
          <p:cNvSpPr txBox="1">
            <a:spLocks noChangeArrowheads="1"/>
          </p:cNvSpPr>
          <p:nvPr/>
        </p:nvSpPr>
        <p:spPr bwMode="auto">
          <a:xfrm>
            <a:off x="2898775" y="3789040"/>
            <a:ext cx="585946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CL" altLang="es-CL" b="1" dirty="0" smtClean="0">
                <a:solidFill>
                  <a:schemeClr val="tx2"/>
                </a:solidFill>
              </a:rPr>
              <a:t>CRISTIAN SAEZ BURDILES</a:t>
            </a:r>
          </a:p>
          <a:p>
            <a:pPr algn="ctr"/>
            <a:r>
              <a:rPr lang="es-CL" altLang="es-CL" sz="1200" b="1" dirty="0" smtClean="0">
                <a:solidFill>
                  <a:schemeClr val="tx2"/>
                </a:solidFill>
              </a:rPr>
              <a:t>Contador Auditor UCSC</a:t>
            </a:r>
          </a:p>
          <a:p>
            <a:pPr algn="ctr"/>
            <a:r>
              <a:rPr lang="es-CL" altLang="es-CL" sz="1200" b="1" dirty="0" smtClean="0">
                <a:solidFill>
                  <a:schemeClr val="tx2"/>
                </a:solidFill>
              </a:rPr>
              <a:t>Diplomado en Alta Dirección Publica, U. Del Desarrollo</a:t>
            </a:r>
          </a:p>
          <a:p>
            <a:pPr algn="ctr"/>
            <a:r>
              <a:rPr lang="es-CL" altLang="es-CL" sz="1200" b="1" dirty="0" smtClean="0">
                <a:solidFill>
                  <a:schemeClr val="tx2"/>
                </a:solidFill>
              </a:rPr>
              <a:t>Diplomado en Economía de la Salud, FLACSO Chile.</a:t>
            </a:r>
            <a:endParaRPr lang="es-CL" altLang="es-CL" sz="12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9 Diagrama"/>
          <p:cNvGraphicFramePr/>
          <p:nvPr/>
        </p:nvGraphicFramePr>
        <p:xfrm>
          <a:off x="539552" y="1988840"/>
          <a:ext cx="7416824" cy="383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12 Rectángulo"/>
          <p:cNvSpPr/>
          <p:nvPr/>
        </p:nvSpPr>
        <p:spPr>
          <a:xfrm>
            <a:off x="34925" y="188913"/>
            <a:ext cx="9010650" cy="12620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s-CL" sz="2800" b="1" dirty="0">
                <a:solidFill>
                  <a:srgbClr val="800000"/>
                </a:solidFill>
              </a:rPr>
              <a:t> </a:t>
            </a:r>
            <a:r>
              <a:rPr lang="es-CL" sz="2400" b="1" dirty="0">
                <a:solidFill>
                  <a:schemeClr val="accent1"/>
                </a:solidFill>
                <a:latin typeface="+mj-lt"/>
              </a:rPr>
              <a:t>Estrategia Nacional de Salud</a:t>
            </a:r>
          </a:p>
          <a:p>
            <a:pPr>
              <a:defRPr/>
            </a:pPr>
            <a:r>
              <a:rPr lang="es-CL" sz="2400" b="1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s-CL" sz="2000" b="1" dirty="0">
                <a:solidFill>
                  <a:srgbClr val="C00000"/>
                </a:solidFill>
                <a:latin typeface="+mj-lt"/>
              </a:rPr>
              <a:t>Política de RHS – Niveles de Responsabilidad</a:t>
            </a:r>
            <a:endParaRPr lang="es-CL" sz="2400" b="1" dirty="0">
              <a:solidFill>
                <a:srgbClr val="C00000"/>
              </a:solidFill>
              <a:latin typeface="+mj-lt"/>
            </a:endParaRPr>
          </a:p>
          <a:p>
            <a:pPr>
              <a:defRPr/>
            </a:pPr>
            <a:r>
              <a:rPr lang="es-CL" sz="2400" b="1" dirty="0">
                <a:solidFill>
                  <a:schemeClr val="accent1"/>
                </a:solidFill>
                <a:latin typeface="+mj-lt"/>
              </a:rPr>
              <a:t>  </a:t>
            </a:r>
            <a:endParaRPr lang="es-CL" sz="2800" dirty="0">
              <a:solidFill>
                <a:schemeClr val="accent1"/>
              </a:solidFill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42863" y="115888"/>
            <a:ext cx="9010650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s-MX" sz="2400" b="1" dirty="0">
                <a:solidFill>
                  <a:srgbClr val="006CB7"/>
                </a:solidFill>
                <a:latin typeface="+mj-lt"/>
                <a:cs typeface="Verdana" pitchFamily="34" charset="0"/>
              </a:rPr>
              <a:t>RECURSO HUMANOS DE LA ENS:</a:t>
            </a:r>
          </a:p>
          <a:p>
            <a:pPr>
              <a:defRPr/>
            </a:pPr>
            <a:r>
              <a:rPr lang="es-MX" sz="2400" b="1" dirty="0">
                <a:solidFill>
                  <a:srgbClr val="006CB7"/>
                </a:solidFill>
                <a:latin typeface="+mj-lt"/>
                <a:cs typeface="Verdana" pitchFamily="34" charset="0"/>
              </a:rPr>
              <a:t>	INDICADORES  DE LAS ESTRATEGIAS </a:t>
            </a:r>
            <a:r>
              <a:rPr lang="es-MX" sz="2000" b="1" i="1" dirty="0">
                <a:solidFill>
                  <a:srgbClr val="C00000"/>
                </a:solidFill>
                <a:latin typeface="+mj-lt"/>
                <a:cs typeface="Verdana" pitchFamily="34" charset="0"/>
              </a:rPr>
              <a:t>- </a:t>
            </a:r>
            <a:r>
              <a:rPr lang="es-MX" sz="2000" b="1" dirty="0">
                <a:solidFill>
                  <a:srgbClr val="006CB7"/>
                </a:solidFill>
                <a:latin typeface="+mj-lt"/>
                <a:cs typeface="Verdana" pitchFamily="34" charset="0"/>
              </a:rPr>
              <a:t> </a:t>
            </a:r>
            <a:r>
              <a:rPr lang="es-MX" sz="2400" b="1" i="1" dirty="0">
                <a:solidFill>
                  <a:srgbClr val="C00000"/>
                </a:solidFill>
                <a:latin typeface="+mj-lt"/>
                <a:cs typeface="Verdana" pitchFamily="34" charset="0"/>
              </a:rPr>
              <a:t>1- Políticas de RHS</a:t>
            </a:r>
          </a:p>
        </p:txBody>
      </p:sp>
      <p:graphicFrame>
        <p:nvGraphicFramePr>
          <p:cNvPr id="2" name="1 Tabla"/>
          <p:cNvGraphicFramePr>
            <a:graphicFrameLocks noGrp="1"/>
          </p:cNvGraphicFramePr>
          <p:nvPr/>
        </p:nvGraphicFramePr>
        <p:xfrm>
          <a:off x="161925" y="1052513"/>
          <a:ext cx="8802688" cy="53292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02688"/>
              </a:tblGrid>
              <a:tr h="88469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2400" b="0" i="0" u="none" strike="noStrike" dirty="0" smtClean="0">
                          <a:latin typeface="+mn-lt"/>
                        </a:rPr>
                        <a:t>1.1. Proporción de SS que suscriben y difunden la política de Recursos Humanos en Salud RHS vigente</a:t>
                      </a:r>
                      <a:endParaRPr lang="es-CL" sz="2400" b="0" i="0" u="none" strike="noStrike" dirty="0">
                        <a:latin typeface="+mn-lt"/>
                      </a:endParaRPr>
                    </a:p>
                  </a:txBody>
                  <a:tcPr marL="0" marR="0" marT="0" marB="0" anchor="ctr"/>
                </a:tc>
              </a:tr>
              <a:tr h="1266945">
                <a:tc>
                  <a:txBody>
                    <a:bodyPr/>
                    <a:lstStyle/>
                    <a:p>
                      <a:pPr algn="l" fontAlgn="ctr"/>
                      <a:r>
                        <a:rPr lang="es-CL" sz="2400" b="0" i="0" u="none" strike="noStrike" dirty="0" smtClean="0">
                          <a:latin typeface="+mn-lt"/>
                        </a:rPr>
                        <a:t>Medición</a:t>
                      </a:r>
                      <a:r>
                        <a:rPr lang="es-CL" sz="2400" b="0" i="0" u="none" strike="noStrike" baseline="0" dirty="0" smtClean="0">
                          <a:latin typeface="+mn-lt"/>
                        </a:rPr>
                        <a:t> </a:t>
                      </a:r>
                      <a:r>
                        <a:rPr lang="es-CL" sz="2400" b="0" i="0" u="none" strike="noStrike" dirty="0" smtClean="0">
                          <a:latin typeface="+mn-lt"/>
                        </a:rPr>
                        <a:t>Semestral</a:t>
                      </a:r>
                      <a:endParaRPr lang="es-CL" sz="2400" b="0" i="0" u="none" strike="noStrike" dirty="0">
                        <a:latin typeface="+mn-lt"/>
                      </a:endParaRPr>
                    </a:p>
                  </a:txBody>
                  <a:tcPr marL="0" marR="0" marT="0" marB="0" anchor="ctr"/>
                </a:tc>
              </a:tr>
              <a:tr h="910759">
                <a:tc>
                  <a:txBody>
                    <a:bodyPr/>
                    <a:lstStyle/>
                    <a:p>
                      <a:r>
                        <a:rPr lang="es-CL" sz="2400" dirty="0" smtClean="0">
                          <a:latin typeface="+mn-lt"/>
                        </a:rPr>
                        <a:t>2015:</a:t>
                      </a:r>
                      <a:r>
                        <a:rPr lang="es-CL" sz="2400" baseline="0" dirty="0" smtClean="0">
                          <a:latin typeface="+mn-lt"/>
                        </a:rPr>
                        <a:t>                                                                                     </a:t>
                      </a:r>
                      <a:r>
                        <a:rPr lang="es-CL" sz="2400" baseline="0" dirty="0" smtClean="0">
                          <a:solidFill>
                            <a:srgbClr val="C00000"/>
                          </a:solidFill>
                          <a:latin typeface="+mn-lt"/>
                        </a:rPr>
                        <a:t>(29/29) SS</a:t>
                      </a:r>
                    </a:p>
                    <a:p>
                      <a:r>
                        <a:rPr lang="es-CL" sz="2400" baseline="0" dirty="0" smtClean="0">
                          <a:latin typeface="+mn-lt"/>
                        </a:rPr>
                        <a:t>2019:                                                                                     </a:t>
                      </a:r>
                      <a:r>
                        <a:rPr lang="es-CL" sz="2400" baseline="0" dirty="0" smtClean="0">
                          <a:solidFill>
                            <a:srgbClr val="C00000"/>
                          </a:solidFill>
                          <a:latin typeface="+mn-lt"/>
                        </a:rPr>
                        <a:t>(29/29) SS</a:t>
                      </a:r>
                      <a:endParaRPr lang="es-CL" sz="2400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 marT="45726" marB="45726"/>
                </a:tc>
              </a:tr>
              <a:tr h="1315541">
                <a:tc>
                  <a:txBody>
                    <a:bodyPr/>
                    <a:lstStyle/>
                    <a:p>
                      <a:r>
                        <a:rPr lang="es-CL" sz="2400" dirty="0" smtClean="0">
                          <a:latin typeface="+mn-lt"/>
                        </a:rPr>
                        <a:t>Se  considera</a:t>
                      </a:r>
                      <a:r>
                        <a:rPr lang="es-CL" sz="2400" baseline="0" dirty="0" smtClean="0">
                          <a:latin typeface="+mn-lt"/>
                        </a:rPr>
                        <a:t> valido todo tipo de difusión. El SS debe mandar al nivel central un informe que de cuenta de la difusión, sus medios y su extensión (debe incluir la APS)</a:t>
                      </a:r>
                      <a:endParaRPr lang="es-CL" sz="2400" dirty="0">
                        <a:latin typeface="+mn-lt"/>
                      </a:endParaRPr>
                    </a:p>
                  </a:txBody>
                  <a:tcPr marT="45726" marB="45726"/>
                </a:tc>
              </a:tr>
              <a:tr h="951297">
                <a:tc>
                  <a:txBody>
                    <a:bodyPr/>
                    <a:lstStyle/>
                    <a:p>
                      <a:r>
                        <a:rPr lang="es-CL" sz="2400" i="1" baseline="0" dirty="0" smtClean="0">
                          <a:latin typeface="+mn-lt"/>
                        </a:rPr>
                        <a:t>Responsable de recolectar</a:t>
                      </a:r>
                      <a:r>
                        <a:rPr lang="es-CL" sz="2400" baseline="0" dirty="0" smtClean="0">
                          <a:latin typeface="+mn-lt"/>
                        </a:rPr>
                        <a:t>: Dpto. de </a:t>
                      </a:r>
                      <a:r>
                        <a:rPr lang="es-CL" sz="2400" baseline="0" dirty="0" err="1" smtClean="0">
                          <a:latin typeface="+mn-lt"/>
                        </a:rPr>
                        <a:t>Planif</a:t>
                      </a:r>
                      <a:r>
                        <a:rPr lang="es-CL" sz="2400" baseline="0" dirty="0" smtClean="0">
                          <a:latin typeface="+mn-lt"/>
                        </a:rPr>
                        <a:t>. de RHS</a:t>
                      </a:r>
                    </a:p>
                    <a:p>
                      <a:r>
                        <a:rPr lang="es-CL" sz="2400" i="1" baseline="0" dirty="0" smtClean="0">
                          <a:latin typeface="+mn-lt"/>
                        </a:rPr>
                        <a:t>Responsable de Reportar</a:t>
                      </a:r>
                      <a:r>
                        <a:rPr lang="es-CL" sz="2400" baseline="0" dirty="0" smtClean="0">
                          <a:latin typeface="+mn-lt"/>
                        </a:rPr>
                        <a:t>: Jefe DIGEDEP</a:t>
                      </a:r>
                      <a:endParaRPr lang="es-CL" sz="2400" dirty="0">
                        <a:latin typeface="+mn-lt"/>
                      </a:endParaRPr>
                    </a:p>
                  </a:txBody>
                  <a:tcPr marT="45726" marB="45726"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42863" y="115888"/>
            <a:ext cx="9010650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s-MX" sz="2400" b="1" dirty="0">
                <a:solidFill>
                  <a:srgbClr val="006CB7"/>
                </a:solidFill>
                <a:latin typeface="+mj-lt"/>
                <a:cs typeface="Verdana" pitchFamily="34" charset="0"/>
              </a:rPr>
              <a:t>RECURSO HUMANOS DE LA ENS:</a:t>
            </a:r>
          </a:p>
          <a:p>
            <a:pPr>
              <a:defRPr/>
            </a:pPr>
            <a:r>
              <a:rPr lang="es-MX" sz="2400" b="1" dirty="0">
                <a:solidFill>
                  <a:srgbClr val="006CB7"/>
                </a:solidFill>
                <a:latin typeface="+mj-lt"/>
                <a:cs typeface="Verdana" pitchFamily="34" charset="0"/>
              </a:rPr>
              <a:t>	INDICADORES  DE LAS ESTRATEGIAS </a:t>
            </a:r>
            <a:r>
              <a:rPr lang="es-MX" sz="2000" b="1" i="1" dirty="0">
                <a:solidFill>
                  <a:srgbClr val="C00000"/>
                </a:solidFill>
                <a:latin typeface="+mj-lt"/>
                <a:cs typeface="Verdana" pitchFamily="34" charset="0"/>
              </a:rPr>
              <a:t>- </a:t>
            </a:r>
            <a:r>
              <a:rPr lang="es-MX" sz="2000" b="1" dirty="0">
                <a:solidFill>
                  <a:srgbClr val="006CB7"/>
                </a:solidFill>
                <a:latin typeface="+mj-lt"/>
                <a:cs typeface="Verdana" pitchFamily="34" charset="0"/>
              </a:rPr>
              <a:t> </a:t>
            </a:r>
            <a:r>
              <a:rPr lang="es-MX" sz="2400" b="1" i="1" dirty="0">
                <a:solidFill>
                  <a:srgbClr val="C00000"/>
                </a:solidFill>
                <a:latin typeface="+mj-lt"/>
                <a:cs typeface="Verdana" pitchFamily="34" charset="0"/>
              </a:rPr>
              <a:t>1- Políticas de RHS</a:t>
            </a:r>
          </a:p>
        </p:txBody>
      </p:sp>
      <p:graphicFrame>
        <p:nvGraphicFramePr>
          <p:cNvPr id="2" name="1 Tabla"/>
          <p:cNvGraphicFramePr>
            <a:graphicFrameLocks noGrp="1"/>
          </p:cNvGraphicFramePr>
          <p:nvPr/>
        </p:nvGraphicFramePr>
        <p:xfrm>
          <a:off x="161925" y="1052513"/>
          <a:ext cx="8891588" cy="57419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91588"/>
              </a:tblGrid>
              <a:tr h="102777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2400" b="0" i="0" u="none" strike="noStrike" dirty="0">
                          <a:latin typeface="+mn-lt"/>
                        </a:rPr>
                        <a:t>1.2. Proporción de SEREMI que suscriben y difunden la </a:t>
                      </a:r>
                      <a:r>
                        <a:rPr lang="es-CL" sz="2400" b="0" i="0" u="none" strike="noStrike" dirty="0" smtClean="0">
                          <a:latin typeface="+mn-lt"/>
                        </a:rPr>
                        <a:t>política </a:t>
                      </a:r>
                      <a:r>
                        <a:rPr lang="es-CL" sz="2400" b="0" i="0" u="none" strike="noStrike" dirty="0">
                          <a:latin typeface="+mn-lt"/>
                        </a:rPr>
                        <a:t>de Recursos Humanos en Salud vigente</a:t>
                      </a:r>
                    </a:p>
                  </a:txBody>
                  <a:tcPr marL="0" marR="0" marT="0" marB="0" anchor="ctr"/>
                </a:tc>
              </a:tr>
              <a:tr h="589197">
                <a:tc>
                  <a:txBody>
                    <a:bodyPr/>
                    <a:lstStyle/>
                    <a:p>
                      <a:pPr algn="l" fontAlgn="ctr"/>
                      <a:r>
                        <a:rPr lang="es-CL" sz="2400" b="0" i="0" u="none" strike="noStrike" dirty="0" smtClean="0">
                          <a:latin typeface="+mn-lt"/>
                        </a:rPr>
                        <a:t>Medición</a:t>
                      </a:r>
                      <a:r>
                        <a:rPr lang="es-CL" sz="2400" b="0" i="0" u="none" strike="noStrike" baseline="0" dirty="0" smtClean="0">
                          <a:latin typeface="+mn-lt"/>
                        </a:rPr>
                        <a:t> Semestral</a:t>
                      </a:r>
                      <a:endParaRPr lang="es-CL" sz="2400" b="0" i="0" u="none" strike="noStrike" dirty="0">
                        <a:latin typeface="+mn-lt"/>
                      </a:endParaRPr>
                    </a:p>
                  </a:txBody>
                  <a:tcPr marL="0" marR="0" marT="0" marB="0" anchor="ctr"/>
                </a:tc>
              </a:tr>
              <a:tr h="82493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2400" dirty="0" smtClean="0">
                          <a:latin typeface="+mn-lt"/>
                        </a:rPr>
                        <a:t>2015:                                                                                           </a:t>
                      </a:r>
                      <a:r>
                        <a:rPr lang="es-CL" sz="2400" dirty="0" smtClean="0">
                          <a:solidFill>
                            <a:srgbClr val="C00000"/>
                          </a:solidFill>
                          <a:latin typeface="+mn-lt"/>
                        </a:rPr>
                        <a:t>15/15 SEREMI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2400" dirty="0" smtClean="0">
                          <a:latin typeface="+mn-lt"/>
                        </a:rPr>
                        <a:t>2019:                                                                                           </a:t>
                      </a:r>
                      <a:r>
                        <a:rPr lang="es-CL" sz="2400" dirty="0" smtClean="0">
                          <a:solidFill>
                            <a:srgbClr val="C00000"/>
                          </a:solidFill>
                          <a:latin typeface="+mn-lt"/>
                        </a:rPr>
                        <a:t>15/15</a:t>
                      </a:r>
                      <a:r>
                        <a:rPr lang="es-CL" sz="2400" baseline="0" dirty="0" smtClean="0">
                          <a:solidFill>
                            <a:srgbClr val="C00000"/>
                          </a:solidFill>
                          <a:latin typeface="+mn-lt"/>
                        </a:rPr>
                        <a:t> SEREMI</a:t>
                      </a:r>
                      <a:endParaRPr lang="es-CL" sz="2400" dirty="0" smtClean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 marT="45728" marB="45728"/>
                </a:tc>
              </a:tr>
              <a:tr h="2194946">
                <a:tc>
                  <a:txBody>
                    <a:bodyPr/>
                    <a:lstStyle/>
                    <a:p>
                      <a:pPr algn="l" fontAlgn="ctr"/>
                      <a:endParaRPr lang="es-CL" sz="24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algn="l" fontAlgn="ctr"/>
                      <a:r>
                        <a:rPr lang="es-CL" sz="2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Informe </a:t>
                      </a:r>
                      <a:r>
                        <a:rPr lang="es-CL" sz="2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desde la región por correo electrónico con Plan de Implementación de la política y medios de verificación sobre su difusión (listas de asistencia a capacitaciones, documentos de difusión como boletines, correos, publicaciones, etc</a:t>
                      </a:r>
                      <a:r>
                        <a:rPr lang="es-CL" sz="2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.)</a:t>
                      </a:r>
                    </a:p>
                    <a:p>
                      <a:pPr algn="l" fontAlgn="ctr"/>
                      <a:endParaRPr lang="es-CL" sz="2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</a:tr>
              <a:tr h="1105142">
                <a:tc>
                  <a:txBody>
                    <a:bodyPr/>
                    <a:lstStyle/>
                    <a:p>
                      <a:r>
                        <a:rPr lang="es-CL" sz="2400" i="1" baseline="0" dirty="0" smtClean="0">
                          <a:latin typeface="+mn-lt"/>
                        </a:rPr>
                        <a:t>Responsable de recolectar</a:t>
                      </a:r>
                      <a:r>
                        <a:rPr lang="es-CL" sz="2400" baseline="0" dirty="0" smtClean="0">
                          <a:latin typeface="+mn-lt"/>
                        </a:rPr>
                        <a:t>:     Unidad Desarrollo de Personal</a:t>
                      </a:r>
                    </a:p>
                    <a:p>
                      <a:r>
                        <a:rPr lang="es-CL" sz="2400" i="1" baseline="0" dirty="0" smtClean="0">
                          <a:latin typeface="+mn-lt"/>
                        </a:rPr>
                        <a:t>Responsable de Reportar</a:t>
                      </a:r>
                      <a:r>
                        <a:rPr lang="es-CL" sz="2400" baseline="0" dirty="0" smtClean="0">
                          <a:latin typeface="+mn-lt"/>
                        </a:rPr>
                        <a:t>:        Jefe DPTO RHS SSP</a:t>
                      </a:r>
                      <a:endParaRPr lang="es-CL" sz="2400" dirty="0" smtClean="0">
                        <a:latin typeface="+mn-lt"/>
                      </a:endParaRPr>
                    </a:p>
                  </a:txBody>
                  <a:tcPr marT="45728" marB="45728"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42863" y="115888"/>
            <a:ext cx="9010650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s-MX" sz="2400" b="1" dirty="0">
                <a:solidFill>
                  <a:srgbClr val="006CB7"/>
                </a:solidFill>
                <a:latin typeface="+mj-lt"/>
                <a:cs typeface="Verdana" pitchFamily="34" charset="0"/>
              </a:rPr>
              <a:t>RECURSO HUMANOS DE LA ENS:</a:t>
            </a:r>
          </a:p>
          <a:p>
            <a:pPr>
              <a:defRPr/>
            </a:pPr>
            <a:r>
              <a:rPr lang="es-MX" sz="2400" b="1" dirty="0">
                <a:solidFill>
                  <a:srgbClr val="006CB7"/>
                </a:solidFill>
                <a:latin typeface="+mj-lt"/>
                <a:cs typeface="Verdana" pitchFamily="34" charset="0"/>
              </a:rPr>
              <a:t>	INDICADORES  DE LAS ESTRATEGIAS </a:t>
            </a:r>
            <a:r>
              <a:rPr lang="es-MX" sz="2000" b="1" i="1" dirty="0">
                <a:solidFill>
                  <a:srgbClr val="C00000"/>
                </a:solidFill>
                <a:latin typeface="+mj-lt"/>
                <a:cs typeface="Verdana" pitchFamily="34" charset="0"/>
              </a:rPr>
              <a:t>- </a:t>
            </a:r>
            <a:r>
              <a:rPr lang="es-MX" sz="2000" b="1" dirty="0">
                <a:solidFill>
                  <a:srgbClr val="006CB7"/>
                </a:solidFill>
                <a:latin typeface="+mj-lt"/>
                <a:cs typeface="Verdana" pitchFamily="34" charset="0"/>
              </a:rPr>
              <a:t> </a:t>
            </a:r>
            <a:r>
              <a:rPr lang="es-MX" sz="2400" b="1" i="1" dirty="0">
                <a:solidFill>
                  <a:srgbClr val="C00000"/>
                </a:solidFill>
                <a:latin typeface="+mj-lt"/>
                <a:cs typeface="Verdana" pitchFamily="34" charset="0"/>
              </a:rPr>
              <a:t>1- Políticas de RHS</a:t>
            </a:r>
          </a:p>
        </p:txBody>
      </p:sp>
      <p:graphicFrame>
        <p:nvGraphicFramePr>
          <p:cNvPr id="2" name="1 Tabla"/>
          <p:cNvGraphicFramePr>
            <a:graphicFrameLocks noGrp="1"/>
          </p:cNvGraphicFramePr>
          <p:nvPr/>
        </p:nvGraphicFramePr>
        <p:xfrm>
          <a:off x="179388" y="1052513"/>
          <a:ext cx="8874125" cy="50403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74125"/>
              </a:tblGrid>
              <a:tr h="11385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24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1.3.  Proporción de SS con planes operativos* de la política de RHS, implementados al menos cada </a:t>
                      </a:r>
                      <a:r>
                        <a:rPr lang="es-CL" sz="24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2 </a:t>
                      </a:r>
                      <a:r>
                        <a:rPr lang="es-CL" sz="24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años a partir </a:t>
                      </a:r>
                      <a:r>
                        <a:rPr lang="es-CL" sz="24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del año 2013</a:t>
                      </a:r>
                      <a:endParaRPr lang="es-CL" sz="24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</a:tr>
              <a:tr h="652691">
                <a:tc>
                  <a:txBody>
                    <a:bodyPr/>
                    <a:lstStyle/>
                    <a:p>
                      <a:pPr algn="l" fontAlgn="ctr"/>
                      <a:r>
                        <a:rPr lang="es-CL" sz="2400" b="0" i="0" u="none" strike="noStrike" dirty="0" smtClean="0">
                          <a:latin typeface="+mn-lt"/>
                        </a:rPr>
                        <a:t>Medición:      </a:t>
                      </a:r>
                      <a:r>
                        <a:rPr lang="es-CL" sz="2400" b="0" i="0" u="none" strike="noStrike" baseline="0" dirty="0" smtClean="0">
                          <a:latin typeface="+mn-lt"/>
                        </a:rPr>
                        <a:t> Anual</a:t>
                      </a:r>
                      <a:endParaRPr lang="es-CL" sz="2400" b="0" i="0" u="none" strike="noStrike" dirty="0">
                        <a:latin typeface="+mn-lt"/>
                      </a:endParaRPr>
                    </a:p>
                  </a:txBody>
                  <a:tcPr marL="0" marR="0" marT="0" marB="0" anchor="ctr"/>
                </a:tc>
              </a:tr>
              <a:tr h="9138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2400" dirty="0" smtClean="0">
                          <a:latin typeface="+mn-lt"/>
                        </a:rPr>
                        <a:t>2015:                                                                                 </a:t>
                      </a:r>
                      <a:r>
                        <a:rPr lang="es-CL" sz="2400" dirty="0" smtClean="0">
                          <a:solidFill>
                            <a:srgbClr val="C00000"/>
                          </a:solidFill>
                          <a:latin typeface="+mn-lt"/>
                        </a:rPr>
                        <a:t>15/29 SS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2400" dirty="0" smtClean="0">
                          <a:latin typeface="+mn-lt"/>
                        </a:rPr>
                        <a:t>2019:                                                                                 </a:t>
                      </a:r>
                      <a:r>
                        <a:rPr lang="es-CL" sz="2400" dirty="0" smtClean="0">
                          <a:solidFill>
                            <a:srgbClr val="C00000"/>
                          </a:solidFill>
                          <a:latin typeface="+mn-lt"/>
                        </a:rPr>
                        <a:t>29/29 SS</a:t>
                      </a:r>
                      <a:endParaRPr lang="es-CL" sz="2400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 marL="91442" marR="91442" marT="45718" marB="45718"/>
                </a:tc>
              </a:tr>
              <a:tr h="1111023">
                <a:tc>
                  <a:txBody>
                    <a:bodyPr/>
                    <a:lstStyle/>
                    <a:p>
                      <a:r>
                        <a:rPr lang="es-CL" sz="2400" dirty="0" smtClean="0">
                          <a:latin typeface="+mn-lt"/>
                        </a:rPr>
                        <a:t>Informe</a:t>
                      </a:r>
                      <a:r>
                        <a:rPr lang="es-CL" sz="2400" baseline="0" dirty="0" smtClean="0">
                          <a:latin typeface="+mn-lt"/>
                        </a:rPr>
                        <a:t> de Reporte enviado por mail al la DIGEDEP y elaborada según formato emitido por el nivel central</a:t>
                      </a:r>
                      <a:endParaRPr lang="es-CL" sz="2400" dirty="0">
                        <a:latin typeface="+mn-lt"/>
                      </a:endParaRPr>
                    </a:p>
                  </a:txBody>
                  <a:tcPr marL="91442" marR="91442" marT="45718" marB="45718"/>
                </a:tc>
              </a:tr>
              <a:tr h="1224239">
                <a:tc>
                  <a:txBody>
                    <a:bodyPr/>
                    <a:lstStyle/>
                    <a:p>
                      <a:r>
                        <a:rPr lang="es-CL" sz="2400" i="1" baseline="0" dirty="0" smtClean="0">
                          <a:latin typeface="+mn-lt"/>
                        </a:rPr>
                        <a:t>Responsable de recolectar </a:t>
                      </a:r>
                      <a:r>
                        <a:rPr lang="es-CL" sz="2400" baseline="0" dirty="0" smtClean="0">
                          <a:latin typeface="+mn-lt"/>
                        </a:rPr>
                        <a:t>: Dpto. de </a:t>
                      </a:r>
                      <a:r>
                        <a:rPr lang="es-CL" sz="2400" baseline="0" dirty="0" err="1" smtClean="0">
                          <a:latin typeface="+mn-lt"/>
                        </a:rPr>
                        <a:t>Planif</a:t>
                      </a:r>
                      <a:r>
                        <a:rPr lang="es-CL" sz="2400" baseline="0" dirty="0" smtClean="0">
                          <a:latin typeface="+mn-lt"/>
                        </a:rPr>
                        <a:t>. de RHS</a:t>
                      </a:r>
                    </a:p>
                    <a:p>
                      <a:r>
                        <a:rPr lang="es-CL" sz="2400" i="1" baseline="0" dirty="0" smtClean="0">
                          <a:latin typeface="+mn-lt"/>
                        </a:rPr>
                        <a:t>Responsable de reportar</a:t>
                      </a:r>
                      <a:r>
                        <a:rPr lang="es-CL" sz="2400" baseline="0" dirty="0" smtClean="0">
                          <a:latin typeface="+mn-lt"/>
                        </a:rPr>
                        <a:t>:     Jefe de la DIGEDEP</a:t>
                      </a:r>
                      <a:endParaRPr lang="es-CL" sz="2400" dirty="0" smtClean="0">
                        <a:latin typeface="+mn-lt"/>
                      </a:endParaRPr>
                    </a:p>
                  </a:txBody>
                  <a:tcPr marL="91442" marR="91442" marT="45718" marB="45718"/>
                </a:tc>
              </a:tr>
            </a:tbl>
          </a:graphicData>
        </a:graphic>
      </p:graphicFrame>
      <p:sp>
        <p:nvSpPr>
          <p:cNvPr id="45073" name="2 Rectángulo"/>
          <p:cNvSpPr>
            <a:spLocks noChangeArrowheads="1"/>
          </p:cNvSpPr>
          <p:nvPr/>
        </p:nvSpPr>
        <p:spPr bwMode="auto">
          <a:xfrm>
            <a:off x="323850" y="6092825"/>
            <a:ext cx="8280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L" altLang="es-CL" sz="1400" b="1">
                <a:solidFill>
                  <a:srgbClr val="C00000"/>
                </a:solidFill>
                <a:latin typeface="Calibri" pitchFamily="34" charset="0"/>
              </a:rPr>
              <a:t>*Planes operativos : entendidos como el conjunto de acciones que se comprometerán cada 2 años a objeto de cumplir con las políticas de RHS establecidas.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42863" y="115888"/>
            <a:ext cx="9010650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s-MX" sz="2400" b="1" dirty="0">
                <a:solidFill>
                  <a:srgbClr val="006CB7"/>
                </a:solidFill>
                <a:latin typeface="+mj-lt"/>
                <a:cs typeface="Verdana" pitchFamily="34" charset="0"/>
              </a:rPr>
              <a:t>RECURSO HUMANOS DE LA ENS:</a:t>
            </a:r>
          </a:p>
          <a:p>
            <a:pPr>
              <a:defRPr/>
            </a:pPr>
            <a:r>
              <a:rPr lang="es-MX" sz="2400" b="1" dirty="0">
                <a:solidFill>
                  <a:srgbClr val="006CB7"/>
                </a:solidFill>
                <a:latin typeface="+mj-lt"/>
                <a:cs typeface="Verdana" pitchFamily="34" charset="0"/>
              </a:rPr>
              <a:t>	INDICADORES  DE LAS ESTRATEGIAS </a:t>
            </a:r>
            <a:r>
              <a:rPr lang="es-MX" sz="2000" b="1" i="1" dirty="0">
                <a:solidFill>
                  <a:srgbClr val="C00000"/>
                </a:solidFill>
                <a:latin typeface="+mj-lt"/>
                <a:cs typeface="Verdana" pitchFamily="34" charset="0"/>
              </a:rPr>
              <a:t>- </a:t>
            </a:r>
            <a:r>
              <a:rPr lang="es-MX" sz="2000" b="1" dirty="0">
                <a:solidFill>
                  <a:srgbClr val="006CB7"/>
                </a:solidFill>
                <a:latin typeface="+mj-lt"/>
                <a:cs typeface="Verdana" pitchFamily="34" charset="0"/>
              </a:rPr>
              <a:t> </a:t>
            </a:r>
            <a:r>
              <a:rPr lang="es-MX" sz="2400" b="1" i="1" dirty="0">
                <a:solidFill>
                  <a:srgbClr val="C00000"/>
                </a:solidFill>
                <a:latin typeface="+mj-lt"/>
                <a:cs typeface="Verdana" pitchFamily="34" charset="0"/>
              </a:rPr>
              <a:t>1- Políticas de RHS</a:t>
            </a:r>
          </a:p>
        </p:txBody>
      </p:sp>
      <p:graphicFrame>
        <p:nvGraphicFramePr>
          <p:cNvPr id="2" name="1 Tabla"/>
          <p:cNvGraphicFramePr>
            <a:graphicFrameLocks noGrp="1"/>
          </p:cNvGraphicFramePr>
          <p:nvPr/>
        </p:nvGraphicFramePr>
        <p:xfrm>
          <a:off x="161925" y="947738"/>
          <a:ext cx="8891588" cy="55276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91588"/>
              </a:tblGrid>
              <a:tr h="1073096">
                <a:tc>
                  <a:txBody>
                    <a:bodyPr/>
                    <a:lstStyle/>
                    <a:p>
                      <a:pPr algn="l" fontAlgn="ctr"/>
                      <a:r>
                        <a:rPr lang="es-CL" sz="2400" b="0" i="0" u="none" strike="noStrike" dirty="0">
                          <a:latin typeface="+mn-lt"/>
                        </a:rPr>
                        <a:t>1.4. Proporción de SEREMI con planes operativos de la política de RHS, implementados al menos cada </a:t>
                      </a:r>
                      <a:r>
                        <a:rPr lang="es-CL" sz="2400" b="0" i="0" u="none" strike="noStrike" dirty="0" smtClean="0">
                          <a:latin typeface="+mn-lt"/>
                        </a:rPr>
                        <a:t>2 </a:t>
                      </a:r>
                      <a:r>
                        <a:rPr lang="es-CL" sz="2400" b="0" i="0" u="none" strike="noStrike" dirty="0">
                          <a:latin typeface="+mn-lt"/>
                        </a:rPr>
                        <a:t>años a partir de 2013</a:t>
                      </a:r>
                    </a:p>
                  </a:txBody>
                  <a:tcPr marL="0" marR="0" marT="0" marB="0" anchor="ctr"/>
                </a:tc>
              </a:tr>
              <a:tr h="615181">
                <a:tc>
                  <a:txBody>
                    <a:bodyPr/>
                    <a:lstStyle/>
                    <a:p>
                      <a:pPr algn="l" fontAlgn="ctr"/>
                      <a:r>
                        <a:rPr lang="es-CL" sz="2400" b="0" i="0" u="none" strike="noStrike" dirty="0" smtClean="0">
                          <a:latin typeface="+mn-lt"/>
                        </a:rPr>
                        <a:t>Medición:          Semestral</a:t>
                      </a:r>
                      <a:endParaRPr lang="es-CL" sz="2400" b="0" i="0" u="none" strike="noStrike" dirty="0">
                        <a:latin typeface="+mn-lt"/>
                      </a:endParaRPr>
                    </a:p>
                  </a:txBody>
                  <a:tcPr marL="0" marR="0" marT="0" marB="0" anchor="ctr"/>
                </a:tc>
              </a:tr>
              <a:tr h="86131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2400" dirty="0" smtClean="0">
                          <a:latin typeface="+mn-lt"/>
                        </a:rPr>
                        <a:t>2015:                                                                       </a:t>
                      </a:r>
                      <a:r>
                        <a:rPr lang="es-CL" sz="2400" dirty="0" smtClean="0">
                          <a:solidFill>
                            <a:srgbClr val="C00000"/>
                          </a:solidFill>
                          <a:latin typeface="+mn-lt"/>
                        </a:rPr>
                        <a:t>5/15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2400" dirty="0" smtClean="0">
                          <a:latin typeface="+mn-lt"/>
                        </a:rPr>
                        <a:t>2019:                                                                       </a:t>
                      </a:r>
                      <a:r>
                        <a:rPr lang="es-CL" sz="2400" dirty="0" smtClean="0">
                          <a:solidFill>
                            <a:srgbClr val="C00000"/>
                          </a:solidFill>
                          <a:latin typeface="+mn-lt"/>
                        </a:rPr>
                        <a:t>15/15</a:t>
                      </a:r>
                      <a:endParaRPr lang="es-CL" sz="2400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1824205">
                <a:tc>
                  <a:txBody>
                    <a:bodyPr/>
                    <a:lstStyle/>
                    <a:p>
                      <a:pPr algn="l" fontAlgn="ctr"/>
                      <a:endParaRPr lang="es-CL" sz="24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algn="l" fontAlgn="ctr"/>
                      <a:r>
                        <a:rPr lang="es-CL" sz="2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Informe </a:t>
                      </a:r>
                      <a:r>
                        <a:rPr lang="es-CL" sz="2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desde la región por correo electrónico, con medios de verificación (Actividades del Plan en curso, con fecha y evidencia)</a:t>
                      </a:r>
                    </a:p>
                  </a:txBody>
                  <a:tcPr marL="0" marR="0" marT="0" marB="0"/>
                </a:tc>
              </a:tr>
              <a:tr h="1153881">
                <a:tc>
                  <a:txBody>
                    <a:bodyPr/>
                    <a:lstStyle/>
                    <a:p>
                      <a:r>
                        <a:rPr lang="es-CL" sz="2400" i="1" baseline="0" dirty="0" smtClean="0">
                          <a:latin typeface="+mn-lt"/>
                        </a:rPr>
                        <a:t>Responsable de recolectar</a:t>
                      </a:r>
                      <a:r>
                        <a:rPr lang="es-CL" sz="2400" baseline="0" dirty="0" smtClean="0">
                          <a:latin typeface="+mn-lt"/>
                        </a:rPr>
                        <a:t>: Unidad Desarrollo de Personal</a:t>
                      </a:r>
                    </a:p>
                    <a:p>
                      <a:r>
                        <a:rPr lang="es-CL" sz="2400" i="1" baseline="0" dirty="0" smtClean="0">
                          <a:latin typeface="+mn-lt"/>
                        </a:rPr>
                        <a:t>Responsable de Reportar</a:t>
                      </a:r>
                      <a:r>
                        <a:rPr lang="es-CL" sz="2400" baseline="0" dirty="0" smtClean="0">
                          <a:latin typeface="+mn-lt"/>
                        </a:rPr>
                        <a:t>: Jefe DPTO RHS SSP</a:t>
                      </a:r>
                      <a:endParaRPr lang="es-CL" sz="2400" dirty="0" smtClean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88" y="5589588"/>
            <a:ext cx="901065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7488" y="830263"/>
            <a:ext cx="8656637" cy="457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0" y="0"/>
            <a:ext cx="9010650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s-CL" sz="2400" b="1" dirty="0">
                <a:solidFill>
                  <a:srgbClr val="800000"/>
                </a:solidFill>
                <a:latin typeface="+mj-lt"/>
              </a:rPr>
              <a:t> </a:t>
            </a:r>
            <a:r>
              <a:rPr lang="es-CL" sz="2400" b="1" dirty="0">
                <a:solidFill>
                  <a:srgbClr val="0070C0"/>
                </a:solidFill>
                <a:latin typeface="+mj-lt"/>
              </a:rPr>
              <a:t>ESTRATEGIA NACIONAL DE SALUD</a:t>
            </a:r>
          </a:p>
          <a:p>
            <a:pPr>
              <a:defRPr/>
            </a:pPr>
            <a:r>
              <a:rPr lang="es-CL" sz="2400" b="1" dirty="0">
                <a:solidFill>
                  <a:srgbClr val="0070C0"/>
                </a:solidFill>
                <a:latin typeface="+mj-lt"/>
              </a:rPr>
              <a:t>  				</a:t>
            </a:r>
            <a:r>
              <a:rPr lang="es-CL" sz="2000" b="1" dirty="0">
                <a:solidFill>
                  <a:srgbClr val="0070C0"/>
                </a:solidFill>
                <a:latin typeface="+mj-lt"/>
              </a:rPr>
              <a:t>RRHH: 6 ÁREAS DE RESULTADOS ESPERADOS</a:t>
            </a:r>
            <a:endParaRPr lang="es-CL" sz="2400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4" name="3 Estrella de 5 puntas"/>
          <p:cNvSpPr/>
          <p:nvPr/>
        </p:nvSpPr>
        <p:spPr>
          <a:xfrm>
            <a:off x="7242175" y="1687513"/>
            <a:ext cx="852488" cy="649287"/>
          </a:xfrm>
          <a:prstGeom prst="star5">
            <a:avLst/>
          </a:prstGeom>
          <a:solidFill>
            <a:schemeClr val="bg1"/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L"/>
          </a:p>
        </p:txBody>
      </p:sp>
      <p:sp>
        <p:nvSpPr>
          <p:cNvPr id="7" name="6 Estrella de 32 puntas"/>
          <p:cNvSpPr/>
          <p:nvPr/>
        </p:nvSpPr>
        <p:spPr>
          <a:xfrm>
            <a:off x="539552" y="1687074"/>
            <a:ext cx="2016224" cy="1429058"/>
          </a:xfrm>
          <a:prstGeom prst="star32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1400" b="1" dirty="0">
                <a:solidFill>
                  <a:schemeClr val="tx1"/>
                </a:solidFill>
              </a:rPr>
              <a:t>30</a:t>
            </a:r>
          </a:p>
          <a:p>
            <a:pPr algn="ctr">
              <a:defRPr/>
            </a:pPr>
            <a:r>
              <a:rPr lang="es-ES_tradnl" sz="1400" b="1" dirty="0">
                <a:solidFill>
                  <a:schemeClr val="tx1"/>
                </a:solidFill>
              </a:rPr>
              <a:t>Indicadores</a:t>
            </a:r>
            <a:endParaRPr lang="es-CL" sz="1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25" y="5373688"/>
            <a:ext cx="901065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Rectángulo"/>
          <p:cNvSpPr/>
          <p:nvPr/>
        </p:nvSpPr>
        <p:spPr>
          <a:xfrm>
            <a:off x="130175" y="188913"/>
            <a:ext cx="9010650" cy="8302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s-CL" sz="2800" b="1" dirty="0">
                <a:solidFill>
                  <a:srgbClr val="0070C0"/>
                </a:solidFill>
                <a:latin typeface="+mn-lt"/>
              </a:rPr>
              <a:t> </a:t>
            </a:r>
            <a:r>
              <a:rPr lang="es-CL" sz="2400" b="1" dirty="0">
                <a:solidFill>
                  <a:srgbClr val="0070C0"/>
                </a:solidFill>
                <a:latin typeface="+mn-lt"/>
              </a:rPr>
              <a:t>ESTRATEGIA NACIONAL DE SALUD</a:t>
            </a:r>
          </a:p>
          <a:p>
            <a:pPr>
              <a:defRPr/>
            </a:pPr>
            <a:r>
              <a:rPr lang="es-CL" b="1" dirty="0">
                <a:solidFill>
                  <a:srgbClr val="0070C0"/>
                </a:solidFill>
                <a:latin typeface="+mn-lt"/>
              </a:rPr>
              <a:t> 1  </a:t>
            </a:r>
            <a:r>
              <a:rPr lang="es-CL" sz="2000" b="1" dirty="0">
                <a:solidFill>
                  <a:srgbClr val="0070C0"/>
                </a:solidFill>
                <a:latin typeface="+mn-lt"/>
              </a:rPr>
              <a:t>META DE IMPACTO EN EL ÁMBITO DE RHS – 3 INDICADORES TRAZADORES</a:t>
            </a:r>
            <a:endParaRPr lang="es-CL" sz="28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14" name="13 Rectángulo redondeado"/>
          <p:cNvSpPr/>
          <p:nvPr/>
        </p:nvSpPr>
        <p:spPr>
          <a:xfrm>
            <a:off x="541012" y="1268760"/>
            <a:ext cx="7848872" cy="792088"/>
          </a:xfrm>
          <a:prstGeom prst="roundRect">
            <a:avLst/>
          </a:prstGeom>
          <a:solidFill>
            <a:srgbClr val="FE454A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L" sz="2400" b="1" dirty="0"/>
              <a:t>Aumentar y mejorar la dotación de RRHH en el Sector Salud</a:t>
            </a:r>
          </a:p>
        </p:txBody>
      </p:sp>
      <p:sp>
        <p:nvSpPr>
          <p:cNvPr id="19" name="18 Proceso predefinido"/>
          <p:cNvSpPr/>
          <p:nvPr/>
        </p:nvSpPr>
        <p:spPr>
          <a:xfrm>
            <a:off x="323850" y="2332038"/>
            <a:ext cx="2662238" cy="2159000"/>
          </a:xfrm>
          <a:prstGeom prst="flowChartPredefinedProcess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L" b="1" dirty="0">
                <a:solidFill>
                  <a:schemeClr val="bg1"/>
                </a:solidFill>
              </a:rPr>
              <a:t>Indicador</a:t>
            </a:r>
          </a:p>
          <a:p>
            <a:pPr algn="ctr">
              <a:defRPr/>
            </a:pPr>
            <a:r>
              <a:rPr lang="es-CL" sz="1200" b="1" dirty="0">
                <a:solidFill>
                  <a:schemeClr val="bg1"/>
                </a:solidFill>
              </a:rPr>
              <a:t>Porcentaje de SEREMI con dotación adecuada de RRHH</a:t>
            </a:r>
          </a:p>
          <a:p>
            <a:pPr algn="ctr">
              <a:defRPr/>
            </a:pPr>
            <a:endParaRPr lang="es-CL" sz="1200" b="1" dirty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es-CL" sz="1200" b="1" dirty="0">
                <a:solidFill>
                  <a:schemeClr val="bg1"/>
                </a:solidFill>
              </a:rPr>
              <a:t>Porcentaje de SS con dotación adecuada de RRHH</a:t>
            </a:r>
          </a:p>
          <a:p>
            <a:pPr algn="ctr">
              <a:defRPr/>
            </a:pPr>
            <a:r>
              <a:rPr lang="es-ES_tradnl" sz="1200" b="1" dirty="0">
                <a:solidFill>
                  <a:schemeClr val="bg1"/>
                </a:solidFill>
              </a:rPr>
              <a:t>+ 8% sobre L Base al 2015</a:t>
            </a:r>
            <a:endParaRPr lang="es-CL" sz="1200" b="1" dirty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es-CL" sz="1200" b="1" dirty="0">
                <a:solidFill>
                  <a:schemeClr val="bg1"/>
                </a:solidFill>
              </a:rPr>
              <a:t> + 20%  sobre L Base al 2019</a:t>
            </a:r>
          </a:p>
        </p:txBody>
      </p:sp>
      <p:sp>
        <p:nvSpPr>
          <p:cNvPr id="20" name="19 Proceso predefinido"/>
          <p:cNvSpPr/>
          <p:nvPr/>
        </p:nvSpPr>
        <p:spPr>
          <a:xfrm>
            <a:off x="3295650" y="2352675"/>
            <a:ext cx="2489200" cy="2138363"/>
          </a:xfrm>
          <a:prstGeom prst="flowChartPredefinedProcess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L" b="1" dirty="0">
                <a:solidFill>
                  <a:schemeClr val="bg1"/>
                </a:solidFill>
              </a:rPr>
              <a:t>Indicador</a:t>
            </a:r>
          </a:p>
          <a:p>
            <a:pPr algn="ctr">
              <a:defRPr/>
            </a:pPr>
            <a:r>
              <a:rPr lang="es-CL" sz="1200" b="1" dirty="0">
                <a:solidFill>
                  <a:schemeClr val="bg1"/>
                </a:solidFill>
              </a:rPr>
              <a:t>Porcentaje anual de Servicios de Urgencia de Hospitales de Alta Complejidad que cumplen estándar de RRHH</a:t>
            </a:r>
          </a:p>
          <a:p>
            <a:pPr algn="ctr">
              <a:defRPr/>
            </a:pPr>
            <a:r>
              <a:rPr lang="es-ES_tradnl" sz="1200" b="1" dirty="0">
                <a:solidFill>
                  <a:schemeClr val="bg1"/>
                </a:solidFill>
              </a:rPr>
              <a:t>+ 16% al 2015</a:t>
            </a:r>
            <a:endParaRPr lang="es-CL" sz="1200" b="1" dirty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es-CL" sz="1200" b="1" dirty="0">
                <a:solidFill>
                  <a:schemeClr val="bg1"/>
                </a:solidFill>
              </a:rPr>
              <a:t>+ 35% al 2019</a:t>
            </a:r>
          </a:p>
        </p:txBody>
      </p:sp>
      <p:sp>
        <p:nvSpPr>
          <p:cNvPr id="21" name="20 Proceso predefinido"/>
          <p:cNvSpPr/>
          <p:nvPr/>
        </p:nvSpPr>
        <p:spPr>
          <a:xfrm>
            <a:off x="6053138" y="2332038"/>
            <a:ext cx="2479675" cy="2159000"/>
          </a:xfrm>
          <a:prstGeom prst="flowChartPredefinedProcess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L" b="1" dirty="0">
                <a:solidFill>
                  <a:schemeClr val="bg1"/>
                </a:solidFill>
              </a:rPr>
              <a:t>Indicador</a:t>
            </a:r>
          </a:p>
          <a:p>
            <a:pPr algn="ctr">
              <a:defRPr/>
            </a:pPr>
            <a:r>
              <a:rPr lang="es-CL" sz="1200" b="1" dirty="0">
                <a:solidFill>
                  <a:schemeClr val="bg1"/>
                </a:solidFill>
              </a:rPr>
              <a:t>Porcentaje anual de UPC de Hospitales de Alta Complejidad que cumplen estándar de RHS</a:t>
            </a:r>
          </a:p>
          <a:p>
            <a:pPr algn="ctr">
              <a:defRPr/>
            </a:pPr>
            <a:r>
              <a:rPr lang="es-ES_tradnl" sz="1200" b="1" dirty="0">
                <a:solidFill>
                  <a:schemeClr val="bg1"/>
                </a:solidFill>
              </a:rPr>
              <a:t>+35 % al 2015</a:t>
            </a:r>
            <a:endParaRPr lang="es-CL" sz="1200" b="1" dirty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es-CL" sz="1200" b="1" dirty="0">
                <a:solidFill>
                  <a:schemeClr val="bg1"/>
                </a:solidFill>
              </a:rPr>
              <a:t>+ 44% al 2019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42863" y="115888"/>
            <a:ext cx="9010650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s-MX" sz="2400" b="1" dirty="0">
                <a:solidFill>
                  <a:srgbClr val="006CB7"/>
                </a:solidFill>
                <a:latin typeface="+mj-lt"/>
                <a:cs typeface="Verdana" pitchFamily="34" charset="0"/>
              </a:rPr>
              <a:t>¿ DOTACIÓN ADECUADA ?</a:t>
            </a:r>
            <a:endParaRPr lang="es-MX" sz="2400" b="1" i="1" dirty="0">
              <a:solidFill>
                <a:srgbClr val="C00000"/>
              </a:solidFill>
              <a:latin typeface="+mj-lt"/>
              <a:cs typeface="Verdana" pitchFamily="34" charset="0"/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251519" y="1013013"/>
            <a:ext cx="5184575" cy="64807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L" b="1" dirty="0"/>
              <a:t>Desarrollar un Sistema de Planificación de RHS</a:t>
            </a:r>
          </a:p>
        </p:txBody>
      </p:sp>
      <p:sp>
        <p:nvSpPr>
          <p:cNvPr id="6" name="5 Rectángulo redondeado"/>
          <p:cNvSpPr/>
          <p:nvPr/>
        </p:nvSpPr>
        <p:spPr>
          <a:xfrm>
            <a:off x="661929" y="2613414"/>
            <a:ext cx="4363751" cy="64807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L" b="1" dirty="0"/>
              <a:t>Establecer metodologías </a:t>
            </a:r>
          </a:p>
        </p:txBody>
      </p:sp>
      <p:sp>
        <p:nvSpPr>
          <p:cNvPr id="7" name="6 Rectángulo redondeado"/>
          <p:cNvSpPr/>
          <p:nvPr/>
        </p:nvSpPr>
        <p:spPr>
          <a:xfrm>
            <a:off x="5823249" y="1013013"/>
            <a:ext cx="3185274" cy="648072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1600" b="1" dirty="0"/>
              <a:t>Lineamiento de la Política de RHS 2012</a:t>
            </a:r>
            <a:endParaRPr lang="es-CL" sz="1600" b="1" dirty="0"/>
          </a:p>
        </p:txBody>
      </p:sp>
      <p:sp>
        <p:nvSpPr>
          <p:cNvPr id="3" name="2 Flecha izquierda"/>
          <p:cNvSpPr/>
          <p:nvPr/>
        </p:nvSpPr>
        <p:spPr>
          <a:xfrm>
            <a:off x="5441950" y="1176338"/>
            <a:ext cx="333375" cy="323850"/>
          </a:xfrm>
          <a:prstGeom prst="leftArrow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L"/>
          </a:p>
        </p:txBody>
      </p:sp>
      <p:sp>
        <p:nvSpPr>
          <p:cNvPr id="8" name="7 Rectángulo redondeado"/>
          <p:cNvSpPr/>
          <p:nvPr/>
        </p:nvSpPr>
        <p:spPr>
          <a:xfrm>
            <a:off x="5765034" y="3172138"/>
            <a:ext cx="3243489" cy="648072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1600" b="1" dirty="0"/>
              <a:t>DIGEDEP, DIGERA, DIVAP, para Redes</a:t>
            </a:r>
            <a:endParaRPr lang="es-CL" sz="1600" b="1" dirty="0"/>
          </a:p>
        </p:txBody>
      </p:sp>
      <p:sp>
        <p:nvSpPr>
          <p:cNvPr id="9" name="8 Rectángulo redondeado"/>
          <p:cNvSpPr/>
          <p:nvPr/>
        </p:nvSpPr>
        <p:spPr>
          <a:xfrm>
            <a:off x="5765034" y="2289378"/>
            <a:ext cx="3243489" cy="648072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1600" b="1" dirty="0"/>
              <a:t>Dpto. RRHH </a:t>
            </a:r>
            <a:r>
              <a:rPr lang="es-ES_tradnl" sz="1600" b="1" dirty="0" err="1"/>
              <a:t>Subse</a:t>
            </a:r>
            <a:r>
              <a:rPr lang="es-ES_tradnl" sz="1600" b="1" dirty="0"/>
              <a:t>. de Salud Pública</a:t>
            </a:r>
            <a:endParaRPr lang="es-CL" sz="1600" b="1" dirty="0"/>
          </a:p>
        </p:txBody>
      </p:sp>
      <p:sp>
        <p:nvSpPr>
          <p:cNvPr id="10" name="9 Rectángulo redondeado"/>
          <p:cNvSpPr/>
          <p:nvPr/>
        </p:nvSpPr>
        <p:spPr>
          <a:xfrm>
            <a:off x="1547662" y="4149080"/>
            <a:ext cx="2592288" cy="648072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L" b="1" dirty="0"/>
              <a:t>Indicador ENS</a:t>
            </a:r>
          </a:p>
        </p:txBody>
      </p:sp>
      <p:sp>
        <p:nvSpPr>
          <p:cNvPr id="11" name="10 Flecha arriba"/>
          <p:cNvSpPr/>
          <p:nvPr/>
        </p:nvSpPr>
        <p:spPr>
          <a:xfrm>
            <a:off x="2700338" y="3260725"/>
            <a:ext cx="484187" cy="739775"/>
          </a:xfrm>
          <a:prstGeom prst="upArrow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L"/>
          </a:p>
        </p:txBody>
      </p:sp>
      <p:sp>
        <p:nvSpPr>
          <p:cNvPr id="14" name="13 Abrir llave"/>
          <p:cNvSpPr/>
          <p:nvPr/>
        </p:nvSpPr>
        <p:spPr>
          <a:xfrm>
            <a:off x="5241925" y="2613025"/>
            <a:ext cx="300038" cy="91440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CL"/>
          </a:p>
        </p:txBody>
      </p:sp>
      <p:sp>
        <p:nvSpPr>
          <p:cNvPr id="17" name="16 Rectángulo"/>
          <p:cNvSpPr/>
          <p:nvPr/>
        </p:nvSpPr>
        <p:spPr>
          <a:xfrm>
            <a:off x="647700" y="5162550"/>
            <a:ext cx="3757613" cy="1693863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s-CL" sz="6000" b="1" i="1" dirty="0">
                <a:latin typeface="Calibri"/>
              </a:rPr>
              <a:t>I</a:t>
            </a:r>
            <a:r>
              <a:rPr lang="es-CL" sz="2000" b="1" i="1" dirty="0">
                <a:latin typeface="Calibri"/>
              </a:rPr>
              <a:t>nforme de Brechas de Recursos Humanos de Salud </a:t>
            </a:r>
            <a:endParaRPr lang="es-CL" sz="2000" dirty="0">
              <a:latin typeface="Calibri"/>
            </a:endParaRPr>
          </a:p>
          <a:p>
            <a:pPr>
              <a:defRPr/>
            </a:pPr>
            <a:r>
              <a:rPr lang="es-CL" sz="1200" dirty="0">
                <a:latin typeface="Calibri"/>
              </a:rPr>
              <a:t>Glosa H, Ley N° 20.557 de Presupuestos </a:t>
            </a:r>
          </a:p>
          <a:p>
            <a:pPr>
              <a:defRPr/>
            </a:pPr>
            <a:r>
              <a:rPr lang="es-CL" sz="1200" dirty="0">
                <a:latin typeface="Calibri"/>
              </a:rPr>
              <a:t>del Sector Público Año 2012 </a:t>
            </a:r>
            <a:endParaRPr lang="es-CL" sz="1200" dirty="0"/>
          </a:p>
        </p:txBody>
      </p:sp>
      <p:sp>
        <p:nvSpPr>
          <p:cNvPr id="19" name="18 Rectángulo"/>
          <p:cNvSpPr/>
          <p:nvPr/>
        </p:nvSpPr>
        <p:spPr>
          <a:xfrm>
            <a:off x="4481513" y="4919663"/>
            <a:ext cx="4572000" cy="1938337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s-CL" sz="1050" dirty="0">
                <a:latin typeface="Calibri"/>
              </a:rPr>
              <a:t> </a:t>
            </a:r>
            <a:r>
              <a:rPr lang="es-CL" sz="6000" b="1" i="1" dirty="0">
                <a:latin typeface="Calibri"/>
              </a:rPr>
              <a:t>I</a:t>
            </a:r>
            <a:r>
              <a:rPr lang="es-CL" b="1" i="1" dirty="0">
                <a:latin typeface="Calibri"/>
              </a:rPr>
              <a:t>nforme Estrategias de Superación o Cierre de Brechas de Recursos Humanos de Salud 2013 </a:t>
            </a:r>
            <a:endParaRPr lang="es-CL" dirty="0">
              <a:latin typeface="Calibri"/>
            </a:endParaRPr>
          </a:p>
          <a:p>
            <a:pPr>
              <a:defRPr/>
            </a:pPr>
            <a:r>
              <a:rPr lang="es-CL" sz="1200" dirty="0">
                <a:latin typeface="Calibri"/>
              </a:rPr>
              <a:t>Glosa 14 de la Ley Nº 20.641 de Presupuestos </a:t>
            </a:r>
          </a:p>
          <a:p>
            <a:pPr>
              <a:defRPr/>
            </a:pPr>
            <a:r>
              <a:rPr lang="es-CL" sz="1200" dirty="0">
                <a:latin typeface="Calibri"/>
              </a:rPr>
              <a:t>del Sector Público Año 2013 </a:t>
            </a:r>
            <a:endParaRPr lang="es-CL" dirty="0"/>
          </a:p>
        </p:txBody>
      </p:sp>
      <p:cxnSp>
        <p:nvCxnSpPr>
          <p:cNvPr id="21" name="20 Conector recto de flecha"/>
          <p:cNvCxnSpPr/>
          <p:nvPr/>
        </p:nvCxnSpPr>
        <p:spPr>
          <a:xfrm>
            <a:off x="7085013" y="3930650"/>
            <a:ext cx="871537" cy="8667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21 Conector recto de flecha"/>
          <p:cNvCxnSpPr/>
          <p:nvPr/>
        </p:nvCxnSpPr>
        <p:spPr>
          <a:xfrm flipH="1">
            <a:off x="3997325" y="3930650"/>
            <a:ext cx="3087688" cy="10842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42863" y="127000"/>
            <a:ext cx="9010650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s-MX" sz="2400" b="1" dirty="0">
                <a:solidFill>
                  <a:srgbClr val="006CB7"/>
                </a:solidFill>
                <a:latin typeface="+mj-lt"/>
                <a:cs typeface="Verdana" pitchFamily="34" charset="0"/>
              </a:rPr>
              <a:t>RECURSO HUMANOS DE LA ENS:  INDICADOR  </a:t>
            </a:r>
            <a:r>
              <a:rPr lang="es-MX" sz="2400" b="1" i="1" dirty="0">
                <a:solidFill>
                  <a:srgbClr val="C00000"/>
                </a:solidFill>
                <a:latin typeface="+mj-lt"/>
                <a:cs typeface="Verdana" pitchFamily="34" charset="0"/>
              </a:rPr>
              <a:t>Meta de Impacto 1</a:t>
            </a:r>
            <a:endParaRPr lang="es-CL" sz="2000" b="1" i="1" dirty="0">
              <a:solidFill>
                <a:srgbClr val="C00000"/>
              </a:solidFill>
              <a:latin typeface="+mj-lt"/>
              <a:cs typeface="Verdana" pitchFamily="34" charset="0"/>
            </a:endParaRPr>
          </a:p>
        </p:txBody>
      </p:sp>
      <p:graphicFrame>
        <p:nvGraphicFramePr>
          <p:cNvPr id="2" name="1 Tabla"/>
          <p:cNvGraphicFramePr>
            <a:graphicFrameLocks noGrp="1"/>
          </p:cNvGraphicFramePr>
          <p:nvPr/>
        </p:nvGraphicFramePr>
        <p:xfrm>
          <a:off x="161925" y="765175"/>
          <a:ext cx="8802688" cy="57848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02688"/>
              </a:tblGrid>
              <a:tr h="10184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2400" b="1" i="0" u="none" strike="noStrike" dirty="0">
                          <a:latin typeface="+mj-lt"/>
                        </a:rPr>
                        <a:t>1. Proporción de Servicios de Salud y Secretarias Regionales Ministeriales de Salud con dotación de Recursos Humanos </a:t>
                      </a:r>
                      <a:r>
                        <a:rPr lang="es-CL" sz="2400" b="1" i="0" u="none" strike="noStrike" dirty="0" smtClean="0">
                          <a:latin typeface="+mj-lt"/>
                        </a:rPr>
                        <a:t>adecuada </a:t>
                      </a:r>
                      <a:endParaRPr lang="es-CL" sz="2400" b="1" i="0" u="none" strike="noStrike" dirty="0">
                        <a:latin typeface="+mj-lt"/>
                      </a:endParaRPr>
                    </a:p>
                  </a:txBody>
                  <a:tcPr marL="0" marR="0" marT="0" marB="0" anchor="ctr"/>
                </a:tc>
              </a:tr>
              <a:tr h="19782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2400" b="0" i="0" u="none" strike="noStrike" dirty="0">
                          <a:latin typeface="+mj-lt"/>
                        </a:rPr>
                        <a:t>Este indicador </a:t>
                      </a:r>
                      <a:r>
                        <a:rPr lang="es-CL" sz="2400" b="0" i="0" u="none" strike="noStrike" dirty="0" smtClean="0">
                          <a:latin typeface="+mj-lt"/>
                        </a:rPr>
                        <a:t>mide </a:t>
                      </a:r>
                      <a:r>
                        <a:rPr lang="es-CL" sz="2400" b="0" i="0" u="none" strike="noStrike" dirty="0">
                          <a:latin typeface="+mj-lt"/>
                        </a:rPr>
                        <a:t>el resultado final de las estrategias </a:t>
                      </a:r>
                      <a:r>
                        <a:rPr lang="es-CL" sz="2400" b="0" i="0" u="none" strike="noStrike" dirty="0" smtClean="0">
                          <a:latin typeface="+mj-lt"/>
                        </a:rPr>
                        <a:t>definidas para  lograr  </a:t>
                      </a:r>
                      <a:r>
                        <a:rPr lang="es-CL" sz="2400" b="0" i="0" u="none" strike="noStrike" dirty="0">
                          <a:latin typeface="+mj-lt"/>
                        </a:rPr>
                        <a:t>un </a:t>
                      </a:r>
                      <a:r>
                        <a:rPr lang="es-CL" sz="2400" b="0" i="0" u="none" strike="noStrike" dirty="0" smtClean="0">
                          <a:latin typeface="+mj-lt"/>
                        </a:rPr>
                        <a:t>incremento  </a:t>
                      </a:r>
                      <a:r>
                        <a:rPr lang="es-CL" sz="2400" b="0" i="0" u="none" strike="noStrike" dirty="0">
                          <a:latin typeface="+mj-lt"/>
                        </a:rPr>
                        <a:t>de la proporción de Servicios de Salud y SEREMIS que cuentan con una dotación </a:t>
                      </a:r>
                      <a:r>
                        <a:rPr lang="es-CL" sz="2400" b="0" i="0" u="none" strike="noStrike" dirty="0" smtClean="0">
                          <a:latin typeface="+mj-lt"/>
                        </a:rPr>
                        <a:t>adecuada</a:t>
                      </a:r>
                      <a:r>
                        <a:rPr lang="es-CL" sz="2400" b="0" i="0" u="none" strike="noStrike" baseline="0" dirty="0" smtClean="0">
                          <a:latin typeface="+mj-lt"/>
                        </a:rPr>
                        <a:t> (</a:t>
                      </a:r>
                      <a:r>
                        <a:rPr lang="es-CL" sz="2400" b="0" i="0" u="none" strike="noStrike" dirty="0" smtClean="0">
                          <a:latin typeface="+mj-lt"/>
                        </a:rPr>
                        <a:t>distribuida </a:t>
                      </a:r>
                      <a:r>
                        <a:rPr lang="es-CL" sz="2400" b="0" i="0" u="none" strike="noStrike" dirty="0">
                          <a:latin typeface="+mj-lt"/>
                        </a:rPr>
                        <a:t>en función de las necesidades </a:t>
                      </a:r>
                      <a:r>
                        <a:rPr lang="es-CL" sz="2400" b="0" i="0" u="none" strike="noStrike" dirty="0" smtClean="0">
                          <a:latin typeface="+mj-lt"/>
                        </a:rPr>
                        <a:t>sanitarias). </a:t>
                      </a:r>
                      <a:endParaRPr lang="es-CL" sz="2400" b="0" i="0" u="none" strike="noStrike" dirty="0">
                        <a:latin typeface="+mj-lt"/>
                      </a:endParaRPr>
                    </a:p>
                  </a:txBody>
                  <a:tcPr marL="0" marR="0" marT="0" marB="0" anchor="ctr"/>
                </a:tc>
              </a:tr>
              <a:tr h="846575">
                <a:tc>
                  <a:txBody>
                    <a:bodyPr/>
                    <a:lstStyle/>
                    <a:p>
                      <a:r>
                        <a:rPr lang="es-CL" sz="2400" dirty="0" smtClean="0">
                          <a:latin typeface="+mj-lt"/>
                        </a:rPr>
                        <a:t>Medición</a:t>
                      </a:r>
                      <a:r>
                        <a:rPr lang="es-CL" sz="2400" baseline="0" dirty="0" smtClean="0">
                          <a:latin typeface="+mj-lt"/>
                        </a:rPr>
                        <a:t>:            anual</a:t>
                      </a:r>
                    </a:p>
                    <a:p>
                      <a:r>
                        <a:rPr lang="es-CL" sz="2400" baseline="0" dirty="0" smtClean="0">
                          <a:latin typeface="+mj-lt"/>
                        </a:rPr>
                        <a:t>Línea de base:     2013</a:t>
                      </a:r>
                      <a:endParaRPr lang="es-CL" sz="2400" dirty="0">
                        <a:latin typeface="+mj-lt"/>
                      </a:endParaRPr>
                    </a:p>
                  </a:txBody>
                  <a:tcPr marT="45712" marB="45712"/>
                </a:tc>
              </a:tr>
              <a:tr h="846575">
                <a:tc>
                  <a:txBody>
                    <a:bodyPr/>
                    <a:lstStyle/>
                    <a:p>
                      <a:r>
                        <a:rPr lang="es-CL" sz="2400" dirty="0" smtClean="0">
                          <a:latin typeface="+mj-lt"/>
                        </a:rPr>
                        <a:t>2015:                                                                </a:t>
                      </a:r>
                      <a:r>
                        <a:rPr lang="es-CL" sz="2400" dirty="0" smtClean="0">
                          <a:solidFill>
                            <a:srgbClr val="C00000"/>
                          </a:solidFill>
                          <a:latin typeface="+mj-lt"/>
                        </a:rPr>
                        <a:t>+ 8% sobre línea</a:t>
                      </a:r>
                      <a:r>
                        <a:rPr lang="es-CL" sz="2400" baseline="0" dirty="0" smtClean="0">
                          <a:solidFill>
                            <a:srgbClr val="C00000"/>
                          </a:solidFill>
                          <a:latin typeface="+mj-lt"/>
                        </a:rPr>
                        <a:t> base</a:t>
                      </a:r>
                    </a:p>
                    <a:p>
                      <a:r>
                        <a:rPr lang="es-CL" sz="2400" baseline="0" dirty="0" smtClean="0">
                          <a:latin typeface="+mj-lt"/>
                        </a:rPr>
                        <a:t>2019:                                                                </a:t>
                      </a:r>
                      <a:r>
                        <a:rPr lang="es-CL" sz="2400" baseline="0" dirty="0" smtClean="0">
                          <a:solidFill>
                            <a:srgbClr val="C00000"/>
                          </a:solidFill>
                          <a:latin typeface="+mj-lt"/>
                        </a:rPr>
                        <a:t>+ 20% sobre línea base</a:t>
                      </a:r>
                      <a:endParaRPr lang="es-CL" sz="2400" dirty="0">
                        <a:solidFill>
                          <a:srgbClr val="C00000"/>
                        </a:solidFill>
                        <a:latin typeface="+mj-lt"/>
                      </a:endParaRPr>
                    </a:p>
                  </a:txBody>
                  <a:tcPr marT="45712" marB="45712"/>
                </a:tc>
              </a:tr>
              <a:tr h="1095079">
                <a:tc>
                  <a:txBody>
                    <a:bodyPr/>
                    <a:lstStyle/>
                    <a:p>
                      <a:r>
                        <a:rPr lang="es-CL" sz="2400" i="1" dirty="0" smtClean="0">
                          <a:latin typeface="+mj-lt"/>
                        </a:rPr>
                        <a:t>Responsable</a:t>
                      </a:r>
                      <a:r>
                        <a:rPr lang="es-CL" sz="2400" i="1" baseline="0" dirty="0" smtClean="0">
                          <a:latin typeface="+mj-lt"/>
                        </a:rPr>
                        <a:t> de Recolectar</a:t>
                      </a:r>
                      <a:r>
                        <a:rPr lang="es-CL" sz="2400" baseline="0" dirty="0" smtClean="0">
                          <a:latin typeface="+mj-lt"/>
                        </a:rPr>
                        <a:t>: </a:t>
                      </a:r>
                      <a:r>
                        <a:rPr lang="es-CL" sz="2400" baseline="0" dirty="0" err="1" smtClean="0">
                          <a:latin typeface="+mj-lt"/>
                        </a:rPr>
                        <a:t>Dpto</a:t>
                      </a:r>
                      <a:r>
                        <a:rPr lang="es-CL" sz="2400" baseline="0" dirty="0" smtClean="0">
                          <a:latin typeface="+mj-lt"/>
                        </a:rPr>
                        <a:t> </a:t>
                      </a:r>
                      <a:r>
                        <a:rPr lang="es-CL" sz="2400" baseline="0" dirty="0" err="1" smtClean="0">
                          <a:latin typeface="+mj-lt"/>
                        </a:rPr>
                        <a:t>Planif</a:t>
                      </a:r>
                      <a:r>
                        <a:rPr lang="es-CL" sz="2400" baseline="0" dirty="0" smtClean="0">
                          <a:latin typeface="+mj-lt"/>
                        </a:rPr>
                        <a:t> RHS y </a:t>
                      </a:r>
                      <a:r>
                        <a:rPr lang="es-CL" sz="2400" baseline="0" dirty="0" err="1" smtClean="0">
                          <a:latin typeface="+mj-lt"/>
                        </a:rPr>
                        <a:t>Dpto</a:t>
                      </a:r>
                      <a:r>
                        <a:rPr lang="es-CL" sz="2400" baseline="0" dirty="0" smtClean="0">
                          <a:latin typeface="+mj-lt"/>
                        </a:rPr>
                        <a:t> RRHH SSP</a:t>
                      </a:r>
                    </a:p>
                    <a:p>
                      <a:r>
                        <a:rPr lang="es-CL" sz="2400" i="1" baseline="0" dirty="0" smtClean="0">
                          <a:latin typeface="+mj-lt"/>
                        </a:rPr>
                        <a:t>Responsable de Reportar</a:t>
                      </a:r>
                      <a:r>
                        <a:rPr lang="es-CL" sz="2400" baseline="0" dirty="0" smtClean="0">
                          <a:latin typeface="+mj-lt"/>
                        </a:rPr>
                        <a:t>: Jefe DIGEDEP y Jefe RRHH SSP</a:t>
                      </a:r>
                      <a:endParaRPr lang="es-CL" sz="2400" dirty="0">
                        <a:latin typeface="+mj-lt"/>
                      </a:endParaRPr>
                    </a:p>
                  </a:txBody>
                  <a:tcPr marT="45712" marB="45712"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42863" y="115888"/>
            <a:ext cx="9010650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s-MX" sz="2400" b="1" dirty="0">
                <a:solidFill>
                  <a:srgbClr val="006CB7"/>
                </a:solidFill>
                <a:latin typeface="+mj-lt"/>
                <a:cs typeface="Verdana" pitchFamily="34" charset="0"/>
              </a:rPr>
              <a:t>RECURSO HUMANOS DE LA ENS:</a:t>
            </a:r>
          </a:p>
          <a:p>
            <a:pPr>
              <a:defRPr/>
            </a:pPr>
            <a:r>
              <a:rPr lang="es-MX" sz="2400" b="1" dirty="0">
                <a:solidFill>
                  <a:srgbClr val="006CB7"/>
                </a:solidFill>
                <a:latin typeface="+mj-lt"/>
                <a:cs typeface="Verdana" pitchFamily="34" charset="0"/>
              </a:rPr>
              <a:t>	INDICADORES  DE LAS ESTRATEGIAS </a:t>
            </a:r>
            <a:r>
              <a:rPr lang="es-MX" sz="2000" b="1" i="1" dirty="0">
                <a:solidFill>
                  <a:srgbClr val="C00000"/>
                </a:solidFill>
                <a:latin typeface="+mj-lt"/>
                <a:cs typeface="Verdana" pitchFamily="34" charset="0"/>
              </a:rPr>
              <a:t>- </a:t>
            </a:r>
            <a:r>
              <a:rPr lang="es-MX" sz="2000" b="1" dirty="0">
                <a:solidFill>
                  <a:srgbClr val="006CB7"/>
                </a:solidFill>
                <a:latin typeface="+mj-lt"/>
                <a:cs typeface="Verdana" pitchFamily="34" charset="0"/>
              </a:rPr>
              <a:t> </a:t>
            </a:r>
            <a:r>
              <a:rPr lang="es-MX" sz="2400" b="1" i="1" dirty="0">
                <a:solidFill>
                  <a:srgbClr val="C00000"/>
                </a:solidFill>
                <a:latin typeface="+mj-lt"/>
                <a:cs typeface="Verdana" pitchFamily="34" charset="0"/>
              </a:rPr>
              <a:t>Ejemplo Redes</a:t>
            </a:r>
          </a:p>
        </p:txBody>
      </p:sp>
      <p:graphicFrame>
        <p:nvGraphicFramePr>
          <p:cNvPr id="2" name="1 Tabla"/>
          <p:cNvGraphicFramePr>
            <a:graphicFrameLocks noGrp="1"/>
          </p:cNvGraphicFramePr>
          <p:nvPr/>
        </p:nvGraphicFramePr>
        <p:xfrm>
          <a:off x="112713" y="1052513"/>
          <a:ext cx="8945562" cy="48307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45562"/>
              </a:tblGrid>
              <a:tr h="114395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2400" b="0" i="0" u="none" strike="noStrike" dirty="0">
                          <a:latin typeface="+mn-lt"/>
                        </a:rPr>
                        <a:t>2.6. Proporción de SS que cuentan con número de profesionales nucleares* adecuados por beneficiarios FONASA</a:t>
                      </a:r>
                    </a:p>
                  </a:txBody>
                  <a:tcPr marL="0" marR="0" marT="0" marB="0" anchor="ctr"/>
                </a:tc>
              </a:tr>
              <a:tr h="655802">
                <a:tc>
                  <a:txBody>
                    <a:bodyPr/>
                    <a:lstStyle/>
                    <a:p>
                      <a:pPr algn="l" fontAlgn="ctr"/>
                      <a:r>
                        <a:rPr lang="es-CL" sz="2400" b="0" i="0" u="none" strike="noStrike" dirty="0" smtClean="0">
                          <a:latin typeface="+mn-lt"/>
                        </a:rPr>
                        <a:t>Medición</a:t>
                      </a:r>
                      <a:r>
                        <a:rPr lang="es-CL" sz="2400" b="0" i="0" u="none" strike="noStrike" baseline="0" dirty="0" smtClean="0">
                          <a:latin typeface="+mn-lt"/>
                        </a:rPr>
                        <a:t> Anual</a:t>
                      </a:r>
                      <a:endParaRPr lang="es-CL" sz="2400" b="0" i="0" u="none" strike="noStrike" dirty="0">
                        <a:latin typeface="+mn-lt"/>
                      </a:endParaRPr>
                    </a:p>
                  </a:txBody>
                  <a:tcPr marL="0" marR="0" marT="0" marB="0" anchor="ctr"/>
                </a:tc>
              </a:tr>
              <a:tr h="918188">
                <a:tc>
                  <a:txBody>
                    <a:bodyPr/>
                    <a:lstStyle/>
                    <a:p>
                      <a:r>
                        <a:rPr lang="es-CL" sz="2400" dirty="0" smtClean="0">
                          <a:latin typeface="+mn-lt"/>
                        </a:rPr>
                        <a:t>2015:</a:t>
                      </a:r>
                      <a:r>
                        <a:rPr lang="es-CL" sz="2400" baseline="0" dirty="0" smtClean="0">
                          <a:latin typeface="+mn-lt"/>
                        </a:rPr>
                        <a:t>                                                                            </a:t>
                      </a:r>
                      <a:r>
                        <a:rPr lang="es-CL" sz="2400" baseline="0" dirty="0" smtClean="0">
                          <a:solidFill>
                            <a:srgbClr val="C00000"/>
                          </a:solidFill>
                          <a:latin typeface="+mn-lt"/>
                        </a:rPr>
                        <a:t>20/29 SS</a:t>
                      </a:r>
                    </a:p>
                    <a:p>
                      <a:r>
                        <a:rPr lang="es-CL" sz="2400" baseline="0" dirty="0" smtClean="0">
                          <a:latin typeface="+mn-lt"/>
                        </a:rPr>
                        <a:t>2019:                                                                            </a:t>
                      </a:r>
                      <a:r>
                        <a:rPr lang="es-CL" sz="2400" baseline="0" dirty="0" smtClean="0">
                          <a:solidFill>
                            <a:srgbClr val="C00000"/>
                          </a:solidFill>
                          <a:latin typeface="+mn-lt"/>
                        </a:rPr>
                        <a:t>29/29 SS</a:t>
                      </a:r>
                      <a:endParaRPr lang="es-CL" sz="2400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 marL="91436" marR="91436" marT="45724" marB="45724"/>
                </a:tc>
              </a:tr>
              <a:tr h="882742">
                <a:tc>
                  <a:txBody>
                    <a:bodyPr/>
                    <a:lstStyle/>
                    <a:p>
                      <a:r>
                        <a:rPr lang="es-CL" sz="2400" dirty="0" smtClean="0">
                          <a:latin typeface="+mn-lt"/>
                        </a:rPr>
                        <a:t>Incluye APS</a:t>
                      </a:r>
                    </a:p>
                    <a:p>
                      <a:r>
                        <a:rPr lang="es-CL" sz="2400" dirty="0" smtClean="0">
                          <a:latin typeface="+mn-lt"/>
                        </a:rPr>
                        <a:t>Informe del</a:t>
                      </a:r>
                      <a:r>
                        <a:rPr lang="es-CL" sz="2400" baseline="0" dirty="0" smtClean="0">
                          <a:latin typeface="+mn-lt"/>
                        </a:rPr>
                        <a:t> nivel central</a:t>
                      </a:r>
                      <a:endParaRPr lang="es-CL" sz="2400" dirty="0">
                        <a:latin typeface="+mn-lt"/>
                      </a:endParaRPr>
                    </a:p>
                  </a:txBody>
                  <a:tcPr marL="91436" marR="91436" marT="45724" marB="45724"/>
                </a:tc>
              </a:tr>
              <a:tr h="1230074">
                <a:tc>
                  <a:txBody>
                    <a:bodyPr/>
                    <a:lstStyle/>
                    <a:p>
                      <a:pPr algn="l" fontAlgn="ctr"/>
                      <a:r>
                        <a:rPr lang="es-CL" sz="2400" b="0" i="1" u="none" strike="noStrike" dirty="0" smtClean="0">
                          <a:latin typeface="+mn-lt"/>
                        </a:rPr>
                        <a:t>Responsable</a:t>
                      </a:r>
                      <a:r>
                        <a:rPr lang="es-CL" sz="2400" b="0" i="0" u="none" strike="noStrike" baseline="0" dirty="0" smtClean="0">
                          <a:latin typeface="+mn-lt"/>
                        </a:rPr>
                        <a:t> recolectar: </a:t>
                      </a:r>
                      <a:r>
                        <a:rPr lang="es-CL" sz="2400" b="0" i="0" u="none" strike="noStrike" dirty="0" smtClean="0">
                          <a:latin typeface="+mn-lt"/>
                        </a:rPr>
                        <a:t>Unidad </a:t>
                      </a:r>
                      <a:r>
                        <a:rPr lang="es-CL" sz="2400" b="0" i="0" u="none" strike="noStrike" dirty="0">
                          <a:latin typeface="+mn-lt"/>
                        </a:rPr>
                        <a:t>de Gestión de la Información de RRHH, </a:t>
                      </a:r>
                      <a:r>
                        <a:rPr lang="es-CL" sz="2400" b="0" i="0" u="none" strike="noStrike" dirty="0" smtClean="0">
                          <a:latin typeface="+mn-lt"/>
                        </a:rPr>
                        <a:t>DIGEDEP</a:t>
                      </a:r>
                      <a:r>
                        <a:rPr lang="es-CL" sz="2400" b="0" i="0" u="none" strike="noStrike" dirty="0">
                          <a:latin typeface="+mn-lt"/>
                        </a:rPr>
                        <a:t>, y  Dpto. Modelo de Atención de APS de la </a:t>
                      </a:r>
                      <a:r>
                        <a:rPr lang="es-CL" sz="2400" b="0" i="0" u="none" strike="noStrike" dirty="0" smtClean="0">
                          <a:latin typeface="+mn-lt"/>
                        </a:rPr>
                        <a:t>DIVAP-</a:t>
                      </a:r>
                    </a:p>
                    <a:p>
                      <a:pPr algn="l" fontAlgn="ctr"/>
                      <a:r>
                        <a:rPr lang="es-CL" sz="2400" b="0" i="1" u="none" strike="noStrike" dirty="0" smtClean="0">
                          <a:latin typeface="+mn-lt"/>
                        </a:rPr>
                        <a:t>Responsables reportar</a:t>
                      </a:r>
                      <a:r>
                        <a:rPr lang="es-CL" sz="2400" b="0" i="0" u="none" strike="noStrike" dirty="0" smtClean="0">
                          <a:latin typeface="+mn-lt"/>
                        </a:rPr>
                        <a:t>: JEFE DIVAP, JEFE DIGEDEP</a:t>
                      </a:r>
                      <a:endParaRPr lang="es-CL" sz="2400" b="0" i="0" u="none" strike="noStrike" dirty="0">
                        <a:latin typeface="+mn-lt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984250" y="6372225"/>
            <a:ext cx="483235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ES_tradnl" dirty="0">
                <a:solidFill>
                  <a:srgbClr val="C00000"/>
                </a:solidFill>
                <a:latin typeface="+mj-lt"/>
              </a:rPr>
              <a:t>*Definición y estándar según recomendación OPS</a:t>
            </a:r>
            <a:endParaRPr lang="es-CL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"/>
          <p:cNvSpPr txBox="1">
            <a:spLocks noChangeArrowheads="1"/>
          </p:cNvSpPr>
          <p:nvPr/>
        </p:nvSpPr>
        <p:spPr bwMode="auto">
          <a:xfrm>
            <a:off x="984250" y="1989138"/>
            <a:ext cx="8093075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12700" algn="ctr" eaLnBrk="0" hangingPunct="0">
              <a:spcBef>
                <a:spcPct val="20000"/>
              </a:spcBef>
              <a:defRPr/>
            </a:pPr>
            <a:r>
              <a:rPr lang="es-MX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ESTRATEGIA NACIONAL DE SALUD</a:t>
            </a:r>
          </a:p>
        </p:txBody>
      </p:sp>
      <p:pic>
        <p:nvPicPr>
          <p:cNvPr id="3481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675" y="620713"/>
            <a:ext cx="901065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val 7"/>
          <p:cNvSpPr>
            <a:spLocks noChangeArrowheads="1"/>
          </p:cNvSpPr>
          <p:nvPr/>
        </p:nvSpPr>
        <p:spPr bwMode="auto">
          <a:xfrm>
            <a:off x="2916238" y="3754438"/>
            <a:ext cx="3451225" cy="18034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s-ES_tradnl" sz="2000" b="1" dirty="0">
                <a:solidFill>
                  <a:schemeClr val="bg1"/>
                </a:solidFill>
              </a:rPr>
              <a:t>Objetivos Estratégicos </a:t>
            </a:r>
          </a:p>
          <a:p>
            <a:pPr algn="ctr">
              <a:defRPr/>
            </a:pPr>
            <a:r>
              <a:rPr lang="es-ES_tradnl" sz="2000" b="1" dirty="0">
                <a:solidFill>
                  <a:schemeClr val="bg1"/>
                </a:solidFill>
              </a:rPr>
              <a:t>y Metas de Recursos Humanos</a:t>
            </a:r>
          </a:p>
          <a:p>
            <a:pPr algn="ctr">
              <a:defRPr/>
            </a:pPr>
            <a:endParaRPr lang="es-ES" sz="16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42863" y="115888"/>
            <a:ext cx="9010650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s-MX" sz="2400" b="1" dirty="0">
                <a:solidFill>
                  <a:srgbClr val="006CB7"/>
                </a:solidFill>
                <a:latin typeface="+mj-lt"/>
                <a:cs typeface="Verdana" pitchFamily="34" charset="0"/>
              </a:rPr>
              <a:t>RECURSO HUMANOS DE LA ENS:</a:t>
            </a:r>
          </a:p>
          <a:p>
            <a:pPr>
              <a:defRPr/>
            </a:pPr>
            <a:r>
              <a:rPr lang="es-MX" sz="2400" b="1" dirty="0">
                <a:solidFill>
                  <a:srgbClr val="006CB7"/>
                </a:solidFill>
                <a:latin typeface="+mj-lt"/>
                <a:cs typeface="Verdana" pitchFamily="34" charset="0"/>
              </a:rPr>
              <a:t>	INDICADORES  DE LAS ESTRATEGIAS </a:t>
            </a:r>
            <a:r>
              <a:rPr lang="es-MX" sz="2000" b="1" i="1" dirty="0">
                <a:solidFill>
                  <a:srgbClr val="C00000"/>
                </a:solidFill>
                <a:latin typeface="+mj-lt"/>
                <a:cs typeface="Verdana" pitchFamily="34" charset="0"/>
              </a:rPr>
              <a:t>- </a:t>
            </a:r>
            <a:r>
              <a:rPr lang="es-MX" sz="2000" b="1" dirty="0">
                <a:solidFill>
                  <a:srgbClr val="006CB7"/>
                </a:solidFill>
                <a:latin typeface="+mj-lt"/>
                <a:cs typeface="Verdana" pitchFamily="34" charset="0"/>
              </a:rPr>
              <a:t> </a:t>
            </a:r>
            <a:r>
              <a:rPr lang="es-MX" sz="2400" b="1" i="1" dirty="0">
                <a:solidFill>
                  <a:srgbClr val="C00000"/>
                </a:solidFill>
                <a:latin typeface="+mj-lt"/>
                <a:cs typeface="Verdana" pitchFamily="34" charset="0"/>
              </a:rPr>
              <a:t>Resumen </a:t>
            </a:r>
          </a:p>
        </p:txBody>
      </p:sp>
      <p:pic>
        <p:nvPicPr>
          <p:cNvPr id="5222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412875"/>
            <a:ext cx="8729663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42863" y="115888"/>
            <a:ext cx="9010650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s-MX" sz="2400" b="1" dirty="0">
                <a:solidFill>
                  <a:srgbClr val="006CB7"/>
                </a:solidFill>
                <a:latin typeface="+mj-lt"/>
                <a:cs typeface="Verdana" pitchFamily="34" charset="0"/>
              </a:rPr>
              <a:t>DIFUSIÓN Y MONITOREO ENS desde la DIGEDEP</a:t>
            </a:r>
            <a:endParaRPr lang="es-MX" sz="2400" b="1" i="1" dirty="0">
              <a:solidFill>
                <a:srgbClr val="C00000"/>
              </a:solidFill>
              <a:latin typeface="+mj-lt"/>
              <a:cs typeface="Verdana" pitchFamily="34" charset="0"/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1889468" y="1124744"/>
            <a:ext cx="5184575" cy="648072"/>
          </a:xfrm>
          <a:prstGeom prst="roundRect">
            <a:avLst/>
          </a:prstGeom>
          <a:solidFill>
            <a:srgbClr val="0070C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L" b="1" dirty="0"/>
              <a:t>DIVISIÓN DE GESTIÓN Y DESARROLLO DE LAS PERSONAS</a:t>
            </a:r>
          </a:p>
        </p:txBody>
      </p:sp>
      <p:sp>
        <p:nvSpPr>
          <p:cNvPr id="6" name="5 Rectángulo redondeado"/>
          <p:cNvSpPr/>
          <p:nvPr/>
        </p:nvSpPr>
        <p:spPr>
          <a:xfrm>
            <a:off x="2483768" y="2780928"/>
            <a:ext cx="4363751" cy="648072"/>
          </a:xfrm>
          <a:prstGeom prst="roundRect">
            <a:avLst/>
          </a:prstGeom>
          <a:solidFill>
            <a:srgbClr val="E17068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b="1" dirty="0"/>
              <a:t>Subdirección de RRHH de los SS y Establecimientos </a:t>
            </a:r>
            <a:r>
              <a:rPr lang="es-ES_tradnl" b="1" dirty="0" err="1"/>
              <a:t>Autogestionados</a:t>
            </a:r>
            <a:r>
              <a:rPr lang="es-ES_tradnl" b="1" dirty="0"/>
              <a:t> en Red</a:t>
            </a:r>
            <a:endParaRPr lang="es-CL" b="1" dirty="0"/>
          </a:p>
        </p:txBody>
      </p:sp>
      <p:sp>
        <p:nvSpPr>
          <p:cNvPr id="16" name="15 Flecha arriba"/>
          <p:cNvSpPr/>
          <p:nvPr/>
        </p:nvSpPr>
        <p:spPr>
          <a:xfrm>
            <a:off x="3616325" y="1916113"/>
            <a:ext cx="484188" cy="739775"/>
          </a:xfrm>
          <a:prstGeom prst="upArrow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L"/>
          </a:p>
        </p:txBody>
      </p:sp>
      <p:sp>
        <p:nvSpPr>
          <p:cNvPr id="18" name="17 Flecha arriba"/>
          <p:cNvSpPr/>
          <p:nvPr/>
        </p:nvSpPr>
        <p:spPr>
          <a:xfrm rot="10800000">
            <a:off x="4670425" y="1916113"/>
            <a:ext cx="485775" cy="739775"/>
          </a:xfrm>
          <a:prstGeom prst="upArrow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L"/>
          </a:p>
        </p:txBody>
      </p:sp>
      <p:sp>
        <p:nvSpPr>
          <p:cNvPr id="20" name="19 Rectángulo redondeado"/>
          <p:cNvSpPr/>
          <p:nvPr/>
        </p:nvSpPr>
        <p:spPr>
          <a:xfrm>
            <a:off x="129940" y="3789040"/>
            <a:ext cx="4209742" cy="715652"/>
          </a:xfrm>
          <a:prstGeom prst="roundRect">
            <a:avLst/>
          </a:prstGeom>
          <a:solidFill>
            <a:schemeClr val="bg2">
              <a:lumMod val="2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b="1" dirty="0"/>
              <a:t>Jornada diciembre 2011: talleres sobre la Política de RHS</a:t>
            </a:r>
            <a:endParaRPr lang="es-CL" b="1" dirty="0"/>
          </a:p>
        </p:txBody>
      </p:sp>
      <p:sp>
        <p:nvSpPr>
          <p:cNvPr id="23" name="22 Rectángulo redondeado"/>
          <p:cNvSpPr/>
          <p:nvPr/>
        </p:nvSpPr>
        <p:spPr>
          <a:xfrm>
            <a:off x="4211960" y="5909456"/>
            <a:ext cx="4209742" cy="864096"/>
          </a:xfrm>
          <a:prstGeom prst="roundRect">
            <a:avLst/>
          </a:prstGeom>
          <a:solidFill>
            <a:schemeClr val="bg2">
              <a:lumMod val="2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b="1" dirty="0"/>
              <a:t>Jornadas Nacionales de RHS</a:t>
            </a:r>
          </a:p>
          <a:p>
            <a:pPr algn="ctr">
              <a:defRPr/>
            </a:pPr>
            <a:r>
              <a:rPr lang="es-ES_tradnl" b="1" dirty="0"/>
              <a:t> diciembre 2012 y mayo 2013</a:t>
            </a:r>
            <a:endParaRPr lang="es-CL" b="1" dirty="0"/>
          </a:p>
        </p:txBody>
      </p:sp>
      <p:sp>
        <p:nvSpPr>
          <p:cNvPr id="24" name="23 Rectángulo redondeado"/>
          <p:cNvSpPr/>
          <p:nvPr/>
        </p:nvSpPr>
        <p:spPr>
          <a:xfrm>
            <a:off x="3347864" y="4797152"/>
            <a:ext cx="4209742" cy="715652"/>
          </a:xfrm>
          <a:prstGeom prst="roundRect">
            <a:avLst/>
          </a:prstGeom>
          <a:solidFill>
            <a:schemeClr val="bg2">
              <a:lumMod val="2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b="1" dirty="0"/>
              <a:t>Jornadas Nacionales de Capacitación</a:t>
            </a:r>
          </a:p>
          <a:p>
            <a:pPr algn="ctr">
              <a:defRPr/>
            </a:pPr>
            <a:r>
              <a:rPr lang="es-ES_tradnl" b="1" dirty="0"/>
              <a:t>2012 y 2013</a:t>
            </a:r>
            <a:endParaRPr lang="es-CL" b="1" dirty="0"/>
          </a:p>
        </p:txBody>
      </p:sp>
      <p:sp>
        <p:nvSpPr>
          <p:cNvPr id="2" name="1 Cerrar llave"/>
          <p:cNvSpPr/>
          <p:nvPr/>
        </p:nvSpPr>
        <p:spPr>
          <a:xfrm>
            <a:off x="7185025" y="1446213"/>
            <a:ext cx="431800" cy="183515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CL"/>
          </a:p>
        </p:txBody>
      </p:sp>
      <p:sp>
        <p:nvSpPr>
          <p:cNvPr id="12" name="11 CuadroTexto"/>
          <p:cNvSpPr txBox="1"/>
          <p:nvPr/>
        </p:nvSpPr>
        <p:spPr>
          <a:xfrm>
            <a:off x="7605713" y="1133475"/>
            <a:ext cx="1538287" cy="2676525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s-ES_tradnl" sz="1400" dirty="0">
                <a:solidFill>
                  <a:srgbClr val="C00000"/>
                </a:solidFill>
                <a:latin typeface="+mj-lt"/>
              </a:rPr>
              <a:t>Responsables </a:t>
            </a:r>
          </a:p>
          <a:p>
            <a:pPr>
              <a:defRPr/>
            </a:pPr>
            <a:r>
              <a:rPr lang="es-ES_tradnl" sz="1400" dirty="0">
                <a:solidFill>
                  <a:srgbClr val="C00000"/>
                </a:solidFill>
                <a:latin typeface="+mj-lt"/>
              </a:rPr>
              <a:t>de dptos. </a:t>
            </a:r>
          </a:p>
          <a:p>
            <a:pPr>
              <a:defRPr/>
            </a:pPr>
            <a:r>
              <a:rPr lang="es-ES_tradnl" sz="1400" dirty="0">
                <a:solidFill>
                  <a:srgbClr val="C00000"/>
                </a:solidFill>
                <a:latin typeface="+mj-lt"/>
              </a:rPr>
              <a:t>o unidades: </a:t>
            </a:r>
          </a:p>
          <a:p>
            <a:pPr>
              <a:defRPr/>
            </a:pPr>
            <a:endParaRPr lang="es-ES_tradnl" sz="1400" dirty="0">
              <a:solidFill>
                <a:srgbClr val="C00000"/>
              </a:solidFill>
              <a:latin typeface="+mj-lt"/>
            </a:endParaRPr>
          </a:p>
          <a:p>
            <a:pPr>
              <a:defRPr/>
            </a:pPr>
            <a:r>
              <a:rPr lang="es-ES_tradnl" sz="1400" dirty="0">
                <a:latin typeface="+mj-lt"/>
              </a:rPr>
              <a:t>Planificación,</a:t>
            </a:r>
          </a:p>
          <a:p>
            <a:pPr>
              <a:defRPr/>
            </a:pPr>
            <a:r>
              <a:rPr lang="es-ES_tradnl" sz="1400" dirty="0">
                <a:latin typeface="+mj-lt"/>
              </a:rPr>
              <a:t>Capacitación,</a:t>
            </a:r>
          </a:p>
          <a:p>
            <a:pPr>
              <a:defRPr/>
            </a:pPr>
            <a:r>
              <a:rPr lang="es-ES_tradnl" sz="1400" dirty="0">
                <a:latin typeface="+mj-lt"/>
              </a:rPr>
              <a:t>Formación,</a:t>
            </a:r>
          </a:p>
          <a:p>
            <a:pPr>
              <a:defRPr/>
            </a:pPr>
            <a:r>
              <a:rPr lang="es-ES_tradnl" sz="1400" dirty="0">
                <a:latin typeface="+mj-lt"/>
              </a:rPr>
              <a:t>Relaciones </a:t>
            </a:r>
          </a:p>
          <a:p>
            <a:pPr>
              <a:defRPr/>
            </a:pPr>
            <a:r>
              <a:rPr lang="es-ES_tradnl" sz="1400" dirty="0">
                <a:latin typeface="+mj-lt"/>
              </a:rPr>
              <a:t>Laborales,</a:t>
            </a:r>
          </a:p>
          <a:p>
            <a:pPr>
              <a:defRPr/>
            </a:pPr>
            <a:r>
              <a:rPr lang="es-ES_tradnl" sz="1400" dirty="0">
                <a:latin typeface="+mj-lt"/>
              </a:rPr>
              <a:t>Salud Ocupacional, </a:t>
            </a:r>
          </a:p>
          <a:p>
            <a:pPr>
              <a:defRPr/>
            </a:pPr>
            <a:r>
              <a:rPr lang="es-ES_tradnl" sz="1400" dirty="0">
                <a:latin typeface="+mj-lt"/>
              </a:rPr>
              <a:t>Bienestar </a:t>
            </a:r>
            <a:endParaRPr lang="es-CL" sz="1400" dirty="0"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3"/>
          <p:cNvSpPr>
            <a:spLocks noGrp="1"/>
          </p:cNvSpPr>
          <p:nvPr>
            <p:ph type="ctrTitle"/>
          </p:nvPr>
        </p:nvSpPr>
        <p:spPr>
          <a:xfrm>
            <a:off x="685800" y="2339975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es-CL" sz="9200" dirty="0" smtClean="0">
                <a:solidFill>
                  <a:schemeClr val="bg1"/>
                </a:solidFill>
                <a:latin typeface="Verdana" pitchFamily="34" charset="0"/>
                <a:ea typeface="ヒラギノ角ゴ Pro W3"/>
                <a:cs typeface="Verdana" pitchFamily="34" charset="0"/>
              </a:rPr>
              <a:t>En </a:t>
            </a:r>
            <a:r>
              <a:rPr lang="en-US" altLang="es-CL" sz="9200" dirty="0" err="1" smtClean="0">
                <a:solidFill>
                  <a:schemeClr val="bg1"/>
                </a:solidFill>
                <a:latin typeface="Verdana" pitchFamily="34" charset="0"/>
                <a:ea typeface="ヒラギノ角ゴ Pro W3"/>
                <a:cs typeface="Verdana" pitchFamily="34" charset="0"/>
              </a:rPr>
              <a:t>qué</a:t>
            </a:r>
            <a:r>
              <a:rPr lang="en-US" altLang="es-CL" sz="9200" dirty="0" smtClean="0">
                <a:solidFill>
                  <a:schemeClr val="bg1"/>
                </a:solidFill>
                <a:latin typeface="Verdana" pitchFamily="34" charset="0"/>
                <a:ea typeface="ヒラギノ角ゴ Pro W3"/>
                <a:cs typeface="Verdana" pitchFamily="34" charset="0"/>
              </a:rPr>
              <a:t> </a:t>
            </a:r>
            <a:r>
              <a:rPr lang="en-US" altLang="es-CL" sz="9200" dirty="0" err="1" smtClean="0">
                <a:solidFill>
                  <a:schemeClr val="bg1"/>
                </a:solidFill>
                <a:latin typeface="Verdana" pitchFamily="34" charset="0"/>
                <a:ea typeface="ヒラギノ角ゴ Pro W3"/>
                <a:cs typeface="Verdana" pitchFamily="34" charset="0"/>
              </a:rPr>
              <a:t>estamos</a:t>
            </a:r>
            <a:r>
              <a:rPr lang="en-US" altLang="es-CL" sz="9200" dirty="0" smtClean="0">
                <a:solidFill>
                  <a:schemeClr val="bg1"/>
                </a:solidFill>
                <a:latin typeface="Verdana" pitchFamily="34" charset="0"/>
                <a:ea typeface="ヒラギノ角ゴ Pro W3"/>
                <a:cs typeface="Verdana" pitchFamily="34" charset="0"/>
              </a:rPr>
              <a:t>?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 redondeado"/>
          <p:cNvSpPr/>
          <p:nvPr/>
        </p:nvSpPr>
        <p:spPr>
          <a:xfrm>
            <a:off x="611188" y="93663"/>
            <a:ext cx="7632700" cy="8810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L" sz="2000" b="1" dirty="0"/>
              <a:t>PLAN OPERATIVO 2014 - RRHH</a:t>
            </a:r>
          </a:p>
          <a:p>
            <a:pPr algn="ctr">
              <a:defRPr/>
            </a:pPr>
            <a:r>
              <a:rPr lang="es-CL" sz="2000" b="1" dirty="0"/>
              <a:t>DE LA ESTRATEGIA NACIONAL DE SALUD</a:t>
            </a:r>
          </a:p>
        </p:txBody>
      </p:sp>
      <p:sp>
        <p:nvSpPr>
          <p:cNvPr id="4" name="3 Rectángulo redondeado"/>
          <p:cNvSpPr/>
          <p:nvPr/>
        </p:nvSpPr>
        <p:spPr>
          <a:xfrm>
            <a:off x="1254125" y="1052513"/>
            <a:ext cx="6553200" cy="73025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2000" b="1" dirty="0"/>
              <a:t>PROCESOS para RRHH</a:t>
            </a:r>
          </a:p>
          <a:p>
            <a:pPr algn="ctr">
              <a:defRPr/>
            </a:pPr>
            <a:r>
              <a:rPr lang="es-ES_tradnl" sz="2000" b="1" dirty="0" smtClean="0"/>
              <a:t>Precisiones  </a:t>
            </a:r>
            <a:r>
              <a:rPr lang="es-ES_tradnl" sz="2000" b="1" dirty="0"/>
              <a:t>Prácticas sobre articulación con DIGEDEP  </a:t>
            </a:r>
            <a:endParaRPr lang="es-CL" sz="2000" b="1" dirty="0"/>
          </a:p>
        </p:txBody>
      </p:sp>
      <p:sp>
        <p:nvSpPr>
          <p:cNvPr id="7" name="Forma 4"/>
          <p:cNvSpPr/>
          <p:nvPr/>
        </p:nvSpPr>
        <p:spPr>
          <a:xfrm>
            <a:off x="2911475" y="3098800"/>
            <a:ext cx="1335088" cy="114935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3970" tIns="13970" rIns="13970" bIns="13970" spcCol="1270" anchor="ctr"/>
          <a:lstStyle/>
          <a:p>
            <a:pPr algn="ctr" defTabSz="488950">
              <a:lnSpc>
                <a:spcPct val="90000"/>
              </a:lnSpc>
              <a:spcAft>
                <a:spcPct val="35000"/>
              </a:spcAft>
              <a:defRPr/>
            </a:pPr>
            <a:r>
              <a:rPr lang="es-CL" sz="1100" dirty="0"/>
              <a:t>Medición de Indicadores</a:t>
            </a:r>
          </a:p>
        </p:txBody>
      </p:sp>
      <p:sp>
        <p:nvSpPr>
          <p:cNvPr id="2" name="1 Llamada de flecha hacia abajo"/>
          <p:cNvSpPr/>
          <p:nvPr/>
        </p:nvSpPr>
        <p:spPr>
          <a:xfrm>
            <a:off x="3286125" y="1901825"/>
            <a:ext cx="2663825" cy="2274888"/>
          </a:xfrm>
          <a:prstGeom prst="downArrow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b="1" dirty="0">
                <a:solidFill>
                  <a:schemeClr val="tx1"/>
                </a:solidFill>
              </a:rPr>
              <a:t>DIGEDEP </a:t>
            </a:r>
            <a:r>
              <a:rPr lang="es-ES_tradnl" dirty="0">
                <a:solidFill>
                  <a:schemeClr val="tx1"/>
                </a:solidFill>
              </a:rPr>
              <a:t>envía  su Plan Operativo  a DIPLAS para el 31 de marzo</a:t>
            </a:r>
            <a:endParaRPr lang="es-CL" dirty="0">
              <a:solidFill>
                <a:schemeClr val="tx1"/>
              </a:solidFill>
            </a:endParaRPr>
          </a:p>
        </p:txBody>
      </p:sp>
      <p:sp>
        <p:nvSpPr>
          <p:cNvPr id="17" name="16 Llamada de flecha hacia abajo"/>
          <p:cNvSpPr/>
          <p:nvPr/>
        </p:nvSpPr>
        <p:spPr>
          <a:xfrm>
            <a:off x="319088" y="2003425"/>
            <a:ext cx="2576512" cy="2200275"/>
          </a:xfrm>
          <a:prstGeom prst="downArrowCallou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b="1" dirty="0">
                <a:solidFill>
                  <a:schemeClr val="tx1"/>
                </a:solidFill>
              </a:rPr>
              <a:t>SERVICIO DE SALUD </a:t>
            </a:r>
            <a:r>
              <a:rPr lang="es-ES_tradnl" dirty="0">
                <a:solidFill>
                  <a:schemeClr val="tx1"/>
                </a:solidFill>
              </a:rPr>
              <a:t>envía su Plan Operativo a DIPLAS  para el 31 de marzo </a:t>
            </a:r>
            <a:endParaRPr lang="es-CL" dirty="0">
              <a:solidFill>
                <a:schemeClr val="tx1"/>
              </a:solidFill>
            </a:endParaRPr>
          </a:p>
        </p:txBody>
      </p:sp>
      <p:sp>
        <p:nvSpPr>
          <p:cNvPr id="19" name="18 Llamada de flecha hacia abajo"/>
          <p:cNvSpPr/>
          <p:nvPr/>
        </p:nvSpPr>
        <p:spPr>
          <a:xfrm>
            <a:off x="6230938" y="2024063"/>
            <a:ext cx="2735262" cy="2089150"/>
          </a:xfrm>
          <a:prstGeom prst="downArrow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b="1" dirty="0">
                <a:solidFill>
                  <a:schemeClr val="tx1"/>
                </a:solidFill>
              </a:rPr>
              <a:t>DIVAP</a:t>
            </a:r>
            <a:r>
              <a:rPr lang="es-ES_tradnl" dirty="0">
                <a:solidFill>
                  <a:schemeClr val="tx1"/>
                </a:solidFill>
              </a:rPr>
              <a:t> envía su Plan operativo para el 31 de marzo </a:t>
            </a:r>
            <a:r>
              <a:rPr lang="es-ES_tradnl" i="1" dirty="0">
                <a:solidFill>
                  <a:schemeClr val="tx1"/>
                </a:solidFill>
              </a:rPr>
              <a:t>(algunos indicadores comunes con DIGEDEP) </a:t>
            </a:r>
            <a:endParaRPr lang="es-CL" i="1" dirty="0">
              <a:solidFill>
                <a:schemeClr val="tx1"/>
              </a:solidFill>
            </a:endParaRPr>
          </a:p>
        </p:txBody>
      </p:sp>
      <p:sp>
        <p:nvSpPr>
          <p:cNvPr id="22" name="21 Elipse"/>
          <p:cNvSpPr/>
          <p:nvPr/>
        </p:nvSpPr>
        <p:spPr>
          <a:xfrm>
            <a:off x="-41275" y="4175125"/>
            <a:ext cx="3586163" cy="1624013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dirty="0">
                <a:solidFill>
                  <a:schemeClr val="tx1"/>
                </a:solidFill>
              </a:rPr>
              <a:t>Y copia  a </a:t>
            </a:r>
            <a:r>
              <a:rPr lang="es-ES_tradnl" dirty="0">
                <a:solidFill>
                  <a:srgbClr val="C00000"/>
                </a:solidFill>
              </a:rPr>
              <a:t>DIGEDEP- Dpto. de Planificación de RHS </a:t>
            </a:r>
          </a:p>
          <a:p>
            <a:pPr algn="ctr">
              <a:defRPr/>
            </a:pPr>
            <a:r>
              <a:rPr lang="es-ES_tradnl" dirty="0">
                <a:solidFill>
                  <a:srgbClr val="C00000"/>
                </a:solidFill>
              </a:rPr>
              <a:t>claudia.godoy@minsal.cl</a:t>
            </a:r>
          </a:p>
        </p:txBody>
      </p:sp>
      <p:sp>
        <p:nvSpPr>
          <p:cNvPr id="33" name="32 Elipse"/>
          <p:cNvSpPr/>
          <p:nvPr/>
        </p:nvSpPr>
        <p:spPr>
          <a:xfrm>
            <a:off x="6584950" y="4452938"/>
            <a:ext cx="2308225" cy="1063625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_tradnl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s-ES_tradnl" dirty="0">
                <a:solidFill>
                  <a:schemeClr val="tx1"/>
                </a:solidFill>
              </a:rPr>
              <a:t>Coord. DIVAP con DIGEDEP</a:t>
            </a:r>
          </a:p>
          <a:p>
            <a:pPr algn="ctr">
              <a:defRPr/>
            </a:pPr>
            <a:endParaRPr lang="es-CL" dirty="0">
              <a:solidFill>
                <a:schemeClr val="tx1"/>
              </a:solidFill>
            </a:endParaRPr>
          </a:p>
        </p:txBody>
      </p:sp>
      <p:cxnSp>
        <p:nvCxnSpPr>
          <p:cNvPr id="56" name="55 Conector recto de flecha"/>
          <p:cNvCxnSpPr/>
          <p:nvPr/>
        </p:nvCxnSpPr>
        <p:spPr>
          <a:xfrm>
            <a:off x="7739063" y="5516563"/>
            <a:ext cx="0" cy="282575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803" name="4 CuadroTexto"/>
          <p:cNvSpPr txBox="1">
            <a:spLocks noChangeArrowheads="1"/>
          </p:cNvSpPr>
          <p:nvPr/>
        </p:nvSpPr>
        <p:spPr bwMode="auto">
          <a:xfrm>
            <a:off x="-41275" y="5980113"/>
            <a:ext cx="324008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b="1" dirty="0">
                <a:solidFill>
                  <a:srgbClr val="002060"/>
                </a:solidFill>
              </a:rPr>
              <a:t>DIGEDEP retro alimenta </a:t>
            </a:r>
          </a:p>
          <a:p>
            <a:pPr algn="ctr"/>
            <a:r>
              <a:rPr lang="es-ES_tradnl" b="1" dirty="0">
                <a:solidFill>
                  <a:srgbClr val="002060"/>
                </a:solidFill>
              </a:rPr>
              <a:t>a más tardar </a:t>
            </a:r>
            <a:r>
              <a:rPr lang="es-ES_tradnl" b="1" dirty="0" smtClean="0">
                <a:solidFill>
                  <a:srgbClr val="002060"/>
                </a:solidFill>
              </a:rPr>
              <a:t>en Mayo de 2014</a:t>
            </a:r>
            <a:endParaRPr lang="es-CL" b="1" dirty="0">
              <a:solidFill>
                <a:srgbClr val="002060"/>
              </a:solidFill>
            </a:endParaRPr>
          </a:p>
        </p:txBody>
      </p:sp>
      <p:sp>
        <p:nvSpPr>
          <p:cNvPr id="27" name="26 Elipse"/>
          <p:cNvSpPr/>
          <p:nvPr/>
        </p:nvSpPr>
        <p:spPr>
          <a:xfrm>
            <a:off x="3613150" y="4227513"/>
            <a:ext cx="2682875" cy="162401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dirty="0">
                <a:solidFill>
                  <a:schemeClr val="tx1"/>
                </a:solidFill>
              </a:rPr>
              <a:t>Y envía  a </a:t>
            </a:r>
            <a:r>
              <a:rPr lang="es-ES_tradnl" dirty="0">
                <a:solidFill>
                  <a:srgbClr val="C00000"/>
                </a:solidFill>
              </a:rPr>
              <a:t>SERVICIO DE SALUD:</a:t>
            </a:r>
          </a:p>
          <a:p>
            <a:pPr algn="ctr">
              <a:defRPr/>
            </a:pPr>
            <a:r>
              <a:rPr lang="es-ES_tradnl" dirty="0">
                <a:solidFill>
                  <a:srgbClr val="C00000"/>
                </a:solidFill>
              </a:rPr>
              <a:t>a  Sub Dir. RRHH</a:t>
            </a:r>
          </a:p>
        </p:txBody>
      </p:sp>
      <p:sp>
        <p:nvSpPr>
          <p:cNvPr id="33805" name="27 CuadroTexto"/>
          <p:cNvSpPr txBox="1">
            <a:spLocks noChangeArrowheads="1"/>
          </p:cNvSpPr>
          <p:nvPr/>
        </p:nvSpPr>
        <p:spPr bwMode="auto">
          <a:xfrm>
            <a:off x="3384550" y="6076950"/>
            <a:ext cx="30527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b="1" dirty="0">
                <a:solidFill>
                  <a:srgbClr val="002060"/>
                </a:solidFill>
              </a:rPr>
              <a:t>DIGEDEP envía </a:t>
            </a:r>
          </a:p>
          <a:p>
            <a:pPr algn="ctr"/>
            <a:r>
              <a:rPr lang="es-ES_tradnl" b="1" dirty="0" smtClean="0">
                <a:solidFill>
                  <a:srgbClr val="002060"/>
                </a:solidFill>
              </a:rPr>
              <a:t>Mayo 2014</a:t>
            </a:r>
            <a:endParaRPr lang="es-CL" b="1" dirty="0">
              <a:solidFill>
                <a:srgbClr val="002060"/>
              </a:solidFill>
            </a:endParaRPr>
          </a:p>
        </p:txBody>
      </p:sp>
      <p:sp>
        <p:nvSpPr>
          <p:cNvPr id="33806" name="8 Rectángulo"/>
          <p:cNvSpPr>
            <a:spLocks noChangeArrowheads="1"/>
          </p:cNvSpPr>
          <p:nvPr/>
        </p:nvSpPr>
        <p:spPr bwMode="auto">
          <a:xfrm>
            <a:off x="6586538" y="5799138"/>
            <a:ext cx="26638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b="1" dirty="0">
                <a:solidFill>
                  <a:srgbClr val="002060"/>
                </a:solidFill>
              </a:rPr>
              <a:t>DIGEDEP coordina con Servicios de Salud</a:t>
            </a:r>
            <a:endParaRPr lang="es-CL" b="1" dirty="0">
              <a:solidFill>
                <a:srgbClr val="002060"/>
              </a:solidFill>
            </a:endParaRPr>
          </a:p>
        </p:txBody>
      </p:sp>
      <p:cxnSp>
        <p:nvCxnSpPr>
          <p:cNvPr id="42" name="41 Conector recto de flecha"/>
          <p:cNvCxnSpPr/>
          <p:nvPr/>
        </p:nvCxnSpPr>
        <p:spPr>
          <a:xfrm>
            <a:off x="4822825" y="5872163"/>
            <a:ext cx="0" cy="282575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43 Conector recto de flecha"/>
          <p:cNvCxnSpPr/>
          <p:nvPr/>
        </p:nvCxnSpPr>
        <p:spPr>
          <a:xfrm>
            <a:off x="1612900" y="5832475"/>
            <a:ext cx="0" cy="282575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 redondeado"/>
          <p:cNvSpPr/>
          <p:nvPr/>
        </p:nvSpPr>
        <p:spPr>
          <a:xfrm>
            <a:off x="611188" y="93663"/>
            <a:ext cx="7632700" cy="8810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L" sz="2000" b="1" dirty="0"/>
              <a:t>PLAN OPERATIVO 2014 - RRHH</a:t>
            </a:r>
          </a:p>
          <a:p>
            <a:pPr algn="ctr">
              <a:defRPr/>
            </a:pPr>
            <a:r>
              <a:rPr lang="es-CL" sz="2000" b="1" dirty="0"/>
              <a:t>DE LA ESTRATEGIA NACIONAL DE SALUD</a:t>
            </a:r>
          </a:p>
        </p:txBody>
      </p:sp>
      <p:sp>
        <p:nvSpPr>
          <p:cNvPr id="4" name="3 Rectángulo redondeado"/>
          <p:cNvSpPr/>
          <p:nvPr/>
        </p:nvSpPr>
        <p:spPr>
          <a:xfrm>
            <a:off x="1254125" y="1052513"/>
            <a:ext cx="6553200" cy="73025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2000" b="1" dirty="0" smtClean="0"/>
              <a:t>Resultados Entrega Planes Operacionales SS</a:t>
            </a:r>
            <a:endParaRPr lang="es-CL" sz="2000" b="1" dirty="0"/>
          </a:p>
        </p:txBody>
      </p:sp>
      <p:sp>
        <p:nvSpPr>
          <p:cNvPr id="7" name="Forma 4"/>
          <p:cNvSpPr/>
          <p:nvPr/>
        </p:nvSpPr>
        <p:spPr>
          <a:xfrm>
            <a:off x="4246563" y="3098800"/>
            <a:ext cx="1335088" cy="114935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3970" tIns="13970" rIns="13970" bIns="13970" spcCol="1270" anchor="ctr"/>
          <a:lstStyle/>
          <a:p>
            <a:pPr algn="ctr" defTabSz="488950">
              <a:lnSpc>
                <a:spcPct val="90000"/>
              </a:lnSpc>
              <a:spcAft>
                <a:spcPct val="35000"/>
              </a:spcAft>
              <a:defRPr/>
            </a:pPr>
            <a:r>
              <a:rPr lang="es-CL" sz="1100" dirty="0"/>
              <a:t>Medición de Indicadores</a:t>
            </a:r>
          </a:p>
        </p:txBody>
      </p:sp>
      <p:graphicFrame>
        <p:nvGraphicFramePr>
          <p:cNvPr id="21" name="3 Gráfico"/>
          <p:cNvGraphicFramePr/>
          <p:nvPr/>
        </p:nvGraphicFramePr>
        <p:xfrm>
          <a:off x="1711325" y="2060849"/>
          <a:ext cx="5668988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3" name="22 Rectángulo redondeado"/>
          <p:cNvSpPr/>
          <p:nvPr/>
        </p:nvSpPr>
        <p:spPr>
          <a:xfrm>
            <a:off x="1187624" y="5723086"/>
            <a:ext cx="6553200" cy="73025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2000" b="1" dirty="0" smtClean="0"/>
              <a:t>23 Servicios Cumplen con la Entrega de los Planes Operativos al 31 de Marzo.</a:t>
            </a:r>
            <a:endParaRPr lang="es-CL" sz="20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 redondeado"/>
          <p:cNvSpPr/>
          <p:nvPr/>
        </p:nvSpPr>
        <p:spPr>
          <a:xfrm>
            <a:off x="611188" y="93663"/>
            <a:ext cx="7632700" cy="8810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L" sz="2000" b="1" dirty="0"/>
              <a:t>PLAN OPERATIVO 2014 - RRHH</a:t>
            </a:r>
          </a:p>
          <a:p>
            <a:pPr algn="ctr">
              <a:defRPr/>
            </a:pPr>
            <a:r>
              <a:rPr lang="es-CL" sz="2000" b="1" dirty="0"/>
              <a:t>DE LA ESTRATEGIA NACIONAL DE SALUD: </a:t>
            </a:r>
            <a:r>
              <a:rPr lang="es-CL" sz="2000" b="1" i="1" dirty="0">
                <a:solidFill>
                  <a:schemeClr val="bg1"/>
                </a:solidFill>
              </a:rPr>
              <a:t>Ejemplos de indicadores (1)</a:t>
            </a:r>
          </a:p>
        </p:txBody>
      </p:sp>
      <p:sp>
        <p:nvSpPr>
          <p:cNvPr id="4" name="3 Rectángulo redondeado"/>
          <p:cNvSpPr/>
          <p:nvPr/>
        </p:nvSpPr>
        <p:spPr>
          <a:xfrm>
            <a:off x="611188" y="1125538"/>
            <a:ext cx="7848600" cy="935037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_tradnl" sz="2000" b="1" dirty="0"/>
          </a:p>
          <a:p>
            <a:pPr algn="ctr">
              <a:defRPr/>
            </a:pPr>
            <a:r>
              <a:rPr lang="es-ES_tradnl" sz="2000" b="1" i="1" dirty="0"/>
              <a:t>Proporción de Servicios de Salud que difunden la Política de RHS vigente</a:t>
            </a:r>
          </a:p>
          <a:p>
            <a:pPr algn="ctr">
              <a:defRPr/>
            </a:pPr>
            <a:r>
              <a:rPr lang="es-ES_tradnl" sz="2000" b="1" dirty="0"/>
              <a:t>Meta 2015: 29/29</a:t>
            </a:r>
          </a:p>
          <a:p>
            <a:pPr algn="ctr">
              <a:defRPr/>
            </a:pPr>
            <a:r>
              <a:rPr lang="es-ES_tradnl" sz="2000" b="1" dirty="0"/>
              <a:t>Meta 2019: 29/29</a:t>
            </a:r>
          </a:p>
          <a:p>
            <a:pPr algn="ctr">
              <a:defRPr/>
            </a:pPr>
            <a:endParaRPr lang="es-CL" sz="2000" b="1" dirty="0"/>
          </a:p>
        </p:txBody>
      </p:sp>
      <p:sp>
        <p:nvSpPr>
          <p:cNvPr id="7" name="Forma 4"/>
          <p:cNvSpPr/>
          <p:nvPr/>
        </p:nvSpPr>
        <p:spPr>
          <a:xfrm>
            <a:off x="2911475" y="3098800"/>
            <a:ext cx="1335088" cy="114935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3970" tIns="13970" rIns="13970" bIns="13970" spcCol="1270" anchor="ctr"/>
          <a:lstStyle/>
          <a:p>
            <a:pPr algn="ctr" defTabSz="488950">
              <a:lnSpc>
                <a:spcPct val="90000"/>
              </a:lnSpc>
              <a:spcAft>
                <a:spcPct val="35000"/>
              </a:spcAft>
              <a:defRPr/>
            </a:pPr>
            <a:r>
              <a:rPr lang="es-CL" sz="1100" dirty="0"/>
              <a:t>Medición de Indicadores</a:t>
            </a:r>
          </a:p>
        </p:txBody>
      </p:sp>
      <p:sp>
        <p:nvSpPr>
          <p:cNvPr id="36869" name="4 CuadroTexto"/>
          <p:cNvSpPr txBox="1">
            <a:spLocks noChangeArrowheads="1"/>
          </p:cNvSpPr>
          <p:nvPr/>
        </p:nvSpPr>
        <p:spPr bwMode="auto">
          <a:xfrm>
            <a:off x="4497388" y="3851275"/>
            <a:ext cx="4178300" cy="120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s-ES_tradnl" b="1">
              <a:solidFill>
                <a:srgbClr val="002060"/>
              </a:solidFill>
            </a:endParaRPr>
          </a:p>
          <a:p>
            <a:pPr algn="ctr"/>
            <a:endParaRPr lang="es-ES_tradnl" b="1">
              <a:solidFill>
                <a:srgbClr val="002060"/>
              </a:solidFill>
            </a:endParaRPr>
          </a:p>
          <a:p>
            <a:pPr algn="ctr"/>
            <a:endParaRPr lang="es-ES_tradnl" b="1">
              <a:solidFill>
                <a:srgbClr val="002060"/>
              </a:solidFill>
            </a:endParaRPr>
          </a:p>
          <a:p>
            <a:pPr algn="ctr"/>
            <a:endParaRPr lang="es-ES_tradnl" b="1">
              <a:solidFill>
                <a:srgbClr val="002060"/>
              </a:solidFill>
            </a:endParaRPr>
          </a:p>
        </p:txBody>
      </p:sp>
      <p:sp>
        <p:nvSpPr>
          <p:cNvPr id="21" name="20 Rectángulo redondeado"/>
          <p:cNvSpPr/>
          <p:nvPr/>
        </p:nvSpPr>
        <p:spPr>
          <a:xfrm>
            <a:off x="2955925" y="2193925"/>
            <a:ext cx="4895850" cy="165735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2000" b="1" dirty="0">
                <a:solidFill>
                  <a:srgbClr val="C00000"/>
                </a:solidFill>
              </a:rPr>
              <a:t>DIGEDEP</a:t>
            </a:r>
          </a:p>
          <a:p>
            <a:pPr marL="457200" indent="-457200">
              <a:buFontTx/>
              <a:buAutoNum type="arabicPeriod"/>
              <a:defRPr/>
            </a:pPr>
            <a:r>
              <a:rPr lang="es-ES_tradnl" sz="2000" b="1" dirty="0">
                <a:solidFill>
                  <a:srgbClr val="002060"/>
                </a:solidFill>
              </a:rPr>
              <a:t>Envía en Abril  un Formato tipo a los SS para la respuesta.</a:t>
            </a:r>
          </a:p>
          <a:p>
            <a:pPr marL="457200" indent="-457200">
              <a:buFontTx/>
              <a:buAutoNum type="arabicPeriod"/>
              <a:defRPr/>
            </a:pPr>
            <a:r>
              <a:rPr lang="es-ES_tradnl" sz="2000" b="1" dirty="0">
                <a:solidFill>
                  <a:srgbClr val="002060"/>
                </a:solidFill>
              </a:rPr>
              <a:t>Monitorea el cumplimiento, a partir de Agosto 2014</a:t>
            </a:r>
            <a:endParaRPr lang="es-CL" sz="2000" b="1" dirty="0">
              <a:solidFill>
                <a:srgbClr val="002060"/>
              </a:solidFill>
            </a:endParaRPr>
          </a:p>
        </p:txBody>
      </p:sp>
      <p:sp>
        <p:nvSpPr>
          <p:cNvPr id="2" name="1 Rectángulo redondeado"/>
          <p:cNvSpPr/>
          <p:nvPr/>
        </p:nvSpPr>
        <p:spPr>
          <a:xfrm>
            <a:off x="366713" y="2381250"/>
            <a:ext cx="914400" cy="34480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_tradnl" sz="2800" b="1" dirty="0"/>
          </a:p>
          <a:p>
            <a:pPr algn="ctr">
              <a:defRPr/>
            </a:pPr>
            <a:r>
              <a:rPr lang="es-ES_tradnl" sz="2800" b="1" dirty="0"/>
              <a:t>P</a:t>
            </a:r>
          </a:p>
          <a:p>
            <a:pPr algn="ctr">
              <a:defRPr/>
            </a:pPr>
            <a:r>
              <a:rPr lang="es-ES_tradnl" sz="2800" b="1" dirty="0"/>
              <a:t>R</a:t>
            </a:r>
          </a:p>
          <a:p>
            <a:pPr algn="ctr">
              <a:defRPr/>
            </a:pPr>
            <a:r>
              <a:rPr lang="es-ES_tradnl" sz="2800" b="1" dirty="0"/>
              <a:t>O</a:t>
            </a:r>
          </a:p>
          <a:p>
            <a:pPr algn="ctr">
              <a:defRPr/>
            </a:pPr>
            <a:r>
              <a:rPr lang="es-ES_tradnl" sz="2800" b="1" dirty="0"/>
              <a:t>C</a:t>
            </a:r>
          </a:p>
          <a:p>
            <a:pPr algn="ctr">
              <a:defRPr/>
            </a:pPr>
            <a:r>
              <a:rPr lang="es-ES_tradnl" sz="2800" b="1" dirty="0"/>
              <a:t>E</a:t>
            </a:r>
          </a:p>
          <a:p>
            <a:pPr algn="ctr">
              <a:defRPr/>
            </a:pPr>
            <a:r>
              <a:rPr lang="es-ES_tradnl" sz="2800" b="1" dirty="0"/>
              <a:t>S</a:t>
            </a:r>
          </a:p>
          <a:p>
            <a:pPr algn="ctr">
              <a:defRPr/>
            </a:pPr>
            <a:r>
              <a:rPr lang="es-ES_tradnl" sz="2800" b="1" dirty="0"/>
              <a:t>O</a:t>
            </a:r>
          </a:p>
          <a:p>
            <a:pPr algn="ctr">
              <a:defRPr/>
            </a:pPr>
            <a:endParaRPr lang="es-CL" sz="2800" b="1" dirty="0"/>
          </a:p>
        </p:txBody>
      </p:sp>
      <p:sp>
        <p:nvSpPr>
          <p:cNvPr id="36872" name="5 CuadroTexto"/>
          <p:cNvSpPr txBox="1">
            <a:spLocks noChangeArrowheads="1"/>
          </p:cNvSpPr>
          <p:nvPr/>
        </p:nvSpPr>
        <p:spPr bwMode="auto">
          <a:xfrm>
            <a:off x="1763713" y="3816350"/>
            <a:ext cx="8699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sz="2400" b="1">
                <a:solidFill>
                  <a:srgbClr val="C00000"/>
                </a:solidFill>
              </a:rPr>
              <a:t>2014</a:t>
            </a:r>
            <a:endParaRPr lang="es-CL" sz="2400" b="1">
              <a:solidFill>
                <a:srgbClr val="C00000"/>
              </a:solidFill>
            </a:endParaRPr>
          </a:p>
        </p:txBody>
      </p:sp>
      <p:sp>
        <p:nvSpPr>
          <p:cNvPr id="22" name="21 Rectángulo redondeado"/>
          <p:cNvSpPr/>
          <p:nvPr/>
        </p:nvSpPr>
        <p:spPr>
          <a:xfrm>
            <a:off x="2955925" y="4086225"/>
            <a:ext cx="4895850" cy="214788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2000" b="1" dirty="0">
                <a:solidFill>
                  <a:srgbClr val="C00000"/>
                </a:solidFill>
              </a:rPr>
              <a:t>Servicios de Salud</a:t>
            </a:r>
          </a:p>
          <a:p>
            <a:pPr marL="457200" indent="-457200">
              <a:buFontTx/>
              <a:buAutoNum type="arabicPeriod"/>
              <a:defRPr/>
            </a:pPr>
            <a:r>
              <a:rPr lang="es-ES_tradnl" sz="2000" b="1" dirty="0">
                <a:solidFill>
                  <a:srgbClr val="002060"/>
                </a:solidFill>
              </a:rPr>
              <a:t>Realizan la difusión en toda su Red Asistencial (incluyendo a APS)</a:t>
            </a:r>
          </a:p>
          <a:p>
            <a:pPr marL="457200" indent="-457200">
              <a:buFontTx/>
              <a:buAutoNum type="arabicPeriod"/>
              <a:defRPr/>
            </a:pPr>
            <a:r>
              <a:rPr lang="es-ES_tradnl" sz="2000" b="1" dirty="0">
                <a:solidFill>
                  <a:srgbClr val="002060"/>
                </a:solidFill>
              </a:rPr>
              <a:t>Envían su reporte de difusión según pauta a la DIGEDEP (Dpto. de Planificación)  a más tardar el 31 de julio 2014</a:t>
            </a:r>
            <a:endParaRPr lang="es-CL" sz="2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 redondeado"/>
          <p:cNvSpPr/>
          <p:nvPr/>
        </p:nvSpPr>
        <p:spPr>
          <a:xfrm>
            <a:off x="611188" y="93663"/>
            <a:ext cx="7632700" cy="8810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L" sz="2000" b="1" dirty="0"/>
              <a:t>PLAN OPERATIVO 2014 - RRHH</a:t>
            </a:r>
          </a:p>
          <a:p>
            <a:pPr algn="ctr">
              <a:defRPr/>
            </a:pPr>
            <a:r>
              <a:rPr lang="es-CL" sz="2000" b="1" dirty="0"/>
              <a:t>DE LA ESTRATEGIA NACIONAL DE SALUD: </a:t>
            </a:r>
            <a:r>
              <a:rPr lang="es-CL" sz="2000" b="1" i="1" dirty="0">
                <a:solidFill>
                  <a:schemeClr val="bg1"/>
                </a:solidFill>
              </a:rPr>
              <a:t>Ejemplos de indicadores (2)</a:t>
            </a:r>
          </a:p>
        </p:txBody>
      </p:sp>
      <p:sp>
        <p:nvSpPr>
          <p:cNvPr id="4" name="3 Rectángulo redondeado"/>
          <p:cNvSpPr/>
          <p:nvPr/>
        </p:nvSpPr>
        <p:spPr>
          <a:xfrm>
            <a:off x="1254125" y="1125538"/>
            <a:ext cx="6553200" cy="1223962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_tradnl" sz="2000" b="1" dirty="0"/>
          </a:p>
          <a:p>
            <a:pPr algn="ctr">
              <a:defRPr/>
            </a:pPr>
            <a:r>
              <a:rPr lang="es-ES_tradnl" sz="2000" b="1" i="1" dirty="0"/>
              <a:t>% de módulos del SIRH normalizados por SS</a:t>
            </a:r>
          </a:p>
          <a:p>
            <a:pPr algn="ctr">
              <a:defRPr/>
            </a:pPr>
            <a:r>
              <a:rPr lang="es-ES_tradnl" sz="2000" b="1" dirty="0"/>
              <a:t>Meta 2015: 33 % de los  módulos en 10 Servicios de 29</a:t>
            </a:r>
          </a:p>
          <a:p>
            <a:pPr algn="ctr">
              <a:defRPr/>
            </a:pPr>
            <a:r>
              <a:rPr lang="es-ES_tradnl" sz="2000" b="1" dirty="0"/>
              <a:t>Meta 2019: 33 % de los módulos en 20 Servicios de 29</a:t>
            </a:r>
          </a:p>
          <a:p>
            <a:pPr algn="ctr">
              <a:defRPr/>
            </a:pPr>
            <a:r>
              <a:rPr lang="es-ES_tradnl" sz="2000" b="1" dirty="0"/>
              <a:t> </a:t>
            </a:r>
          </a:p>
          <a:p>
            <a:pPr algn="ctr">
              <a:defRPr/>
            </a:pPr>
            <a:endParaRPr lang="es-CL" sz="2000" b="1" dirty="0"/>
          </a:p>
        </p:txBody>
      </p:sp>
      <p:sp>
        <p:nvSpPr>
          <p:cNvPr id="7" name="Forma 4"/>
          <p:cNvSpPr/>
          <p:nvPr/>
        </p:nvSpPr>
        <p:spPr>
          <a:xfrm>
            <a:off x="2911475" y="3098800"/>
            <a:ext cx="1335088" cy="114935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3970" tIns="13970" rIns="13970" bIns="13970" spcCol="1270" anchor="ctr"/>
          <a:lstStyle/>
          <a:p>
            <a:pPr algn="ctr" defTabSz="488950">
              <a:lnSpc>
                <a:spcPct val="90000"/>
              </a:lnSpc>
              <a:spcAft>
                <a:spcPct val="35000"/>
              </a:spcAft>
              <a:defRPr/>
            </a:pPr>
            <a:r>
              <a:rPr lang="es-CL" sz="1100" dirty="0"/>
              <a:t>Medición de Indicadores</a:t>
            </a:r>
          </a:p>
        </p:txBody>
      </p:sp>
      <p:sp>
        <p:nvSpPr>
          <p:cNvPr id="37893" name="4 CuadroTexto"/>
          <p:cNvSpPr txBox="1">
            <a:spLocks noChangeArrowheads="1"/>
          </p:cNvSpPr>
          <p:nvPr/>
        </p:nvSpPr>
        <p:spPr bwMode="auto">
          <a:xfrm>
            <a:off x="4497388" y="3851275"/>
            <a:ext cx="4178300" cy="120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s-ES_tradnl" b="1">
              <a:solidFill>
                <a:srgbClr val="002060"/>
              </a:solidFill>
            </a:endParaRPr>
          </a:p>
          <a:p>
            <a:pPr algn="ctr"/>
            <a:endParaRPr lang="es-ES_tradnl" b="1">
              <a:solidFill>
                <a:srgbClr val="002060"/>
              </a:solidFill>
            </a:endParaRPr>
          </a:p>
          <a:p>
            <a:pPr algn="ctr"/>
            <a:endParaRPr lang="es-ES_tradnl" b="1">
              <a:solidFill>
                <a:srgbClr val="002060"/>
              </a:solidFill>
            </a:endParaRPr>
          </a:p>
          <a:p>
            <a:pPr algn="ctr"/>
            <a:endParaRPr lang="es-ES_tradnl" b="1">
              <a:solidFill>
                <a:srgbClr val="002060"/>
              </a:solidFill>
            </a:endParaRPr>
          </a:p>
        </p:txBody>
      </p:sp>
      <p:sp>
        <p:nvSpPr>
          <p:cNvPr id="21" name="20 Rectángulo redondeado"/>
          <p:cNvSpPr/>
          <p:nvPr/>
        </p:nvSpPr>
        <p:spPr>
          <a:xfrm>
            <a:off x="3132138" y="2439988"/>
            <a:ext cx="4675187" cy="228441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2000" b="1" dirty="0">
                <a:solidFill>
                  <a:srgbClr val="C00000"/>
                </a:solidFill>
              </a:rPr>
              <a:t>DIGEDEP</a:t>
            </a:r>
          </a:p>
          <a:p>
            <a:pPr marL="457200" indent="-457200">
              <a:buFontTx/>
              <a:buAutoNum type="arabicPeriod"/>
              <a:defRPr/>
            </a:pPr>
            <a:r>
              <a:rPr lang="es-ES_tradnl" sz="2000" b="1" dirty="0">
                <a:solidFill>
                  <a:srgbClr val="002060"/>
                </a:solidFill>
              </a:rPr>
              <a:t>Definió los 3 Módulos: Capacitación, Ciclo de Vida y  Remuneraciones </a:t>
            </a:r>
          </a:p>
          <a:p>
            <a:pPr marL="457200" indent="-457200">
              <a:buFontTx/>
              <a:buAutoNum type="arabicPeriod"/>
              <a:defRPr/>
            </a:pPr>
            <a:r>
              <a:rPr lang="es-ES_tradnl" sz="2000" b="1" dirty="0">
                <a:solidFill>
                  <a:srgbClr val="002060"/>
                </a:solidFill>
              </a:rPr>
              <a:t>Incorporó Actividades en su Plan Operativo 2014 para establecer brechas</a:t>
            </a:r>
            <a:endParaRPr lang="es-CL" sz="2000" b="1" dirty="0">
              <a:solidFill>
                <a:srgbClr val="002060"/>
              </a:solidFill>
            </a:endParaRPr>
          </a:p>
        </p:txBody>
      </p:sp>
      <p:sp>
        <p:nvSpPr>
          <p:cNvPr id="2" name="1 Rectángulo redondeado"/>
          <p:cNvSpPr/>
          <p:nvPr/>
        </p:nvSpPr>
        <p:spPr>
          <a:xfrm>
            <a:off x="339725" y="2717800"/>
            <a:ext cx="914400" cy="34480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_tradnl" sz="2800" b="1" dirty="0"/>
          </a:p>
          <a:p>
            <a:pPr algn="ctr">
              <a:defRPr/>
            </a:pPr>
            <a:r>
              <a:rPr lang="es-ES_tradnl" sz="2800" b="1" dirty="0"/>
              <a:t>P</a:t>
            </a:r>
          </a:p>
          <a:p>
            <a:pPr algn="ctr">
              <a:defRPr/>
            </a:pPr>
            <a:r>
              <a:rPr lang="es-ES_tradnl" sz="2800" b="1" dirty="0"/>
              <a:t>R</a:t>
            </a:r>
          </a:p>
          <a:p>
            <a:pPr algn="ctr">
              <a:defRPr/>
            </a:pPr>
            <a:r>
              <a:rPr lang="es-ES_tradnl" sz="2800" b="1" dirty="0"/>
              <a:t>O</a:t>
            </a:r>
          </a:p>
          <a:p>
            <a:pPr algn="ctr">
              <a:defRPr/>
            </a:pPr>
            <a:r>
              <a:rPr lang="es-ES_tradnl" sz="2800" b="1" dirty="0"/>
              <a:t>C</a:t>
            </a:r>
          </a:p>
          <a:p>
            <a:pPr algn="ctr">
              <a:defRPr/>
            </a:pPr>
            <a:r>
              <a:rPr lang="es-ES_tradnl" sz="2800" b="1" dirty="0"/>
              <a:t>E</a:t>
            </a:r>
          </a:p>
          <a:p>
            <a:pPr algn="ctr">
              <a:defRPr/>
            </a:pPr>
            <a:r>
              <a:rPr lang="es-ES_tradnl" sz="2800" b="1" dirty="0"/>
              <a:t>S</a:t>
            </a:r>
          </a:p>
          <a:p>
            <a:pPr algn="ctr">
              <a:defRPr/>
            </a:pPr>
            <a:r>
              <a:rPr lang="es-ES_tradnl" sz="2800" b="1" dirty="0"/>
              <a:t>O</a:t>
            </a:r>
          </a:p>
          <a:p>
            <a:pPr algn="ctr">
              <a:defRPr/>
            </a:pPr>
            <a:endParaRPr lang="es-CL" sz="2800" b="1" dirty="0"/>
          </a:p>
        </p:txBody>
      </p:sp>
      <p:sp>
        <p:nvSpPr>
          <p:cNvPr id="37896" name="5 CuadroTexto"/>
          <p:cNvSpPr txBox="1">
            <a:spLocks noChangeArrowheads="1"/>
          </p:cNvSpPr>
          <p:nvPr/>
        </p:nvSpPr>
        <p:spPr bwMode="auto">
          <a:xfrm>
            <a:off x="1581150" y="3349625"/>
            <a:ext cx="8699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sz="2400" b="1">
                <a:solidFill>
                  <a:srgbClr val="C00000"/>
                </a:solidFill>
              </a:rPr>
              <a:t>2014</a:t>
            </a:r>
            <a:endParaRPr lang="es-CL" sz="2400" b="1">
              <a:solidFill>
                <a:srgbClr val="C00000"/>
              </a:solidFill>
            </a:endParaRPr>
          </a:p>
        </p:txBody>
      </p:sp>
      <p:sp>
        <p:nvSpPr>
          <p:cNvPr id="37897" name="16 CuadroTexto"/>
          <p:cNvSpPr txBox="1">
            <a:spLocks noChangeArrowheads="1"/>
          </p:cNvSpPr>
          <p:nvPr/>
        </p:nvSpPr>
        <p:spPr bwMode="auto">
          <a:xfrm>
            <a:off x="1652588" y="5440363"/>
            <a:ext cx="8699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sz="2400" b="1">
                <a:solidFill>
                  <a:srgbClr val="C00000"/>
                </a:solidFill>
              </a:rPr>
              <a:t>2015</a:t>
            </a:r>
            <a:endParaRPr lang="es-CL" sz="2400" b="1">
              <a:solidFill>
                <a:srgbClr val="C00000"/>
              </a:solidFill>
            </a:endParaRPr>
          </a:p>
        </p:txBody>
      </p:sp>
      <p:sp>
        <p:nvSpPr>
          <p:cNvPr id="19" name="18 Rectángulo redondeado"/>
          <p:cNvSpPr/>
          <p:nvPr/>
        </p:nvSpPr>
        <p:spPr>
          <a:xfrm>
            <a:off x="3132138" y="4924425"/>
            <a:ext cx="4518025" cy="187007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2000" b="1" dirty="0">
                <a:solidFill>
                  <a:srgbClr val="C00000"/>
                </a:solidFill>
              </a:rPr>
              <a:t>DIGEDEP y SERVICIOS DE SALUD</a:t>
            </a:r>
          </a:p>
          <a:p>
            <a:pPr algn="ctr">
              <a:defRPr/>
            </a:pPr>
            <a:r>
              <a:rPr lang="es-ES_tradnl" sz="2000" b="1" dirty="0">
                <a:solidFill>
                  <a:srgbClr val="002060"/>
                </a:solidFill>
              </a:rPr>
              <a:t>incorporan actividades coordinadas en sus respectivos planes operativos 2015, a partir de la planificación de la Unidad de Gestión de la Información </a:t>
            </a:r>
            <a:r>
              <a:rPr lang="es-ES_tradnl" sz="2000" b="1" dirty="0" err="1">
                <a:solidFill>
                  <a:srgbClr val="002060"/>
                </a:solidFill>
              </a:rPr>
              <a:t>Minsal</a:t>
            </a:r>
            <a:endParaRPr lang="es-ES_tradnl" sz="2000" b="1" dirty="0">
              <a:solidFill>
                <a:srgbClr val="002060"/>
              </a:solidFill>
            </a:endParaRPr>
          </a:p>
          <a:p>
            <a:pPr algn="ctr">
              <a:defRPr/>
            </a:pPr>
            <a:endParaRPr lang="es-ES_tradnl" sz="2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 redondeado"/>
          <p:cNvSpPr/>
          <p:nvPr/>
        </p:nvSpPr>
        <p:spPr>
          <a:xfrm>
            <a:off x="611188" y="93663"/>
            <a:ext cx="7632700" cy="8810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L" sz="2000" b="1" dirty="0"/>
              <a:t>PLAN OPERATIVO 2014 - RRHH</a:t>
            </a:r>
          </a:p>
          <a:p>
            <a:pPr algn="ctr">
              <a:defRPr/>
            </a:pPr>
            <a:r>
              <a:rPr lang="es-CL" sz="2000" b="1" dirty="0"/>
              <a:t>DE LA ESTRATEGIA NACIONAL DE SALUD: </a:t>
            </a:r>
            <a:r>
              <a:rPr lang="es-CL" sz="2000" b="1" i="1" dirty="0">
                <a:solidFill>
                  <a:schemeClr val="bg1"/>
                </a:solidFill>
              </a:rPr>
              <a:t>Ejemplos de indicadores (4)</a:t>
            </a:r>
          </a:p>
        </p:txBody>
      </p:sp>
      <p:sp>
        <p:nvSpPr>
          <p:cNvPr id="4" name="3 Rectángulo redondeado"/>
          <p:cNvSpPr/>
          <p:nvPr/>
        </p:nvSpPr>
        <p:spPr>
          <a:xfrm>
            <a:off x="1254125" y="1089025"/>
            <a:ext cx="6553200" cy="1223963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2000" b="1" dirty="0"/>
              <a:t>Indicador de dotación adecuada en UCI y unidades de emergencias hospitalarias </a:t>
            </a:r>
          </a:p>
          <a:p>
            <a:pPr algn="ctr">
              <a:defRPr/>
            </a:pPr>
            <a:endParaRPr lang="es-ES_tradnl" sz="2000" b="1" dirty="0"/>
          </a:p>
          <a:p>
            <a:pPr algn="ctr">
              <a:defRPr/>
            </a:pPr>
            <a:r>
              <a:rPr lang="es-ES_tradnl" sz="2400" b="1" i="1" dirty="0"/>
              <a:t>2014: Fase de PREPARACIÓN  EN LOS SS</a:t>
            </a:r>
            <a:endParaRPr lang="es-CL" sz="2400" b="1" dirty="0"/>
          </a:p>
        </p:txBody>
      </p:sp>
      <p:sp>
        <p:nvSpPr>
          <p:cNvPr id="7" name="Forma 4"/>
          <p:cNvSpPr/>
          <p:nvPr/>
        </p:nvSpPr>
        <p:spPr>
          <a:xfrm>
            <a:off x="2911475" y="3098800"/>
            <a:ext cx="1335088" cy="114935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3970" tIns="13970" rIns="13970" bIns="13970" spcCol="1270" anchor="ctr"/>
          <a:lstStyle/>
          <a:p>
            <a:pPr algn="ctr" defTabSz="488950">
              <a:lnSpc>
                <a:spcPct val="90000"/>
              </a:lnSpc>
              <a:spcAft>
                <a:spcPct val="35000"/>
              </a:spcAft>
              <a:defRPr/>
            </a:pPr>
            <a:r>
              <a:rPr lang="es-CL" sz="1100" dirty="0"/>
              <a:t>Medición de Indicadores</a:t>
            </a:r>
          </a:p>
        </p:txBody>
      </p:sp>
      <p:sp>
        <p:nvSpPr>
          <p:cNvPr id="39941" name="4 CuadroTexto"/>
          <p:cNvSpPr txBox="1">
            <a:spLocks noChangeArrowheads="1"/>
          </p:cNvSpPr>
          <p:nvPr/>
        </p:nvSpPr>
        <p:spPr bwMode="auto">
          <a:xfrm>
            <a:off x="4497388" y="3851275"/>
            <a:ext cx="4178300" cy="120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s-ES_tradnl" b="1">
              <a:solidFill>
                <a:srgbClr val="002060"/>
              </a:solidFill>
            </a:endParaRPr>
          </a:p>
          <a:p>
            <a:pPr algn="ctr"/>
            <a:endParaRPr lang="es-ES_tradnl" b="1">
              <a:solidFill>
                <a:srgbClr val="002060"/>
              </a:solidFill>
            </a:endParaRPr>
          </a:p>
          <a:p>
            <a:pPr algn="ctr"/>
            <a:endParaRPr lang="es-ES_tradnl" b="1">
              <a:solidFill>
                <a:srgbClr val="002060"/>
              </a:solidFill>
            </a:endParaRPr>
          </a:p>
          <a:p>
            <a:pPr algn="ctr"/>
            <a:endParaRPr lang="es-ES_tradnl" b="1">
              <a:solidFill>
                <a:srgbClr val="002060"/>
              </a:solidFill>
            </a:endParaRPr>
          </a:p>
        </p:txBody>
      </p:sp>
      <p:sp>
        <p:nvSpPr>
          <p:cNvPr id="21" name="20 Rectángulo redondeado"/>
          <p:cNvSpPr/>
          <p:nvPr/>
        </p:nvSpPr>
        <p:spPr>
          <a:xfrm>
            <a:off x="2630488" y="2366963"/>
            <a:ext cx="5686425" cy="214312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2000" b="1" dirty="0">
                <a:solidFill>
                  <a:srgbClr val="C00000"/>
                </a:solidFill>
              </a:rPr>
              <a:t>Servicios de Salud: COMGES </a:t>
            </a:r>
          </a:p>
          <a:p>
            <a:pPr>
              <a:defRPr/>
            </a:pPr>
            <a:r>
              <a:rPr lang="es-ES_tradnl" sz="2000" b="1" dirty="0">
                <a:solidFill>
                  <a:srgbClr val="002060"/>
                </a:solidFill>
              </a:rPr>
              <a:t>90% de los cargos de las Unidades de Emergencia  hospitalaria y Unidades de Pacientes Críticos en </a:t>
            </a:r>
            <a:r>
              <a:rPr lang="es-ES_tradnl" sz="2000" b="1" dirty="0" err="1">
                <a:solidFill>
                  <a:srgbClr val="002060"/>
                </a:solidFill>
              </a:rPr>
              <a:t>Estab</a:t>
            </a:r>
            <a:r>
              <a:rPr lang="es-ES_tradnl" sz="2000" b="1" dirty="0">
                <a:solidFill>
                  <a:srgbClr val="002060"/>
                </a:solidFill>
              </a:rPr>
              <a:t>. de Alta y Mediana Complejidad estarán provistos de acuerdo a su definición y creación</a:t>
            </a:r>
          </a:p>
        </p:txBody>
      </p:sp>
      <p:sp>
        <p:nvSpPr>
          <p:cNvPr id="2" name="1 Rectángulo redondeado"/>
          <p:cNvSpPr/>
          <p:nvPr/>
        </p:nvSpPr>
        <p:spPr>
          <a:xfrm>
            <a:off x="339725" y="2717800"/>
            <a:ext cx="914400" cy="359092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_tradnl" sz="2800" b="1" dirty="0"/>
          </a:p>
          <a:p>
            <a:pPr algn="ctr">
              <a:defRPr/>
            </a:pPr>
            <a:r>
              <a:rPr lang="es-ES_tradnl" sz="2800" b="1" dirty="0"/>
              <a:t>P</a:t>
            </a:r>
          </a:p>
          <a:p>
            <a:pPr algn="ctr">
              <a:defRPr/>
            </a:pPr>
            <a:r>
              <a:rPr lang="es-ES_tradnl" sz="2800" b="1" dirty="0"/>
              <a:t>R</a:t>
            </a:r>
          </a:p>
          <a:p>
            <a:pPr algn="ctr">
              <a:defRPr/>
            </a:pPr>
            <a:r>
              <a:rPr lang="es-ES_tradnl" sz="2800" b="1" dirty="0"/>
              <a:t>O</a:t>
            </a:r>
          </a:p>
          <a:p>
            <a:pPr algn="ctr">
              <a:defRPr/>
            </a:pPr>
            <a:r>
              <a:rPr lang="es-ES_tradnl" sz="2800" b="1" dirty="0"/>
              <a:t>C</a:t>
            </a:r>
          </a:p>
          <a:p>
            <a:pPr algn="ctr">
              <a:defRPr/>
            </a:pPr>
            <a:r>
              <a:rPr lang="es-ES_tradnl" sz="2800" b="1" dirty="0"/>
              <a:t>E</a:t>
            </a:r>
          </a:p>
          <a:p>
            <a:pPr algn="ctr">
              <a:defRPr/>
            </a:pPr>
            <a:r>
              <a:rPr lang="es-ES_tradnl" sz="2800" b="1" dirty="0"/>
              <a:t>S</a:t>
            </a:r>
          </a:p>
          <a:p>
            <a:pPr algn="ctr">
              <a:defRPr/>
            </a:pPr>
            <a:r>
              <a:rPr lang="es-ES_tradnl" sz="2800" b="1" dirty="0"/>
              <a:t>O</a:t>
            </a:r>
          </a:p>
          <a:p>
            <a:pPr algn="ctr">
              <a:defRPr/>
            </a:pPr>
            <a:endParaRPr lang="es-CL" sz="2800" b="1" dirty="0"/>
          </a:p>
        </p:txBody>
      </p:sp>
      <p:sp>
        <p:nvSpPr>
          <p:cNvPr id="39944" name="5 CuadroTexto"/>
          <p:cNvSpPr txBox="1">
            <a:spLocks noChangeArrowheads="1"/>
          </p:cNvSpPr>
          <p:nvPr/>
        </p:nvSpPr>
        <p:spPr bwMode="auto">
          <a:xfrm>
            <a:off x="1581150" y="3349625"/>
            <a:ext cx="8699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sz="2400" b="1">
                <a:solidFill>
                  <a:srgbClr val="C00000"/>
                </a:solidFill>
              </a:rPr>
              <a:t>2014</a:t>
            </a:r>
            <a:endParaRPr lang="es-CL" sz="2400" b="1">
              <a:solidFill>
                <a:srgbClr val="C00000"/>
              </a:solidFill>
            </a:endParaRPr>
          </a:p>
        </p:txBody>
      </p:sp>
      <p:sp>
        <p:nvSpPr>
          <p:cNvPr id="39945" name="16 CuadroTexto"/>
          <p:cNvSpPr txBox="1">
            <a:spLocks noChangeArrowheads="1"/>
          </p:cNvSpPr>
          <p:nvPr/>
        </p:nvSpPr>
        <p:spPr bwMode="auto">
          <a:xfrm>
            <a:off x="1652588" y="5440363"/>
            <a:ext cx="8699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sz="2400" b="1">
                <a:solidFill>
                  <a:srgbClr val="C00000"/>
                </a:solidFill>
              </a:rPr>
              <a:t>2015</a:t>
            </a:r>
            <a:endParaRPr lang="es-CL" sz="2400" b="1">
              <a:solidFill>
                <a:srgbClr val="C00000"/>
              </a:solidFill>
            </a:endParaRPr>
          </a:p>
        </p:txBody>
      </p:sp>
      <p:sp>
        <p:nvSpPr>
          <p:cNvPr id="11" name="10 Rectángulo redondeado"/>
          <p:cNvSpPr/>
          <p:nvPr/>
        </p:nvSpPr>
        <p:spPr>
          <a:xfrm>
            <a:off x="2703513" y="4591050"/>
            <a:ext cx="5540375" cy="216058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_tradnl" sz="2000" b="1" dirty="0">
              <a:solidFill>
                <a:srgbClr val="C00000"/>
              </a:solidFill>
            </a:endParaRPr>
          </a:p>
          <a:p>
            <a:pPr algn="ctr">
              <a:defRPr/>
            </a:pPr>
            <a:r>
              <a:rPr lang="es-ES_tradnl" sz="2000" b="1" dirty="0">
                <a:solidFill>
                  <a:srgbClr val="C00000"/>
                </a:solidFill>
              </a:rPr>
              <a:t>DIGEDEP </a:t>
            </a:r>
          </a:p>
          <a:p>
            <a:pPr>
              <a:defRPr/>
            </a:pPr>
            <a:r>
              <a:rPr lang="es-ES_tradnl" sz="2000" b="1" dirty="0">
                <a:solidFill>
                  <a:srgbClr val="002060"/>
                </a:solidFill>
              </a:rPr>
              <a:t>Entrega lineamientos  y metodología, y capacita a referentes de los Servicios de Salud </a:t>
            </a:r>
          </a:p>
          <a:p>
            <a:pPr>
              <a:defRPr/>
            </a:pPr>
            <a:endParaRPr lang="es-ES_tradnl" sz="2000" b="1" dirty="0">
              <a:solidFill>
                <a:srgbClr val="002060"/>
              </a:solidFill>
            </a:endParaRPr>
          </a:p>
          <a:p>
            <a:pPr algn="ctr">
              <a:defRPr/>
            </a:pPr>
            <a:r>
              <a:rPr lang="es-ES_tradnl" sz="2000" b="1" dirty="0">
                <a:solidFill>
                  <a:srgbClr val="C00000"/>
                </a:solidFill>
              </a:rPr>
              <a:t>DIGEDEP y SERVICIOS DE SALUD</a:t>
            </a:r>
          </a:p>
          <a:p>
            <a:pPr algn="ctr">
              <a:defRPr/>
            </a:pPr>
            <a:r>
              <a:rPr lang="es-ES_tradnl" sz="2000" b="1" dirty="0">
                <a:solidFill>
                  <a:srgbClr val="002060"/>
                </a:solidFill>
              </a:rPr>
              <a:t>incorporan actividades coordinadas en sus respectivos planes operativos 2015</a:t>
            </a:r>
          </a:p>
          <a:p>
            <a:pPr algn="ctr">
              <a:defRPr/>
            </a:pPr>
            <a:endParaRPr lang="es-ES_tradnl" sz="2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a 4"/>
          <p:cNvSpPr/>
          <p:nvPr/>
        </p:nvSpPr>
        <p:spPr>
          <a:xfrm>
            <a:off x="2911475" y="3098800"/>
            <a:ext cx="1335088" cy="114935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3970" tIns="13970" rIns="13970" bIns="13970" spcCol="1270" anchor="ctr"/>
          <a:lstStyle/>
          <a:p>
            <a:pPr algn="ctr" defTabSz="488950">
              <a:lnSpc>
                <a:spcPct val="90000"/>
              </a:lnSpc>
              <a:spcAft>
                <a:spcPct val="35000"/>
              </a:spcAft>
              <a:defRPr/>
            </a:pPr>
            <a:r>
              <a:rPr lang="es-CL" sz="1100" dirty="0"/>
              <a:t>Medición de Indicadores</a:t>
            </a:r>
          </a:p>
        </p:txBody>
      </p:sp>
      <p:sp>
        <p:nvSpPr>
          <p:cNvPr id="39941" name="4 CuadroTexto"/>
          <p:cNvSpPr txBox="1">
            <a:spLocks noChangeArrowheads="1"/>
          </p:cNvSpPr>
          <p:nvPr/>
        </p:nvSpPr>
        <p:spPr bwMode="auto">
          <a:xfrm>
            <a:off x="4497388" y="3851275"/>
            <a:ext cx="4178300" cy="120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s-ES_tradnl" b="1">
              <a:solidFill>
                <a:srgbClr val="002060"/>
              </a:solidFill>
            </a:endParaRPr>
          </a:p>
          <a:p>
            <a:pPr algn="ctr"/>
            <a:endParaRPr lang="es-ES_tradnl" b="1">
              <a:solidFill>
                <a:srgbClr val="002060"/>
              </a:solidFill>
            </a:endParaRPr>
          </a:p>
          <a:p>
            <a:pPr algn="ctr"/>
            <a:endParaRPr lang="es-ES_tradnl" b="1">
              <a:solidFill>
                <a:srgbClr val="002060"/>
              </a:solidFill>
            </a:endParaRPr>
          </a:p>
          <a:p>
            <a:pPr algn="ctr"/>
            <a:endParaRPr lang="es-ES_tradnl" b="1">
              <a:solidFill>
                <a:srgbClr val="002060"/>
              </a:solidFill>
            </a:endParaRPr>
          </a:p>
        </p:txBody>
      </p:sp>
      <p:pic>
        <p:nvPicPr>
          <p:cNvPr id="1026" name="Picture 2" descr="C:\Users\Rene Prieto\Desktop\colaborac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9632" y="1817880"/>
            <a:ext cx="6480720" cy="4860540"/>
          </a:xfrm>
          <a:prstGeom prst="rect">
            <a:avLst/>
          </a:prstGeom>
          <a:noFill/>
        </p:spPr>
      </p:pic>
      <p:sp>
        <p:nvSpPr>
          <p:cNvPr id="12" name="11 Rectángulo redondeado"/>
          <p:cNvSpPr/>
          <p:nvPr/>
        </p:nvSpPr>
        <p:spPr>
          <a:xfrm>
            <a:off x="611188" y="93663"/>
            <a:ext cx="7632700" cy="8810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L" sz="3600" b="1" i="1" dirty="0" smtClean="0">
                <a:solidFill>
                  <a:schemeClr val="bg1"/>
                </a:solidFill>
              </a:rPr>
              <a:t>I N V I T A C I O N</a:t>
            </a:r>
            <a:endParaRPr lang="es-CL" sz="36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3"/>
          <p:cNvSpPr>
            <a:spLocks noGrp="1"/>
          </p:cNvSpPr>
          <p:nvPr>
            <p:ph type="ctrTitle"/>
          </p:nvPr>
        </p:nvSpPr>
        <p:spPr>
          <a:xfrm>
            <a:off x="685800" y="2339975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es-CL" sz="9200" smtClean="0">
                <a:solidFill>
                  <a:schemeClr val="bg1"/>
                </a:solidFill>
                <a:latin typeface="Verdana" pitchFamily="34" charset="0"/>
                <a:ea typeface="ヒラギノ角ゴ Pro W3"/>
                <a:cs typeface="Verdana" pitchFamily="34" charset="0"/>
              </a:rPr>
              <a:t>Gracias.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 redondeado"/>
          <p:cNvSpPr/>
          <p:nvPr/>
        </p:nvSpPr>
        <p:spPr>
          <a:xfrm>
            <a:off x="860818" y="115888"/>
            <a:ext cx="7383590" cy="7208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L" sz="2400" b="1" dirty="0" smtClean="0"/>
              <a:t>OBJETIVO </a:t>
            </a:r>
            <a:r>
              <a:rPr lang="es-CL" sz="2400" b="1" dirty="0"/>
              <a:t>ESTRATEGIA NACIONAL DE SALUD</a:t>
            </a:r>
          </a:p>
        </p:txBody>
      </p:sp>
      <p:sp>
        <p:nvSpPr>
          <p:cNvPr id="4" name="3 Rectángulo redondeado"/>
          <p:cNvSpPr/>
          <p:nvPr/>
        </p:nvSpPr>
        <p:spPr>
          <a:xfrm>
            <a:off x="1209675" y="881046"/>
            <a:ext cx="6746701" cy="1173622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b="1" dirty="0" smtClean="0"/>
              <a:t>Alinear el quehacer del sector y guiar sus acciones para el cumplimiento de los Objetivos Sanitarios identificados para la Década 2011-2020</a:t>
            </a:r>
            <a:endParaRPr lang="es-CL" b="1" dirty="0"/>
          </a:p>
        </p:txBody>
      </p:sp>
      <p:sp>
        <p:nvSpPr>
          <p:cNvPr id="7" name="Forma 4"/>
          <p:cNvSpPr/>
          <p:nvPr/>
        </p:nvSpPr>
        <p:spPr>
          <a:xfrm>
            <a:off x="3660775" y="3394075"/>
            <a:ext cx="1335088" cy="114935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3970" tIns="13970" rIns="13970" bIns="13970" spcCol="1270" anchor="ctr"/>
          <a:lstStyle/>
          <a:p>
            <a:pPr algn="ctr" defTabSz="488950">
              <a:lnSpc>
                <a:spcPct val="90000"/>
              </a:lnSpc>
              <a:spcAft>
                <a:spcPct val="35000"/>
              </a:spcAft>
              <a:defRPr/>
            </a:pPr>
            <a:r>
              <a:rPr lang="es-CL" sz="1100" dirty="0"/>
              <a:t>Medición de Indicadores</a:t>
            </a:r>
          </a:p>
        </p:txBody>
      </p:sp>
      <p:sp>
        <p:nvSpPr>
          <p:cNvPr id="18" name="17 Flecha circular"/>
          <p:cNvSpPr/>
          <p:nvPr/>
        </p:nvSpPr>
        <p:spPr>
          <a:xfrm rot="1016200">
            <a:off x="5928684" y="2321258"/>
            <a:ext cx="2860675" cy="2860675"/>
          </a:xfrm>
          <a:prstGeom prst="circularArrow">
            <a:avLst>
              <a:gd name="adj1" fmla="val 4687"/>
              <a:gd name="adj2" fmla="val 1369347"/>
              <a:gd name="adj3" fmla="val 2513083"/>
              <a:gd name="adj4" fmla="val 15867933"/>
              <a:gd name="adj5" fmla="val 5469"/>
            </a:avLst>
          </a:prstGeom>
        </p:spPr>
        <p:style>
          <a:lnRef idx="0">
            <a:schemeClr val="accent1">
              <a:shade val="9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9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shade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3" name="18 Grupo"/>
          <p:cNvGrpSpPr>
            <a:grpSpLocks/>
          </p:cNvGrpSpPr>
          <p:nvPr/>
        </p:nvGrpSpPr>
        <p:grpSpPr bwMode="auto">
          <a:xfrm>
            <a:off x="3420527" y="4135349"/>
            <a:ext cx="2565142" cy="2235200"/>
            <a:chOff x="2597560" y="2194014"/>
            <a:chExt cx="2235200" cy="223520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20" name="19 Forma"/>
            <p:cNvSpPr/>
            <p:nvPr/>
          </p:nvSpPr>
          <p:spPr>
            <a:xfrm>
              <a:off x="2597560" y="2194014"/>
              <a:ext cx="2235200" cy="2235200"/>
            </a:xfrm>
            <a:prstGeom prst="gear9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Forma 4"/>
            <p:cNvSpPr/>
            <p:nvPr/>
          </p:nvSpPr>
          <p:spPr>
            <a:xfrm>
              <a:off x="3046824" y="2760751"/>
              <a:ext cx="1336675" cy="114935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3970" tIns="13970" rIns="13970" bIns="13970" spcCol="1270" anchor="ctr"/>
            <a:lstStyle/>
            <a:p>
              <a:pPr algn="ctr" defTabSz="4889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_tradnl" b="1" dirty="0" smtClean="0">
                  <a:solidFill>
                    <a:schemeClr val="tx1"/>
                  </a:solidFill>
                </a:rPr>
                <a:t>Disminuir las desigualdades en Salud</a:t>
              </a:r>
              <a:endParaRPr lang="es-CL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" name="21 Grupo"/>
          <p:cNvGrpSpPr>
            <a:grpSpLocks/>
          </p:cNvGrpSpPr>
          <p:nvPr/>
        </p:nvGrpSpPr>
        <p:grpSpPr bwMode="auto">
          <a:xfrm>
            <a:off x="969303" y="3017749"/>
            <a:ext cx="2451224" cy="2235200"/>
            <a:chOff x="1642168" y="925577"/>
            <a:chExt cx="2235200" cy="2235200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23" name="22 Forma"/>
            <p:cNvSpPr/>
            <p:nvPr/>
          </p:nvSpPr>
          <p:spPr>
            <a:xfrm>
              <a:off x="1642168" y="925577"/>
              <a:ext cx="2235200" cy="2235200"/>
            </a:xfrm>
            <a:prstGeom prst="gear9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Forma 4"/>
            <p:cNvSpPr/>
            <p:nvPr/>
          </p:nvSpPr>
          <p:spPr>
            <a:xfrm>
              <a:off x="2091430" y="1549451"/>
              <a:ext cx="1336675" cy="114935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3970" tIns="13970" rIns="13970" bIns="13970" spcCol="1270" anchor="ctr"/>
            <a:lstStyle/>
            <a:p>
              <a:pPr algn="ctr" defTabSz="4889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CL" b="1" dirty="0" smtClean="0">
                  <a:solidFill>
                    <a:schemeClr val="tx1"/>
                  </a:solidFill>
                </a:rPr>
                <a:t>Mejorar la Salud de la Población</a:t>
              </a:r>
              <a:endParaRPr lang="es-CL" sz="16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25" name="24 Flecha circular"/>
          <p:cNvSpPr/>
          <p:nvPr/>
        </p:nvSpPr>
        <p:spPr>
          <a:xfrm rot="12599738">
            <a:off x="690555" y="2654386"/>
            <a:ext cx="2860675" cy="2860675"/>
          </a:xfrm>
          <a:prstGeom prst="circularArrow">
            <a:avLst>
              <a:gd name="adj1" fmla="val 4687"/>
              <a:gd name="adj2" fmla="val 1711168"/>
              <a:gd name="adj3" fmla="val 2513083"/>
              <a:gd name="adj4" fmla="val 15867933"/>
              <a:gd name="adj5" fmla="val 5469"/>
            </a:avLst>
          </a:prstGeom>
        </p:spPr>
        <p:style>
          <a:lnRef idx="0">
            <a:schemeClr val="accent1">
              <a:shade val="9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9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shade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6" name="12 Grupo"/>
          <p:cNvGrpSpPr>
            <a:grpSpLocks/>
          </p:cNvGrpSpPr>
          <p:nvPr/>
        </p:nvGrpSpPr>
        <p:grpSpPr bwMode="auto">
          <a:xfrm rot="21171818">
            <a:off x="3567240" y="1812744"/>
            <a:ext cx="2320893" cy="2506671"/>
            <a:chOff x="2416222" y="16972"/>
            <a:chExt cx="1592756" cy="1592756"/>
          </a:xfrm>
        </p:grpSpPr>
        <p:sp>
          <p:nvSpPr>
            <p:cNvPr id="14" name="13 Forma"/>
            <p:cNvSpPr/>
            <p:nvPr/>
          </p:nvSpPr>
          <p:spPr>
            <a:xfrm rot="20700000">
              <a:off x="2416222" y="16972"/>
              <a:ext cx="1592756" cy="1592756"/>
            </a:xfrm>
            <a:prstGeom prst="gear6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50000"/>
                <a:hueOff val="240958"/>
                <a:satOff val="-5040"/>
                <a:lumOff val="28042"/>
                <a:alphaOff val="0"/>
              </a:schemeClr>
            </a:fillRef>
            <a:effectRef idx="0">
              <a:schemeClr val="accent1">
                <a:shade val="50000"/>
                <a:hueOff val="240958"/>
                <a:satOff val="-5040"/>
                <a:lumOff val="2804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Forma 4"/>
            <p:cNvSpPr/>
            <p:nvPr/>
          </p:nvSpPr>
          <p:spPr>
            <a:xfrm rot="181060">
              <a:off x="2633590" y="269759"/>
              <a:ext cx="1152155" cy="9546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3970" tIns="13970" rIns="13970" bIns="13970" spcCol="1270" anchor="ctr"/>
            <a:lstStyle/>
            <a:p>
              <a:pPr algn="ctr" defTabSz="4889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CL" sz="1600" b="1" dirty="0" smtClean="0">
                  <a:solidFill>
                    <a:schemeClr val="tx1"/>
                  </a:solidFill>
                </a:rPr>
                <a:t>Aumentar la Satisfacción de la Población frente a los Servicios de Salud</a:t>
              </a:r>
              <a:endParaRPr lang="es-CL" sz="16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1 Cerrar llave"/>
          <p:cNvSpPr/>
          <p:nvPr/>
        </p:nvSpPr>
        <p:spPr>
          <a:xfrm rot="5400000">
            <a:off x="4417116" y="2896305"/>
            <a:ext cx="525462" cy="6435725"/>
          </a:xfrm>
          <a:prstGeom prst="rightBrac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CL"/>
          </a:p>
        </p:txBody>
      </p:sp>
      <p:sp>
        <p:nvSpPr>
          <p:cNvPr id="31756" name="2 CuadroTexto"/>
          <p:cNvSpPr txBox="1">
            <a:spLocks noChangeArrowheads="1"/>
          </p:cNvSpPr>
          <p:nvPr/>
        </p:nvSpPr>
        <p:spPr bwMode="auto">
          <a:xfrm>
            <a:off x="244475" y="6370549"/>
            <a:ext cx="83026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b="1" dirty="0" smtClean="0">
                <a:solidFill>
                  <a:srgbClr val="C00000"/>
                </a:solidFill>
              </a:rPr>
              <a:t>Coordinación estrecha APS + SNSS</a:t>
            </a:r>
            <a:endParaRPr lang="es-CL" b="1" dirty="0">
              <a:solidFill>
                <a:srgbClr val="C00000"/>
              </a:solidFill>
            </a:endParaRPr>
          </a:p>
        </p:txBody>
      </p:sp>
      <p:sp>
        <p:nvSpPr>
          <p:cNvPr id="22" name="21 Forma"/>
          <p:cNvSpPr/>
          <p:nvPr/>
        </p:nvSpPr>
        <p:spPr bwMode="auto">
          <a:xfrm rot="20166063">
            <a:off x="5540968" y="2728197"/>
            <a:ext cx="2900712" cy="2742419"/>
          </a:xfrm>
          <a:prstGeom prst="gear6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50000"/>
              <a:hueOff val="240958"/>
              <a:satOff val="-5040"/>
              <a:lumOff val="28042"/>
              <a:alphaOff val="0"/>
            </a:schemeClr>
          </a:fillRef>
          <a:effectRef idx="0">
            <a:schemeClr val="accent1">
              <a:shade val="50000"/>
              <a:hueOff val="240958"/>
              <a:satOff val="-5040"/>
              <a:lumOff val="28042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s-CL" sz="1600" b="1" dirty="0" smtClean="0">
                <a:solidFill>
                  <a:schemeClr val="tx1"/>
                </a:solidFill>
              </a:rPr>
              <a:t>Asegurar las Calidad de las intervenciones Sanitarias</a:t>
            </a:r>
            <a:endParaRPr lang="es-CL" sz="1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350" y="5589588"/>
            <a:ext cx="9010650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Rectángulo"/>
          <p:cNvSpPr/>
          <p:nvPr/>
        </p:nvSpPr>
        <p:spPr>
          <a:xfrm>
            <a:off x="0" y="261938"/>
            <a:ext cx="901065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s-CL" sz="2800" b="1" dirty="0">
                <a:solidFill>
                  <a:srgbClr val="800000"/>
                </a:solidFill>
              </a:rPr>
              <a:t> </a:t>
            </a:r>
            <a:r>
              <a:rPr lang="es-CL" sz="2800" b="1" dirty="0">
                <a:solidFill>
                  <a:srgbClr val="800000"/>
                </a:solidFill>
                <a:latin typeface="+mj-lt"/>
              </a:rPr>
              <a:t>Estrategia Nacional de </a:t>
            </a:r>
            <a:r>
              <a:rPr lang="es-CL" sz="2800" b="1" dirty="0" smtClean="0">
                <a:solidFill>
                  <a:srgbClr val="800000"/>
                </a:solidFill>
                <a:latin typeface="+mj-lt"/>
              </a:rPr>
              <a:t>Salud</a:t>
            </a:r>
            <a:endParaRPr lang="es-CL" sz="2800" b="1" dirty="0">
              <a:solidFill>
                <a:srgbClr val="800000"/>
              </a:solidFill>
              <a:latin typeface="+mj-lt"/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611560" y="1373313"/>
            <a:ext cx="7992888" cy="399503"/>
          </a:xfrm>
          <a:prstGeom prst="roundRect">
            <a:avLst>
              <a:gd name="adj" fmla="val 10000"/>
            </a:avLst>
          </a:prstGeom>
          <a:solidFill>
            <a:schemeClr val="bg1">
              <a:lumMod val="65000"/>
            </a:schemeClr>
          </a:solid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s-CL" b="1" i="1" dirty="0" smtClean="0">
                <a:solidFill>
                  <a:schemeClr val="tx2"/>
                </a:solidFill>
              </a:rPr>
              <a:t>Reducir el impacto de las enfermedades crónicas transmisibles y no transmisibles.</a:t>
            </a:r>
            <a:endParaRPr lang="es-CL" b="1" i="1" dirty="0">
              <a:solidFill>
                <a:schemeClr val="tx2"/>
              </a:solidFill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611560" y="1877369"/>
            <a:ext cx="7992888" cy="399503"/>
          </a:xfrm>
          <a:prstGeom prst="roundRect">
            <a:avLst>
              <a:gd name="adj" fmla="val 10000"/>
            </a:avLst>
          </a:prstGeom>
          <a:solidFill>
            <a:schemeClr val="bg1">
              <a:lumMod val="65000"/>
            </a:schemeClr>
          </a:solid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s-CL" b="1" i="1" dirty="0" smtClean="0">
                <a:solidFill>
                  <a:schemeClr val="tx2"/>
                </a:solidFill>
              </a:rPr>
              <a:t>Desarrollar hábitos y estilos de vida saludables.</a:t>
            </a:r>
            <a:endParaRPr lang="es-CL" b="1" i="1" dirty="0">
              <a:solidFill>
                <a:schemeClr val="tx2"/>
              </a:solidFill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611560" y="2381425"/>
            <a:ext cx="7992888" cy="399503"/>
          </a:xfrm>
          <a:prstGeom prst="roundRect">
            <a:avLst>
              <a:gd name="adj" fmla="val 10000"/>
            </a:avLst>
          </a:prstGeom>
          <a:solidFill>
            <a:schemeClr val="bg1">
              <a:lumMod val="65000"/>
            </a:schemeClr>
          </a:solid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s-CL" b="1" i="1" dirty="0" smtClean="0">
                <a:solidFill>
                  <a:schemeClr val="tx2"/>
                </a:solidFill>
              </a:rPr>
              <a:t>Reducir la morbilidad en las diferentes etapa de vida.</a:t>
            </a:r>
            <a:endParaRPr lang="es-CL" b="1" i="1" dirty="0">
              <a:solidFill>
                <a:schemeClr val="tx2"/>
              </a:solidFill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611560" y="3605561"/>
            <a:ext cx="7992888" cy="1047575"/>
          </a:xfrm>
          <a:prstGeom prst="roundRect">
            <a:avLst>
              <a:gd name="adj" fmla="val 10000"/>
            </a:avLst>
          </a:prstGeom>
          <a:solidFill>
            <a:schemeClr val="bg1">
              <a:lumMod val="65000"/>
            </a:schemeClr>
          </a:solid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s-CL" b="1" i="1" dirty="0" smtClean="0">
                <a:solidFill>
                  <a:schemeClr val="tx2"/>
                </a:solidFill>
              </a:rPr>
              <a:t>Reforzar el sistema público de salud: cierre brecha de RR.HH, potenciar APS, acreditación de hospitales, mejoramiento acceso, mejorando trato usuario, acceso a medicamentos.</a:t>
            </a:r>
            <a:endParaRPr lang="es-CL" b="1" i="1" dirty="0">
              <a:solidFill>
                <a:schemeClr val="tx2"/>
              </a:solidFill>
            </a:endParaRPr>
          </a:p>
        </p:txBody>
      </p:sp>
      <p:sp>
        <p:nvSpPr>
          <p:cNvPr id="11" name="10 Rectángulo redondeado"/>
          <p:cNvSpPr/>
          <p:nvPr/>
        </p:nvSpPr>
        <p:spPr>
          <a:xfrm>
            <a:off x="611560" y="4829697"/>
            <a:ext cx="7992888" cy="399503"/>
          </a:xfrm>
          <a:prstGeom prst="roundRect">
            <a:avLst>
              <a:gd name="adj" fmla="val 10000"/>
            </a:avLst>
          </a:prstGeom>
          <a:solidFill>
            <a:schemeClr val="bg1">
              <a:lumMod val="65000"/>
            </a:schemeClr>
          </a:solid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s-CL" b="1" i="1" dirty="0" smtClean="0">
                <a:solidFill>
                  <a:schemeClr val="tx2"/>
                </a:solidFill>
              </a:rPr>
              <a:t>Estar preparados para emergencias y desastres, respuesta oportuna red de salud.</a:t>
            </a:r>
            <a:endParaRPr lang="es-CL" b="1" i="1" dirty="0">
              <a:solidFill>
                <a:schemeClr val="tx2"/>
              </a:solidFill>
            </a:endParaRPr>
          </a:p>
        </p:txBody>
      </p:sp>
      <p:sp>
        <p:nvSpPr>
          <p:cNvPr id="13" name="12 Rectángulo redondeado"/>
          <p:cNvSpPr/>
          <p:nvPr/>
        </p:nvSpPr>
        <p:spPr>
          <a:xfrm>
            <a:off x="133350" y="757786"/>
            <a:ext cx="2782466" cy="399503"/>
          </a:xfrm>
          <a:prstGeom prst="roundRect">
            <a:avLst>
              <a:gd name="adj" fmla="val 10000"/>
            </a:avLst>
          </a:prstGeom>
          <a:solidFill>
            <a:schemeClr val="bg1">
              <a:lumMod val="65000"/>
            </a:schemeClr>
          </a:solid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s-CL" b="1" i="1" dirty="0" smtClean="0">
                <a:solidFill>
                  <a:srgbClr val="C00000"/>
                </a:solidFill>
              </a:rPr>
              <a:t>PROPÓSITOS PRINCIPALES:</a:t>
            </a:r>
            <a:endParaRPr lang="es-CL" b="1" i="1" dirty="0">
              <a:solidFill>
                <a:srgbClr val="C00000"/>
              </a:solidFill>
            </a:endParaRPr>
          </a:p>
        </p:txBody>
      </p:sp>
      <p:sp>
        <p:nvSpPr>
          <p:cNvPr id="14" name="13 Rectángulo redondeado"/>
          <p:cNvSpPr/>
          <p:nvPr/>
        </p:nvSpPr>
        <p:spPr>
          <a:xfrm>
            <a:off x="133350" y="3101505"/>
            <a:ext cx="2782466" cy="399503"/>
          </a:xfrm>
          <a:prstGeom prst="roundRect">
            <a:avLst>
              <a:gd name="adj" fmla="val 10000"/>
            </a:avLst>
          </a:prstGeom>
          <a:solidFill>
            <a:schemeClr val="bg1">
              <a:lumMod val="65000"/>
            </a:schemeClr>
          </a:solid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s-CL" b="1" i="1" dirty="0" smtClean="0">
                <a:solidFill>
                  <a:srgbClr val="C00000"/>
                </a:solidFill>
              </a:rPr>
              <a:t>ESTRATEGIAS PRINCIPALES:</a:t>
            </a:r>
            <a:endParaRPr lang="es-CL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350" y="5676900"/>
            <a:ext cx="9010650" cy="76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34925" y="188913"/>
            <a:ext cx="9010650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s-CL" sz="3200" b="1" dirty="0">
                <a:solidFill>
                  <a:srgbClr val="0070C0"/>
                </a:solidFill>
                <a:latin typeface="+mn-lt"/>
              </a:rPr>
              <a:t> ESTRATEGIA NACIONAL DE SALUD Y RHS</a:t>
            </a:r>
            <a:endParaRPr lang="es-CL" sz="3200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1168400"/>
            <a:ext cx="7612062" cy="390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18 Elipse"/>
          <p:cNvSpPr/>
          <p:nvPr/>
        </p:nvSpPr>
        <p:spPr>
          <a:xfrm>
            <a:off x="6259513" y="3716338"/>
            <a:ext cx="2200275" cy="1944687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L"/>
          </a:p>
        </p:txBody>
      </p:sp>
      <p:sp>
        <p:nvSpPr>
          <p:cNvPr id="2" name="1 Elipse"/>
          <p:cNvSpPr/>
          <p:nvPr/>
        </p:nvSpPr>
        <p:spPr>
          <a:xfrm>
            <a:off x="7196138" y="4868863"/>
            <a:ext cx="1058862" cy="62865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1600" b="1" dirty="0">
                <a:solidFill>
                  <a:srgbClr val="C00000"/>
                </a:solidFill>
              </a:rPr>
              <a:t>Metas</a:t>
            </a:r>
          </a:p>
          <a:p>
            <a:pPr algn="ctr">
              <a:defRPr/>
            </a:pPr>
            <a:r>
              <a:rPr lang="es-ES_tradnl" sz="1600" b="1" dirty="0">
                <a:solidFill>
                  <a:srgbClr val="C00000"/>
                </a:solidFill>
              </a:rPr>
              <a:t>RHS</a:t>
            </a:r>
            <a:endParaRPr lang="es-CL" sz="1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2400" y="152400"/>
            <a:ext cx="8164513" cy="830263"/>
          </a:xfrm>
        </p:spPr>
        <p:txBody>
          <a:bodyPr>
            <a:spAutoFit/>
          </a:bodyPr>
          <a:lstStyle/>
          <a:p>
            <a:pPr>
              <a:defRPr/>
            </a:pPr>
            <a:r>
              <a:rPr lang="es-CL" b="1" dirty="0">
                <a:solidFill>
                  <a:schemeClr val="accent1"/>
                </a:solidFill>
                <a:latin typeface="+mj-lt"/>
                <a:ea typeface="ヒラギノ角ゴ Pro W3"/>
                <a:cs typeface="ヒラギノ角ゴ Pro W3"/>
              </a:rPr>
              <a:t>ESTRATEGIA NACIONAL DE SALUD 2011-2020  </a:t>
            </a:r>
            <a:br>
              <a:rPr lang="es-CL" b="1" dirty="0">
                <a:solidFill>
                  <a:schemeClr val="accent1"/>
                </a:solidFill>
                <a:latin typeface="+mj-lt"/>
                <a:ea typeface="ヒラギノ角ゴ Pro W3"/>
                <a:cs typeface="ヒラギノ角ゴ Pro W3"/>
              </a:rPr>
            </a:br>
            <a:r>
              <a:rPr lang="es-CL" b="1" dirty="0" smtClean="0">
                <a:solidFill>
                  <a:srgbClr val="C00000"/>
                </a:solidFill>
                <a:latin typeface="+mj-lt"/>
                <a:ea typeface="ヒラギノ角ゴ Pro W3"/>
                <a:cs typeface="ヒラギノ角ゴ Pro W3"/>
              </a:rPr>
              <a:t>Ámbitos de Aplicación</a:t>
            </a:r>
            <a:endParaRPr lang="es-CL" b="1" dirty="0">
              <a:solidFill>
                <a:schemeClr val="accent1"/>
              </a:solidFill>
              <a:latin typeface="+mj-lt"/>
              <a:ea typeface="ヒラギノ角ゴ Pro W3"/>
              <a:cs typeface="ヒラギノ角ゴ Pro W3"/>
            </a:endParaRPr>
          </a:p>
        </p:txBody>
      </p:sp>
      <p:sp>
        <p:nvSpPr>
          <p:cNvPr id="37891" name="2 Marcador de contenido"/>
          <p:cNvSpPr>
            <a:spLocks noGrp="1"/>
          </p:cNvSpPr>
          <p:nvPr>
            <p:ph idx="1"/>
          </p:nvPr>
        </p:nvSpPr>
        <p:spPr>
          <a:xfrm>
            <a:off x="276225" y="982663"/>
            <a:ext cx="8177213" cy="5221287"/>
          </a:xfrm>
        </p:spPr>
        <p:txBody>
          <a:bodyPr/>
          <a:lstStyle/>
          <a:p>
            <a:endParaRPr lang="es-CL" altLang="es-CL" b="1" dirty="0" smtClean="0">
              <a:solidFill>
                <a:srgbClr val="C00000"/>
              </a:solidFill>
              <a:ea typeface="ヒラギノ角ゴ Pro W3"/>
              <a:cs typeface="ヒラギノ角ゴ Pro W3"/>
            </a:endParaRPr>
          </a:p>
          <a:p>
            <a:endParaRPr lang="es-CL" altLang="es-CL" sz="2400" b="1" dirty="0" smtClean="0">
              <a:solidFill>
                <a:srgbClr val="C00000"/>
              </a:solidFill>
              <a:ea typeface="ヒラギノ角ゴ Pro W3"/>
              <a:cs typeface="ヒラギノ角ゴ Pro W3"/>
            </a:endParaRPr>
          </a:p>
        </p:txBody>
      </p:sp>
      <p:sp>
        <p:nvSpPr>
          <p:cNvPr id="37892" name="3 Marcador de número de diapositiva"/>
          <p:cNvSpPr>
            <a:spLocks noGrp="1"/>
          </p:cNvSpPr>
          <p:nvPr>
            <p:ph type="sldNum" sz="quarter" idx="11"/>
          </p:nvPr>
        </p:nvSpPr>
        <p:spPr bwMode="auto">
          <a:xfrm>
            <a:off x="19050" y="6527800"/>
            <a:ext cx="2895600" cy="246063"/>
          </a:xfrm>
          <a:noFill/>
          <a:ln>
            <a:miter lim="800000"/>
            <a:headEnd/>
            <a:tailEnd/>
          </a:ln>
        </p:spPr>
        <p:txBody>
          <a:bodyPr anchor="t"/>
          <a:lstStyle/>
          <a:p>
            <a:pPr algn="l"/>
            <a:fld id="{3E14C963-04AA-407A-B75E-52A19F68553B}" type="slidenum">
              <a:rPr lang="en-US" altLang="es-CL" sz="900" smtClean="0">
                <a:ea typeface="ヒラギノ角ゴ Pro W3"/>
                <a:cs typeface="ヒラギノ角ゴ Pro W3"/>
              </a:rPr>
              <a:pPr algn="l"/>
              <a:t>6</a:t>
            </a:fld>
            <a:endParaRPr lang="en-US" altLang="es-CL" sz="900" smtClean="0">
              <a:ea typeface="ヒラギノ角ゴ Pro W3"/>
              <a:cs typeface="ヒラギノ角ゴ Pro W3"/>
            </a:endParaRPr>
          </a:p>
        </p:txBody>
      </p:sp>
      <p:grpSp>
        <p:nvGrpSpPr>
          <p:cNvPr id="37893" name="20 Grupo"/>
          <p:cNvGrpSpPr>
            <a:grpSpLocks/>
          </p:cNvGrpSpPr>
          <p:nvPr/>
        </p:nvGrpSpPr>
        <p:grpSpPr bwMode="auto">
          <a:xfrm>
            <a:off x="708025" y="946150"/>
            <a:ext cx="7745413" cy="4775200"/>
            <a:chOff x="366712" y="900189"/>
            <a:chExt cx="8088427" cy="4917089"/>
          </a:xfrm>
        </p:grpSpPr>
        <p:sp>
          <p:nvSpPr>
            <p:cNvPr id="8" name="Oval 4"/>
            <p:cNvSpPr>
              <a:spLocks noChangeArrowheads="1"/>
            </p:cNvSpPr>
            <p:nvPr/>
          </p:nvSpPr>
          <p:spPr bwMode="auto">
            <a:xfrm>
              <a:off x="5222421" y="3301521"/>
              <a:ext cx="3232718" cy="2515757"/>
            </a:xfrm>
            <a:prstGeom prst="ellipse">
              <a:avLst/>
            </a:prstGeom>
            <a:solidFill>
              <a:srgbClr val="EF4144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s-ES_tradnl" sz="1400" b="1" dirty="0">
                <a:solidFill>
                  <a:schemeClr val="bg1"/>
                </a:solidFill>
                <a:latin typeface="+mn-lt"/>
              </a:endParaRPr>
            </a:p>
            <a:p>
              <a:pPr algn="ctr">
                <a:defRPr/>
              </a:pPr>
              <a:endParaRPr lang="es-ES_tradnl" sz="1400" b="1" dirty="0">
                <a:solidFill>
                  <a:schemeClr val="bg1"/>
                </a:solidFill>
                <a:latin typeface="+mn-lt"/>
              </a:endParaRPr>
            </a:p>
            <a:p>
              <a:pPr algn="ctr">
                <a:defRPr/>
              </a:pPr>
              <a:r>
                <a:rPr lang="es-ES_tradnl" sz="1400" b="1" dirty="0">
                  <a:solidFill>
                    <a:schemeClr val="bg1"/>
                  </a:solidFill>
                  <a:latin typeface="+mn-lt"/>
                </a:rPr>
                <a:t>POLÍTICA DE RECURSOS HUMANOS </a:t>
              </a:r>
            </a:p>
            <a:p>
              <a:pPr algn="ctr">
                <a:defRPr/>
              </a:pPr>
              <a:r>
                <a:rPr lang="es-ES_tradnl" sz="1400" b="1" dirty="0">
                  <a:solidFill>
                    <a:schemeClr val="bg1"/>
                  </a:solidFill>
                  <a:latin typeface="+mn-lt"/>
                </a:rPr>
                <a:t>INTEGRADA:</a:t>
              </a:r>
            </a:p>
            <a:p>
              <a:pPr algn="ctr">
                <a:defRPr/>
              </a:pPr>
              <a:r>
                <a:rPr lang="es-ES_tradnl" sz="1400" b="1" dirty="0">
                  <a:solidFill>
                    <a:schemeClr val="bg1"/>
                  </a:solidFill>
                  <a:latin typeface="+mn-lt"/>
                </a:rPr>
                <a:t> Redes  Asistenciales </a:t>
              </a:r>
            </a:p>
            <a:p>
              <a:pPr algn="ctr">
                <a:defRPr/>
              </a:pPr>
              <a:r>
                <a:rPr lang="es-ES_tradnl" sz="1400" b="1" dirty="0">
                  <a:solidFill>
                    <a:schemeClr val="bg1"/>
                  </a:solidFill>
                  <a:latin typeface="+mn-lt"/>
                </a:rPr>
                <a:t>de todos niveles de complejidad </a:t>
              </a:r>
            </a:p>
            <a:p>
              <a:pPr algn="ctr">
                <a:defRPr/>
              </a:pPr>
              <a:r>
                <a:rPr lang="es-ES_tradnl" sz="1400" b="1" dirty="0">
                  <a:solidFill>
                    <a:schemeClr val="bg1"/>
                  </a:solidFill>
                  <a:latin typeface="+mn-lt"/>
                </a:rPr>
                <a:t>y </a:t>
              </a:r>
            </a:p>
            <a:p>
              <a:pPr algn="ctr">
                <a:defRPr/>
              </a:pPr>
              <a:r>
                <a:rPr lang="es-ES_tradnl" sz="1400" b="1" dirty="0">
                  <a:solidFill>
                    <a:schemeClr val="bg1"/>
                  </a:solidFill>
                  <a:latin typeface="+mn-lt"/>
                </a:rPr>
                <a:t> Redes de Salud Pública</a:t>
              </a:r>
            </a:p>
            <a:p>
              <a:pPr algn="ctr">
                <a:defRPr/>
              </a:pPr>
              <a:endParaRPr lang="es-ES" sz="1200" b="1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9" name="Oval 5"/>
            <p:cNvSpPr>
              <a:spLocks noChangeArrowheads="1"/>
            </p:cNvSpPr>
            <p:nvPr/>
          </p:nvSpPr>
          <p:spPr bwMode="auto">
            <a:xfrm>
              <a:off x="366712" y="1755122"/>
              <a:ext cx="3821239" cy="2883559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s-CL" sz="1600" b="1" dirty="0">
                <a:solidFill>
                  <a:schemeClr val="bg1"/>
                </a:solidFill>
                <a:latin typeface="+mn-lt"/>
              </a:endParaRPr>
            </a:p>
            <a:p>
              <a:pPr algn="ctr">
                <a:defRPr/>
              </a:pPr>
              <a:endParaRPr lang="es-CL" sz="1600" b="1" dirty="0">
                <a:solidFill>
                  <a:schemeClr val="bg1"/>
                </a:solidFill>
                <a:latin typeface="+mn-lt"/>
              </a:endParaRPr>
            </a:p>
            <a:p>
              <a:pPr algn="ctr">
                <a:defRPr/>
              </a:pPr>
              <a:endParaRPr lang="es-CL" sz="1600" b="1" dirty="0">
                <a:solidFill>
                  <a:schemeClr val="bg1"/>
                </a:solidFill>
                <a:latin typeface="+mn-lt"/>
              </a:endParaRPr>
            </a:p>
            <a:p>
              <a:pPr algn="ctr">
                <a:defRPr/>
              </a:pPr>
              <a:endParaRPr lang="es-CL" sz="1600" b="1" dirty="0">
                <a:solidFill>
                  <a:schemeClr val="bg1"/>
                </a:solidFill>
                <a:latin typeface="+mn-lt"/>
              </a:endParaRPr>
            </a:p>
            <a:p>
              <a:pPr algn="ctr">
                <a:defRPr/>
              </a:pPr>
              <a:endParaRPr lang="es-CL" sz="1600" b="1" dirty="0">
                <a:solidFill>
                  <a:schemeClr val="bg1"/>
                </a:solidFill>
                <a:latin typeface="+mn-lt"/>
              </a:endParaRPr>
            </a:p>
            <a:p>
              <a:pPr algn="ctr">
                <a:defRPr/>
              </a:pPr>
              <a:endParaRPr lang="es-CL" sz="1600" b="1" dirty="0">
                <a:solidFill>
                  <a:schemeClr val="bg1"/>
                </a:solidFill>
                <a:latin typeface="+mn-lt"/>
              </a:endParaRPr>
            </a:p>
            <a:p>
              <a:pPr algn="ctr">
                <a:defRPr/>
              </a:pPr>
              <a:endParaRPr lang="es-CL" sz="1600" b="1" dirty="0">
                <a:solidFill>
                  <a:schemeClr val="bg1"/>
                </a:solidFill>
                <a:latin typeface="+mn-lt"/>
              </a:endParaRPr>
            </a:p>
            <a:p>
              <a:pPr algn="ctr">
                <a:defRPr/>
              </a:pPr>
              <a:endParaRPr lang="es-CL" sz="1600" b="1" dirty="0">
                <a:solidFill>
                  <a:schemeClr val="bg1"/>
                </a:solidFill>
                <a:latin typeface="+mn-lt"/>
              </a:endParaRPr>
            </a:p>
            <a:p>
              <a:pPr algn="ctr">
                <a:defRPr/>
              </a:pPr>
              <a:r>
                <a:rPr lang="es-CL" sz="2000" b="1" dirty="0" smtClean="0">
                  <a:solidFill>
                    <a:schemeClr val="bg1"/>
                  </a:solidFill>
                  <a:latin typeface="+mn-lt"/>
                </a:rPr>
                <a:t>Estrategia </a:t>
              </a:r>
              <a:r>
                <a:rPr lang="es-CL" sz="2000" b="1" dirty="0">
                  <a:solidFill>
                    <a:schemeClr val="bg1"/>
                  </a:solidFill>
                  <a:latin typeface="+mn-lt"/>
                </a:rPr>
                <a:t>Nacional de Salud </a:t>
              </a:r>
            </a:p>
            <a:p>
              <a:pPr algn="ctr">
                <a:defRPr/>
              </a:pPr>
              <a:r>
                <a:rPr lang="es-CL" sz="2000" b="1" dirty="0">
                  <a:solidFill>
                    <a:schemeClr val="bg1"/>
                  </a:solidFill>
                  <a:latin typeface="+mn-lt"/>
                </a:rPr>
                <a:t>para el Cumplimiento de las </a:t>
              </a:r>
            </a:p>
            <a:p>
              <a:pPr algn="ctr">
                <a:defRPr/>
              </a:pPr>
              <a:r>
                <a:rPr lang="es-CL" sz="2000" b="1" dirty="0">
                  <a:solidFill>
                    <a:schemeClr val="bg1"/>
                  </a:solidFill>
                  <a:latin typeface="+mn-lt"/>
                </a:rPr>
                <a:t>Metas Sanitarias 2011-2020</a:t>
              </a:r>
              <a:endParaRPr lang="es-CL" sz="1600" b="1" dirty="0">
                <a:latin typeface="+mn-lt"/>
              </a:endParaRPr>
            </a:p>
            <a:p>
              <a:pPr algn="ctr">
                <a:defRPr/>
              </a:pPr>
              <a:endParaRPr lang="es-CL" sz="1200" dirty="0">
                <a:latin typeface="+mn-lt"/>
              </a:endParaRPr>
            </a:p>
            <a:p>
              <a:pPr algn="ctr">
                <a:defRPr/>
              </a:pPr>
              <a:endParaRPr lang="es-CL" sz="1200" dirty="0">
                <a:latin typeface="+mn-lt"/>
              </a:endParaRPr>
            </a:p>
            <a:p>
              <a:pPr algn="ctr">
                <a:defRPr/>
              </a:pPr>
              <a:endParaRPr lang="es-CL" sz="1000" dirty="0">
                <a:latin typeface="+mn-lt"/>
              </a:endParaRPr>
            </a:p>
            <a:p>
              <a:pPr algn="ctr">
                <a:defRPr/>
              </a:pPr>
              <a:endParaRPr lang="es-CL" sz="1200" b="1" dirty="0">
                <a:latin typeface="+mn-lt"/>
              </a:endParaRPr>
            </a:p>
            <a:p>
              <a:pPr algn="ctr">
                <a:defRPr/>
              </a:pPr>
              <a:endParaRPr lang="es-CL" sz="1200" b="1" dirty="0">
                <a:latin typeface="+mn-lt"/>
              </a:endParaRPr>
            </a:p>
            <a:p>
              <a:pPr algn="ctr">
                <a:defRPr/>
              </a:pPr>
              <a:endParaRPr lang="es-CL" sz="1200" b="1" dirty="0">
                <a:latin typeface="+mn-lt"/>
              </a:endParaRPr>
            </a:p>
            <a:p>
              <a:pPr algn="ctr">
                <a:defRPr/>
              </a:pPr>
              <a:endParaRPr lang="es-CL" sz="1400" b="1" dirty="0">
                <a:solidFill>
                  <a:schemeClr val="bg1"/>
                </a:solidFill>
                <a:latin typeface="+mn-lt"/>
              </a:endParaRPr>
            </a:p>
            <a:p>
              <a:pPr algn="ctr">
                <a:defRPr/>
              </a:pPr>
              <a:endParaRPr lang="es-CL" sz="1400" b="1" dirty="0">
                <a:solidFill>
                  <a:schemeClr val="bg1"/>
                </a:solidFill>
                <a:latin typeface="+mn-lt"/>
              </a:endParaRPr>
            </a:p>
            <a:p>
              <a:pPr algn="ctr">
                <a:defRPr/>
              </a:pPr>
              <a:endParaRPr lang="es-CL" sz="1400" b="1" dirty="0">
                <a:solidFill>
                  <a:schemeClr val="bg1"/>
                </a:solidFill>
                <a:latin typeface="+mn-lt"/>
              </a:endParaRPr>
            </a:p>
            <a:p>
              <a:pPr algn="ctr">
                <a:defRPr/>
              </a:pPr>
              <a:endParaRPr lang="es-CL" sz="1200" b="1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1" name="Oval 7"/>
            <p:cNvSpPr>
              <a:spLocks noChangeArrowheads="1"/>
            </p:cNvSpPr>
            <p:nvPr/>
          </p:nvSpPr>
          <p:spPr bwMode="auto">
            <a:xfrm>
              <a:off x="5222421" y="900189"/>
              <a:ext cx="3232718" cy="1856986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s-ES_tradnl" b="1" dirty="0">
                  <a:solidFill>
                    <a:schemeClr val="bg1"/>
                  </a:solidFill>
                </a:rPr>
                <a:t>Objetivos Estratégicos </a:t>
              </a:r>
            </a:p>
            <a:p>
              <a:pPr algn="ctr">
                <a:defRPr/>
              </a:pPr>
              <a:r>
                <a:rPr lang="es-ES_tradnl" b="1" dirty="0">
                  <a:solidFill>
                    <a:schemeClr val="bg1"/>
                  </a:solidFill>
                </a:rPr>
                <a:t>y Metas de Recursos</a:t>
              </a:r>
            </a:p>
            <a:p>
              <a:pPr algn="ctr">
                <a:defRPr/>
              </a:pPr>
              <a:r>
                <a:rPr lang="es-ES_tradnl" b="1" dirty="0">
                  <a:solidFill>
                    <a:schemeClr val="bg1"/>
                  </a:solidFill>
                </a:rPr>
                <a:t> Humanos</a:t>
              </a:r>
            </a:p>
            <a:p>
              <a:pPr algn="ctr">
                <a:defRPr/>
              </a:pPr>
              <a:endParaRPr lang="es-ES" sz="1400" b="1" dirty="0">
                <a:solidFill>
                  <a:schemeClr val="accent2"/>
                </a:solidFill>
              </a:endParaRPr>
            </a:p>
          </p:txBody>
        </p:sp>
        <p:cxnSp>
          <p:nvCxnSpPr>
            <p:cNvPr id="17" name="AutoShape 14"/>
            <p:cNvCxnSpPr>
              <a:cxnSpLocks noChangeShapeType="1"/>
            </p:cNvCxnSpPr>
            <p:nvPr/>
          </p:nvCxnSpPr>
          <p:spPr bwMode="auto">
            <a:xfrm rot="16200000" flipH="1">
              <a:off x="6780059" y="2842991"/>
              <a:ext cx="487132" cy="469159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0070C0"/>
              </a:solidFill>
              <a:headEnd/>
              <a:tailEnd type="triangle" w="med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" name="AutoShape 18"/>
            <p:cNvCxnSpPr>
              <a:cxnSpLocks noChangeShapeType="1"/>
            </p:cNvCxnSpPr>
            <p:nvPr/>
          </p:nvCxnSpPr>
          <p:spPr bwMode="auto">
            <a:xfrm flipV="1">
              <a:off x="4187951" y="1755122"/>
              <a:ext cx="1034470" cy="841855"/>
            </a:xfrm>
            <a:prstGeom prst="curvedConnector3">
              <a:avLst>
                <a:gd name="adj1" fmla="val 50000"/>
              </a:avLst>
            </a:prstGeom>
            <a:ln>
              <a:headEnd type="none" w="med" len="med"/>
              <a:tailEnd type="triangle" w="med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3789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675" y="5834063"/>
            <a:ext cx="901065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33 Flecha a la derecha con muesca"/>
          <p:cNvSpPr/>
          <p:nvPr/>
        </p:nvSpPr>
        <p:spPr>
          <a:xfrm rot="10800000">
            <a:off x="3937000" y="4803775"/>
            <a:ext cx="865188" cy="484188"/>
          </a:xfrm>
          <a:prstGeom prst="notched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L"/>
          </a:p>
        </p:txBody>
      </p:sp>
      <p:sp>
        <p:nvSpPr>
          <p:cNvPr id="37897" name="29 Rectángulo"/>
          <p:cNvSpPr>
            <a:spLocks noChangeArrowheads="1"/>
          </p:cNvSpPr>
          <p:nvPr/>
        </p:nvSpPr>
        <p:spPr bwMode="auto">
          <a:xfrm>
            <a:off x="276225" y="4803775"/>
            <a:ext cx="303847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s-CL" altLang="es-CL" sz="1400" b="1">
                <a:solidFill>
                  <a:srgbClr val="C00000"/>
                </a:solidFill>
              </a:rPr>
              <a:t>Orientar el quehacer sectorial en RHS                 </a:t>
            </a:r>
          </a:p>
          <a:p>
            <a:pPr marL="342900" indent="-342900">
              <a:buFontTx/>
              <a:buAutoNum type="arabicPeriod"/>
            </a:pPr>
            <a:r>
              <a:rPr lang="es-CL" altLang="es-CL" sz="1400" b="1">
                <a:solidFill>
                  <a:srgbClr val="C00000"/>
                </a:solidFill>
              </a:rPr>
              <a:t> viabilizar los Objetivos Sanitarios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/>
          </p:cNvSpPr>
          <p:nvPr/>
        </p:nvSpPr>
        <p:spPr>
          <a:xfrm>
            <a:off x="39688" y="95250"/>
            <a:ext cx="8712200" cy="836613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es-ES" sz="2400" b="1" kern="0" dirty="0">
                <a:solidFill>
                  <a:srgbClr val="0070C0"/>
                </a:solidFill>
                <a:latin typeface="+mn-lt"/>
                <a:ea typeface="+mj-ea"/>
              </a:rPr>
              <a:t>METAS Y POLÍTICAS DE RHS EN LA ENS: UN ABORDAJE TRANSVERSAL,  RED ASISTENCIAL Y RED DE SALUD PÚBLICA</a:t>
            </a:r>
          </a:p>
        </p:txBody>
      </p:sp>
      <p:sp>
        <p:nvSpPr>
          <p:cNvPr id="8" name="7 Rectángulo redondeado"/>
          <p:cNvSpPr/>
          <p:nvPr/>
        </p:nvSpPr>
        <p:spPr>
          <a:xfrm>
            <a:off x="900113" y="1157288"/>
            <a:ext cx="5975350" cy="1246187"/>
          </a:xfrm>
          <a:prstGeom prst="roundRect">
            <a:avLst>
              <a:gd name="adj" fmla="val 10000"/>
            </a:avLst>
          </a:prstGeom>
          <a:solidFill>
            <a:schemeClr val="bg1">
              <a:lumMod val="65000"/>
            </a:schemeClr>
          </a:solid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s-CL" b="1" i="1" dirty="0"/>
              <a:t>2010-2011</a:t>
            </a:r>
          </a:p>
          <a:p>
            <a:pPr algn="ctr">
              <a:defRPr/>
            </a:pPr>
            <a:endParaRPr lang="es-CL" b="1" dirty="0"/>
          </a:p>
          <a:p>
            <a:pPr algn="ctr">
              <a:defRPr/>
            </a:pPr>
            <a:r>
              <a:rPr lang="es-CL" b="1" dirty="0"/>
              <a:t>ELABORACIÓN ESTRATEGIA NACIONAL DE SALUD EN  RECURSOS HUMANOS</a:t>
            </a:r>
          </a:p>
          <a:p>
            <a:pPr algn="ctr">
              <a:defRPr/>
            </a:pPr>
            <a:endParaRPr lang="es-CL" sz="2800" dirty="0"/>
          </a:p>
        </p:txBody>
      </p:sp>
      <p:sp>
        <p:nvSpPr>
          <p:cNvPr id="11" name="10 Flecha derecha"/>
          <p:cNvSpPr/>
          <p:nvPr/>
        </p:nvSpPr>
        <p:spPr>
          <a:xfrm rot="8044643">
            <a:off x="2101850" y="3201988"/>
            <a:ext cx="1776413" cy="484187"/>
          </a:xfrm>
          <a:prstGeom prst="rightArrow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L"/>
          </a:p>
        </p:txBody>
      </p:sp>
      <p:sp>
        <p:nvSpPr>
          <p:cNvPr id="12" name="11 Rectángulo redondeado"/>
          <p:cNvSpPr/>
          <p:nvPr/>
        </p:nvSpPr>
        <p:spPr>
          <a:xfrm>
            <a:off x="396875" y="4164013"/>
            <a:ext cx="3386138" cy="1308100"/>
          </a:xfrm>
          <a:prstGeom prst="roundRect">
            <a:avLst>
              <a:gd name="adj" fmla="val 10000"/>
            </a:avLst>
          </a:prstGeom>
          <a:solidFill>
            <a:schemeClr val="bg1">
              <a:lumMod val="65000"/>
            </a:schemeClr>
          </a:solid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s-CL" sz="1400" b="1" i="1" dirty="0">
                <a:solidFill>
                  <a:schemeClr val="tx2">
                    <a:lumMod val="75000"/>
                  </a:schemeClr>
                </a:solidFill>
              </a:rPr>
              <a:t>2012</a:t>
            </a:r>
          </a:p>
          <a:p>
            <a:pPr algn="ctr">
              <a:defRPr/>
            </a:pPr>
            <a:r>
              <a:rPr lang="es-CL" sz="1400" b="1" dirty="0">
                <a:solidFill>
                  <a:schemeClr val="tx2">
                    <a:lumMod val="75000"/>
                  </a:schemeClr>
                </a:solidFill>
              </a:rPr>
              <a:t>DESCRIPCIÓN Y OPERACIONALIZACIÓN</a:t>
            </a:r>
          </a:p>
          <a:p>
            <a:pPr algn="ctr">
              <a:defRPr/>
            </a:pPr>
            <a:r>
              <a:rPr lang="es-CL" sz="1400" b="1" dirty="0">
                <a:solidFill>
                  <a:schemeClr val="tx2">
                    <a:lumMod val="75000"/>
                  </a:schemeClr>
                </a:solidFill>
              </a:rPr>
              <a:t> DE LOS INDICADORES, RESPONSABILIDADES, MONITOREO </a:t>
            </a:r>
          </a:p>
          <a:p>
            <a:pPr algn="ctr">
              <a:defRPr/>
            </a:pPr>
            <a:r>
              <a:rPr lang="es-CL" sz="1400" b="1" dirty="0">
                <a:solidFill>
                  <a:schemeClr val="tx2">
                    <a:lumMod val="75000"/>
                  </a:schemeClr>
                </a:solidFill>
              </a:rPr>
              <a:t>Y CRONOGRAMAS</a:t>
            </a:r>
          </a:p>
          <a:p>
            <a:pPr algn="ctr">
              <a:defRPr/>
            </a:pPr>
            <a:endParaRPr lang="es-CL" sz="1400" b="1" dirty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defRPr/>
            </a:pPr>
            <a:endParaRPr lang="es-CL" sz="1400" b="1" dirty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defRPr/>
            </a:pPr>
            <a:endParaRPr lang="es-CL" sz="1400" b="1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defRPr/>
            </a:pPr>
            <a:endParaRPr lang="es-CL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6" name="15 Flecha derecha"/>
          <p:cNvSpPr/>
          <p:nvPr/>
        </p:nvSpPr>
        <p:spPr>
          <a:xfrm rot="3014688">
            <a:off x="3798094" y="3183732"/>
            <a:ext cx="1743075" cy="484187"/>
          </a:xfrm>
          <a:prstGeom prst="rightArrow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L"/>
          </a:p>
        </p:txBody>
      </p:sp>
      <p:sp>
        <p:nvSpPr>
          <p:cNvPr id="17" name="16 Rectángulo redondeado"/>
          <p:cNvSpPr/>
          <p:nvPr/>
        </p:nvSpPr>
        <p:spPr>
          <a:xfrm>
            <a:off x="3925888" y="4164013"/>
            <a:ext cx="3325812" cy="1296987"/>
          </a:xfrm>
          <a:prstGeom prst="roundRect">
            <a:avLst>
              <a:gd name="adj" fmla="val 10000"/>
            </a:avLst>
          </a:prstGeom>
          <a:solidFill>
            <a:schemeClr val="bg1">
              <a:lumMod val="65000"/>
            </a:schemeClr>
          </a:solid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s-CL" sz="1400" b="1" i="1" dirty="0">
                <a:solidFill>
                  <a:schemeClr val="tx2">
                    <a:lumMod val="75000"/>
                  </a:schemeClr>
                </a:solidFill>
              </a:rPr>
              <a:t>2012</a:t>
            </a:r>
          </a:p>
          <a:p>
            <a:pPr algn="ctr">
              <a:defRPr/>
            </a:pPr>
            <a:endParaRPr lang="es-CL" sz="1400" b="1" i="1" dirty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defRPr/>
            </a:pPr>
            <a:r>
              <a:rPr lang="es-ES_tradnl" sz="1400" b="1" i="1" dirty="0">
                <a:solidFill>
                  <a:schemeClr val="tx2">
                    <a:lumMod val="75000"/>
                  </a:schemeClr>
                </a:solidFill>
              </a:rPr>
              <a:t>DISEÑO Y VALIDACIÓN DE LAS POLÍTICAS DE RECURSOS HUMANOS  </a:t>
            </a:r>
            <a:endParaRPr lang="es-CL" sz="1400" b="1" i="1" dirty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defRPr/>
            </a:pPr>
            <a:endParaRPr lang="es-CL" sz="1400" b="1" i="1" dirty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defRPr/>
            </a:pPr>
            <a:endParaRPr lang="es-CL" sz="1400" b="1" i="1" dirty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defRPr/>
            </a:pPr>
            <a:endParaRPr lang="es-CL" sz="1400" b="1" i="1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defRPr/>
            </a:pPr>
            <a:endParaRPr lang="es-CL" sz="14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8" name="17 Rectángulo redondeado"/>
          <p:cNvSpPr/>
          <p:nvPr/>
        </p:nvSpPr>
        <p:spPr>
          <a:xfrm>
            <a:off x="7451725" y="1157288"/>
            <a:ext cx="1300163" cy="4259262"/>
          </a:xfrm>
          <a:prstGeom prst="roundRect">
            <a:avLst>
              <a:gd name="adj" fmla="val 10000"/>
            </a:avLst>
          </a:prstGeom>
          <a:solidFill>
            <a:srgbClr val="EF4144"/>
          </a:solid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endParaRPr lang="es-ES_tradnl" b="1" dirty="0"/>
          </a:p>
          <a:p>
            <a:pPr algn="ctr">
              <a:defRPr/>
            </a:pPr>
            <a:r>
              <a:rPr lang="es-ES_tradnl" b="1" dirty="0"/>
              <a:t>DIGEDEP</a:t>
            </a:r>
          </a:p>
          <a:p>
            <a:pPr algn="ctr">
              <a:defRPr/>
            </a:pPr>
            <a:endParaRPr lang="es-ES_tradnl" b="1" dirty="0"/>
          </a:p>
          <a:p>
            <a:pPr algn="ctr">
              <a:defRPr/>
            </a:pPr>
            <a:endParaRPr lang="es-ES_tradnl" b="1" dirty="0"/>
          </a:p>
          <a:p>
            <a:pPr algn="ctr">
              <a:defRPr/>
            </a:pPr>
            <a:r>
              <a:rPr lang="es-ES_tradnl" b="1" dirty="0"/>
              <a:t>DIVAP</a:t>
            </a:r>
          </a:p>
          <a:p>
            <a:pPr algn="ctr">
              <a:defRPr/>
            </a:pPr>
            <a:endParaRPr lang="es-ES_tradnl" b="1" dirty="0"/>
          </a:p>
          <a:p>
            <a:pPr algn="ctr">
              <a:defRPr/>
            </a:pPr>
            <a:endParaRPr lang="es-ES_tradnl" b="1" dirty="0"/>
          </a:p>
          <a:p>
            <a:pPr algn="ctr">
              <a:defRPr/>
            </a:pPr>
            <a:r>
              <a:rPr lang="es-ES_tradnl" b="1" dirty="0"/>
              <a:t>Y</a:t>
            </a:r>
          </a:p>
          <a:p>
            <a:pPr algn="ctr">
              <a:defRPr/>
            </a:pPr>
            <a:endParaRPr lang="es-ES_tradnl" b="1" dirty="0"/>
          </a:p>
          <a:p>
            <a:pPr algn="ctr">
              <a:defRPr/>
            </a:pPr>
            <a:r>
              <a:rPr lang="es-ES_tradnl" b="1" dirty="0"/>
              <a:t>DPTO. RRHH</a:t>
            </a:r>
          </a:p>
          <a:p>
            <a:pPr algn="ctr">
              <a:defRPr/>
            </a:pPr>
            <a:r>
              <a:rPr lang="es-ES_tradnl" b="1" dirty="0"/>
              <a:t>SUBSE.  SALUD PÚBLICA</a:t>
            </a:r>
            <a:endParaRPr lang="es-CL" b="1" dirty="0"/>
          </a:p>
          <a:p>
            <a:pPr algn="ctr">
              <a:defRPr/>
            </a:pPr>
            <a:endParaRPr lang="es-CL" b="1" dirty="0"/>
          </a:p>
          <a:p>
            <a:pPr>
              <a:defRPr/>
            </a:pPr>
            <a:endParaRPr lang="es-CL" sz="2800" dirty="0"/>
          </a:p>
        </p:txBody>
      </p:sp>
      <p:cxnSp>
        <p:nvCxnSpPr>
          <p:cNvPr id="3" name="2 Conector recto de flecha"/>
          <p:cNvCxnSpPr/>
          <p:nvPr/>
        </p:nvCxnSpPr>
        <p:spPr>
          <a:xfrm flipH="1" flipV="1">
            <a:off x="6934200" y="1498600"/>
            <a:ext cx="517525" cy="4333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recto de flecha"/>
          <p:cNvCxnSpPr/>
          <p:nvPr/>
        </p:nvCxnSpPr>
        <p:spPr>
          <a:xfrm flipH="1">
            <a:off x="6934200" y="1931988"/>
            <a:ext cx="51752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 de flecha"/>
          <p:cNvCxnSpPr/>
          <p:nvPr/>
        </p:nvCxnSpPr>
        <p:spPr>
          <a:xfrm flipH="1" flipV="1">
            <a:off x="7051675" y="2225675"/>
            <a:ext cx="360363" cy="2333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20 Conector recto de flecha"/>
          <p:cNvCxnSpPr>
            <a:stCxn id="18" idx="1"/>
          </p:cNvCxnSpPr>
          <p:nvPr/>
        </p:nvCxnSpPr>
        <p:spPr>
          <a:xfrm flipH="1">
            <a:off x="6662738" y="3286125"/>
            <a:ext cx="788987" cy="8778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21 Conector recto de flecha"/>
          <p:cNvCxnSpPr/>
          <p:nvPr/>
        </p:nvCxnSpPr>
        <p:spPr>
          <a:xfrm flipH="1">
            <a:off x="7231063" y="4640263"/>
            <a:ext cx="220662" cy="16986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25 Conector recto de flecha"/>
          <p:cNvCxnSpPr/>
          <p:nvPr/>
        </p:nvCxnSpPr>
        <p:spPr>
          <a:xfrm flipH="1">
            <a:off x="7308850" y="5130800"/>
            <a:ext cx="219075" cy="1698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26 Conector recto de flecha"/>
          <p:cNvCxnSpPr>
            <a:stCxn id="18" idx="1"/>
          </p:cNvCxnSpPr>
          <p:nvPr/>
        </p:nvCxnSpPr>
        <p:spPr>
          <a:xfrm flipH="1" flipV="1">
            <a:off x="6880225" y="2459038"/>
            <a:ext cx="571500" cy="8270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31 Elipse"/>
          <p:cNvSpPr/>
          <p:nvPr/>
        </p:nvSpPr>
        <p:spPr>
          <a:xfrm>
            <a:off x="396875" y="2720975"/>
            <a:ext cx="1692275" cy="120015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1400" b="1" dirty="0"/>
              <a:t>PROCESO DE CONSULTA A SERVICIOS DE SALUD Y SEREMI</a:t>
            </a:r>
            <a:endParaRPr lang="es-CL" sz="1400" b="1" dirty="0"/>
          </a:p>
        </p:txBody>
      </p:sp>
      <p:sp>
        <p:nvSpPr>
          <p:cNvPr id="33" name="32 Elipse"/>
          <p:cNvSpPr/>
          <p:nvPr/>
        </p:nvSpPr>
        <p:spPr>
          <a:xfrm>
            <a:off x="3621088" y="5780088"/>
            <a:ext cx="3790950" cy="90963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1400" b="1" dirty="0"/>
              <a:t>PARTICIPACIÓN SERVICIOS DE SALUD EN EL PROCESO DE FORMULACIÓN</a:t>
            </a:r>
            <a:endParaRPr lang="es-CL" sz="1400" b="1" dirty="0"/>
          </a:p>
        </p:txBody>
      </p:sp>
      <p:sp>
        <p:nvSpPr>
          <p:cNvPr id="34" name="33 Flecha derecha"/>
          <p:cNvSpPr/>
          <p:nvPr/>
        </p:nvSpPr>
        <p:spPr>
          <a:xfrm rot="19570184">
            <a:off x="1952625" y="2441575"/>
            <a:ext cx="490538" cy="442913"/>
          </a:xfrm>
          <a:prstGeom prst="rightArrow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L"/>
          </a:p>
        </p:txBody>
      </p:sp>
      <p:sp>
        <p:nvSpPr>
          <p:cNvPr id="35" name="34 Flecha derecha"/>
          <p:cNvSpPr/>
          <p:nvPr/>
        </p:nvSpPr>
        <p:spPr>
          <a:xfrm rot="14573451">
            <a:off x="6986588" y="5603875"/>
            <a:ext cx="369887" cy="354013"/>
          </a:xfrm>
          <a:prstGeom prst="rightArrow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L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88" y="5589588"/>
            <a:ext cx="901065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7488" y="830263"/>
            <a:ext cx="8656637" cy="457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0" y="0"/>
            <a:ext cx="9010650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s-CL" sz="2400" b="1" dirty="0">
                <a:solidFill>
                  <a:srgbClr val="800000"/>
                </a:solidFill>
                <a:latin typeface="+mj-lt"/>
              </a:rPr>
              <a:t> </a:t>
            </a:r>
            <a:r>
              <a:rPr lang="es-CL" sz="2400" b="1" dirty="0">
                <a:solidFill>
                  <a:srgbClr val="0070C0"/>
                </a:solidFill>
                <a:latin typeface="+mj-lt"/>
              </a:rPr>
              <a:t>ESTRATEGIA NACIONAL DE SALUD</a:t>
            </a:r>
          </a:p>
          <a:p>
            <a:pPr>
              <a:defRPr/>
            </a:pPr>
            <a:r>
              <a:rPr lang="es-CL" sz="2400" b="1" dirty="0">
                <a:solidFill>
                  <a:srgbClr val="0070C0"/>
                </a:solidFill>
                <a:latin typeface="+mj-lt"/>
              </a:rPr>
              <a:t>  				</a:t>
            </a:r>
            <a:r>
              <a:rPr lang="es-CL" sz="2000" b="1" dirty="0">
                <a:solidFill>
                  <a:srgbClr val="0070C0"/>
                </a:solidFill>
                <a:latin typeface="+mj-lt"/>
              </a:rPr>
              <a:t>RRHH: 6 ÁREAS DE RESULTADOS ESPERADOS</a:t>
            </a:r>
            <a:endParaRPr lang="es-CL" sz="2400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4" name="3 Estrella de 5 puntas"/>
          <p:cNvSpPr/>
          <p:nvPr/>
        </p:nvSpPr>
        <p:spPr>
          <a:xfrm>
            <a:off x="6815138" y="1036638"/>
            <a:ext cx="852487" cy="650875"/>
          </a:xfrm>
          <a:prstGeom prst="star5">
            <a:avLst/>
          </a:prstGeom>
          <a:solidFill>
            <a:schemeClr val="bg1"/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L"/>
          </a:p>
        </p:txBody>
      </p:sp>
      <p:sp>
        <p:nvSpPr>
          <p:cNvPr id="7" name="6 Estrella de 32 puntas"/>
          <p:cNvSpPr/>
          <p:nvPr/>
        </p:nvSpPr>
        <p:spPr>
          <a:xfrm>
            <a:off x="539552" y="1687074"/>
            <a:ext cx="2016224" cy="1429058"/>
          </a:xfrm>
          <a:prstGeom prst="star32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1400" b="1" dirty="0" smtClean="0">
                <a:solidFill>
                  <a:schemeClr val="tx1"/>
                </a:solidFill>
              </a:rPr>
              <a:t>33</a:t>
            </a:r>
            <a:endParaRPr lang="es-ES_tradnl" sz="1400" b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s-ES_tradnl" sz="1400" b="1" dirty="0">
                <a:solidFill>
                  <a:schemeClr val="tx1"/>
                </a:solidFill>
              </a:rPr>
              <a:t>Indicadores</a:t>
            </a:r>
            <a:endParaRPr lang="es-CL" sz="1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62375" y="2571750"/>
            <a:ext cx="5381625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3" name="1 Título"/>
          <p:cNvSpPr>
            <a:spLocks noGrp="1"/>
          </p:cNvSpPr>
          <p:nvPr>
            <p:ph type="title"/>
          </p:nvPr>
        </p:nvSpPr>
        <p:spPr>
          <a:xfrm>
            <a:off x="127000" y="101600"/>
            <a:ext cx="8532813" cy="1023938"/>
          </a:xfrm>
        </p:spPr>
        <p:txBody>
          <a:bodyPr/>
          <a:lstStyle/>
          <a:p>
            <a:pPr algn="ctr"/>
            <a:r>
              <a:rPr lang="es-CL" altLang="es-CL" sz="2000" b="1" smtClean="0">
                <a:latin typeface="Verdana" pitchFamily="34" charset="0"/>
                <a:ea typeface="ヒラギノ角ゴ Pro W3"/>
                <a:cs typeface="Verdana" pitchFamily="34" charset="0"/>
              </a:rPr>
              <a:t>Aprobación Políticas de Recursos Humanos de Salud. 2012</a:t>
            </a:r>
          </a:p>
        </p:txBody>
      </p:sp>
      <p:pic>
        <p:nvPicPr>
          <p:cNvPr id="4096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785813"/>
            <a:ext cx="5400675" cy="408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lantilla_powerpoint_Basic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Plantilla_powerpoint_Basica</Template>
  <TotalTime>3788</TotalTime>
  <Words>1817</Words>
  <Application>Microsoft Office PowerPoint</Application>
  <PresentationFormat>Presentación en pantalla (4:3)</PresentationFormat>
  <Paragraphs>332</Paragraphs>
  <Slides>29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29</vt:i4>
      </vt:variant>
    </vt:vector>
  </HeadingPairs>
  <TitlesOfParts>
    <vt:vector size="37" baseType="lpstr">
      <vt:lpstr>Arial</vt:lpstr>
      <vt:lpstr>Calibri</vt:lpstr>
      <vt:lpstr>Verdana</vt:lpstr>
      <vt:lpstr>Verdana Bold</vt:lpstr>
      <vt:lpstr>ヒラギノ角ゴ Pro W3</vt:lpstr>
      <vt:lpstr>Plantilla_powerpoint_Basica</vt:lpstr>
      <vt:lpstr>1_Office Theme</vt:lpstr>
      <vt:lpstr>2_Office Theme</vt:lpstr>
      <vt:lpstr>I Jornada Nacional de Subdirectores de Recursos Humanos SNSS  Viña del Mar, V Región  </vt:lpstr>
      <vt:lpstr>Presentación de PowerPoint</vt:lpstr>
      <vt:lpstr>Presentación de PowerPoint</vt:lpstr>
      <vt:lpstr>Presentación de PowerPoint</vt:lpstr>
      <vt:lpstr>Presentación de PowerPoint</vt:lpstr>
      <vt:lpstr>ESTRATEGIA NACIONAL DE SALUD 2011-2020   Ámbitos de Aplicación</vt:lpstr>
      <vt:lpstr>Presentación de PowerPoint</vt:lpstr>
      <vt:lpstr>Presentación de PowerPoint</vt:lpstr>
      <vt:lpstr>Aprobación Políticas de Recursos Humanos de Salud. 2012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En qué estamos?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Gracias.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Hospital de La Florida</dc:title>
  <dc:creator>Jazna Mimica</dc:creator>
  <cp:lastModifiedBy>Anita Quiroga Araya</cp:lastModifiedBy>
  <cp:revision>372</cp:revision>
  <dcterms:created xsi:type="dcterms:W3CDTF">2011-08-11T16:09:22Z</dcterms:created>
  <dcterms:modified xsi:type="dcterms:W3CDTF">2014-05-15T20:38:17Z</dcterms:modified>
</cp:coreProperties>
</file>