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Lst>
  <p:notesMasterIdLst>
    <p:notesMasterId r:id="rId38"/>
  </p:notesMasterIdLst>
  <p:handoutMasterIdLst>
    <p:handoutMasterId r:id="rId39"/>
  </p:handoutMasterIdLst>
  <p:sldIdLst>
    <p:sldId id="256" r:id="rId4"/>
    <p:sldId id="422" r:id="rId5"/>
    <p:sldId id="457" r:id="rId6"/>
    <p:sldId id="424" r:id="rId7"/>
    <p:sldId id="425" r:id="rId8"/>
    <p:sldId id="426" r:id="rId9"/>
    <p:sldId id="455" r:id="rId10"/>
    <p:sldId id="428" r:id="rId11"/>
    <p:sldId id="447" r:id="rId12"/>
    <p:sldId id="441" r:id="rId13"/>
    <p:sldId id="442" r:id="rId14"/>
    <p:sldId id="443" r:id="rId15"/>
    <p:sldId id="444" r:id="rId16"/>
    <p:sldId id="433" r:id="rId17"/>
    <p:sldId id="434" r:id="rId18"/>
    <p:sldId id="435" r:id="rId19"/>
    <p:sldId id="369" r:id="rId20"/>
    <p:sldId id="377" r:id="rId21"/>
    <p:sldId id="379" r:id="rId22"/>
    <p:sldId id="381" r:id="rId23"/>
    <p:sldId id="436" r:id="rId24"/>
    <p:sldId id="437" r:id="rId25"/>
    <p:sldId id="438" r:id="rId26"/>
    <p:sldId id="440" r:id="rId27"/>
    <p:sldId id="390" r:id="rId28"/>
    <p:sldId id="445" r:id="rId29"/>
    <p:sldId id="396" r:id="rId30"/>
    <p:sldId id="394" r:id="rId31"/>
    <p:sldId id="454" r:id="rId32"/>
    <p:sldId id="453" r:id="rId33"/>
    <p:sldId id="449" r:id="rId34"/>
    <p:sldId id="446" r:id="rId35"/>
    <p:sldId id="450" r:id="rId36"/>
    <p:sldId id="371" r:id="rId37"/>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DE"/>
    <a:srgbClr val="FEA4A6"/>
    <a:srgbClr val="FFD5D6"/>
    <a:srgbClr val="F1595D"/>
    <a:srgbClr val="EF4144"/>
    <a:srgbClr val="FE454A"/>
    <a:srgbClr val="B9B9FF"/>
    <a:srgbClr val="005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autoAdjust="0"/>
    <p:restoredTop sz="88534" autoAdjust="0"/>
  </p:normalViewPr>
  <p:slideViewPr>
    <p:cSldViewPr snapToObjects="1">
      <p:cViewPr varScale="1">
        <p:scale>
          <a:sx n="62" d="100"/>
          <a:sy n="62" d="100"/>
        </p:scale>
        <p:origin x="1536" y="72"/>
      </p:cViewPr>
      <p:guideLst>
        <p:guide orient="horz" pos="-4"/>
        <p:guide pos="3"/>
      </p:guideLst>
    </p:cSldViewPr>
  </p:slideViewPr>
  <p:notesTextViewPr>
    <p:cViewPr>
      <p:scale>
        <a:sx n="100" d="100"/>
        <a:sy n="100" d="100"/>
      </p:scale>
      <p:origin x="0" y="0"/>
    </p:cViewPr>
  </p:notesTextViewPr>
  <p:sorterViewPr>
    <p:cViewPr>
      <p:scale>
        <a:sx n="66" d="100"/>
        <a:sy n="66" d="100"/>
      </p:scale>
      <p:origin x="0" y="27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CAE9F-838C-4DB1-864A-ECF7EBB2A91B}" type="doc">
      <dgm:prSet loTypeId="urn:microsoft.com/office/officeart/2005/8/layout/hList7#2" loCatId="relationship" qsTypeId="urn:microsoft.com/office/officeart/2005/8/quickstyle/simple1" qsCatId="simple" csTypeId="urn:microsoft.com/office/officeart/2005/8/colors/accent1_2" csCatId="accent1" phldr="1"/>
      <dgm:spPr/>
    </dgm:pt>
    <dgm:pt modelId="{83BDB4A7-5C95-4FF8-A3C2-E806B228D3D3}">
      <dgm:prSet phldrT="[Texto]"/>
      <dgm:spPr/>
      <dgm:t>
        <a:bodyPr/>
        <a:lstStyle/>
        <a:p>
          <a:r>
            <a:rPr lang="es-CL" i="1" dirty="0"/>
            <a:t>3.- Contribuir al fortalecimiento de la Capacidad Formadora de las Universidades</a:t>
          </a:r>
          <a:endParaRPr lang="es-CL" dirty="0"/>
        </a:p>
      </dgm:t>
    </dgm:pt>
    <dgm:pt modelId="{E37D2F91-7080-478E-BD8C-2A2DF603D54E}" type="parTrans" cxnId="{62CBC80D-8F98-4AA9-85CB-123B8014F368}">
      <dgm:prSet/>
      <dgm:spPr/>
      <dgm:t>
        <a:bodyPr/>
        <a:lstStyle/>
        <a:p>
          <a:endParaRPr lang="es-CL"/>
        </a:p>
      </dgm:t>
    </dgm:pt>
    <dgm:pt modelId="{3A34F85E-7691-4937-90E6-227F81E8B4E8}" type="sibTrans" cxnId="{62CBC80D-8F98-4AA9-85CB-123B8014F368}">
      <dgm:prSet/>
      <dgm:spPr/>
      <dgm:t>
        <a:bodyPr/>
        <a:lstStyle/>
        <a:p>
          <a:endParaRPr lang="es-CL"/>
        </a:p>
      </dgm:t>
    </dgm:pt>
    <dgm:pt modelId="{14C671CE-7DF2-46EB-B324-4F352A2F96E6}">
      <dgm:prSet/>
      <dgm:spPr/>
      <dgm:t>
        <a:bodyPr/>
        <a:lstStyle/>
        <a:p>
          <a:r>
            <a:rPr lang="es-CL" i="1" dirty="0"/>
            <a:t>1.- Fortalecimiento Etapa de Destinación y Formación del Sistema Nacional de Servicios de Salud. </a:t>
          </a:r>
        </a:p>
      </dgm:t>
    </dgm:pt>
    <dgm:pt modelId="{C2AE4A6C-133A-4B9F-B399-5FBE526E1DA1}" type="parTrans" cxnId="{8FA327C0-B561-45D0-947E-383E83C71880}">
      <dgm:prSet/>
      <dgm:spPr/>
      <dgm:t>
        <a:bodyPr/>
        <a:lstStyle/>
        <a:p>
          <a:endParaRPr lang="es-CL"/>
        </a:p>
      </dgm:t>
    </dgm:pt>
    <dgm:pt modelId="{7D8A4B1A-204F-44D0-B005-FA3FF7162287}" type="sibTrans" cxnId="{8FA327C0-B561-45D0-947E-383E83C71880}">
      <dgm:prSet/>
      <dgm:spPr/>
      <dgm:t>
        <a:bodyPr/>
        <a:lstStyle/>
        <a:p>
          <a:endParaRPr lang="es-CL"/>
        </a:p>
      </dgm:t>
    </dgm:pt>
    <dgm:pt modelId="{CA8F2ECF-D271-4D1F-8CA4-4A9E18F7A5AE}">
      <dgm:prSet/>
      <dgm:spPr/>
      <dgm:t>
        <a:bodyPr/>
        <a:lstStyle/>
        <a:p>
          <a:r>
            <a:rPr lang="es-CL" i="1" dirty="0"/>
            <a:t>2.- Fortalecimiento y readecuación  del Sistema de Certificación de Especialistas</a:t>
          </a:r>
          <a:endParaRPr lang="es-CL" dirty="0"/>
        </a:p>
      </dgm:t>
    </dgm:pt>
    <dgm:pt modelId="{8B358AE5-A1E7-4ED9-8D1E-30D7D0FE522C}" type="parTrans" cxnId="{2E8D45B7-E769-4640-9069-DE305E80B3CA}">
      <dgm:prSet/>
      <dgm:spPr/>
      <dgm:t>
        <a:bodyPr/>
        <a:lstStyle/>
        <a:p>
          <a:endParaRPr lang="es-CL"/>
        </a:p>
      </dgm:t>
    </dgm:pt>
    <dgm:pt modelId="{238E5B87-E8DC-42DD-A600-6ADC656AEBB7}" type="sibTrans" cxnId="{2E8D45B7-E769-4640-9069-DE305E80B3CA}">
      <dgm:prSet/>
      <dgm:spPr/>
      <dgm:t>
        <a:bodyPr/>
        <a:lstStyle/>
        <a:p>
          <a:endParaRPr lang="es-CL"/>
        </a:p>
      </dgm:t>
    </dgm:pt>
    <dgm:pt modelId="{5B4ACA21-0DC1-4215-8FD4-CB4A78A72CD6}">
      <dgm:prSet/>
      <dgm:spPr/>
      <dgm:t>
        <a:bodyPr/>
        <a:lstStyle/>
        <a:p>
          <a:r>
            <a:rPr lang="es-CL" i="1" dirty="0"/>
            <a:t>4.- Implementación de un Plan de Retención de Médicos Especialistas </a:t>
          </a:r>
          <a:endParaRPr lang="es-CL" dirty="0"/>
        </a:p>
      </dgm:t>
    </dgm:pt>
    <dgm:pt modelId="{7BD59E6B-EAC0-4262-A741-DD2E70C35EE6}" type="parTrans" cxnId="{5D14BE00-FEFC-4C24-BBEB-6AF80C2C2424}">
      <dgm:prSet/>
      <dgm:spPr/>
      <dgm:t>
        <a:bodyPr/>
        <a:lstStyle/>
        <a:p>
          <a:endParaRPr lang="es-CL"/>
        </a:p>
      </dgm:t>
    </dgm:pt>
    <dgm:pt modelId="{C619282D-64EF-4CFF-8AFF-A269EAD64061}" type="sibTrans" cxnId="{5D14BE00-FEFC-4C24-BBEB-6AF80C2C2424}">
      <dgm:prSet/>
      <dgm:spPr/>
      <dgm:t>
        <a:bodyPr/>
        <a:lstStyle/>
        <a:p>
          <a:endParaRPr lang="es-CL"/>
        </a:p>
      </dgm:t>
    </dgm:pt>
    <dgm:pt modelId="{A08B510E-BB35-41DF-AB78-B058CA0FA455}" type="pres">
      <dgm:prSet presAssocID="{2FACAE9F-838C-4DB1-864A-ECF7EBB2A91B}" presName="Name0" presStyleCnt="0">
        <dgm:presLayoutVars>
          <dgm:dir/>
          <dgm:resizeHandles val="exact"/>
        </dgm:presLayoutVars>
      </dgm:prSet>
      <dgm:spPr/>
    </dgm:pt>
    <dgm:pt modelId="{12F664EE-C972-4EDB-8FB7-20AADC773635}" type="pres">
      <dgm:prSet presAssocID="{2FACAE9F-838C-4DB1-864A-ECF7EBB2A91B}" presName="fgShape" presStyleLbl="fgShp" presStyleIdx="0" presStyleCnt="1"/>
      <dgm:spPr/>
    </dgm:pt>
    <dgm:pt modelId="{8A32FFBB-B06D-471A-A0BC-EBC007ECF0E4}" type="pres">
      <dgm:prSet presAssocID="{2FACAE9F-838C-4DB1-864A-ECF7EBB2A91B}" presName="linComp" presStyleCnt="0"/>
      <dgm:spPr/>
    </dgm:pt>
    <dgm:pt modelId="{F1E34B0D-6D34-441F-B540-DCB313AE2064}" type="pres">
      <dgm:prSet presAssocID="{14C671CE-7DF2-46EB-B324-4F352A2F96E6}" presName="compNode" presStyleCnt="0"/>
      <dgm:spPr/>
    </dgm:pt>
    <dgm:pt modelId="{A0382B2D-A083-45EA-95B0-54D581ED5070}" type="pres">
      <dgm:prSet presAssocID="{14C671CE-7DF2-46EB-B324-4F352A2F96E6}" presName="bkgdShape" presStyleLbl="node1" presStyleIdx="0" presStyleCnt="4"/>
      <dgm:spPr/>
      <dgm:t>
        <a:bodyPr/>
        <a:lstStyle/>
        <a:p>
          <a:endParaRPr lang="es-CL"/>
        </a:p>
      </dgm:t>
    </dgm:pt>
    <dgm:pt modelId="{4574E129-12B2-487A-93AD-BAAA1D66A00D}" type="pres">
      <dgm:prSet presAssocID="{14C671CE-7DF2-46EB-B324-4F352A2F96E6}" presName="nodeTx" presStyleLbl="node1" presStyleIdx="0" presStyleCnt="4">
        <dgm:presLayoutVars>
          <dgm:bulletEnabled val="1"/>
        </dgm:presLayoutVars>
      </dgm:prSet>
      <dgm:spPr/>
      <dgm:t>
        <a:bodyPr/>
        <a:lstStyle/>
        <a:p>
          <a:endParaRPr lang="es-CL"/>
        </a:p>
      </dgm:t>
    </dgm:pt>
    <dgm:pt modelId="{8E7060BE-AFE1-4291-BB5A-7F88E86602B3}" type="pres">
      <dgm:prSet presAssocID="{14C671CE-7DF2-46EB-B324-4F352A2F96E6}" presName="invisiNode" presStyleLbl="node1" presStyleIdx="0" presStyleCnt="4"/>
      <dgm:spPr/>
    </dgm:pt>
    <dgm:pt modelId="{92549AB0-99C7-483F-BE26-2AC55AD09285}" type="pres">
      <dgm:prSet presAssocID="{14C671CE-7DF2-46EB-B324-4F352A2F96E6}" presName="imagNode" presStyleLbl="fgImgPlace1" presStyleIdx="0" presStyleCnt="4"/>
      <dgm:spPr>
        <a:blipFill rotWithShape="0">
          <a:blip xmlns:r="http://schemas.openxmlformats.org/officeDocument/2006/relationships" r:embed="rId1"/>
          <a:stretch>
            <a:fillRect/>
          </a:stretch>
        </a:blipFill>
      </dgm:spPr>
    </dgm:pt>
    <dgm:pt modelId="{2EA5ED47-71BC-49F0-BC12-1B4AC9847C66}" type="pres">
      <dgm:prSet presAssocID="{7D8A4B1A-204F-44D0-B005-FA3FF7162287}" presName="sibTrans" presStyleLbl="sibTrans2D1" presStyleIdx="0" presStyleCnt="0"/>
      <dgm:spPr/>
      <dgm:t>
        <a:bodyPr/>
        <a:lstStyle/>
        <a:p>
          <a:endParaRPr lang="es-CL"/>
        </a:p>
      </dgm:t>
    </dgm:pt>
    <dgm:pt modelId="{A7A84F5C-DAA7-4A4B-BE1F-65EFAEABB626}" type="pres">
      <dgm:prSet presAssocID="{CA8F2ECF-D271-4D1F-8CA4-4A9E18F7A5AE}" presName="compNode" presStyleCnt="0"/>
      <dgm:spPr/>
    </dgm:pt>
    <dgm:pt modelId="{87537E26-90C6-4A4D-86B3-CB654D91652C}" type="pres">
      <dgm:prSet presAssocID="{CA8F2ECF-D271-4D1F-8CA4-4A9E18F7A5AE}" presName="bkgdShape" presStyleLbl="node1" presStyleIdx="1" presStyleCnt="4"/>
      <dgm:spPr/>
      <dgm:t>
        <a:bodyPr/>
        <a:lstStyle/>
        <a:p>
          <a:endParaRPr lang="es-CL"/>
        </a:p>
      </dgm:t>
    </dgm:pt>
    <dgm:pt modelId="{B744536C-4659-4E05-BC7A-864BAAA92214}" type="pres">
      <dgm:prSet presAssocID="{CA8F2ECF-D271-4D1F-8CA4-4A9E18F7A5AE}" presName="nodeTx" presStyleLbl="node1" presStyleIdx="1" presStyleCnt="4">
        <dgm:presLayoutVars>
          <dgm:bulletEnabled val="1"/>
        </dgm:presLayoutVars>
      </dgm:prSet>
      <dgm:spPr/>
      <dgm:t>
        <a:bodyPr/>
        <a:lstStyle/>
        <a:p>
          <a:endParaRPr lang="es-CL"/>
        </a:p>
      </dgm:t>
    </dgm:pt>
    <dgm:pt modelId="{2598F0C8-773A-42CA-A0B0-47F169FACDAE}" type="pres">
      <dgm:prSet presAssocID="{CA8F2ECF-D271-4D1F-8CA4-4A9E18F7A5AE}" presName="invisiNode" presStyleLbl="node1" presStyleIdx="1" presStyleCnt="4"/>
      <dgm:spPr/>
    </dgm:pt>
    <dgm:pt modelId="{F2868515-F169-44A0-B4F6-184D38EBFE71}" type="pres">
      <dgm:prSet presAssocID="{CA8F2ECF-D271-4D1F-8CA4-4A9E18F7A5AE}" presName="imagNode" presStyleLbl="fgImgPlace1" presStyleIdx="1" presStyleCnt="4"/>
      <dgm:spPr>
        <a:blipFill rotWithShape="0">
          <a:blip xmlns:r="http://schemas.openxmlformats.org/officeDocument/2006/relationships" r:embed="rId2"/>
          <a:stretch>
            <a:fillRect/>
          </a:stretch>
        </a:blipFill>
      </dgm:spPr>
    </dgm:pt>
    <dgm:pt modelId="{E5CB95EF-F129-4AFE-96B4-122EBBDD10A8}" type="pres">
      <dgm:prSet presAssocID="{238E5B87-E8DC-42DD-A600-6ADC656AEBB7}" presName="sibTrans" presStyleLbl="sibTrans2D1" presStyleIdx="0" presStyleCnt="0"/>
      <dgm:spPr/>
      <dgm:t>
        <a:bodyPr/>
        <a:lstStyle/>
        <a:p>
          <a:endParaRPr lang="es-CL"/>
        </a:p>
      </dgm:t>
    </dgm:pt>
    <dgm:pt modelId="{CCE394E6-62BB-417C-9830-29B4628EFB97}" type="pres">
      <dgm:prSet presAssocID="{83BDB4A7-5C95-4FF8-A3C2-E806B228D3D3}" presName="compNode" presStyleCnt="0"/>
      <dgm:spPr/>
    </dgm:pt>
    <dgm:pt modelId="{A0C260E1-534D-4DEA-900F-55F518421406}" type="pres">
      <dgm:prSet presAssocID="{83BDB4A7-5C95-4FF8-A3C2-E806B228D3D3}" presName="bkgdShape" presStyleLbl="node1" presStyleIdx="2" presStyleCnt="4"/>
      <dgm:spPr/>
      <dgm:t>
        <a:bodyPr/>
        <a:lstStyle/>
        <a:p>
          <a:endParaRPr lang="es-CL"/>
        </a:p>
      </dgm:t>
    </dgm:pt>
    <dgm:pt modelId="{37A3208E-2106-4E93-A9D3-614DE9855ABE}" type="pres">
      <dgm:prSet presAssocID="{83BDB4A7-5C95-4FF8-A3C2-E806B228D3D3}" presName="nodeTx" presStyleLbl="node1" presStyleIdx="2" presStyleCnt="4">
        <dgm:presLayoutVars>
          <dgm:bulletEnabled val="1"/>
        </dgm:presLayoutVars>
      </dgm:prSet>
      <dgm:spPr/>
      <dgm:t>
        <a:bodyPr/>
        <a:lstStyle/>
        <a:p>
          <a:endParaRPr lang="es-CL"/>
        </a:p>
      </dgm:t>
    </dgm:pt>
    <dgm:pt modelId="{84EB186A-8C0D-434A-8A9C-D77C6619EA8E}" type="pres">
      <dgm:prSet presAssocID="{83BDB4A7-5C95-4FF8-A3C2-E806B228D3D3}" presName="invisiNode" presStyleLbl="node1" presStyleIdx="2" presStyleCnt="4"/>
      <dgm:spPr/>
    </dgm:pt>
    <dgm:pt modelId="{FFAB2B93-E981-43D8-83CD-D323CA58936D}" type="pres">
      <dgm:prSet presAssocID="{83BDB4A7-5C95-4FF8-A3C2-E806B228D3D3}" presName="imagNode" presStyleLbl="fgImgPlace1" presStyleIdx="2" presStyleCnt="4"/>
      <dgm:spPr>
        <a:blipFill rotWithShape="0">
          <a:blip xmlns:r="http://schemas.openxmlformats.org/officeDocument/2006/relationships" r:embed="rId3"/>
          <a:stretch>
            <a:fillRect/>
          </a:stretch>
        </a:blipFill>
      </dgm:spPr>
    </dgm:pt>
    <dgm:pt modelId="{D7EE06CC-101C-4ECD-906F-AA1B5C3DBE02}" type="pres">
      <dgm:prSet presAssocID="{3A34F85E-7691-4937-90E6-227F81E8B4E8}" presName="sibTrans" presStyleLbl="sibTrans2D1" presStyleIdx="0" presStyleCnt="0"/>
      <dgm:spPr/>
      <dgm:t>
        <a:bodyPr/>
        <a:lstStyle/>
        <a:p>
          <a:endParaRPr lang="es-CL"/>
        </a:p>
      </dgm:t>
    </dgm:pt>
    <dgm:pt modelId="{8601266E-A47D-49F8-8453-BD087D044188}" type="pres">
      <dgm:prSet presAssocID="{5B4ACA21-0DC1-4215-8FD4-CB4A78A72CD6}" presName="compNode" presStyleCnt="0"/>
      <dgm:spPr/>
    </dgm:pt>
    <dgm:pt modelId="{CD279140-0E63-452E-9DD6-23D142D128D7}" type="pres">
      <dgm:prSet presAssocID="{5B4ACA21-0DC1-4215-8FD4-CB4A78A72CD6}" presName="bkgdShape" presStyleLbl="node1" presStyleIdx="3" presStyleCnt="4"/>
      <dgm:spPr/>
      <dgm:t>
        <a:bodyPr/>
        <a:lstStyle/>
        <a:p>
          <a:endParaRPr lang="es-CL"/>
        </a:p>
      </dgm:t>
    </dgm:pt>
    <dgm:pt modelId="{778F69AD-F2DE-4CC7-831E-9A498A623E4F}" type="pres">
      <dgm:prSet presAssocID="{5B4ACA21-0DC1-4215-8FD4-CB4A78A72CD6}" presName="nodeTx" presStyleLbl="node1" presStyleIdx="3" presStyleCnt="4">
        <dgm:presLayoutVars>
          <dgm:bulletEnabled val="1"/>
        </dgm:presLayoutVars>
      </dgm:prSet>
      <dgm:spPr/>
      <dgm:t>
        <a:bodyPr/>
        <a:lstStyle/>
        <a:p>
          <a:endParaRPr lang="es-CL"/>
        </a:p>
      </dgm:t>
    </dgm:pt>
    <dgm:pt modelId="{469219AD-6C07-4BBD-930B-DB6B76253704}" type="pres">
      <dgm:prSet presAssocID="{5B4ACA21-0DC1-4215-8FD4-CB4A78A72CD6}" presName="invisiNode" presStyleLbl="node1" presStyleIdx="3" presStyleCnt="4"/>
      <dgm:spPr/>
    </dgm:pt>
    <dgm:pt modelId="{CC214ED3-7447-447F-A05D-1F8A65EFCECC}" type="pres">
      <dgm:prSet presAssocID="{5B4ACA21-0DC1-4215-8FD4-CB4A78A72CD6}" presName="imagNode" presStyleLbl="fgImgPlace1" presStyleIdx="3" presStyleCnt="4"/>
      <dgm:spPr>
        <a:blipFill rotWithShape="0">
          <a:blip xmlns:r="http://schemas.openxmlformats.org/officeDocument/2006/relationships" r:embed="rId4"/>
          <a:stretch>
            <a:fillRect/>
          </a:stretch>
        </a:blipFill>
      </dgm:spPr>
    </dgm:pt>
  </dgm:ptLst>
  <dgm:cxnLst>
    <dgm:cxn modelId="{48729149-3E83-4B37-803E-96CF04AE8472}" type="presOf" srcId="{CA8F2ECF-D271-4D1F-8CA4-4A9E18F7A5AE}" destId="{B744536C-4659-4E05-BC7A-864BAAA92214}" srcOrd="1" destOrd="0" presId="urn:microsoft.com/office/officeart/2005/8/layout/hList7#2"/>
    <dgm:cxn modelId="{4C051EE2-B36A-4ADD-B809-C3B9B4A37F66}" type="presOf" srcId="{83BDB4A7-5C95-4FF8-A3C2-E806B228D3D3}" destId="{37A3208E-2106-4E93-A9D3-614DE9855ABE}" srcOrd="1" destOrd="0" presId="urn:microsoft.com/office/officeart/2005/8/layout/hList7#2"/>
    <dgm:cxn modelId="{8FA327C0-B561-45D0-947E-383E83C71880}" srcId="{2FACAE9F-838C-4DB1-864A-ECF7EBB2A91B}" destId="{14C671CE-7DF2-46EB-B324-4F352A2F96E6}" srcOrd="0" destOrd="0" parTransId="{C2AE4A6C-133A-4B9F-B399-5FBE526E1DA1}" sibTransId="{7D8A4B1A-204F-44D0-B005-FA3FF7162287}"/>
    <dgm:cxn modelId="{DEE78867-F4A5-400F-BA77-CFC8E9B94D2C}" type="presOf" srcId="{14C671CE-7DF2-46EB-B324-4F352A2F96E6}" destId="{4574E129-12B2-487A-93AD-BAAA1D66A00D}" srcOrd="1" destOrd="0" presId="urn:microsoft.com/office/officeart/2005/8/layout/hList7#2"/>
    <dgm:cxn modelId="{17F3C257-94FA-442C-A697-7838CB1CB902}" type="presOf" srcId="{5B4ACA21-0DC1-4215-8FD4-CB4A78A72CD6}" destId="{CD279140-0E63-452E-9DD6-23D142D128D7}" srcOrd="0" destOrd="0" presId="urn:microsoft.com/office/officeart/2005/8/layout/hList7#2"/>
    <dgm:cxn modelId="{D5894D23-5356-4C7E-90EE-B02B269BD702}" type="presOf" srcId="{5B4ACA21-0DC1-4215-8FD4-CB4A78A72CD6}" destId="{778F69AD-F2DE-4CC7-831E-9A498A623E4F}" srcOrd="1" destOrd="0" presId="urn:microsoft.com/office/officeart/2005/8/layout/hList7#2"/>
    <dgm:cxn modelId="{7F3B84CA-8B43-4B8F-A48B-D1CCE8D3258F}" type="presOf" srcId="{83BDB4A7-5C95-4FF8-A3C2-E806B228D3D3}" destId="{A0C260E1-534D-4DEA-900F-55F518421406}" srcOrd="0" destOrd="0" presId="urn:microsoft.com/office/officeart/2005/8/layout/hList7#2"/>
    <dgm:cxn modelId="{0052E66D-6BE8-4CCC-858D-B00B4FA19BDD}" type="presOf" srcId="{7D8A4B1A-204F-44D0-B005-FA3FF7162287}" destId="{2EA5ED47-71BC-49F0-BC12-1B4AC9847C66}" srcOrd="0" destOrd="0" presId="urn:microsoft.com/office/officeart/2005/8/layout/hList7#2"/>
    <dgm:cxn modelId="{BA741D74-13A9-4800-9186-30B333F0BC75}" type="presOf" srcId="{14C671CE-7DF2-46EB-B324-4F352A2F96E6}" destId="{A0382B2D-A083-45EA-95B0-54D581ED5070}" srcOrd="0" destOrd="0" presId="urn:microsoft.com/office/officeart/2005/8/layout/hList7#2"/>
    <dgm:cxn modelId="{9F85F587-FFCB-49B0-B370-1FCF6964B8E8}" type="presOf" srcId="{CA8F2ECF-D271-4D1F-8CA4-4A9E18F7A5AE}" destId="{87537E26-90C6-4A4D-86B3-CB654D91652C}" srcOrd="0" destOrd="0" presId="urn:microsoft.com/office/officeart/2005/8/layout/hList7#2"/>
    <dgm:cxn modelId="{2E8D45B7-E769-4640-9069-DE305E80B3CA}" srcId="{2FACAE9F-838C-4DB1-864A-ECF7EBB2A91B}" destId="{CA8F2ECF-D271-4D1F-8CA4-4A9E18F7A5AE}" srcOrd="1" destOrd="0" parTransId="{8B358AE5-A1E7-4ED9-8D1E-30D7D0FE522C}" sibTransId="{238E5B87-E8DC-42DD-A600-6ADC656AEBB7}"/>
    <dgm:cxn modelId="{6F8D873D-B6E0-4839-9EE5-B15DBFD19F47}" type="presOf" srcId="{238E5B87-E8DC-42DD-A600-6ADC656AEBB7}" destId="{E5CB95EF-F129-4AFE-96B4-122EBBDD10A8}" srcOrd="0" destOrd="0" presId="urn:microsoft.com/office/officeart/2005/8/layout/hList7#2"/>
    <dgm:cxn modelId="{62CBC80D-8F98-4AA9-85CB-123B8014F368}" srcId="{2FACAE9F-838C-4DB1-864A-ECF7EBB2A91B}" destId="{83BDB4A7-5C95-4FF8-A3C2-E806B228D3D3}" srcOrd="2" destOrd="0" parTransId="{E37D2F91-7080-478E-BD8C-2A2DF603D54E}" sibTransId="{3A34F85E-7691-4937-90E6-227F81E8B4E8}"/>
    <dgm:cxn modelId="{5D14BE00-FEFC-4C24-BBEB-6AF80C2C2424}" srcId="{2FACAE9F-838C-4DB1-864A-ECF7EBB2A91B}" destId="{5B4ACA21-0DC1-4215-8FD4-CB4A78A72CD6}" srcOrd="3" destOrd="0" parTransId="{7BD59E6B-EAC0-4262-A741-DD2E70C35EE6}" sibTransId="{C619282D-64EF-4CFF-8AFF-A269EAD64061}"/>
    <dgm:cxn modelId="{7D7FFD02-C0FC-433A-A02C-2E9322E2F177}" type="presOf" srcId="{2FACAE9F-838C-4DB1-864A-ECF7EBB2A91B}" destId="{A08B510E-BB35-41DF-AB78-B058CA0FA455}" srcOrd="0" destOrd="0" presId="urn:microsoft.com/office/officeart/2005/8/layout/hList7#2"/>
    <dgm:cxn modelId="{CB43B5D2-EB12-4500-83DB-8BC54F81EA89}" type="presOf" srcId="{3A34F85E-7691-4937-90E6-227F81E8B4E8}" destId="{D7EE06CC-101C-4ECD-906F-AA1B5C3DBE02}" srcOrd="0" destOrd="0" presId="urn:microsoft.com/office/officeart/2005/8/layout/hList7#2"/>
    <dgm:cxn modelId="{F5A175B7-562B-4802-8D61-C2884D03C0C3}" type="presParOf" srcId="{A08B510E-BB35-41DF-AB78-B058CA0FA455}" destId="{12F664EE-C972-4EDB-8FB7-20AADC773635}" srcOrd="0" destOrd="0" presId="urn:microsoft.com/office/officeart/2005/8/layout/hList7#2"/>
    <dgm:cxn modelId="{EB155CAE-3622-480C-827B-3DF9F8CC7D17}" type="presParOf" srcId="{A08B510E-BB35-41DF-AB78-B058CA0FA455}" destId="{8A32FFBB-B06D-471A-A0BC-EBC007ECF0E4}" srcOrd="1" destOrd="0" presId="urn:microsoft.com/office/officeart/2005/8/layout/hList7#2"/>
    <dgm:cxn modelId="{7C22EACD-CAB4-465E-8EF6-6307D0DE8890}" type="presParOf" srcId="{8A32FFBB-B06D-471A-A0BC-EBC007ECF0E4}" destId="{F1E34B0D-6D34-441F-B540-DCB313AE2064}" srcOrd="0" destOrd="0" presId="urn:microsoft.com/office/officeart/2005/8/layout/hList7#2"/>
    <dgm:cxn modelId="{5437B430-03F4-45FB-8C2C-F28510A90E62}" type="presParOf" srcId="{F1E34B0D-6D34-441F-B540-DCB313AE2064}" destId="{A0382B2D-A083-45EA-95B0-54D581ED5070}" srcOrd="0" destOrd="0" presId="urn:microsoft.com/office/officeart/2005/8/layout/hList7#2"/>
    <dgm:cxn modelId="{A756203D-AABA-4774-B5F9-02B39DB9AE32}" type="presParOf" srcId="{F1E34B0D-6D34-441F-B540-DCB313AE2064}" destId="{4574E129-12B2-487A-93AD-BAAA1D66A00D}" srcOrd="1" destOrd="0" presId="urn:microsoft.com/office/officeart/2005/8/layout/hList7#2"/>
    <dgm:cxn modelId="{F9D9A6E4-A0F1-41AD-8092-7326DC57EE7B}" type="presParOf" srcId="{F1E34B0D-6D34-441F-B540-DCB313AE2064}" destId="{8E7060BE-AFE1-4291-BB5A-7F88E86602B3}" srcOrd="2" destOrd="0" presId="urn:microsoft.com/office/officeart/2005/8/layout/hList7#2"/>
    <dgm:cxn modelId="{BE752E46-FC23-477A-9D61-9E118FB1001E}" type="presParOf" srcId="{F1E34B0D-6D34-441F-B540-DCB313AE2064}" destId="{92549AB0-99C7-483F-BE26-2AC55AD09285}" srcOrd="3" destOrd="0" presId="urn:microsoft.com/office/officeart/2005/8/layout/hList7#2"/>
    <dgm:cxn modelId="{5215E144-FF02-49E4-AD0B-5D078FA4EB7D}" type="presParOf" srcId="{8A32FFBB-B06D-471A-A0BC-EBC007ECF0E4}" destId="{2EA5ED47-71BC-49F0-BC12-1B4AC9847C66}" srcOrd="1" destOrd="0" presId="urn:microsoft.com/office/officeart/2005/8/layout/hList7#2"/>
    <dgm:cxn modelId="{D55B7B25-5614-4137-8AA4-6F12CE1577CB}" type="presParOf" srcId="{8A32FFBB-B06D-471A-A0BC-EBC007ECF0E4}" destId="{A7A84F5C-DAA7-4A4B-BE1F-65EFAEABB626}" srcOrd="2" destOrd="0" presId="urn:microsoft.com/office/officeart/2005/8/layout/hList7#2"/>
    <dgm:cxn modelId="{4FB03432-3431-4177-A54A-D61913C378DB}" type="presParOf" srcId="{A7A84F5C-DAA7-4A4B-BE1F-65EFAEABB626}" destId="{87537E26-90C6-4A4D-86B3-CB654D91652C}" srcOrd="0" destOrd="0" presId="urn:microsoft.com/office/officeart/2005/8/layout/hList7#2"/>
    <dgm:cxn modelId="{86502ADC-DA77-4A4D-BD15-A5F0BFC49155}" type="presParOf" srcId="{A7A84F5C-DAA7-4A4B-BE1F-65EFAEABB626}" destId="{B744536C-4659-4E05-BC7A-864BAAA92214}" srcOrd="1" destOrd="0" presId="urn:microsoft.com/office/officeart/2005/8/layout/hList7#2"/>
    <dgm:cxn modelId="{83FE5811-1B0D-427E-993E-83008E0D02F7}" type="presParOf" srcId="{A7A84F5C-DAA7-4A4B-BE1F-65EFAEABB626}" destId="{2598F0C8-773A-42CA-A0B0-47F169FACDAE}" srcOrd="2" destOrd="0" presId="urn:microsoft.com/office/officeart/2005/8/layout/hList7#2"/>
    <dgm:cxn modelId="{1CEA060C-0046-4C02-8530-BC530714CF10}" type="presParOf" srcId="{A7A84F5C-DAA7-4A4B-BE1F-65EFAEABB626}" destId="{F2868515-F169-44A0-B4F6-184D38EBFE71}" srcOrd="3" destOrd="0" presId="urn:microsoft.com/office/officeart/2005/8/layout/hList7#2"/>
    <dgm:cxn modelId="{1610E818-8860-42C1-B2AB-5E86B96E571A}" type="presParOf" srcId="{8A32FFBB-B06D-471A-A0BC-EBC007ECF0E4}" destId="{E5CB95EF-F129-4AFE-96B4-122EBBDD10A8}" srcOrd="3" destOrd="0" presId="urn:microsoft.com/office/officeart/2005/8/layout/hList7#2"/>
    <dgm:cxn modelId="{3DBA730B-D7D0-46BE-A5B9-6F81B873CC59}" type="presParOf" srcId="{8A32FFBB-B06D-471A-A0BC-EBC007ECF0E4}" destId="{CCE394E6-62BB-417C-9830-29B4628EFB97}" srcOrd="4" destOrd="0" presId="urn:microsoft.com/office/officeart/2005/8/layout/hList7#2"/>
    <dgm:cxn modelId="{D43B5600-725A-463A-8A4B-5BBD6E1BA1AA}" type="presParOf" srcId="{CCE394E6-62BB-417C-9830-29B4628EFB97}" destId="{A0C260E1-534D-4DEA-900F-55F518421406}" srcOrd="0" destOrd="0" presId="urn:microsoft.com/office/officeart/2005/8/layout/hList7#2"/>
    <dgm:cxn modelId="{FA2A48A4-612C-4568-9677-07B26F669B1F}" type="presParOf" srcId="{CCE394E6-62BB-417C-9830-29B4628EFB97}" destId="{37A3208E-2106-4E93-A9D3-614DE9855ABE}" srcOrd="1" destOrd="0" presId="urn:microsoft.com/office/officeart/2005/8/layout/hList7#2"/>
    <dgm:cxn modelId="{7531BB0F-786E-4B9E-9FE8-0EEACD696D26}" type="presParOf" srcId="{CCE394E6-62BB-417C-9830-29B4628EFB97}" destId="{84EB186A-8C0D-434A-8A9C-D77C6619EA8E}" srcOrd="2" destOrd="0" presId="urn:microsoft.com/office/officeart/2005/8/layout/hList7#2"/>
    <dgm:cxn modelId="{E321DBE5-FF58-453F-B695-F97F92A65F20}" type="presParOf" srcId="{CCE394E6-62BB-417C-9830-29B4628EFB97}" destId="{FFAB2B93-E981-43D8-83CD-D323CA58936D}" srcOrd="3" destOrd="0" presId="urn:microsoft.com/office/officeart/2005/8/layout/hList7#2"/>
    <dgm:cxn modelId="{4EB1AADA-302E-4CDC-9C2D-B93FD7828B39}" type="presParOf" srcId="{8A32FFBB-B06D-471A-A0BC-EBC007ECF0E4}" destId="{D7EE06CC-101C-4ECD-906F-AA1B5C3DBE02}" srcOrd="5" destOrd="0" presId="urn:microsoft.com/office/officeart/2005/8/layout/hList7#2"/>
    <dgm:cxn modelId="{3C1EC153-9111-45A2-9DC5-9929C21D6408}" type="presParOf" srcId="{8A32FFBB-B06D-471A-A0BC-EBC007ECF0E4}" destId="{8601266E-A47D-49F8-8453-BD087D044188}" srcOrd="6" destOrd="0" presId="urn:microsoft.com/office/officeart/2005/8/layout/hList7#2"/>
    <dgm:cxn modelId="{DED7A2E7-BB88-4C7C-88BD-C8046C937970}" type="presParOf" srcId="{8601266E-A47D-49F8-8453-BD087D044188}" destId="{CD279140-0E63-452E-9DD6-23D142D128D7}" srcOrd="0" destOrd="0" presId="urn:microsoft.com/office/officeart/2005/8/layout/hList7#2"/>
    <dgm:cxn modelId="{CE5AACC6-E665-42FC-AEC4-37C14013D987}" type="presParOf" srcId="{8601266E-A47D-49F8-8453-BD087D044188}" destId="{778F69AD-F2DE-4CC7-831E-9A498A623E4F}" srcOrd="1" destOrd="0" presId="urn:microsoft.com/office/officeart/2005/8/layout/hList7#2"/>
    <dgm:cxn modelId="{744CB303-9AC1-49C9-9C94-D7AD273C48C1}" type="presParOf" srcId="{8601266E-A47D-49F8-8453-BD087D044188}" destId="{469219AD-6C07-4BBD-930B-DB6B76253704}" srcOrd="2" destOrd="0" presId="urn:microsoft.com/office/officeart/2005/8/layout/hList7#2"/>
    <dgm:cxn modelId="{FAA74043-98D5-43B1-A45B-2C06D21C51F0}" type="presParOf" srcId="{8601266E-A47D-49F8-8453-BD087D044188}" destId="{CC214ED3-7447-447F-A05D-1F8A65EFCECC}"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F0465-C024-40DF-BD9A-864862F49F0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2D06F2FE-B2BC-4444-9EF7-64660A71BA74}">
      <dgm:prSet phldrT="[Texto]" custT="1"/>
      <dgm:spPr/>
      <dgm:t>
        <a:bodyPr/>
        <a:lstStyle/>
        <a:p>
          <a:r>
            <a:rPr lang="es-CL" sz="2400" dirty="0"/>
            <a:t>Implementar postulación on-line</a:t>
          </a:r>
        </a:p>
      </dgm:t>
    </dgm:pt>
    <dgm:pt modelId="{FD748978-E2B5-4379-A925-4D1521954C0A}" type="parTrans" cxnId="{A45A42A4-4743-472C-AD56-EF4375939EF0}">
      <dgm:prSet/>
      <dgm:spPr/>
      <dgm:t>
        <a:bodyPr/>
        <a:lstStyle/>
        <a:p>
          <a:endParaRPr lang="es-CL"/>
        </a:p>
      </dgm:t>
    </dgm:pt>
    <dgm:pt modelId="{C09A229A-CC44-4780-BDF8-77B9B2B497A2}" type="sibTrans" cxnId="{A45A42A4-4743-472C-AD56-EF4375939EF0}">
      <dgm:prSet/>
      <dgm:spPr/>
      <dgm:t>
        <a:bodyPr/>
        <a:lstStyle/>
        <a:p>
          <a:endParaRPr lang="es-CL"/>
        </a:p>
      </dgm:t>
    </dgm:pt>
    <dgm:pt modelId="{5226A828-37A8-4168-9CC3-96F5905D7DE1}">
      <dgm:prSet phldrT="[Texto]" custT="1"/>
      <dgm:spPr/>
      <dgm:t>
        <a:bodyPr/>
        <a:lstStyle/>
        <a:p>
          <a:r>
            <a:rPr lang="es-CL" sz="2400" dirty="0"/>
            <a:t>Implementar concurso de Subespecialistas.</a:t>
          </a:r>
        </a:p>
      </dgm:t>
    </dgm:pt>
    <dgm:pt modelId="{C596703C-CA53-4572-8F07-7B4EB1BD24CA}" type="parTrans" cxnId="{21ECED99-5196-4CA0-B655-101E4C64895F}">
      <dgm:prSet/>
      <dgm:spPr/>
      <dgm:t>
        <a:bodyPr/>
        <a:lstStyle/>
        <a:p>
          <a:endParaRPr lang="es-CL"/>
        </a:p>
      </dgm:t>
    </dgm:pt>
    <dgm:pt modelId="{3217A47D-34B1-4321-8257-1C3C9553B31D}" type="sibTrans" cxnId="{21ECED99-5196-4CA0-B655-101E4C64895F}">
      <dgm:prSet/>
      <dgm:spPr/>
      <dgm:t>
        <a:bodyPr/>
        <a:lstStyle/>
        <a:p>
          <a:endParaRPr lang="es-CL"/>
        </a:p>
      </dgm:t>
    </dgm:pt>
    <dgm:pt modelId="{5AD55F38-E7CD-4D68-BE82-2796961CC1AE}">
      <dgm:prSet custT="1"/>
      <dgm:spPr/>
      <dgm:t>
        <a:bodyPr/>
        <a:lstStyle/>
        <a:p>
          <a:r>
            <a:rPr lang="es-CL" sz="2400" dirty="0"/>
            <a:t>Mejorar FORCAP</a:t>
          </a:r>
        </a:p>
      </dgm:t>
    </dgm:pt>
    <dgm:pt modelId="{715A7F25-8B6D-44B9-B1BD-6E3CA72574B7}" type="parTrans" cxnId="{226432E3-06D1-4C5D-82D8-4042268E8036}">
      <dgm:prSet/>
      <dgm:spPr/>
      <dgm:t>
        <a:bodyPr/>
        <a:lstStyle/>
        <a:p>
          <a:endParaRPr lang="es-CL"/>
        </a:p>
      </dgm:t>
    </dgm:pt>
    <dgm:pt modelId="{6BE6A695-313C-423E-A557-3C41463FFA69}" type="sibTrans" cxnId="{226432E3-06D1-4C5D-82D8-4042268E8036}">
      <dgm:prSet/>
      <dgm:spPr/>
      <dgm:t>
        <a:bodyPr/>
        <a:lstStyle/>
        <a:p>
          <a:endParaRPr lang="es-CL"/>
        </a:p>
      </dgm:t>
    </dgm:pt>
    <dgm:pt modelId="{15D89232-1F41-4C3E-AFEE-E082E2AAF338}">
      <dgm:prSet custT="1"/>
      <dgm:spPr/>
      <dgm:t>
        <a:bodyPr/>
        <a:lstStyle/>
        <a:p>
          <a:r>
            <a:rPr lang="es-CL" sz="2400" dirty="0"/>
            <a:t>Establecer sistema monitoreo pago aranceles “ DEUDA 0”</a:t>
          </a:r>
        </a:p>
      </dgm:t>
    </dgm:pt>
    <dgm:pt modelId="{2232CF55-B9FB-471B-A305-64DADBB809DC}" type="parTrans" cxnId="{32E0DD39-1AB1-4AA7-8B42-72A739B34E42}">
      <dgm:prSet/>
      <dgm:spPr/>
      <dgm:t>
        <a:bodyPr/>
        <a:lstStyle/>
        <a:p>
          <a:endParaRPr lang="es-CL"/>
        </a:p>
      </dgm:t>
    </dgm:pt>
    <dgm:pt modelId="{BF55EFD6-2E8A-4DA6-803A-D640F29AC18E}" type="sibTrans" cxnId="{32E0DD39-1AB1-4AA7-8B42-72A739B34E42}">
      <dgm:prSet/>
      <dgm:spPr/>
      <dgm:t>
        <a:bodyPr/>
        <a:lstStyle/>
        <a:p>
          <a:endParaRPr lang="es-CL"/>
        </a:p>
      </dgm:t>
    </dgm:pt>
    <dgm:pt modelId="{BEE948EC-EACC-45F3-BEAE-563AF55631B8}">
      <dgm:prSet custT="1"/>
      <dgm:spPr/>
      <dgm:t>
        <a:bodyPr/>
        <a:lstStyle/>
        <a:p>
          <a:r>
            <a:rPr lang="es-CL" sz="2400" dirty="0"/>
            <a:t>Fortalecimiento Educación Continua a través de la generación de Red  Nacional de Centros Simuladores. </a:t>
          </a:r>
        </a:p>
      </dgm:t>
    </dgm:pt>
    <dgm:pt modelId="{32E7EA5C-8432-448A-A2C7-01D13EDEB6E0}" type="parTrans" cxnId="{A76EA0CE-E54D-410D-A926-3031FA46F6A1}">
      <dgm:prSet/>
      <dgm:spPr/>
      <dgm:t>
        <a:bodyPr/>
        <a:lstStyle/>
        <a:p>
          <a:endParaRPr lang="es-CL"/>
        </a:p>
      </dgm:t>
    </dgm:pt>
    <dgm:pt modelId="{459DE762-E6BD-493A-8003-AA815B89C962}" type="sibTrans" cxnId="{A76EA0CE-E54D-410D-A926-3031FA46F6A1}">
      <dgm:prSet/>
      <dgm:spPr/>
      <dgm:t>
        <a:bodyPr/>
        <a:lstStyle/>
        <a:p>
          <a:endParaRPr lang="es-CL"/>
        </a:p>
      </dgm:t>
    </dgm:pt>
    <dgm:pt modelId="{F87E50E7-A058-47F2-9A9B-DF63517D7803}">
      <dgm:prSet custT="1"/>
      <dgm:spPr/>
      <dgm:t>
        <a:bodyPr/>
        <a:lstStyle/>
        <a:p>
          <a:r>
            <a:rPr lang="es-CL" sz="2400" dirty="0"/>
            <a:t>Fortalecimiento planes regionales de formación: Osorno, Ñuble, Araucanía, Aysén, Maule II, Coquimbo.</a:t>
          </a:r>
        </a:p>
      </dgm:t>
    </dgm:pt>
    <dgm:pt modelId="{6A02F41F-1193-4B28-9945-756B03A75894}" type="parTrans" cxnId="{163E1DB8-71D8-49EF-B3B3-59C977C265A8}">
      <dgm:prSet/>
      <dgm:spPr/>
      <dgm:t>
        <a:bodyPr/>
        <a:lstStyle/>
        <a:p>
          <a:endParaRPr lang="es-CL"/>
        </a:p>
      </dgm:t>
    </dgm:pt>
    <dgm:pt modelId="{0F369F44-8AF6-4211-9DD6-553F92B7E0F6}" type="sibTrans" cxnId="{163E1DB8-71D8-49EF-B3B3-59C977C265A8}">
      <dgm:prSet/>
      <dgm:spPr/>
      <dgm:t>
        <a:bodyPr/>
        <a:lstStyle/>
        <a:p>
          <a:endParaRPr lang="es-CL"/>
        </a:p>
      </dgm:t>
    </dgm:pt>
    <dgm:pt modelId="{82A657D3-6759-403B-AD45-9C39D2EB5C70}" type="pres">
      <dgm:prSet presAssocID="{059F0465-C024-40DF-BD9A-864862F49F06}" presName="linear" presStyleCnt="0">
        <dgm:presLayoutVars>
          <dgm:dir/>
          <dgm:animLvl val="lvl"/>
          <dgm:resizeHandles val="exact"/>
        </dgm:presLayoutVars>
      </dgm:prSet>
      <dgm:spPr/>
      <dgm:t>
        <a:bodyPr/>
        <a:lstStyle/>
        <a:p>
          <a:endParaRPr lang="es-CL"/>
        </a:p>
      </dgm:t>
    </dgm:pt>
    <dgm:pt modelId="{3E2F3426-5515-41D0-BA0B-A6D3F78130CA}" type="pres">
      <dgm:prSet presAssocID="{F87E50E7-A058-47F2-9A9B-DF63517D7803}" presName="parentLin" presStyleCnt="0"/>
      <dgm:spPr/>
    </dgm:pt>
    <dgm:pt modelId="{67BF3970-1FAF-4585-B9F2-231CD570647B}" type="pres">
      <dgm:prSet presAssocID="{F87E50E7-A058-47F2-9A9B-DF63517D7803}" presName="parentLeftMargin" presStyleLbl="node1" presStyleIdx="0" presStyleCnt="6"/>
      <dgm:spPr/>
      <dgm:t>
        <a:bodyPr/>
        <a:lstStyle/>
        <a:p>
          <a:endParaRPr lang="es-CL"/>
        </a:p>
      </dgm:t>
    </dgm:pt>
    <dgm:pt modelId="{11BC7B2C-5984-4CAF-B3C0-36719DB40DB1}" type="pres">
      <dgm:prSet presAssocID="{F87E50E7-A058-47F2-9A9B-DF63517D7803}" presName="parentText" presStyleLbl="node1" presStyleIdx="0" presStyleCnt="6" custScaleX="111423" custScaleY="715057" custLinFactNeighborX="-12416" custLinFactNeighborY="-69588">
        <dgm:presLayoutVars>
          <dgm:chMax val="0"/>
          <dgm:bulletEnabled val="1"/>
        </dgm:presLayoutVars>
      </dgm:prSet>
      <dgm:spPr/>
      <dgm:t>
        <a:bodyPr/>
        <a:lstStyle/>
        <a:p>
          <a:endParaRPr lang="es-CL"/>
        </a:p>
      </dgm:t>
    </dgm:pt>
    <dgm:pt modelId="{4009401E-EB31-442F-8937-5EB1A1A9B69E}" type="pres">
      <dgm:prSet presAssocID="{F87E50E7-A058-47F2-9A9B-DF63517D7803}" presName="negativeSpace" presStyleCnt="0"/>
      <dgm:spPr/>
    </dgm:pt>
    <dgm:pt modelId="{E8BFBFAB-1F06-486F-A770-E8871BCA4798}" type="pres">
      <dgm:prSet presAssocID="{F87E50E7-A058-47F2-9A9B-DF63517D7803}" presName="childText" presStyleLbl="conFgAcc1" presStyleIdx="0" presStyleCnt="6">
        <dgm:presLayoutVars>
          <dgm:bulletEnabled val="1"/>
        </dgm:presLayoutVars>
      </dgm:prSet>
      <dgm:spPr/>
    </dgm:pt>
    <dgm:pt modelId="{943C6FDB-28E1-42D9-A329-869723640272}" type="pres">
      <dgm:prSet presAssocID="{0F369F44-8AF6-4211-9DD6-553F92B7E0F6}" presName="spaceBetweenRectangles" presStyleCnt="0"/>
      <dgm:spPr/>
    </dgm:pt>
    <dgm:pt modelId="{347F60C3-7748-479C-BAE6-2929ACEBD3EA}" type="pres">
      <dgm:prSet presAssocID="{2D06F2FE-B2BC-4444-9EF7-64660A71BA74}" presName="parentLin" presStyleCnt="0"/>
      <dgm:spPr/>
    </dgm:pt>
    <dgm:pt modelId="{BE344A3E-6CA4-4280-9FC8-CE9882E24B90}" type="pres">
      <dgm:prSet presAssocID="{2D06F2FE-B2BC-4444-9EF7-64660A71BA74}" presName="parentLeftMargin" presStyleLbl="node1" presStyleIdx="0" presStyleCnt="6"/>
      <dgm:spPr/>
      <dgm:t>
        <a:bodyPr/>
        <a:lstStyle/>
        <a:p>
          <a:endParaRPr lang="es-CL"/>
        </a:p>
      </dgm:t>
    </dgm:pt>
    <dgm:pt modelId="{8BF64775-47B5-476C-A60C-D1CD0E1727EE}" type="pres">
      <dgm:prSet presAssocID="{2D06F2FE-B2BC-4444-9EF7-64660A71BA74}" presName="parentText" presStyleLbl="node1" presStyleIdx="1" presStyleCnt="6" custScaleX="112512" custScaleY="515006" custLinFactNeighborX="-12415" custLinFactNeighborY="-76888">
        <dgm:presLayoutVars>
          <dgm:chMax val="0"/>
          <dgm:bulletEnabled val="1"/>
        </dgm:presLayoutVars>
      </dgm:prSet>
      <dgm:spPr/>
      <dgm:t>
        <a:bodyPr/>
        <a:lstStyle/>
        <a:p>
          <a:endParaRPr lang="es-CL"/>
        </a:p>
      </dgm:t>
    </dgm:pt>
    <dgm:pt modelId="{96D1C7A8-4B1F-4195-BD27-479E0926C996}" type="pres">
      <dgm:prSet presAssocID="{2D06F2FE-B2BC-4444-9EF7-64660A71BA74}" presName="negativeSpace" presStyleCnt="0"/>
      <dgm:spPr/>
    </dgm:pt>
    <dgm:pt modelId="{085C3213-D307-4F56-8B56-49FAD612E3C7}" type="pres">
      <dgm:prSet presAssocID="{2D06F2FE-B2BC-4444-9EF7-64660A71BA74}" presName="childText" presStyleLbl="conFgAcc1" presStyleIdx="1" presStyleCnt="6">
        <dgm:presLayoutVars>
          <dgm:bulletEnabled val="1"/>
        </dgm:presLayoutVars>
      </dgm:prSet>
      <dgm:spPr/>
    </dgm:pt>
    <dgm:pt modelId="{A4904453-1FAE-4856-B1BD-C3D2EA52F9FC}" type="pres">
      <dgm:prSet presAssocID="{C09A229A-CC44-4780-BDF8-77B9B2B497A2}" presName="spaceBetweenRectangles" presStyleCnt="0"/>
      <dgm:spPr/>
    </dgm:pt>
    <dgm:pt modelId="{36332FB7-D191-4BB5-B8F3-A97F877D864D}" type="pres">
      <dgm:prSet presAssocID="{5226A828-37A8-4168-9CC3-96F5905D7DE1}" presName="parentLin" presStyleCnt="0"/>
      <dgm:spPr/>
    </dgm:pt>
    <dgm:pt modelId="{E77D5F52-5243-4851-8906-D355E6DEE753}" type="pres">
      <dgm:prSet presAssocID="{5226A828-37A8-4168-9CC3-96F5905D7DE1}" presName="parentLeftMargin" presStyleLbl="node1" presStyleIdx="1" presStyleCnt="6"/>
      <dgm:spPr/>
      <dgm:t>
        <a:bodyPr/>
        <a:lstStyle/>
        <a:p>
          <a:endParaRPr lang="es-CL"/>
        </a:p>
      </dgm:t>
    </dgm:pt>
    <dgm:pt modelId="{D7E8C7C6-989C-4CE5-B4B4-3748CAFAACB6}" type="pres">
      <dgm:prSet presAssocID="{5226A828-37A8-4168-9CC3-96F5905D7DE1}" presName="parentText" presStyleLbl="node1" presStyleIdx="2" presStyleCnt="6" custScaleX="112512" custScaleY="392715" custLinFactNeighborX="-9899" custLinFactNeighborY="-85880">
        <dgm:presLayoutVars>
          <dgm:chMax val="0"/>
          <dgm:bulletEnabled val="1"/>
        </dgm:presLayoutVars>
      </dgm:prSet>
      <dgm:spPr/>
      <dgm:t>
        <a:bodyPr/>
        <a:lstStyle/>
        <a:p>
          <a:endParaRPr lang="es-CL"/>
        </a:p>
      </dgm:t>
    </dgm:pt>
    <dgm:pt modelId="{31282CCD-284F-471B-8653-CBE6CCFE3816}" type="pres">
      <dgm:prSet presAssocID="{5226A828-37A8-4168-9CC3-96F5905D7DE1}" presName="negativeSpace" presStyleCnt="0"/>
      <dgm:spPr/>
    </dgm:pt>
    <dgm:pt modelId="{D4A33E75-9FB5-4DCE-8505-5AC3C42E3780}" type="pres">
      <dgm:prSet presAssocID="{5226A828-37A8-4168-9CC3-96F5905D7DE1}" presName="childText" presStyleLbl="conFgAcc1" presStyleIdx="2" presStyleCnt="6">
        <dgm:presLayoutVars>
          <dgm:bulletEnabled val="1"/>
        </dgm:presLayoutVars>
      </dgm:prSet>
      <dgm:spPr/>
    </dgm:pt>
    <dgm:pt modelId="{B5A64F60-3D17-4FCA-A8C9-2457EF1AD4C7}" type="pres">
      <dgm:prSet presAssocID="{3217A47D-34B1-4321-8257-1C3C9553B31D}" presName="spaceBetweenRectangles" presStyleCnt="0"/>
      <dgm:spPr/>
    </dgm:pt>
    <dgm:pt modelId="{43B83BF9-AA53-4206-BB9E-AB4FB885FE42}" type="pres">
      <dgm:prSet presAssocID="{5AD55F38-E7CD-4D68-BE82-2796961CC1AE}" presName="parentLin" presStyleCnt="0"/>
      <dgm:spPr/>
    </dgm:pt>
    <dgm:pt modelId="{78BEBFC4-F4A0-4429-9409-E1272686F7D9}" type="pres">
      <dgm:prSet presAssocID="{5AD55F38-E7CD-4D68-BE82-2796961CC1AE}" presName="parentLeftMargin" presStyleLbl="node1" presStyleIdx="2" presStyleCnt="6"/>
      <dgm:spPr/>
      <dgm:t>
        <a:bodyPr/>
        <a:lstStyle/>
        <a:p>
          <a:endParaRPr lang="es-CL"/>
        </a:p>
      </dgm:t>
    </dgm:pt>
    <dgm:pt modelId="{8CB4CB21-07BD-4121-8B7F-26EA7247F12A}" type="pres">
      <dgm:prSet presAssocID="{5AD55F38-E7CD-4D68-BE82-2796961CC1AE}" presName="parentText" presStyleLbl="node1" presStyleIdx="3" presStyleCnt="6" custScaleX="112345" custScaleY="387474" custLinFactNeighborX="-9899" custLinFactNeighborY="-65137">
        <dgm:presLayoutVars>
          <dgm:chMax val="0"/>
          <dgm:bulletEnabled val="1"/>
        </dgm:presLayoutVars>
      </dgm:prSet>
      <dgm:spPr/>
      <dgm:t>
        <a:bodyPr/>
        <a:lstStyle/>
        <a:p>
          <a:endParaRPr lang="es-CL"/>
        </a:p>
      </dgm:t>
    </dgm:pt>
    <dgm:pt modelId="{5A770076-14FC-4102-8D49-C3A6C91BD6E2}" type="pres">
      <dgm:prSet presAssocID="{5AD55F38-E7CD-4D68-BE82-2796961CC1AE}" presName="negativeSpace" presStyleCnt="0"/>
      <dgm:spPr/>
    </dgm:pt>
    <dgm:pt modelId="{3B6013EF-7299-411A-A269-0A47A04FB2EF}" type="pres">
      <dgm:prSet presAssocID="{5AD55F38-E7CD-4D68-BE82-2796961CC1AE}" presName="childText" presStyleLbl="conFgAcc1" presStyleIdx="3" presStyleCnt="6">
        <dgm:presLayoutVars>
          <dgm:bulletEnabled val="1"/>
        </dgm:presLayoutVars>
      </dgm:prSet>
      <dgm:spPr/>
    </dgm:pt>
    <dgm:pt modelId="{BA563866-DC4E-4925-BC31-2590EAFCDDB8}" type="pres">
      <dgm:prSet presAssocID="{6BE6A695-313C-423E-A557-3C41463FFA69}" presName="spaceBetweenRectangles" presStyleCnt="0"/>
      <dgm:spPr/>
    </dgm:pt>
    <dgm:pt modelId="{16281A7C-55FE-47E0-AD89-FD3358356251}" type="pres">
      <dgm:prSet presAssocID="{15D89232-1F41-4C3E-AFEE-E082E2AAF338}" presName="parentLin" presStyleCnt="0"/>
      <dgm:spPr/>
    </dgm:pt>
    <dgm:pt modelId="{7DC6C69A-61EF-4259-8735-91E52E8ABDA7}" type="pres">
      <dgm:prSet presAssocID="{15D89232-1F41-4C3E-AFEE-E082E2AAF338}" presName="parentLeftMargin" presStyleLbl="node1" presStyleIdx="3" presStyleCnt="6"/>
      <dgm:spPr/>
      <dgm:t>
        <a:bodyPr/>
        <a:lstStyle/>
        <a:p>
          <a:endParaRPr lang="es-CL"/>
        </a:p>
      </dgm:t>
    </dgm:pt>
    <dgm:pt modelId="{DB053666-758F-4253-BFA1-7162AB52D0E3}" type="pres">
      <dgm:prSet presAssocID="{15D89232-1F41-4C3E-AFEE-E082E2AAF338}" presName="parentText" presStyleLbl="node1" presStyleIdx="4" presStyleCnt="6" custScaleX="139872" custScaleY="505470" custLinFactNeighborX="-9899" custLinFactNeighborY="-18411">
        <dgm:presLayoutVars>
          <dgm:chMax val="0"/>
          <dgm:bulletEnabled val="1"/>
        </dgm:presLayoutVars>
      </dgm:prSet>
      <dgm:spPr/>
      <dgm:t>
        <a:bodyPr/>
        <a:lstStyle/>
        <a:p>
          <a:endParaRPr lang="es-CL"/>
        </a:p>
      </dgm:t>
    </dgm:pt>
    <dgm:pt modelId="{783CB315-467D-4E1A-8627-2D3ADF6D342D}" type="pres">
      <dgm:prSet presAssocID="{15D89232-1F41-4C3E-AFEE-E082E2AAF338}" presName="negativeSpace" presStyleCnt="0"/>
      <dgm:spPr/>
    </dgm:pt>
    <dgm:pt modelId="{8C4D174B-41D1-4922-89A3-8812591ABEEB}" type="pres">
      <dgm:prSet presAssocID="{15D89232-1F41-4C3E-AFEE-E082E2AAF338}" presName="childText" presStyleLbl="conFgAcc1" presStyleIdx="4" presStyleCnt="6">
        <dgm:presLayoutVars>
          <dgm:bulletEnabled val="1"/>
        </dgm:presLayoutVars>
      </dgm:prSet>
      <dgm:spPr/>
    </dgm:pt>
    <dgm:pt modelId="{15A6A005-680F-4C7E-AA96-4DE9457E98E3}" type="pres">
      <dgm:prSet presAssocID="{BF55EFD6-2E8A-4DA6-803A-D640F29AC18E}" presName="spaceBetweenRectangles" presStyleCnt="0"/>
      <dgm:spPr/>
    </dgm:pt>
    <dgm:pt modelId="{12AD1208-025A-4441-8A48-721CA9C7D2B7}" type="pres">
      <dgm:prSet presAssocID="{BEE948EC-EACC-45F3-BEAE-563AF55631B8}" presName="parentLin" presStyleCnt="0"/>
      <dgm:spPr/>
    </dgm:pt>
    <dgm:pt modelId="{E969DFEB-71D4-42BC-8C02-D917E5383CC2}" type="pres">
      <dgm:prSet presAssocID="{BEE948EC-EACC-45F3-BEAE-563AF55631B8}" presName="parentLeftMargin" presStyleLbl="node1" presStyleIdx="4" presStyleCnt="6"/>
      <dgm:spPr/>
      <dgm:t>
        <a:bodyPr/>
        <a:lstStyle/>
        <a:p>
          <a:endParaRPr lang="es-CL"/>
        </a:p>
      </dgm:t>
    </dgm:pt>
    <dgm:pt modelId="{7D987842-EE67-4AA7-BF22-112455D91D7E}" type="pres">
      <dgm:prSet presAssocID="{BEE948EC-EACC-45F3-BEAE-563AF55631B8}" presName="parentText" presStyleLbl="node1" presStyleIdx="5" presStyleCnt="6" custScaleX="142997" custScaleY="771658" custLinFactNeighborX="-12416" custLinFactNeighborY="5607">
        <dgm:presLayoutVars>
          <dgm:chMax val="0"/>
          <dgm:bulletEnabled val="1"/>
        </dgm:presLayoutVars>
      </dgm:prSet>
      <dgm:spPr/>
      <dgm:t>
        <a:bodyPr/>
        <a:lstStyle/>
        <a:p>
          <a:endParaRPr lang="es-CL"/>
        </a:p>
      </dgm:t>
    </dgm:pt>
    <dgm:pt modelId="{AE62C16C-B4EF-4CD5-B018-DDA01C44333D}" type="pres">
      <dgm:prSet presAssocID="{BEE948EC-EACC-45F3-BEAE-563AF55631B8}" presName="negativeSpace" presStyleCnt="0"/>
      <dgm:spPr/>
    </dgm:pt>
    <dgm:pt modelId="{24B929DA-5FDC-4941-A573-19EDA60270EF}" type="pres">
      <dgm:prSet presAssocID="{BEE948EC-EACC-45F3-BEAE-563AF55631B8}" presName="childText" presStyleLbl="conFgAcc1" presStyleIdx="5" presStyleCnt="6">
        <dgm:presLayoutVars>
          <dgm:bulletEnabled val="1"/>
        </dgm:presLayoutVars>
      </dgm:prSet>
      <dgm:spPr/>
    </dgm:pt>
  </dgm:ptLst>
  <dgm:cxnLst>
    <dgm:cxn modelId="{A45A42A4-4743-472C-AD56-EF4375939EF0}" srcId="{059F0465-C024-40DF-BD9A-864862F49F06}" destId="{2D06F2FE-B2BC-4444-9EF7-64660A71BA74}" srcOrd="1" destOrd="0" parTransId="{FD748978-E2B5-4379-A925-4D1521954C0A}" sibTransId="{C09A229A-CC44-4780-BDF8-77B9B2B497A2}"/>
    <dgm:cxn modelId="{5263D0D7-F406-4D1A-B021-0761C267073E}" type="presOf" srcId="{5AD55F38-E7CD-4D68-BE82-2796961CC1AE}" destId="{78BEBFC4-F4A0-4429-9409-E1272686F7D9}" srcOrd="0" destOrd="0" presId="urn:microsoft.com/office/officeart/2005/8/layout/list1"/>
    <dgm:cxn modelId="{D3F04BE9-6581-49FF-9927-0BAD0440FC0F}" type="presOf" srcId="{BEE948EC-EACC-45F3-BEAE-563AF55631B8}" destId="{7D987842-EE67-4AA7-BF22-112455D91D7E}" srcOrd="1" destOrd="0" presId="urn:microsoft.com/office/officeart/2005/8/layout/list1"/>
    <dgm:cxn modelId="{1A67EF8D-B5AA-4B83-96D9-C1F59B161B79}" type="presOf" srcId="{2D06F2FE-B2BC-4444-9EF7-64660A71BA74}" destId="{8BF64775-47B5-476C-A60C-D1CD0E1727EE}" srcOrd="1" destOrd="0" presId="urn:microsoft.com/office/officeart/2005/8/layout/list1"/>
    <dgm:cxn modelId="{DFB92DE5-32AF-41E0-95DA-A7FBB4BC512C}" type="presOf" srcId="{BEE948EC-EACC-45F3-BEAE-563AF55631B8}" destId="{E969DFEB-71D4-42BC-8C02-D917E5383CC2}" srcOrd="0" destOrd="0" presId="urn:microsoft.com/office/officeart/2005/8/layout/list1"/>
    <dgm:cxn modelId="{226432E3-06D1-4C5D-82D8-4042268E8036}" srcId="{059F0465-C024-40DF-BD9A-864862F49F06}" destId="{5AD55F38-E7CD-4D68-BE82-2796961CC1AE}" srcOrd="3" destOrd="0" parTransId="{715A7F25-8B6D-44B9-B1BD-6E3CA72574B7}" sibTransId="{6BE6A695-313C-423E-A557-3C41463FFA69}"/>
    <dgm:cxn modelId="{03762FFF-DF72-42FE-9111-A6157DBC343A}" type="presOf" srcId="{15D89232-1F41-4C3E-AFEE-E082E2AAF338}" destId="{DB053666-758F-4253-BFA1-7162AB52D0E3}" srcOrd="1" destOrd="0" presId="urn:microsoft.com/office/officeart/2005/8/layout/list1"/>
    <dgm:cxn modelId="{21ECED99-5196-4CA0-B655-101E4C64895F}" srcId="{059F0465-C024-40DF-BD9A-864862F49F06}" destId="{5226A828-37A8-4168-9CC3-96F5905D7DE1}" srcOrd="2" destOrd="0" parTransId="{C596703C-CA53-4572-8F07-7B4EB1BD24CA}" sibTransId="{3217A47D-34B1-4321-8257-1C3C9553B31D}"/>
    <dgm:cxn modelId="{444E7896-024F-4B6D-9BB5-A450A84AE583}" type="presOf" srcId="{15D89232-1F41-4C3E-AFEE-E082E2AAF338}" destId="{7DC6C69A-61EF-4259-8735-91E52E8ABDA7}" srcOrd="0" destOrd="0" presId="urn:microsoft.com/office/officeart/2005/8/layout/list1"/>
    <dgm:cxn modelId="{87B1C269-5A00-47C8-BDB9-6F9A4B7DF24E}" type="presOf" srcId="{5226A828-37A8-4168-9CC3-96F5905D7DE1}" destId="{D7E8C7C6-989C-4CE5-B4B4-3748CAFAACB6}" srcOrd="1" destOrd="0" presId="urn:microsoft.com/office/officeart/2005/8/layout/list1"/>
    <dgm:cxn modelId="{163E1DB8-71D8-49EF-B3B3-59C977C265A8}" srcId="{059F0465-C024-40DF-BD9A-864862F49F06}" destId="{F87E50E7-A058-47F2-9A9B-DF63517D7803}" srcOrd="0" destOrd="0" parTransId="{6A02F41F-1193-4B28-9945-756B03A75894}" sibTransId="{0F369F44-8AF6-4211-9DD6-553F92B7E0F6}"/>
    <dgm:cxn modelId="{0532F5E3-2B2C-4B9A-BCCE-847D7CB3D88A}" type="presOf" srcId="{F87E50E7-A058-47F2-9A9B-DF63517D7803}" destId="{67BF3970-1FAF-4585-B9F2-231CD570647B}" srcOrd="0" destOrd="0" presId="urn:microsoft.com/office/officeart/2005/8/layout/list1"/>
    <dgm:cxn modelId="{24C32B52-D5A6-4A15-BE65-0A3DCC7E0E38}" type="presOf" srcId="{5226A828-37A8-4168-9CC3-96F5905D7DE1}" destId="{E77D5F52-5243-4851-8906-D355E6DEE753}" srcOrd="0" destOrd="0" presId="urn:microsoft.com/office/officeart/2005/8/layout/list1"/>
    <dgm:cxn modelId="{A76EA0CE-E54D-410D-A926-3031FA46F6A1}" srcId="{059F0465-C024-40DF-BD9A-864862F49F06}" destId="{BEE948EC-EACC-45F3-BEAE-563AF55631B8}" srcOrd="5" destOrd="0" parTransId="{32E7EA5C-8432-448A-A2C7-01D13EDEB6E0}" sibTransId="{459DE762-E6BD-493A-8003-AA815B89C962}"/>
    <dgm:cxn modelId="{52D1F723-77C7-47BD-98CC-CFD2DED1A0E0}" type="presOf" srcId="{F87E50E7-A058-47F2-9A9B-DF63517D7803}" destId="{11BC7B2C-5984-4CAF-B3C0-36719DB40DB1}" srcOrd="1" destOrd="0" presId="urn:microsoft.com/office/officeart/2005/8/layout/list1"/>
    <dgm:cxn modelId="{68D9BF96-A50B-44B7-B005-5CE45DB95A52}" type="presOf" srcId="{059F0465-C024-40DF-BD9A-864862F49F06}" destId="{82A657D3-6759-403B-AD45-9C39D2EB5C70}" srcOrd="0" destOrd="0" presId="urn:microsoft.com/office/officeart/2005/8/layout/list1"/>
    <dgm:cxn modelId="{4ACD37F8-C58A-43A3-9CCC-32CAA8E15993}" type="presOf" srcId="{5AD55F38-E7CD-4D68-BE82-2796961CC1AE}" destId="{8CB4CB21-07BD-4121-8B7F-26EA7247F12A}" srcOrd="1" destOrd="0" presId="urn:microsoft.com/office/officeart/2005/8/layout/list1"/>
    <dgm:cxn modelId="{4A2C2C8B-E8F3-417F-AD3F-A57F157AFD91}" type="presOf" srcId="{2D06F2FE-B2BC-4444-9EF7-64660A71BA74}" destId="{BE344A3E-6CA4-4280-9FC8-CE9882E24B90}" srcOrd="0" destOrd="0" presId="urn:microsoft.com/office/officeart/2005/8/layout/list1"/>
    <dgm:cxn modelId="{32E0DD39-1AB1-4AA7-8B42-72A739B34E42}" srcId="{059F0465-C024-40DF-BD9A-864862F49F06}" destId="{15D89232-1F41-4C3E-AFEE-E082E2AAF338}" srcOrd="4" destOrd="0" parTransId="{2232CF55-B9FB-471B-A305-64DADBB809DC}" sibTransId="{BF55EFD6-2E8A-4DA6-803A-D640F29AC18E}"/>
    <dgm:cxn modelId="{589830CF-11D8-45CA-BC4A-6B24E0C7E0F3}" type="presParOf" srcId="{82A657D3-6759-403B-AD45-9C39D2EB5C70}" destId="{3E2F3426-5515-41D0-BA0B-A6D3F78130CA}" srcOrd="0" destOrd="0" presId="urn:microsoft.com/office/officeart/2005/8/layout/list1"/>
    <dgm:cxn modelId="{0E40BDAB-FD30-4CF1-B14A-CDF913D4191E}" type="presParOf" srcId="{3E2F3426-5515-41D0-BA0B-A6D3F78130CA}" destId="{67BF3970-1FAF-4585-B9F2-231CD570647B}" srcOrd="0" destOrd="0" presId="urn:microsoft.com/office/officeart/2005/8/layout/list1"/>
    <dgm:cxn modelId="{183A9B52-C115-4367-865D-704A95C1111D}" type="presParOf" srcId="{3E2F3426-5515-41D0-BA0B-A6D3F78130CA}" destId="{11BC7B2C-5984-4CAF-B3C0-36719DB40DB1}" srcOrd="1" destOrd="0" presId="urn:microsoft.com/office/officeart/2005/8/layout/list1"/>
    <dgm:cxn modelId="{CC065080-00D0-4C13-B7FC-431BD1D78D3C}" type="presParOf" srcId="{82A657D3-6759-403B-AD45-9C39D2EB5C70}" destId="{4009401E-EB31-442F-8937-5EB1A1A9B69E}" srcOrd="1" destOrd="0" presId="urn:microsoft.com/office/officeart/2005/8/layout/list1"/>
    <dgm:cxn modelId="{3AE8E890-898B-469A-9310-2B36C518F6AC}" type="presParOf" srcId="{82A657D3-6759-403B-AD45-9C39D2EB5C70}" destId="{E8BFBFAB-1F06-486F-A770-E8871BCA4798}" srcOrd="2" destOrd="0" presId="urn:microsoft.com/office/officeart/2005/8/layout/list1"/>
    <dgm:cxn modelId="{4C0D06BA-7BDA-418C-9642-5DAF11A60A90}" type="presParOf" srcId="{82A657D3-6759-403B-AD45-9C39D2EB5C70}" destId="{943C6FDB-28E1-42D9-A329-869723640272}" srcOrd="3" destOrd="0" presId="urn:microsoft.com/office/officeart/2005/8/layout/list1"/>
    <dgm:cxn modelId="{D62FE3F6-846D-4D3C-993A-97328D36FFB4}" type="presParOf" srcId="{82A657D3-6759-403B-AD45-9C39D2EB5C70}" destId="{347F60C3-7748-479C-BAE6-2929ACEBD3EA}" srcOrd="4" destOrd="0" presId="urn:microsoft.com/office/officeart/2005/8/layout/list1"/>
    <dgm:cxn modelId="{3C44097F-8425-40FB-B346-40C256BC3762}" type="presParOf" srcId="{347F60C3-7748-479C-BAE6-2929ACEBD3EA}" destId="{BE344A3E-6CA4-4280-9FC8-CE9882E24B90}" srcOrd="0" destOrd="0" presId="urn:microsoft.com/office/officeart/2005/8/layout/list1"/>
    <dgm:cxn modelId="{2E96DDD5-502F-44C9-B5EB-5990E5D4527D}" type="presParOf" srcId="{347F60C3-7748-479C-BAE6-2929ACEBD3EA}" destId="{8BF64775-47B5-476C-A60C-D1CD0E1727EE}" srcOrd="1" destOrd="0" presId="urn:microsoft.com/office/officeart/2005/8/layout/list1"/>
    <dgm:cxn modelId="{F92E15F1-066D-43E0-B62D-2CDCFB9C988D}" type="presParOf" srcId="{82A657D3-6759-403B-AD45-9C39D2EB5C70}" destId="{96D1C7A8-4B1F-4195-BD27-479E0926C996}" srcOrd="5" destOrd="0" presId="urn:microsoft.com/office/officeart/2005/8/layout/list1"/>
    <dgm:cxn modelId="{3D89756F-014A-40BE-A41B-F53BDF39F785}" type="presParOf" srcId="{82A657D3-6759-403B-AD45-9C39D2EB5C70}" destId="{085C3213-D307-4F56-8B56-49FAD612E3C7}" srcOrd="6" destOrd="0" presId="urn:microsoft.com/office/officeart/2005/8/layout/list1"/>
    <dgm:cxn modelId="{52DC34FE-512E-4722-B503-900EC59FFEB0}" type="presParOf" srcId="{82A657D3-6759-403B-AD45-9C39D2EB5C70}" destId="{A4904453-1FAE-4856-B1BD-C3D2EA52F9FC}" srcOrd="7" destOrd="0" presId="urn:microsoft.com/office/officeart/2005/8/layout/list1"/>
    <dgm:cxn modelId="{1428B682-C2F2-472C-B7F8-EAB860FC1407}" type="presParOf" srcId="{82A657D3-6759-403B-AD45-9C39D2EB5C70}" destId="{36332FB7-D191-4BB5-B8F3-A97F877D864D}" srcOrd="8" destOrd="0" presId="urn:microsoft.com/office/officeart/2005/8/layout/list1"/>
    <dgm:cxn modelId="{28B4C955-76FD-4E4E-B38D-26B682154C4F}" type="presParOf" srcId="{36332FB7-D191-4BB5-B8F3-A97F877D864D}" destId="{E77D5F52-5243-4851-8906-D355E6DEE753}" srcOrd="0" destOrd="0" presId="urn:microsoft.com/office/officeart/2005/8/layout/list1"/>
    <dgm:cxn modelId="{E601EC18-2D4A-4763-AEA7-116D41717159}" type="presParOf" srcId="{36332FB7-D191-4BB5-B8F3-A97F877D864D}" destId="{D7E8C7C6-989C-4CE5-B4B4-3748CAFAACB6}" srcOrd="1" destOrd="0" presId="urn:microsoft.com/office/officeart/2005/8/layout/list1"/>
    <dgm:cxn modelId="{8FE53E88-82E0-4807-A608-CBC149DA1827}" type="presParOf" srcId="{82A657D3-6759-403B-AD45-9C39D2EB5C70}" destId="{31282CCD-284F-471B-8653-CBE6CCFE3816}" srcOrd="9" destOrd="0" presId="urn:microsoft.com/office/officeart/2005/8/layout/list1"/>
    <dgm:cxn modelId="{F5F0392D-A085-4417-957B-8FDEC98EB5EB}" type="presParOf" srcId="{82A657D3-6759-403B-AD45-9C39D2EB5C70}" destId="{D4A33E75-9FB5-4DCE-8505-5AC3C42E3780}" srcOrd="10" destOrd="0" presId="urn:microsoft.com/office/officeart/2005/8/layout/list1"/>
    <dgm:cxn modelId="{F082871A-A7FC-4681-9F28-A9C9AD35B811}" type="presParOf" srcId="{82A657D3-6759-403B-AD45-9C39D2EB5C70}" destId="{B5A64F60-3D17-4FCA-A8C9-2457EF1AD4C7}" srcOrd="11" destOrd="0" presId="urn:microsoft.com/office/officeart/2005/8/layout/list1"/>
    <dgm:cxn modelId="{704A53BC-B276-4C46-A305-ECD9E5BB9888}" type="presParOf" srcId="{82A657D3-6759-403B-AD45-9C39D2EB5C70}" destId="{43B83BF9-AA53-4206-BB9E-AB4FB885FE42}" srcOrd="12" destOrd="0" presId="urn:microsoft.com/office/officeart/2005/8/layout/list1"/>
    <dgm:cxn modelId="{216992AC-58A3-45E5-97B2-66994B564222}" type="presParOf" srcId="{43B83BF9-AA53-4206-BB9E-AB4FB885FE42}" destId="{78BEBFC4-F4A0-4429-9409-E1272686F7D9}" srcOrd="0" destOrd="0" presId="urn:microsoft.com/office/officeart/2005/8/layout/list1"/>
    <dgm:cxn modelId="{FA6E5A6C-6CC5-4B3A-975F-F7F950106DD8}" type="presParOf" srcId="{43B83BF9-AA53-4206-BB9E-AB4FB885FE42}" destId="{8CB4CB21-07BD-4121-8B7F-26EA7247F12A}" srcOrd="1" destOrd="0" presId="urn:microsoft.com/office/officeart/2005/8/layout/list1"/>
    <dgm:cxn modelId="{6881E5C2-6435-41D8-B436-6AE0C5DD487B}" type="presParOf" srcId="{82A657D3-6759-403B-AD45-9C39D2EB5C70}" destId="{5A770076-14FC-4102-8D49-C3A6C91BD6E2}" srcOrd="13" destOrd="0" presId="urn:microsoft.com/office/officeart/2005/8/layout/list1"/>
    <dgm:cxn modelId="{5E468350-4AB5-4AE2-841C-AE9E075841FE}" type="presParOf" srcId="{82A657D3-6759-403B-AD45-9C39D2EB5C70}" destId="{3B6013EF-7299-411A-A269-0A47A04FB2EF}" srcOrd="14" destOrd="0" presId="urn:microsoft.com/office/officeart/2005/8/layout/list1"/>
    <dgm:cxn modelId="{A71706A1-CDF1-4A5F-A584-482907042278}" type="presParOf" srcId="{82A657D3-6759-403B-AD45-9C39D2EB5C70}" destId="{BA563866-DC4E-4925-BC31-2590EAFCDDB8}" srcOrd="15" destOrd="0" presId="urn:microsoft.com/office/officeart/2005/8/layout/list1"/>
    <dgm:cxn modelId="{6741A30D-F63F-498C-8D70-BCD2DBCBD0B0}" type="presParOf" srcId="{82A657D3-6759-403B-AD45-9C39D2EB5C70}" destId="{16281A7C-55FE-47E0-AD89-FD3358356251}" srcOrd="16" destOrd="0" presId="urn:microsoft.com/office/officeart/2005/8/layout/list1"/>
    <dgm:cxn modelId="{DEE6957A-33A5-48FE-A4D4-4A80F5B83389}" type="presParOf" srcId="{16281A7C-55FE-47E0-AD89-FD3358356251}" destId="{7DC6C69A-61EF-4259-8735-91E52E8ABDA7}" srcOrd="0" destOrd="0" presId="urn:microsoft.com/office/officeart/2005/8/layout/list1"/>
    <dgm:cxn modelId="{3E361971-038F-4B48-9502-196A643C1313}" type="presParOf" srcId="{16281A7C-55FE-47E0-AD89-FD3358356251}" destId="{DB053666-758F-4253-BFA1-7162AB52D0E3}" srcOrd="1" destOrd="0" presId="urn:microsoft.com/office/officeart/2005/8/layout/list1"/>
    <dgm:cxn modelId="{DBC926A5-F20E-4005-A26A-BAA754F0E6DB}" type="presParOf" srcId="{82A657D3-6759-403B-AD45-9C39D2EB5C70}" destId="{783CB315-467D-4E1A-8627-2D3ADF6D342D}" srcOrd="17" destOrd="0" presId="urn:microsoft.com/office/officeart/2005/8/layout/list1"/>
    <dgm:cxn modelId="{940BE060-8D62-4109-B68E-8E26FA5C07DF}" type="presParOf" srcId="{82A657D3-6759-403B-AD45-9C39D2EB5C70}" destId="{8C4D174B-41D1-4922-89A3-8812591ABEEB}" srcOrd="18" destOrd="0" presId="urn:microsoft.com/office/officeart/2005/8/layout/list1"/>
    <dgm:cxn modelId="{F35AA214-3BC2-4533-B30C-0793C489961D}" type="presParOf" srcId="{82A657D3-6759-403B-AD45-9C39D2EB5C70}" destId="{15A6A005-680F-4C7E-AA96-4DE9457E98E3}" srcOrd="19" destOrd="0" presId="urn:microsoft.com/office/officeart/2005/8/layout/list1"/>
    <dgm:cxn modelId="{1B236372-F571-4AC5-9D64-1D179030B27B}" type="presParOf" srcId="{82A657D3-6759-403B-AD45-9C39D2EB5C70}" destId="{12AD1208-025A-4441-8A48-721CA9C7D2B7}" srcOrd="20" destOrd="0" presId="urn:microsoft.com/office/officeart/2005/8/layout/list1"/>
    <dgm:cxn modelId="{F716E84E-C56F-4149-9846-9C18B924909A}" type="presParOf" srcId="{12AD1208-025A-4441-8A48-721CA9C7D2B7}" destId="{E969DFEB-71D4-42BC-8C02-D917E5383CC2}" srcOrd="0" destOrd="0" presId="urn:microsoft.com/office/officeart/2005/8/layout/list1"/>
    <dgm:cxn modelId="{B9132C15-38B7-4269-AA54-FB393302DD29}" type="presParOf" srcId="{12AD1208-025A-4441-8A48-721CA9C7D2B7}" destId="{7D987842-EE67-4AA7-BF22-112455D91D7E}" srcOrd="1" destOrd="0" presId="urn:microsoft.com/office/officeart/2005/8/layout/list1"/>
    <dgm:cxn modelId="{7F6D6FA1-B130-48FE-9901-F600300CCFE8}" type="presParOf" srcId="{82A657D3-6759-403B-AD45-9C39D2EB5C70}" destId="{AE62C16C-B4EF-4CD5-B018-DDA01C44333D}" srcOrd="21" destOrd="0" presId="urn:microsoft.com/office/officeart/2005/8/layout/list1"/>
    <dgm:cxn modelId="{0303964F-1E62-43FD-9616-55D9264F047D}" type="presParOf" srcId="{82A657D3-6759-403B-AD45-9C39D2EB5C70}" destId="{24B929DA-5FDC-4941-A573-19EDA60270E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F5042D-2743-4EF1-BA92-8E3BFBD5118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6FFF312D-A278-4D7D-A06C-823CF6C85B26}">
      <dgm:prSet phldrT="[Texto]" custT="1"/>
      <dgm:spPr/>
      <dgm:t>
        <a:bodyPr/>
        <a:lstStyle/>
        <a:p>
          <a:r>
            <a:rPr lang="es-CL" sz="2400" dirty="0"/>
            <a:t>Revisar EUNACOM según se establece en  </a:t>
          </a:r>
          <a:r>
            <a:rPr lang="es-CL" sz="2400"/>
            <a:t>Glosa Presupuestaria, </a:t>
          </a:r>
          <a:r>
            <a:rPr lang="es-CL" sz="2400" dirty="0"/>
            <a:t>según observaciones OPS</a:t>
          </a:r>
        </a:p>
      </dgm:t>
    </dgm:pt>
    <dgm:pt modelId="{8F27C8DA-851E-413F-907F-41BA723C61E5}" type="parTrans" cxnId="{AA98B3F6-74BA-4C13-A9D4-228E9C778124}">
      <dgm:prSet/>
      <dgm:spPr/>
      <dgm:t>
        <a:bodyPr/>
        <a:lstStyle/>
        <a:p>
          <a:endParaRPr lang="es-CL"/>
        </a:p>
      </dgm:t>
    </dgm:pt>
    <dgm:pt modelId="{493CF334-8BC7-423A-A103-5F3D950ED801}" type="sibTrans" cxnId="{AA98B3F6-74BA-4C13-A9D4-228E9C778124}">
      <dgm:prSet/>
      <dgm:spPr/>
      <dgm:t>
        <a:bodyPr/>
        <a:lstStyle/>
        <a:p>
          <a:endParaRPr lang="es-CL"/>
        </a:p>
      </dgm:t>
    </dgm:pt>
    <dgm:pt modelId="{1EA094CF-2B66-460C-B81D-AACECD84E5D5}">
      <dgm:prSet phldrT="[Texto]" custT="1"/>
      <dgm:spPr/>
      <dgm:t>
        <a:bodyPr/>
        <a:lstStyle/>
        <a:p>
          <a:r>
            <a:rPr lang="es-CL" sz="2800" dirty="0"/>
            <a:t>Reconocer nuevas entidades certificadoras para especialidades médicas</a:t>
          </a:r>
        </a:p>
      </dgm:t>
    </dgm:pt>
    <dgm:pt modelId="{74964026-A7F3-4F32-8B86-3AEE4F26AD6E}" type="parTrans" cxnId="{1C309BE4-E400-4B15-814E-4D227D790B1D}">
      <dgm:prSet/>
      <dgm:spPr/>
      <dgm:t>
        <a:bodyPr/>
        <a:lstStyle/>
        <a:p>
          <a:endParaRPr lang="es-CL"/>
        </a:p>
      </dgm:t>
    </dgm:pt>
    <dgm:pt modelId="{FB04549E-4603-499F-95BD-0341CBBBCFA2}" type="sibTrans" cxnId="{1C309BE4-E400-4B15-814E-4D227D790B1D}">
      <dgm:prSet/>
      <dgm:spPr/>
      <dgm:t>
        <a:bodyPr/>
        <a:lstStyle/>
        <a:p>
          <a:endParaRPr lang="es-CL"/>
        </a:p>
      </dgm:t>
    </dgm:pt>
    <dgm:pt modelId="{21457B17-3F51-4C01-A80B-FA9F406F036D}">
      <dgm:prSet phldrT="[Texto]" custT="1"/>
      <dgm:spPr/>
      <dgm:t>
        <a:bodyPr/>
        <a:lstStyle/>
        <a:p>
          <a:r>
            <a:rPr lang="es-CL" sz="2800" dirty="0"/>
            <a:t>Aprobar reglamento Recertificación</a:t>
          </a:r>
        </a:p>
      </dgm:t>
    </dgm:pt>
    <dgm:pt modelId="{6A3CD56F-C8E2-4317-86F6-FD66CFB6D71D}" type="parTrans" cxnId="{58EC9528-BA7F-4F92-9A60-649E46A9CC2F}">
      <dgm:prSet/>
      <dgm:spPr/>
      <dgm:t>
        <a:bodyPr/>
        <a:lstStyle/>
        <a:p>
          <a:endParaRPr lang="es-CL"/>
        </a:p>
      </dgm:t>
    </dgm:pt>
    <dgm:pt modelId="{D7D1B512-FB45-4991-8791-D12D48AB1590}" type="sibTrans" cxnId="{58EC9528-BA7F-4F92-9A60-649E46A9CC2F}">
      <dgm:prSet/>
      <dgm:spPr/>
      <dgm:t>
        <a:bodyPr/>
        <a:lstStyle/>
        <a:p>
          <a:endParaRPr lang="es-CL"/>
        </a:p>
      </dgm:t>
    </dgm:pt>
    <dgm:pt modelId="{CF71E7BF-1E3B-45C7-A1D6-69F0A096191A}" type="pres">
      <dgm:prSet presAssocID="{86F5042D-2743-4EF1-BA92-8E3BFBD5118E}" presName="linear" presStyleCnt="0">
        <dgm:presLayoutVars>
          <dgm:dir/>
          <dgm:animLvl val="lvl"/>
          <dgm:resizeHandles val="exact"/>
        </dgm:presLayoutVars>
      </dgm:prSet>
      <dgm:spPr/>
      <dgm:t>
        <a:bodyPr/>
        <a:lstStyle/>
        <a:p>
          <a:endParaRPr lang="es-CL"/>
        </a:p>
      </dgm:t>
    </dgm:pt>
    <dgm:pt modelId="{8A48A310-5742-4A44-B212-A0D9F366CA5A}" type="pres">
      <dgm:prSet presAssocID="{6FFF312D-A278-4D7D-A06C-823CF6C85B26}" presName="parentLin" presStyleCnt="0"/>
      <dgm:spPr/>
    </dgm:pt>
    <dgm:pt modelId="{058F0C9C-E7E0-48F5-8C6A-6C690800178A}" type="pres">
      <dgm:prSet presAssocID="{6FFF312D-A278-4D7D-A06C-823CF6C85B26}" presName="parentLeftMargin" presStyleLbl="node1" presStyleIdx="0" presStyleCnt="3"/>
      <dgm:spPr/>
      <dgm:t>
        <a:bodyPr/>
        <a:lstStyle/>
        <a:p>
          <a:endParaRPr lang="es-CL"/>
        </a:p>
      </dgm:t>
    </dgm:pt>
    <dgm:pt modelId="{1E99D933-419C-4746-A227-E1181A55E8C6}" type="pres">
      <dgm:prSet presAssocID="{6FFF312D-A278-4D7D-A06C-823CF6C85B26}" presName="parentText" presStyleLbl="node1" presStyleIdx="0" presStyleCnt="3" custScaleX="119825" custScaleY="242317" custLinFactNeighborX="8040" custLinFactNeighborY="-4792">
        <dgm:presLayoutVars>
          <dgm:chMax val="0"/>
          <dgm:bulletEnabled val="1"/>
        </dgm:presLayoutVars>
      </dgm:prSet>
      <dgm:spPr/>
      <dgm:t>
        <a:bodyPr/>
        <a:lstStyle/>
        <a:p>
          <a:endParaRPr lang="es-CL"/>
        </a:p>
      </dgm:t>
    </dgm:pt>
    <dgm:pt modelId="{F8F09638-8BFB-4F4F-9818-C493E7EA42E0}" type="pres">
      <dgm:prSet presAssocID="{6FFF312D-A278-4D7D-A06C-823CF6C85B26}" presName="negativeSpace" presStyleCnt="0"/>
      <dgm:spPr/>
    </dgm:pt>
    <dgm:pt modelId="{AD4A7D5F-2C06-4591-B963-8149185F7EEE}" type="pres">
      <dgm:prSet presAssocID="{6FFF312D-A278-4D7D-A06C-823CF6C85B26}" presName="childText" presStyleLbl="conFgAcc1" presStyleIdx="0" presStyleCnt="3">
        <dgm:presLayoutVars>
          <dgm:bulletEnabled val="1"/>
        </dgm:presLayoutVars>
      </dgm:prSet>
      <dgm:spPr/>
    </dgm:pt>
    <dgm:pt modelId="{08833FF9-0289-4A0D-B350-175829FE12EF}" type="pres">
      <dgm:prSet presAssocID="{493CF334-8BC7-423A-A103-5F3D950ED801}" presName="spaceBetweenRectangles" presStyleCnt="0"/>
      <dgm:spPr/>
    </dgm:pt>
    <dgm:pt modelId="{CE9C184C-6869-47AC-BD7A-9ECC88222228}" type="pres">
      <dgm:prSet presAssocID="{1EA094CF-2B66-460C-B81D-AACECD84E5D5}" presName="parentLin" presStyleCnt="0"/>
      <dgm:spPr/>
    </dgm:pt>
    <dgm:pt modelId="{DB23E4F3-38AF-4252-AE4C-149613028D7F}" type="pres">
      <dgm:prSet presAssocID="{1EA094CF-2B66-460C-B81D-AACECD84E5D5}" presName="parentLeftMargin" presStyleLbl="node1" presStyleIdx="0" presStyleCnt="3"/>
      <dgm:spPr/>
      <dgm:t>
        <a:bodyPr/>
        <a:lstStyle/>
        <a:p>
          <a:endParaRPr lang="es-CL"/>
        </a:p>
      </dgm:t>
    </dgm:pt>
    <dgm:pt modelId="{FD6D15A0-55E9-439E-89A0-753E5A8805A6}" type="pres">
      <dgm:prSet presAssocID="{1EA094CF-2B66-460C-B81D-AACECD84E5D5}" presName="parentText" presStyleLbl="node1" presStyleIdx="1" presStyleCnt="3" custScaleX="119448" custScaleY="251274">
        <dgm:presLayoutVars>
          <dgm:chMax val="0"/>
          <dgm:bulletEnabled val="1"/>
        </dgm:presLayoutVars>
      </dgm:prSet>
      <dgm:spPr/>
      <dgm:t>
        <a:bodyPr/>
        <a:lstStyle/>
        <a:p>
          <a:endParaRPr lang="es-CL"/>
        </a:p>
      </dgm:t>
    </dgm:pt>
    <dgm:pt modelId="{CC5D4107-7C54-4D29-85CB-B1F3D2A6D13F}" type="pres">
      <dgm:prSet presAssocID="{1EA094CF-2B66-460C-B81D-AACECD84E5D5}" presName="negativeSpace" presStyleCnt="0"/>
      <dgm:spPr/>
    </dgm:pt>
    <dgm:pt modelId="{415F7D94-D643-41EC-874D-BAB8BB41FAA9}" type="pres">
      <dgm:prSet presAssocID="{1EA094CF-2B66-460C-B81D-AACECD84E5D5}" presName="childText" presStyleLbl="conFgAcc1" presStyleIdx="1" presStyleCnt="3">
        <dgm:presLayoutVars>
          <dgm:bulletEnabled val="1"/>
        </dgm:presLayoutVars>
      </dgm:prSet>
      <dgm:spPr/>
    </dgm:pt>
    <dgm:pt modelId="{B6CE2D84-BF67-43DC-9997-D9069A9A6DFA}" type="pres">
      <dgm:prSet presAssocID="{FB04549E-4603-499F-95BD-0341CBBBCFA2}" presName="spaceBetweenRectangles" presStyleCnt="0"/>
      <dgm:spPr/>
    </dgm:pt>
    <dgm:pt modelId="{23D0F77C-2287-46B4-9864-78CA47242657}" type="pres">
      <dgm:prSet presAssocID="{21457B17-3F51-4C01-A80B-FA9F406F036D}" presName="parentLin" presStyleCnt="0"/>
      <dgm:spPr/>
    </dgm:pt>
    <dgm:pt modelId="{077E1DEE-6208-407B-BFD4-D0D85FB3B41B}" type="pres">
      <dgm:prSet presAssocID="{21457B17-3F51-4C01-A80B-FA9F406F036D}" presName="parentLeftMargin" presStyleLbl="node1" presStyleIdx="1" presStyleCnt="3"/>
      <dgm:spPr/>
      <dgm:t>
        <a:bodyPr/>
        <a:lstStyle/>
        <a:p>
          <a:endParaRPr lang="es-CL"/>
        </a:p>
      </dgm:t>
    </dgm:pt>
    <dgm:pt modelId="{707078DF-6060-4B08-9A0B-1B9287512A93}" type="pres">
      <dgm:prSet presAssocID="{21457B17-3F51-4C01-A80B-FA9F406F036D}" presName="parentText" presStyleLbl="node1" presStyleIdx="2" presStyleCnt="3" custScaleX="120432" custScaleY="204841">
        <dgm:presLayoutVars>
          <dgm:chMax val="0"/>
          <dgm:bulletEnabled val="1"/>
        </dgm:presLayoutVars>
      </dgm:prSet>
      <dgm:spPr/>
      <dgm:t>
        <a:bodyPr/>
        <a:lstStyle/>
        <a:p>
          <a:endParaRPr lang="es-CL"/>
        </a:p>
      </dgm:t>
    </dgm:pt>
    <dgm:pt modelId="{DDC84CF7-088C-4934-87E1-BA738446507B}" type="pres">
      <dgm:prSet presAssocID="{21457B17-3F51-4C01-A80B-FA9F406F036D}" presName="negativeSpace" presStyleCnt="0"/>
      <dgm:spPr/>
    </dgm:pt>
    <dgm:pt modelId="{0DB7AFE4-B17E-419C-8F97-F79397A69A61}" type="pres">
      <dgm:prSet presAssocID="{21457B17-3F51-4C01-A80B-FA9F406F036D}" presName="childText" presStyleLbl="conFgAcc1" presStyleIdx="2" presStyleCnt="3">
        <dgm:presLayoutVars>
          <dgm:bulletEnabled val="1"/>
        </dgm:presLayoutVars>
      </dgm:prSet>
      <dgm:spPr/>
    </dgm:pt>
  </dgm:ptLst>
  <dgm:cxnLst>
    <dgm:cxn modelId="{1C309BE4-E400-4B15-814E-4D227D790B1D}" srcId="{86F5042D-2743-4EF1-BA92-8E3BFBD5118E}" destId="{1EA094CF-2B66-460C-B81D-AACECD84E5D5}" srcOrd="1" destOrd="0" parTransId="{74964026-A7F3-4F32-8B86-3AEE4F26AD6E}" sibTransId="{FB04549E-4603-499F-95BD-0341CBBBCFA2}"/>
    <dgm:cxn modelId="{1087FF7A-65DE-4ED5-BDC9-BD5B9DC0A567}" type="presOf" srcId="{6FFF312D-A278-4D7D-A06C-823CF6C85B26}" destId="{058F0C9C-E7E0-48F5-8C6A-6C690800178A}" srcOrd="0" destOrd="0" presId="urn:microsoft.com/office/officeart/2005/8/layout/list1"/>
    <dgm:cxn modelId="{AA98B3F6-74BA-4C13-A9D4-228E9C778124}" srcId="{86F5042D-2743-4EF1-BA92-8E3BFBD5118E}" destId="{6FFF312D-A278-4D7D-A06C-823CF6C85B26}" srcOrd="0" destOrd="0" parTransId="{8F27C8DA-851E-413F-907F-41BA723C61E5}" sibTransId="{493CF334-8BC7-423A-A103-5F3D950ED801}"/>
    <dgm:cxn modelId="{4A5D3DB3-691F-469C-9F55-6F175E05246E}" type="presOf" srcId="{6FFF312D-A278-4D7D-A06C-823CF6C85B26}" destId="{1E99D933-419C-4746-A227-E1181A55E8C6}" srcOrd="1" destOrd="0" presId="urn:microsoft.com/office/officeart/2005/8/layout/list1"/>
    <dgm:cxn modelId="{97145681-9339-4D2F-9215-34E19ABF3764}" type="presOf" srcId="{21457B17-3F51-4C01-A80B-FA9F406F036D}" destId="{707078DF-6060-4B08-9A0B-1B9287512A93}" srcOrd="1" destOrd="0" presId="urn:microsoft.com/office/officeart/2005/8/layout/list1"/>
    <dgm:cxn modelId="{01A2447D-97E7-4D7F-9B27-22AC1C093760}" type="presOf" srcId="{21457B17-3F51-4C01-A80B-FA9F406F036D}" destId="{077E1DEE-6208-407B-BFD4-D0D85FB3B41B}" srcOrd="0" destOrd="0" presId="urn:microsoft.com/office/officeart/2005/8/layout/list1"/>
    <dgm:cxn modelId="{58EC9528-BA7F-4F92-9A60-649E46A9CC2F}" srcId="{86F5042D-2743-4EF1-BA92-8E3BFBD5118E}" destId="{21457B17-3F51-4C01-A80B-FA9F406F036D}" srcOrd="2" destOrd="0" parTransId="{6A3CD56F-C8E2-4317-86F6-FD66CFB6D71D}" sibTransId="{D7D1B512-FB45-4991-8791-D12D48AB1590}"/>
    <dgm:cxn modelId="{8A408D36-EA0B-4097-A7CC-0984521067DD}" type="presOf" srcId="{86F5042D-2743-4EF1-BA92-8E3BFBD5118E}" destId="{CF71E7BF-1E3B-45C7-A1D6-69F0A096191A}" srcOrd="0" destOrd="0" presId="urn:microsoft.com/office/officeart/2005/8/layout/list1"/>
    <dgm:cxn modelId="{5D77E2F1-DF4D-40C3-8092-843BD6AD6165}" type="presOf" srcId="{1EA094CF-2B66-460C-B81D-AACECD84E5D5}" destId="{DB23E4F3-38AF-4252-AE4C-149613028D7F}" srcOrd="0" destOrd="0" presId="urn:microsoft.com/office/officeart/2005/8/layout/list1"/>
    <dgm:cxn modelId="{C0DCC77D-06F6-4011-B497-FF8A97D53A5F}" type="presOf" srcId="{1EA094CF-2B66-460C-B81D-AACECD84E5D5}" destId="{FD6D15A0-55E9-439E-89A0-753E5A8805A6}" srcOrd="1" destOrd="0" presId="urn:microsoft.com/office/officeart/2005/8/layout/list1"/>
    <dgm:cxn modelId="{C554DA1E-C6FC-4C45-B977-76E88EDEE1CB}" type="presParOf" srcId="{CF71E7BF-1E3B-45C7-A1D6-69F0A096191A}" destId="{8A48A310-5742-4A44-B212-A0D9F366CA5A}" srcOrd="0" destOrd="0" presId="urn:microsoft.com/office/officeart/2005/8/layout/list1"/>
    <dgm:cxn modelId="{AE52112E-BCA6-425A-B952-F04E6F5BC4B1}" type="presParOf" srcId="{8A48A310-5742-4A44-B212-A0D9F366CA5A}" destId="{058F0C9C-E7E0-48F5-8C6A-6C690800178A}" srcOrd="0" destOrd="0" presId="urn:microsoft.com/office/officeart/2005/8/layout/list1"/>
    <dgm:cxn modelId="{521F60C5-9134-4566-BDF9-C4E8E79703E6}" type="presParOf" srcId="{8A48A310-5742-4A44-B212-A0D9F366CA5A}" destId="{1E99D933-419C-4746-A227-E1181A55E8C6}" srcOrd="1" destOrd="0" presId="urn:microsoft.com/office/officeart/2005/8/layout/list1"/>
    <dgm:cxn modelId="{C7EE1F72-F8BE-4561-A09D-CD4FA5ADEE3C}" type="presParOf" srcId="{CF71E7BF-1E3B-45C7-A1D6-69F0A096191A}" destId="{F8F09638-8BFB-4F4F-9818-C493E7EA42E0}" srcOrd="1" destOrd="0" presId="urn:microsoft.com/office/officeart/2005/8/layout/list1"/>
    <dgm:cxn modelId="{F772E2CF-EF8E-4734-B95D-9B603EAD1EAE}" type="presParOf" srcId="{CF71E7BF-1E3B-45C7-A1D6-69F0A096191A}" destId="{AD4A7D5F-2C06-4591-B963-8149185F7EEE}" srcOrd="2" destOrd="0" presId="urn:microsoft.com/office/officeart/2005/8/layout/list1"/>
    <dgm:cxn modelId="{686F816A-8557-4546-8BC5-F293EB5F1E85}" type="presParOf" srcId="{CF71E7BF-1E3B-45C7-A1D6-69F0A096191A}" destId="{08833FF9-0289-4A0D-B350-175829FE12EF}" srcOrd="3" destOrd="0" presId="urn:microsoft.com/office/officeart/2005/8/layout/list1"/>
    <dgm:cxn modelId="{7EE3599D-383F-4C93-9DEF-3D6B1499BBE2}" type="presParOf" srcId="{CF71E7BF-1E3B-45C7-A1D6-69F0A096191A}" destId="{CE9C184C-6869-47AC-BD7A-9ECC88222228}" srcOrd="4" destOrd="0" presId="urn:microsoft.com/office/officeart/2005/8/layout/list1"/>
    <dgm:cxn modelId="{64ADF516-82AC-401B-93F8-6FEEA790F1C3}" type="presParOf" srcId="{CE9C184C-6869-47AC-BD7A-9ECC88222228}" destId="{DB23E4F3-38AF-4252-AE4C-149613028D7F}" srcOrd="0" destOrd="0" presId="urn:microsoft.com/office/officeart/2005/8/layout/list1"/>
    <dgm:cxn modelId="{1AFB4197-BD2E-45FA-827E-5CA939AB5211}" type="presParOf" srcId="{CE9C184C-6869-47AC-BD7A-9ECC88222228}" destId="{FD6D15A0-55E9-439E-89A0-753E5A8805A6}" srcOrd="1" destOrd="0" presId="urn:microsoft.com/office/officeart/2005/8/layout/list1"/>
    <dgm:cxn modelId="{4DE0828B-0987-4B98-A572-012B37A26CAD}" type="presParOf" srcId="{CF71E7BF-1E3B-45C7-A1D6-69F0A096191A}" destId="{CC5D4107-7C54-4D29-85CB-B1F3D2A6D13F}" srcOrd="5" destOrd="0" presId="urn:microsoft.com/office/officeart/2005/8/layout/list1"/>
    <dgm:cxn modelId="{7E254B8F-BBC7-4642-BAA7-FC905BF49C59}" type="presParOf" srcId="{CF71E7BF-1E3B-45C7-A1D6-69F0A096191A}" destId="{415F7D94-D643-41EC-874D-BAB8BB41FAA9}" srcOrd="6" destOrd="0" presId="urn:microsoft.com/office/officeart/2005/8/layout/list1"/>
    <dgm:cxn modelId="{2AAAB448-291A-4394-A845-0001282AB297}" type="presParOf" srcId="{CF71E7BF-1E3B-45C7-A1D6-69F0A096191A}" destId="{B6CE2D84-BF67-43DC-9997-D9069A9A6DFA}" srcOrd="7" destOrd="0" presId="urn:microsoft.com/office/officeart/2005/8/layout/list1"/>
    <dgm:cxn modelId="{24DAF798-323D-4AB8-B466-8F75335CA620}" type="presParOf" srcId="{CF71E7BF-1E3B-45C7-A1D6-69F0A096191A}" destId="{23D0F77C-2287-46B4-9864-78CA47242657}" srcOrd="8" destOrd="0" presId="urn:microsoft.com/office/officeart/2005/8/layout/list1"/>
    <dgm:cxn modelId="{ABAC1AEA-526C-4972-AE5F-9A4B3AD48A50}" type="presParOf" srcId="{23D0F77C-2287-46B4-9864-78CA47242657}" destId="{077E1DEE-6208-407B-BFD4-D0D85FB3B41B}" srcOrd="0" destOrd="0" presId="urn:microsoft.com/office/officeart/2005/8/layout/list1"/>
    <dgm:cxn modelId="{11FFC39B-B22A-49A0-8556-D8FAAC3855A1}" type="presParOf" srcId="{23D0F77C-2287-46B4-9864-78CA47242657}" destId="{707078DF-6060-4B08-9A0B-1B9287512A93}" srcOrd="1" destOrd="0" presId="urn:microsoft.com/office/officeart/2005/8/layout/list1"/>
    <dgm:cxn modelId="{60B9B723-2458-44C5-92D7-B09050DB10F5}" type="presParOf" srcId="{CF71E7BF-1E3B-45C7-A1D6-69F0A096191A}" destId="{DDC84CF7-088C-4934-87E1-BA738446507B}" srcOrd="9" destOrd="0" presId="urn:microsoft.com/office/officeart/2005/8/layout/list1"/>
    <dgm:cxn modelId="{E7DF39CE-6DD8-4897-AD54-057403A99213}" type="presParOf" srcId="{CF71E7BF-1E3B-45C7-A1D6-69F0A096191A}" destId="{0DB7AFE4-B17E-419C-8F97-F79397A69A6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F64C5C-FF7B-4874-9465-91A3C13ED0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F39E76C6-CE9F-447F-87C7-BDDAFBB3EFD9}">
      <dgm:prSet phldrT="[Texto]" custT="1"/>
      <dgm:spPr/>
      <dgm:t>
        <a:bodyPr/>
        <a:lstStyle/>
        <a:p>
          <a:r>
            <a:rPr lang="es-CL" sz="2400" dirty="0"/>
            <a:t>Elaborar Reglamento RAD de Pre y Post Grado</a:t>
          </a:r>
        </a:p>
      </dgm:t>
    </dgm:pt>
    <dgm:pt modelId="{51D9BE4A-9B06-4DE8-A283-365BEDC8AE38}" type="parTrans" cxnId="{4ED70034-B9BD-4157-B04A-1FB9BAF92A3E}">
      <dgm:prSet/>
      <dgm:spPr/>
      <dgm:t>
        <a:bodyPr/>
        <a:lstStyle/>
        <a:p>
          <a:endParaRPr lang="es-CL"/>
        </a:p>
      </dgm:t>
    </dgm:pt>
    <dgm:pt modelId="{91EF331D-2CDD-4A7C-9072-CF9862F264CF}" type="sibTrans" cxnId="{4ED70034-B9BD-4157-B04A-1FB9BAF92A3E}">
      <dgm:prSet/>
      <dgm:spPr/>
      <dgm:t>
        <a:bodyPr/>
        <a:lstStyle/>
        <a:p>
          <a:endParaRPr lang="es-CL"/>
        </a:p>
      </dgm:t>
    </dgm:pt>
    <dgm:pt modelId="{352C404B-9195-469F-AD4B-E7AD98BD7F9A}">
      <dgm:prSet phldrT="[Texto]" custT="1"/>
      <dgm:spPr/>
      <dgm:t>
        <a:bodyPr/>
        <a:lstStyle/>
        <a:p>
          <a:r>
            <a:rPr lang="es-CL" sz="2400" dirty="0"/>
            <a:t>Modificar DFL-1 para establecer que nuestros establecimientos son Asistenciales -Docentes</a:t>
          </a:r>
        </a:p>
      </dgm:t>
    </dgm:pt>
    <dgm:pt modelId="{FCAD62BB-BE63-40F4-A209-460A1BA42180}" type="parTrans" cxnId="{4D976FB6-77C9-42BB-BBFB-3A3FF0707840}">
      <dgm:prSet/>
      <dgm:spPr/>
      <dgm:t>
        <a:bodyPr/>
        <a:lstStyle/>
        <a:p>
          <a:endParaRPr lang="es-CL"/>
        </a:p>
      </dgm:t>
    </dgm:pt>
    <dgm:pt modelId="{ADDA66B6-8519-4244-BA59-FC517A970752}" type="sibTrans" cxnId="{4D976FB6-77C9-42BB-BBFB-3A3FF0707840}">
      <dgm:prSet/>
      <dgm:spPr/>
      <dgm:t>
        <a:bodyPr/>
        <a:lstStyle/>
        <a:p>
          <a:endParaRPr lang="es-CL"/>
        </a:p>
      </dgm:t>
    </dgm:pt>
    <dgm:pt modelId="{A44D6609-9665-48C0-B501-8EA0D3069FCC}">
      <dgm:prSet phldrT="[Texto]" custT="1"/>
      <dgm:spPr/>
      <dgm:t>
        <a:bodyPr/>
        <a:lstStyle/>
        <a:p>
          <a:r>
            <a:rPr lang="es-CL" sz="2800" dirty="0"/>
            <a:t>Crear sistema de estímulos para incentivar la docencia. </a:t>
          </a:r>
        </a:p>
      </dgm:t>
    </dgm:pt>
    <dgm:pt modelId="{54FEB195-FCC8-499F-A34D-B2CB94A8C990}" type="parTrans" cxnId="{A4DCD9A2-78B3-4765-B0E9-1642A0083FD5}">
      <dgm:prSet/>
      <dgm:spPr/>
      <dgm:t>
        <a:bodyPr/>
        <a:lstStyle/>
        <a:p>
          <a:endParaRPr lang="es-CL"/>
        </a:p>
      </dgm:t>
    </dgm:pt>
    <dgm:pt modelId="{BBADB48F-16A7-46AB-B881-E6C090B53FD7}" type="sibTrans" cxnId="{A4DCD9A2-78B3-4765-B0E9-1642A0083FD5}">
      <dgm:prSet/>
      <dgm:spPr/>
      <dgm:t>
        <a:bodyPr/>
        <a:lstStyle/>
        <a:p>
          <a:endParaRPr lang="es-CL"/>
        </a:p>
      </dgm:t>
    </dgm:pt>
    <dgm:pt modelId="{927468BF-80C9-4733-BEF6-8C10E0640796}" type="pres">
      <dgm:prSet presAssocID="{48F64C5C-FF7B-4874-9465-91A3C13ED033}" presName="linear" presStyleCnt="0">
        <dgm:presLayoutVars>
          <dgm:dir/>
          <dgm:animLvl val="lvl"/>
          <dgm:resizeHandles val="exact"/>
        </dgm:presLayoutVars>
      </dgm:prSet>
      <dgm:spPr/>
      <dgm:t>
        <a:bodyPr/>
        <a:lstStyle/>
        <a:p>
          <a:endParaRPr lang="es-CL"/>
        </a:p>
      </dgm:t>
    </dgm:pt>
    <dgm:pt modelId="{19D23A17-E44E-4660-90D0-ECFCA84EEF5F}" type="pres">
      <dgm:prSet presAssocID="{F39E76C6-CE9F-447F-87C7-BDDAFBB3EFD9}" presName="parentLin" presStyleCnt="0"/>
      <dgm:spPr/>
    </dgm:pt>
    <dgm:pt modelId="{8387DFE7-4561-48CE-817F-C9CE714399EE}" type="pres">
      <dgm:prSet presAssocID="{F39E76C6-CE9F-447F-87C7-BDDAFBB3EFD9}" presName="parentLeftMargin" presStyleLbl="node1" presStyleIdx="0" presStyleCnt="3"/>
      <dgm:spPr/>
      <dgm:t>
        <a:bodyPr/>
        <a:lstStyle/>
        <a:p>
          <a:endParaRPr lang="es-CL"/>
        </a:p>
      </dgm:t>
    </dgm:pt>
    <dgm:pt modelId="{77E9BC7D-9CEA-46FA-AA21-F62FC5FA6BD4}" type="pres">
      <dgm:prSet presAssocID="{F39E76C6-CE9F-447F-87C7-BDDAFBB3EFD9}" presName="parentText" presStyleLbl="node1" presStyleIdx="0" presStyleCnt="3" custScaleY="412595">
        <dgm:presLayoutVars>
          <dgm:chMax val="0"/>
          <dgm:bulletEnabled val="1"/>
        </dgm:presLayoutVars>
      </dgm:prSet>
      <dgm:spPr/>
      <dgm:t>
        <a:bodyPr/>
        <a:lstStyle/>
        <a:p>
          <a:endParaRPr lang="es-CL"/>
        </a:p>
      </dgm:t>
    </dgm:pt>
    <dgm:pt modelId="{DCCB6B1E-1EB9-4829-A977-613E487C842F}" type="pres">
      <dgm:prSet presAssocID="{F39E76C6-CE9F-447F-87C7-BDDAFBB3EFD9}" presName="negativeSpace" presStyleCnt="0"/>
      <dgm:spPr/>
    </dgm:pt>
    <dgm:pt modelId="{C42E3577-A778-4C7F-B03D-B1446A211CC9}" type="pres">
      <dgm:prSet presAssocID="{F39E76C6-CE9F-447F-87C7-BDDAFBB3EFD9}" presName="childText" presStyleLbl="conFgAcc1" presStyleIdx="0" presStyleCnt="3">
        <dgm:presLayoutVars>
          <dgm:bulletEnabled val="1"/>
        </dgm:presLayoutVars>
      </dgm:prSet>
      <dgm:spPr/>
    </dgm:pt>
    <dgm:pt modelId="{151A7821-8219-4F4E-8037-9C831F657FA0}" type="pres">
      <dgm:prSet presAssocID="{91EF331D-2CDD-4A7C-9072-CF9862F264CF}" presName="spaceBetweenRectangles" presStyleCnt="0"/>
      <dgm:spPr/>
    </dgm:pt>
    <dgm:pt modelId="{C4DABD24-A9C6-4E49-8982-6AC8F870E2D4}" type="pres">
      <dgm:prSet presAssocID="{352C404B-9195-469F-AD4B-E7AD98BD7F9A}" presName="parentLin" presStyleCnt="0"/>
      <dgm:spPr/>
    </dgm:pt>
    <dgm:pt modelId="{51BBBCF9-422F-4614-95C4-98C3157F07FF}" type="pres">
      <dgm:prSet presAssocID="{352C404B-9195-469F-AD4B-E7AD98BD7F9A}" presName="parentLeftMargin" presStyleLbl="node1" presStyleIdx="0" presStyleCnt="3"/>
      <dgm:spPr/>
      <dgm:t>
        <a:bodyPr/>
        <a:lstStyle/>
        <a:p>
          <a:endParaRPr lang="es-CL"/>
        </a:p>
      </dgm:t>
    </dgm:pt>
    <dgm:pt modelId="{65E35A3E-5974-44F2-A185-27B5CB675707}" type="pres">
      <dgm:prSet presAssocID="{352C404B-9195-469F-AD4B-E7AD98BD7F9A}" presName="parentText" presStyleLbl="node1" presStyleIdx="1" presStyleCnt="3" custScaleY="476544">
        <dgm:presLayoutVars>
          <dgm:chMax val="0"/>
          <dgm:bulletEnabled val="1"/>
        </dgm:presLayoutVars>
      </dgm:prSet>
      <dgm:spPr/>
      <dgm:t>
        <a:bodyPr/>
        <a:lstStyle/>
        <a:p>
          <a:endParaRPr lang="es-CL"/>
        </a:p>
      </dgm:t>
    </dgm:pt>
    <dgm:pt modelId="{18C7E08B-57A5-4E94-B622-8179FAAB7142}" type="pres">
      <dgm:prSet presAssocID="{352C404B-9195-469F-AD4B-E7AD98BD7F9A}" presName="negativeSpace" presStyleCnt="0"/>
      <dgm:spPr/>
    </dgm:pt>
    <dgm:pt modelId="{FD67145E-AA4E-4F0F-8E7E-862D6BF02901}" type="pres">
      <dgm:prSet presAssocID="{352C404B-9195-469F-AD4B-E7AD98BD7F9A}" presName="childText" presStyleLbl="conFgAcc1" presStyleIdx="1" presStyleCnt="3">
        <dgm:presLayoutVars>
          <dgm:bulletEnabled val="1"/>
        </dgm:presLayoutVars>
      </dgm:prSet>
      <dgm:spPr/>
    </dgm:pt>
    <dgm:pt modelId="{19706570-0F55-4E07-AD66-BB43EB132A99}" type="pres">
      <dgm:prSet presAssocID="{ADDA66B6-8519-4244-BA59-FC517A970752}" presName="spaceBetweenRectangles" presStyleCnt="0"/>
      <dgm:spPr/>
    </dgm:pt>
    <dgm:pt modelId="{842739AC-F09B-445D-B1F4-AABB4C89E83A}" type="pres">
      <dgm:prSet presAssocID="{A44D6609-9665-48C0-B501-8EA0D3069FCC}" presName="parentLin" presStyleCnt="0"/>
      <dgm:spPr/>
    </dgm:pt>
    <dgm:pt modelId="{1238C3BC-755E-4CB6-8051-C8B9EC608660}" type="pres">
      <dgm:prSet presAssocID="{A44D6609-9665-48C0-B501-8EA0D3069FCC}" presName="parentLeftMargin" presStyleLbl="node1" presStyleIdx="1" presStyleCnt="3"/>
      <dgm:spPr/>
      <dgm:t>
        <a:bodyPr/>
        <a:lstStyle/>
        <a:p>
          <a:endParaRPr lang="es-CL"/>
        </a:p>
      </dgm:t>
    </dgm:pt>
    <dgm:pt modelId="{8648ABC0-7BB5-474C-8C11-93BAA33AA40A}" type="pres">
      <dgm:prSet presAssocID="{A44D6609-9665-48C0-B501-8EA0D3069FCC}" presName="parentText" presStyleLbl="node1" presStyleIdx="2" presStyleCnt="3" custScaleY="434209">
        <dgm:presLayoutVars>
          <dgm:chMax val="0"/>
          <dgm:bulletEnabled val="1"/>
        </dgm:presLayoutVars>
      </dgm:prSet>
      <dgm:spPr/>
      <dgm:t>
        <a:bodyPr/>
        <a:lstStyle/>
        <a:p>
          <a:endParaRPr lang="es-CL"/>
        </a:p>
      </dgm:t>
    </dgm:pt>
    <dgm:pt modelId="{13947E56-D664-4A9E-8FC1-50352CB62A27}" type="pres">
      <dgm:prSet presAssocID="{A44D6609-9665-48C0-B501-8EA0D3069FCC}" presName="negativeSpace" presStyleCnt="0"/>
      <dgm:spPr/>
    </dgm:pt>
    <dgm:pt modelId="{18CDB823-B141-4235-B213-513B4E7184AD}" type="pres">
      <dgm:prSet presAssocID="{A44D6609-9665-48C0-B501-8EA0D3069FCC}" presName="childText" presStyleLbl="conFgAcc1" presStyleIdx="2" presStyleCnt="3">
        <dgm:presLayoutVars>
          <dgm:bulletEnabled val="1"/>
        </dgm:presLayoutVars>
      </dgm:prSet>
      <dgm:spPr/>
    </dgm:pt>
  </dgm:ptLst>
  <dgm:cxnLst>
    <dgm:cxn modelId="{A71EF95B-74C5-41DE-963B-ACB7F7A10648}" type="presOf" srcId="{A44D6609-9665-48C0-B501-8EA0D3069FCC}" destId="{1238C3BC-755E-4CB6-8051-C8B9EC608660}" srcOrd="0" destOrd="0" presId="urn:microsoft.com/office/officeart/2005/8/layout/list1"/>
    <dgm:cxn modelId="{4D976FB6-77C9-42BB-BBFB-3A3FF0707840}" srcId="{48F64C5C-FF7B-4874-9465-91A3C13ED033}" destId="{352C404B-9195-469F-AD4B-E7AD98BD7F9A}" srcOrd="1" destOrd="0" parTransId="{FCAD62BB-BE63-40F4-A209-460A1BA42180}" sibTransId="{ADDA66B6-8519-4244-BA59-FC517A970752}"/>
    <dgm:cxn modelId="{862A6588-15C2-4DA5-9B1B-460928302B11}" type="presOf" srcId="{F39E76C6-CE9F-447F-87C7-BDDAFBB3EFD9}" destId="{77E9BC7D-9CEA-46FA-AA21-F62FC5FA6BD4}" srcOrd="1" destOrd="0" presId="urn:microsoft.com/office/officeart/2005/8/layout/list1"/>
    <dgm:cxn modelId="{F7D9F670-D86D-4AE3-A8A9-A8BDDE516569}" type="presOf" srcId="{A44D6609-9665-48C0-B501-8EA0D3069FCC}" destId="{8648ABC0-7BB5-474C-8C11-93BAA33AA40A}" srcOrd="1" destOrd="0" presId="urn:microsoft.com/office/officeart/2005/8/layout/list1"/>
    <dgm:cxn modelId="{69A5E025-DB94-4F36-80D4-9A6799CC6047}" type="presOf" srcId="{48F64C5C-FF7B-4874-9465-91A3C13ED033}" destId="{927468BF-80C9-4733-BEF6-8C10E0640796}" srcOrd="0" destOrd="0" presId="urn:microsoft.com/office/officeart/2005/8/layout/list1"/>
    <dgm:cxn modelId="{6B1B64A2-E73F-4211-8812-61CA2A4EF6FF}" type="presOf" srcId="{352C404B-9195-469F-AD4B-E7AD98BD7F9A}" destId="{51BBBCF9-422F-4614-95C4-98C3157F07FF}" srcOrd="0" destOrd="0" presId="urn:microsoft.com/office/officeart/2005/8/layout/list1"/>
    <dgm:cxn modelId="{F09C9701-0B3B-4A21-9C1F-613D880B1487}" type="presOf" srcId="{F39E76C6-CE9F-447F-87C7-BDDAFBB3EFD9}" destId="{8387DFE7-4561-48CE-817F-C9CE714399EE}" srcOrd="0" destOrd="0" presId="urn:microsoft.com/office/officeart/2005/8/layout/list1"/>
    <dgm:cxn modelId="{A4DCD9A2-78B3-4765-B0E9-1642A0083FD5}" srcId="{48F64C5C-FF7B-4874-9465-91A3C13ED033}" destId="{A44D6609-9665-48C0-B501-8EA0D3069FCC}" srcOrd="2" destOrd="0" parTransId="{54FEB195-FCC8-499F-A34D-B2CB94A8C990}" sibTransId="{BBADB48F-16A7-46AB-B881-E6C090B53FD7}"/>
    <dgm:cxn modelId="{4ED70034-B9BD-4157-B04A-1FB9BAF92A3E}" srcId="{48F64C5C-FF7B-4874-9465-91A3C13ED033}" destId="{F39E76C6-CE9F-447F-87C7-BDDAFBB3EFD9}" srcOrd="0" destOrd="0" parTransId="{51D9BE4A-9B06-4DE8-A283-365BEDC8AE38}" sibTransId="{91EF331D-2CDD-4A7C-9072-CF9862F264CF}"/>
    <dgm:cxn modelId="{B691A69A-F385-4CDF-92AB-ECBD2CA306D3}" type="presOf" srcId="{352C404B-9195-469F-AD4B-E7AD98BD7F9A}" destId="{65E35A3E-5974-44F2-A185-27B5CB675707}" srcOrd="1" destOrd="0" presId="urn:microsoft.com/office/officeart/2005/8/layout/list1"/>
    <dgm:cxn modelId="{9B0FBF8C-5202-4BCB-A38A-E6FE45210F42}" type="presParOf" srcId="{927468BF-80C9-4733-BEF6-8C10E0640796}" destId="{19D23A17-E44E-4660-90D0-ECFCA84EEF5F}" srcOrd="0" destOrd="0" presId="urn:microsoft.com/office/officeart/2005/8/layout/list1"/>
    <dgm:cxn modelId="{19916CCE-0A86-432E-80C1-BED72BB67271}" type="presParOf" srcId="{19D23A17-E44E-4660-90D0-ECFCA84EEF5F}" destId="{8387DFE7-4561-48CE-817F-C9CE714399EE}" srcOrd="0" destOrd="0" presId="urn:microsoft.com/office/officeart/2005/8/layout/list1"/>
    <dgm:cxn modelId="{E7F49F29-284F-434D-BA16-0218EFD42791}" type="presParOf" srcId="{19D23A17-E44E-4660-90D0-ECFCA84EEF5F}" destId="{77E9BC7D-9CEA-46FA-AA21-F62FC5FA6BD4}" srcOrd="1" destOrd="0" presId="urn:microsoft.com/office/officeart/2005/8/layout/list1"/>
    <dgm:cxn modelId="{25D7BDFC-2220-47A5-AEB3-830798083CE0}" type="presParOf" srcId="{927468BF-80C9-4733-BEF6-8C10E0640796}" destId="{DCCB6B1E-1EB9-4829-A977-613E487C842F}" srcOrd="1" destOrd="0" presId="urn:microsoft.com/office/officeart/2005/8/layout/list1"/>
    <dgm:cxn modelId="{7B680853-DF91-44D7-A395-BB25CF665A8D}" type="presParOf" srcId="{927468BF-80C9-4733-BEF6-8C10E0640796}" destId="{C42E3577-A778-4C7F-B03D-B1446A211CC9}" srcOrd="2" destOrd="0" presId="urn:microsoft.com/office/officeart/2005/8/layout/list1"/>
    <dgm:cxn modelId="{E321B8EC-7172-4646-AA28-F317ED6C5090}" type="presParOf" srcId="{927468BF-80C9-4733-BEF6-8C10E0640796}" destId="{151A7821-8219-4F4E-8037-9C831F657FA0}" srcOrd="3" destOrd="0" presId="urn:microsoft.com/office/officeart/2005/8/layout/list1"/>
    <dgm:cxn modelId="{8C0C16E4-E30A-4265-B951-D37EE15164CC}" type="presParOf" srcId="{927468BF-80C9-4733-BEF6-8C10E0640796}" destId="{C4DABD24-A9C6-4E49-8982-6AC8F870E2D4}" srcOrd="4" destOrd="0" presId="urn:microsoft.com/office/officeart/2005/8/layout/list1"/>
    <dgm:cxn modelId="{9E6E4321-F5C9-45F7-9C04-7BC5C3676109}" type="presParOf" srcId="{C4DABD24-A9C6-4E49-8982-6AC8F870E2D4}" destId="{51BBBCF9-422F-4614-95C4-98C3157F07FF}" srcOrd="0" destOrd="0" presId="urn:microsoft.com/office/officeart/2005/8/layout/list1"/>
    <dgm:cxn modelId="{FEAF0055-FE93-499A-8CF6-524778E4CC41}" type="presParOf" srcId="{C4DABD24-A9C6-4E49-8982-6AC8F870E2D4}" destId="{65E35A3E-5974-44F2-A185-27B5CB675707}" srcOrd="1" destOrd="0" presId="urn:microsoft.com/office/officeart/2005/8/layout/list1"/>
    <dgm:cxn modelId="{B157E338-D9B3-4412-9220-F6313A9E0DD0}" type="presParOf" srcId="{927468BF-80C9-4733-BEF6-8C10E0640796}" destId="{18C7E08B-57A5-4E94-B622-8179FAAB7142}" srcOrd="5" destOrd="0" presId="urn:microsoft.com/office/officeart/2005/8/layout/list1"/>
    <dgm:cxn modelId="{03DACA0C-22EE-4F59-901D-44778AB555E4}" type="presParOf" srcId="{927468BF-80C9-4733-BEF6-8C10E0640796}" destId="{FD67145E-AA4E-4F0F-8E7E-862D6BF02901}" srcOrd="6" destOrd="0" presId="urn:microsoft.com/office/officeart/2005/8/layout/list1"/>
    <dgm:cxn modelId="{AF7A88FF-5443-465A-878D-C5680D331081}" type="presParOf" srcId="{927468BF-80C9-4733-BEF6-8C10E0640796}" destId="{19706570-0F55-4E07-AD66-BB43EB132A99}" srcOrd="7" destOrd="0" presId="urn:microsoft.com/office/officeart/2005/8/layout/list1"/>
    <dgm:cxn modelId="{34928396-AC7A-4EB4-B25F-AA2074C02B11}" type="presParOf" srcId="{927468BF-80C9-4733-BEF6-8C10E0640796}" destId="{842739AC-F09B-445D-B1F4-AABB4C89E83A}" srcOrd="8" destOrd="0" presId="urn:microsoft.com/office/officeart/2005/8/layout/list1"/>
    <dgm:cxn modelId="{48E23203-0810-4E1F-A8EA-16155B67AFE7}" type="presParOf" srcId="{842739AC-F09B-445D-B1F4-AABB4C89E83A}" destId="{1238C3BC-755E-4CB6-8051-C8B9EC608660}" srcOrd="0" destOrd="0" presId="urn:microsoft.com/office/officeart/2005/8/layout/list1"/>
    <dgm:cxn modelId="{A98F326D-D8A6-4F7F-9189-4D47E2DBBB8E}" type="presParOf" srcId="{842739AC-F09B-445D-B1F4-AABB4C89E83A}" destId="{8648ABC0-7BB5-474C-8C11-93BAA33AA40A}" srcOrd="1" destOrd="0" presId="urn:microsoft.com/office/officeart/2005/8/layout/list1"/>
    <dgm:cxn modelId="{7BFFC9F9-B143-4D84-AA3C-EA365D29842D}" type="presParOf" srcId="{927468BF-80C9-4733-BEF6-8C10E0640796}" destId="{13947E56-D664-4A9E-8FC1-50352CB62A27}" srcOrd="9" destOrd="0" presId="urn:microsoft.com/office/officeart/2005/8/layout/list1"/>
    <dgm:cxn modelId="{8198D94F-1C99-457C-9651-69E3EF6043BE}" type="presParOf" srcId="{927468BF-80C9-4733-BEF6-8C10E0640796}" destId="{18CDB823-B141-4235-B213-513B4E7184A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2597DE-C261-4715-9885-69B971B6DF0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44D1487D-89B0-48CE-BA89-8389C5F4928A}">
      <dgm:prSet phldrT="[Texto]" custT="1"/>
      <dgm:spPr/>
      <dgm:t>
        <a:bodyPr/>
        <a:lstStyle/>
        <a:p>
          <a:r>
            <a:rPr lang="es-CL" sz="2800" dirty="0"/>
            <a:t>Ingreso anual de al menos 150 nuevos Médicos especialistas a la Etapa de Planta Superior</a:t>
          </a:r>
        </a:p>
      </dgm:t>
    </dgm:pt>
    <dgm:pt modelId="{4D7BC5CD-ABF2-4207-A54A-BB0D172388E6}" type="parTrans" cxnId="{3FDD743C-ED22-4513-B86F-C62D8B5499B2}">
      <dgm:prSet/>
      <dgm:spPr/>
      <dgm:t>
        <a:bodyPr/>
        <a:lstStyle/>
        <a:p>
          <a:endParaRPr lang="es-CL"/>
        </a:p>
      </dgm:t>
    </dgm:pt>
    <dgm:pt modelId="{1B8B4B15-9F68-4F06-8AE0-9A5FBE70F99E}" type="sibTrans" cxnId="{3FDD743C-ED22-4513-B86F-C62D8B5499B2}">
      <dgm:prSet/>
      <dgm:spPr/>
      <dgm:t>
        <a:bodyPr/>
        <a:lstStyle/>
        <a:p>
          <a:endParaRPr lang="es-CL"/>
        </a:p>
      </dgm:t>
    </dgm:pt>
    <dgm:pt modelId="{F0BA17F2-0620-4486-A9E5-4ACAE49F41AD}" type="pres">
      <dgm:prSet presAssocID="{142597DE-C261-4715-9885-69B971B6DF08}" presName="linear" presStyleCnt="0">
        <dgm:presLayoutVars>
          <dgm:dir/>
          <dgm:animLvl val="lvl"/>
          <dgm:resizeHandles val="exact"/>
        </dgm:presLayoutVars>
      </dgm:prSet>
      <dgm:spPr/>
      <dgm:t>
        <a:bodyPr/>
        <a:lstStyle/>
        <a:p>
          <a:endParaRPr lang="es-CL"/>
        </a:p>
      </dgm:t>
    </dgm:pt>
    <dgm:pt modelId="{8B80AD16-4DA7-48BD-9916-E08BCF69AD4C}" type="pres">
      <dgm:prSet presAssocID="{44D1487D-89B0-48CE-BA89-8389C5F4928A}" presName="parentLin" presStyleCnt="0"/>
      <dgm:spPr/>
    </dgm:pt>
    <dgm:pt modelId="{43BCFE6C-C4C6-4E8B-8C58-FD9503DB9024}" type="pres">
      <dgm:prSet presAssocID="{44D1487D-89B0-48CE-BA89-8389C5F4928A}" presName="parentLeftMargin" presStyleLbl="node1" presStyleIdx="0" presStyleCnt="1"/>
      <dgm:spPr/>
      <dgm:t>
        <a:bodyPr/>
        <a:lstStyle/>
        <a:p>
          <a:endParaRPr lang="es-CL"/>
        </a:p>
      </dgm:t>
    </dgm:pt>
    <dgm:pt modelId="{F70AC0FA-5FCD-45C9-B33C-3241556814AB}" type="pres">
      <dgm:prSet presAssocID="{44D1487D-89B0-48CE-BA89-8389C5F4928A}" presName="parentText" presStyleLbl="node1" presStyleIdx="0" presStyleCnt="1" custScaleY="152077" custLinFactX="7143" custLinFactNeighborX="100000" custLinFactNeighborY="2871">
        <dgm:presLayoutVars>
          <dgm:chMax val="0"/>
          <dgm:bulletEnabled val="1"/>
        </dgm:presLayoutVars>
      </dgm:prSet>
      <dgm:spPr/>
      <dgm:t>
        <a:bodyPr/>
        <a:lstStyle/>
        <a:p>
          <a:endParaRPr lang="es-CL"/>
        </a:p>
      </dgm:t>
    </dgm:pt>
    <dgm:pt modelId="{246F89E8-1DE0-40B0-89FB-1F4DD762D006}" type="pres">
      <dgm:prSet presAssocID="{44D1487D-89B0-48CE-BA89-8389C5F4928A}" presName="negativeSpace" presStyleCnt="0"/>
      <dgm:spPr/>
    </dgm:pt>
    <dgm:pt modelId="{DB4DE6DE-2E3D-46EE-8090-2E6F28442C83}" type="pres">
      <dgm:prSet presAssocID="{44D1487D-89B0-48CE-BA89-8389C5F4928A}" presName="childText" presStyleLbl="conFgAcc1" presStyleIdx="0" presStyleCnt="1">
        <dgm:presLayoutVars>
          <dgm:bulletEnabled val="1"/>
        </dgm:presLayoutVars>
      </dgm:prSet>
      <dgm:spPr/>
    </dgm:pt>
  </dgm:ptLst>
  <dgm:cxnLst>
    <dgm:cxn modelId="{3FDD743C-ED22-4513-B86F-C62D8B5499B2}" srcId="{142597DE-C261-4715-9885-69B971B6DF08}" destId="{44D1487D-89B0-48CE-BA89-8389C5F4928A}" srcOrd="0" destOrd="0" parTransId="{4D7BC5CD-ABF2-4207-A54A-BB0D172388E6}" sibTransId="{1B8B4B15-9F68-4F06-8AE0-9A5FBE70F99E}"/>
    <dgm:cxn modelId="{CED77F7D-0B22-4E3C-8AA7-C77F694D3C02}" type="presOf" srcId="{44D1487D-89B0-48CE-BA89-8389C5F4928A}" destId="{43BCFE6C-C4C6-4E8B-8C58-FD9503DB9024}" srcOrd="0" destOrd="0" presId="urn:microsoft.com/office/officeart/2005/8/layout/list1"/>
    <dgm:cxn modelId="{6F346ECA-D313-4E7D-9739-41CC476D6DD3}" type="presOf" srcId="{142597DE-C261-4715-9885-69B971B6DF08}" destId="{F0BA17F2-0620-4486-A9E5-4ACAE49F41AD}" srcOrd="0" destOrd="0" presId="urn:microsoft.com/office/officeart/2005/8/layout/list1"/>
    <dgm:cxn modelId="{95A5127F-9E01-4A75-BBCE-22E66285CD23}" type="presOf" srcId="{44D1487D-89B0-48CE-BA89-8389C5F4928A}" destId="{F70AC0FA-5FCD-45C9-B33C-3241556814AB}" srcOrd="1" destOrd="0" presId="urn:microsoft.com/office/officeart/2005/8/layout/list1"/>
    <dgm:cxn modelId="{D061393A-05DD-4A97-B8D0-723E528E942A}" type="presParOf" srcId="{F0BA17F2-0620-4486-A9E5-4ACAE49F41AD}" destId="{8B80AD16-4DA7-48BD-9916-E08BCF69AD4C}" srcOrd="0" destOrd="0" presId="urn:microsoft.com/office/officeart/2005/8/layout/list1"/>
    <dgm:cxn modelId="{6552CE24-3330-4586-8092-7F4F041470FC}" type="presParOf" srcId="{8B80AD16-4DA7-48BD-9916-E08BCF69AD4C}" destId="{43BCFE6C-C4C6-4E8B-8C58-FD9503DB9024}" srcOrd="0" destOrd="0" presId="urn:microsoft.com/office/officeart/2005/8/layout/list1"/>
    <dgm:cxn modelId="{21280F31-F47C-48EF-AB4E-110B4E1E6907}" type="presParOf" srcId="{8B80AD16-4DA7-48BD-9916-E08BCF69AD4C}" destId="{F70AC0FA-5FCD-45C9-B33C-3241556814AB}" srcOrd="1" destOrd="0" presId="urn:microsoft.com/office/officeart/2005/8/layout/list1"/>
    <dgm:cxn modelId="{8BBB4F51-7E4A-46E0-803E-396201D8E5D8}" type="presParOf" srcId="{F0BA17F2-0620-4486-A9E5-4ACAE49F41AD}" destId="{246F89E8-1DE0-40B0-89FB-1F4DD762D006}" srcOrd="1" destOrd="0" presId="urn:microsoft.com/office/officeart/2005/8/layout/list1"/>
    <dgm:cxn modelId="{7F6B6B31-5606-4769-948B-3CB0641B252A}" type="presParOf" srcId="{F0BA17F2-0620-4486-A9E5-4ACAE49F41AD}" destId="{DB4DE6DE-2E3D-46EE-8090-2E6F28442C8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82B2D-A083-45EA-95B0-54D581ED5070}">
      <dsp:nvSpPr>
        <dsp:cNvPr id="0" name=""/>
        <dsp:cNvSpPr/>
      </dsp:nvSpPr>
      <dsp:spPr>
        <a:xfrm>
          <a:off x="1918" y="0"/>
          <a:ext cx="201118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L" sz="1700" i="1" kern="1200" dirty="0"/>
            <a:t>1.- Fortalecimiento Etapa de Destinación y Formación del Sistema Nacional de Servicios de Salud. </a:t>
          </a:r>
        </a:p>
      </dsp:txBody>
      <dsp:txXfrm>
        <a:off x="1918" y="1810385"/>
        <a:ext cx="2011188" cy="1810385"/>
      </dsp:txXfrm>
    </dsp:sp>
    <dsp:sp modelId="{92549AB0-99C7-483F-BE26-2AC55AD09285}">
      <dsp:nvSpPr>
        <dsp:cNvPr id="0" name=""/>
        <dsp:cNvSpPr/>
      </dsp:nvSpPr>
      <dsp:spPr>
        <a:xfrm>
          <a:off x="253940" y="271557"/>
          <a:ext cx="1507145" cy="1507145"/>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537E26-90C6-4A4D-86B3-CB654D91652C}">
      <dsp:nvSpPr>
        <dsp:cNvPr id="0" name=""/>
        <dsp:cNvSpPr/>
      </dsp:nvSpPr>
      <dsp:spPr>
        <a:xfrm>
          <a:off x="2073443" y="0"/>
          <a:ext cx="201118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L" sz="1700" i="1" kern="1200" dirty="0"/>
            <a:t>2.- Fortalecimiento y readecuación  del Sistema de Certificación de Especialistas</a:t>
          </a:r>
          <a:endParaRPr lang="es-CL" sz="1700" kern="1200" dirty="0"/>
        </a:p>
      </dsp:txBody>
      <dsp:txXfrm>
        <a:off x="2073443" y="1810385"/>
        <a:ext cx="2011188" cy="1810385"/>
      </dsp:txXfrm>
    </dsp:sp>
    <dsp:sp modelId="{F2868515-F169-44A0-B4F6-184D38EBFE71}">
      <dsp:nvSpPr>
        <dsp:cNvPr id="0" name=""/>
        <dsp:cNvSpPr/>
      </dsp:nvSpPr>
      <dsp:spPr>
        <a:xfrm>
          <a:off x="2325464" y="271557"/>
          <a:ext cx="1507145" cy="1507145"/>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C260E1-534D-4DEA-900F-55F518421406}">
      <dsp:nvSpPr>
        <dsp:cNvPr id="0" name=""/>
        <dsp:cNvSpPr/>
      </dsp:nvSpPr>
      <dsp:spPr>
        <a:xfrm>
          <a:off x="4144967" y="0"/>
          <a:ext cx="201118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L" sz="1700" i="1" kern="1200" dirty="0"/>
            <a:t>3.- Contribuir al fortalecimiento de la Capacidad Formadora de las Universidades</a:t>
          </a:r>
          <a:endParaRPr lang="es-CL" sz="1700" kern="1200" dirty="0"/>
        </a:p>
      </dsp:txBody>
      <dsp:txXfrm>
        <a:off x="4144967" y="1810385"/>
        <a:ext cx="2011188" cy="1810385"/>
      </dsp:txXfrm>
    </dsp:sp>
    <dsp:sp modelId="{FFAB2B93-E981-43D8-83CD-D323CA58936D}">
      <dsp:nvSpPr>
        <dsp:cNvPr id="0" name=""/>
        <dsp:cNvSpPr/>
      </dsp:nvSpPr>
      <dsp:spPr>
        <a:xfrm>
          <a:off x="4396989" y="271557"/>
          <a:ext cx="1507145" cy="1507145"/>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279140-0E63-452E-9DD6-23D142D128D7}">
      <dsp:nvSpPr>
        <dsp:cNvPr id="0" name=""/>
        <dsp:cNvSpPr/>
      </dsp:nvSpPr>
      <dsp:spPr>
        <a:xfrm>
          <a:off x="6216492" y="0"/>
          <a:ext cx="2011188"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CL" sz="1700" i="1" kern="1200" dirty="0"/>
            <a:t>4.- Implementación de un Plan de Retención de Médicos Especialistas </a:t>
          </a:r>
          <a:endParaRPr lang="es-CL" sz="1700" kern="1200" dirty="0"/>
        </a:p>
      </dsp:txBody>
      <dsp:txXfrm>
        <a:off x="6216492" y="1810385"/>
        <a:ext cx="2011188" cy="1810385"/>
      </dsp:txXfrm>
    </dsp:sp>
    <dsp:sp modelId="{CC214ED3-7447-447F-A05D-1F8A65EFCECC}">
      <dsp:nvSpPr>
        <dsp:cNvPr id="0" name=""/>
        <dsp:cNvSpPr/>
      </dsp:nvSpPr>
      <dsp:spPr>
        <a:xfrm>
          <a:off x="6468513" y="271557"/>
          <a:ext cx="1507145" cy="1507145"/>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664EE-C972-4EDB-8FB7-20AADC773635}">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FBFAB-1F06-486F-A770-E8871BCA4798}">
      <dsp:nvSpPr>
        <dsp:cNvPr id="0" name=""/>
        <dsp:cNvSpPr/>
      </dsp:nvSpPr>
      <dsp:spPr>
        <a:xfrm>
          <a:off x="0" y="1084336"/>
          <a:ext cx="8229600"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BC7B2C-5984-4CAF-B3C0-36719DB40DB1}">
      <dsp:nvSpPr>
        <dsp:cNvPr id="0" name=""/>
        <dsp:cNvSpPr/>
      </dsp:nvSpPr>
      <dsp:spPr>
        <a:xfrm>
          <a:off x="360038" y="0"/>
          <a:ext cx="6412498" cy="10554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CL" sz="2400" kern="1200" dirty="0"/>
            <a:t>Fortalecimiento planes regionales de formación: Osorno, Ñuble, Araucanía, Aysén, Maule II, Coquimbo.</a:t>
          </a:r>
        </a:p>
      </dsp:txBody>
      <dsp:txXfrm>
        <a:off x="411560" y="51522"/>
        <a:ext cx="6309454" cy="952380"/>
      </dsp:txXfrm>
    </dsp:sp>
    <dsp:sp modelId="{085C3213-D307-4F56-8B56-49FAD612E3C7}">
      <dsp:nvSpPr>
        <dsp:cNvPr id="0" name=""/>
        <dsp:cNvSpPr/>
      </dsp:nvSpPr>
      <dsp:spPr>
        <a:xfrm>
          <a:off x="0" y="1923685"/>
          <a:ext cx="8229600"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F64775-47B5-476C-A60C-D1CD0E1727EE}">
      <dsp:nvSpPr>
        <dsp:cNvPr id="0" name=""/>
        <dsp:cNvSpPr/>
      </dsp:nvSpPr>
      <dsp:spPr>
        <a:xfrm>
          <a:off x="360042" y="1123849"/>
          <a:ext cx="6475171" cy="7601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CL" sz="2400" kern="1200" dirty="0"/>
            <a:t>Implementar postulación on-line</a:t>
          </a:r>
        </a:p>
      </dsp:txBody>
      <dsp:txXfrm>
        <a:off x="397149" y="1160956"/>
        <a:ext cx="6400957" cy="685934"/>
      </dsp:txXfrm>
    </dsp:sp>
    <dsp:sp modelId="{D4A33E75-9FB5-4DCE-8505-5AC3C42E3780}">
      <dsp:nvSpPr>
        <dsp:cNvPr id="0" name=""/>
        <dsp:cNvSpPr/>
      </dsp:nvSpPr>
      <dsp:spPr>
        <a:xfrm>
          <a:off x="0" y="2582532"/>
          <a:ext cx="8229600"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E8C7C6-989C-4CE5-B4B4-3748CAFAACB6}">
      <dsp:nvSpPr>
        <dsp:cNvPr id="0" name=""/>
        <dsp:cNvSpPr/>
      </dsp:nvSpPr>
      <dsp:spPr>
        <a:xfrm>
          <a:off x="370385" y="1949926"/>
          <a:ext cx="6475171" cy="5796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CL" sz="2400" kern="1200" dirty="0"/>
            <a:t>Implementar concurso de Subespecialistas.</a:t>
          </a:r>
        </a:p>
      </dsp:txBody>
      <dsp:txXfrm>
        <a:off x="398681" y="1978222"/>
        <a:ext cx="6418579" cy="523055"/>
      </dsp:txXfrm>
    </dsp:sp>
    <dsp:sp modelId="{3B6013EF-7299-411A-A269-0A47A04FB2EF}">
      <dsp:nvSpPr>
        <dsp:cNvPr id="0" name=""/>
        <dsp:cNvSpPr/>
      </dsp:nvSpPr>
      <dsp:spPr>
        <a:xfrm>
          <a:off x="0" y="3233644"/>
          <a:ext cx="8229600"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B4CB21-07BD-4121-8B7F-26EA7247F12A}">
      <dsp:nvSpPr>
        <dsp:cNvPr id="0" name=""/>
        <dsp:cNvSpPr/>
      </dsp:nvSpPr>
      <dsp:spPr>
        <a:xfrm>
          <a:off x="370385" y="2639390"/>
          <a:ext cx="6465560" cy="5719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CL" sz="2400" kern="1200" dirty="0"/>
            <a:t>Mejorar FORCAP</a:t>
          </a:r>
        </a:p>
      </dsp:txBody>
      <dsp:txXfrm>
        <a:off x="398303" y="2667308"/>
        <a:ext cx="6409724" cy="516075"/>
      </dsp:txXfrm>
    </dsp:sp>
    <dsp:sp modelId="{8C4D174B-41D1-4922-89A3-8812591ABEEB}">
      <dsp:nvSpPr>
        <dsp:cNvPr id="0" name=""/>
        <dsp:cNvSpPr/>
      </dsp:nvSpPr>
      <dsp:spPr>
        <a:xfrm>
          <a:off x="0" y="4058917"/>
          <a:ext cx="8229600"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053666-758F-4253-BFA1-7162AB52D0E3}">
      <dsp:nvSpPr>
        <dsp:cNvPr id="0" name=""/>
        <dsp:cNvSpPr/>
      </dsp:nvSpPr>
      <dsp:spPr>
        <a:xfrm>
          <a:off x="360247" y="3359469"/>
          <a:ext cx="7829439" cy="7460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CL" sz="2400" kern="1200" dirty="0"/>
            <a:t>Establecer sistema monitoreo pago aranceles “ DEUDA 0”</a:t>
          </a:r>
        </a:p>
      </dsp:txBody>
      <dsp:txXfrm>
        <a:off x="396667" y="3395889"/>
        <a:ext cx="7756599" cy="673233"/>
      </dsp:txXfrm>
    </dsp:sp>
    <dsp:sp modelId="{24B929DA-5FDC-4941-A573-19EDA60270EF}">
      <dsp:nvSpPr>
        <dsp:cNvPr id="0" name=""/>
        <dsp:cNvSpPr/>
      </dsp:nvSpPr>
      <dsp:spPr>
        <a:xfrm>
          <a:off x="0" y="5277084"/>
          <a:ext cx="8229600"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987842-EE67-4AA7-BF22-112455D91D7E}">
      <dsp:nvSpPr>
        <dsp:cNvPr id="0" name=""/>
        <dsp:cNvSpPr/>
      </dsp:nvSpPr>
      <dsp:spPr>
        <a:xfrm>
          <a:off x="342793" y="4220193"/>
          <a:ext cx="7835427" cy="11389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CL" sz="2400" kern="1200" dirty="0"/>
            <a:t>Fortalecimiento Educación Continua a través de la generación de Red  Nacional de Centros Simuladores. </a:t>
          </a:r>
        </a:p>
      </dsp:txBody>
      <dsp:txXfrm>
        <a:off x="398393" y="4275793"/>
        <a:ext cx="7724227" cy="1027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A7D5F-2C06-4591-B963-8149185F7EEE}">
      <dsp:nvSpPr>
        <dsp:cNvPr id="0" name=""/>
        <dsp:cNvSpPr/>
      </dsp:nvSpPr>
      <dsp:spPr>
        <a:xfrm>
          <a:off x="0" y="1132931"/>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99D933-419C-4746-A227-E1181A55E8C6}">
      <dsp:nvSpPr>
        <dsp:cNvPr id="0" name=""/>
        <dsp:cNvSpPr/>
      </dsp:nvSpPr>
      <dsp:spPr>
        <a:xfrm>
          <a:off x="444562" y="27386"/>
          <a:ext cx="6902782" cy="13591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CL" sz="2400" kern="1200" dirty="0"/>
            <a:t>Revisar EUNACOM según se establece en  </a:t>
          </a:r>
          <a:r>
            <a:rPr lang="es-CL" sz="2400" kern="1200"/>
            <a:t>Glosa Presupuestaria, </a:t>
          </a:r>
          <a:r>
            <a:rPr lang="es-CL" sz="2400" kern="1200" dirty="0"/>
            <a:t>según observaciones OPS</a:t>
          </a:r>
        </a:p>
      </dsp:txBody>
      <dsp:txXfrm>
        <a:off x="510908" y="93732"/>
        <a:ext cx="6770090" cy="1226415"/>
      </dsp:txXfrm>
    </dsp:sp>
    <dsp:sp modelId="{415F7D94-D643-41EC-874D-BAB8BB41FAA9}">
      <dsp:nvSpPr>
        <dsp:cNvPr id="0" name=""/>
        <dsp:cNvSpPr/>
      </dsp:nvSpPr>
      <dsp:spPr>
        <a:xfrm>
          <a:off x="0" y="2843237"/>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6D15A0-55E9-439E-89A0-753E5A8805A6}">
      <dsp:nvSpPr>
        <dsp:cNvPr id="0" name=""/>
        <dsp:cNvSpPr/>
      </dsp:nvSpPr>
      <dsp:spPr>
        <a:xfrm>
          <a:off x="411480" y="1714331"/>
          <a:ext cx="6881064" cy="14093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s-CL" sz="2800" kern="1200" dirty="0"/>
            <a:t>Reconocer nuevas entidades certificadoras para especialidades médicas</a:t>
          </a:r>
        </a:p>
      </dsp:txBody>
      <dsp:txXfrm>
        <a:off x="480279" y="1783130"/>
        <a:ext cx="6743466" cy="1271747"/>
      </dsp:txXfrm>
    </dsp:sp>
    <dsp:sp modelId="{0DB7AFE4-B17E-419C-8F97-F79397A69A61}">
      <dsp:nvSpPr>
        <dsp:cNvPr id="0" name=""/>
        <dsp:cNvSpPr/>
      </dsp:nvSpPr>
      <dsp:spPr>
        <a:xfrm>
          <a:off x="0" y="4293109"/>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7078DF-6060-4B08-9A0B-1B9287512A93}">
      <dsp:nvSpPr>
        <dsp:cNvPr id="0" name=""/>
        <dsp:cNvSpPr/>
      </dsp:nvSpPr>
      <dsp:spPr>
        <a:xfrm>
          <a:off x="411480" y="3424637"/>
          <a:ext cx="6937750" cy="11489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s-CL" sz="2800" kern="1200" dirty="0"/>
            <a:t>Aprobar reglamento Recertificación</a:t>
          </a:r>
        </a:p>
      </dsp:txBody>
      <dsp:txXfrm>
        <a:off x="467565" y="3480722"/>
        <a:ext cx="6825580" cy="10367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E3577-A778-4C7F-B03D-B1446A211CC9}">
      <dsp:nvSpPr>
        <dsp:cNvPr id="0" name=""/>
        <dsp:cNvSpPr/>
      </dsp:nvSpPr>
      <dsp:spPr>
        <a:xfrm>
          <a:off x="0" y="1169500"/>
          <a:ext cx="82296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E9BC7D-9CEA-46FA-AA21-F62FC5FA6BD4}">
      <dsp:nvSpPr>
        <dsp:cNvPr id="0" name=""/>
        <dsp:cNvSpPr/>
      </dsp:nvSpPr>
      <dsp:spPr>
        <a:xfrm>
          <a:off x="411078" y="99119"/>
          <a:ext cx="5755094" cy="12179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CL" sz="2400" kern="1200" dirty="0"/>
            <a:t>Elaborar Reglamento RAD de Pre y Post Grado</a:t>
          </a:r>
        </a:p>
      </dsp:txBody>
      <dsp:txXfrm>
        <a:off x="470535" y="158576"/>
        <a:ext cx="5636180" cy="1099066"/>
      </dsp:txXfrm>
    </dsp:sp>
    <dsp:sp modelId="{FD67145E-AA4E-4F0F-8E7E-862D6BF02901}">
      <dsp:nvSpPr>
        <dsp:cNvPr id="0" name=""/>
        <dsp:cNvSpPr/>
      </dsp:nvSpPr>
      <dsp:spPr>
        <a:xfrm>
          <a:off x="0" y="2734658"/>
          <a:ext cx="82296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E35A3E-5974-44F2-A185-27B5CB675707}">
      <dsp:nvSpPr>
        <dsp:cNvPr id="0" name=""/>
        <dsp:cNvSpPr/>
      </dsp:nvSpPr>
      <dsp:spPr>
        <a:xfrm>
          <a:off x="411078" y="1475500"/>
          <a:ext cx="5755094" cy="14067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es-CL" sz="2400" kern="1200" dirty="0"/>
            <a:t>Modificar DFL-1 para establecer que nuestros establecimientos son Asistenciales -Docentes</a:t>
          </a:r>
        </a:p>
      </dsp:txBody>
      <dsp:txXfrm>
        <a:off x="479750" y="1544172"/>
        <a:ext cx="5617750" cy="1269413"/>
      </dsp:txXfrm>
    </dsp:sp>
    <dsp:sp modelId="{18CDB823-B141-4235-B213-513B4E7184AD}">
      <dsp:nvSpPr>
        <dsp:cNvPr id="0" name=""/>
        <dsp:cNvSpPr/>
      </dsp:nvSpPr>
      <dsp:spPr>
        <a:xfrm>
          <a:off x="0" y="4174843"/>
          <a:ext cx="8229600" cy="25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8ABC0-7BB5-474C-8C11-93BAA33AA40A}">
      <dsp:nvSpPr>
        <dsp:cNvPr id="0" name=""/>
        <dsp:cNvSpPr/>
      </dsp:nvSpPr>
      <dsp:spPr>
        <a:xfrm>
          <a:off x="411078" y="3040658"/>
          <a:ext cx="5755094" cy="12817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s-CL" sz="2800" kern="1200" dirty="0"/>
            <a:t>Crear sistema de estímulos para incentivar la docencia. </a:t>
          </a:r>
        </a:p>
      </dsp:txBody>
      <dsp:txXfrm>
        <a:off x="473650" y="3103230"/>
        <a:ext cx="5629950" cy="1156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DE6DE-2E3D-46EE-8090-2E6F28442C83}">
      <dsp:nvSpPr>
        <dsp:cNvPr id="0" name=""/>
        <dsp:cNvSpPr/>
      </dsp:nvSpPr>
      <dsp:spPr>
        <a:xfrm>
          <a:off x="0" y="2423308"/>
          <a:ext cx="8229600"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0AC0FA-5FCD-45C9-B33C-3241556814AB}">
      <dsp:nvSpPr>
        <dsp:cNvPr id="0" name=""/>
        <dsp:cNvSpPr/>
      </dsp:nvSpPr>
      <dsp:spPr>
        <a:xfrm>
          <a:off x="1234448" y="519743"/>
          <a:ext cx="5760720" cy="29180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244600">
            <a:lnSpc>
              <a:spcPct val="90000"/>
            </a:lnSpc>
            <a:spcBef>
              <a:spcPct val="0"/>
            </a:spcBef>
            <a:spcAft>
              <a:spcPct val="35000"/>
            </a:spcAft>
          </a:pPr>
          <a:r>
            <a:rPr lang="es-CL" sz="2800" kern="1200" dirty="0"/>
            <a:t>Ingreso anual de al menos 150 nuevos Médicos especialistas a la Etapa de Planta Superior</a:t>
          </a:r>
        </a:p>
      </dsp:txBody>
      <dsp:txXfrm>
        <a:off x="1376896" y="662191"/>
        <a:ext cx="5475824" cy="2633157"/>
      </dsp:txXfrm>
    </dsp:sp>
  </dsp:spTree>
</dsp:drawing>
</file>

<file path=ppt/diagrams/layout1.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6888" cy="465138"/>
          </a:xfrm>
          <a:prstGeom prst="rect">
            <a:avLst/>
          </a:prstGeom>
        </p:spPr>
        <p:txBody>
          <a:bodyPr vert="horz" lIns="92117" tIns="46058" rIns="92117" bIns="46058" rtlCol="0"/>
          <a:lstStyle>
            <a:lvl1pPr algn="l">
              <a:defRPr sz="1200">
                <a:latin typeface="Arial" pitchFamily="34" charset="0"/>
              </a:defRPr>
            </a:lvl1pPr>
          </a:lstStyle>
          <a:p>
            <a:pPr>
              <a:defRPr/>
            </a:pPr>
            <a:endParaRPr lang="es-CL"/>
          </a:p>
        </p:txBody>
      </p:sp>
      <p:sp>
        <p:nvSpPr>
          <p:cNvPr id="3" name="2 Marcador de fecha"/>
          <p:cNvSpPr>
            <a:spLocks noGrp="1"/>
          </p:cNvSpPr>
          <p:nvPr>
            <p:ph type="dt" sz="quarter" idx="1"/>
          </p:nvPr>
        </p:nvSpPr>
        <p:spPr>
          <a:xfrm>
            <a:off x="3971925" y="0"/>
            <a:ext cx="3036888" cy="465138"/>
          </a:xfrm>
          <a:prstGeom prst="rect">
            <a:avLst/>
          </a:prstGeom>
        </p:spPr>
        <p:txBody>
          <a:bodyPr vert="horz" lIns="92117" tIns="46058" rIns="92117" bIns="46058" rtlCol="0"/>
          <a:lstStyle>
            <a:lvl1pPr algn="r">
              <a:defRPr sz="1200">
                <a:latin typeface="Arial" pitchFamily="34" charset="0"/>
              </a:defRPr>
            </a:lvl1pPr>
          </a:lstStyle>
          <a:p>
            <a:pPr>
              <a:defRPr/>
            </a:pPr>
            <a:fld id="{69C224F4-588D-41A9-ADDA-D0FBE7DE7D74}" type="datetimeFigureOut">
              <a:rPr lang="es-CL"/>
              <a:pPr>
                <a:defRPr/>
              </a:pPr>
              <a:t>13-06-2019</a:t>
            </a:fld>
            <a:endParaRPr lang="es-CL"/>
          </a:p>
        </p:txBody>
      </p:sp>
      <p:sp>
        <p:nvSpPr>
          <p:cNvPr id="4" name="3 Marcador de pie de página"/>
          <p:cNvSpPr>
            <a:spLocks noGrp="1"/>
          </p:cNvSpPr>
          <p:nvPr>
            <p:ph type="ftr" sz="quarter" idx="2"/>
          </p:nvPr>
        </p:nvSpPr>
        <p:spPr>
          <a:xfrm>
            <a:off x="0" y="8829675"/>
            <a:ext cx="3036888" cy="465138"/>
          </a:xfrm>
          <a:prstGeom prst="rect">
            <a:avLst/>
          </a:prstGeom>
        </p:spPr>
        <p:txBody>
          <a:bodyPr vert="horz" lIns="92117" tIns="46058" rIns="92117" bIns="46058" rtlCol="0" anchor="b"/>
          <a:lstStyle>
            <a:lvl1pPr algn="l">
              <a:defRPr sz="1200">
                <a:latin typeface="Arial" pitchFamily="34" charset="0"/>
              </a:defRPr>
            </a:lvl1pPr>
          </a:lstStyle>
          <a:p>
            <a:pPr>
              <a:defRPr/>
            </a:pPr>
            <a:endParaRPr lang="es-CL"/>
          </a:p>
        </p:txBody>
      </p:sp>
      <p:sp>
        <p:nvSpPr>
          <p:cNvPr id="5" name="4 Marcador de número de diapositiva"/>
          <p:cNvSpPr>
            <a:spLocks noGrp="1"/>
          </p:cNvSpPr>
          <p:nvPr>
            <p:ph type="sldNum" sz="quarter" idx="3"/>
          </p:nvPr>
        </p:nvSpPr>
        <p:spPr>
          <a:xfrm>
            <a:off x="3971925" y="8829675"/>
            <a:ext cx="3036888" cy="465138"/>
          </a:xfrm>
          <a:prstGeom prst="rect">
            <a:avLst/>
          </a:prstGeom>
        </p:spPr>
        <p:txBody>
          <a:bodyPr vert="horz" lIns="92117" tIns="46058" rIns="92117" bIns="46058" rtlCol="0" anchor="b"/>
          <a:lstStyle>
            <a:lvl1pPr algn="r">
              <a:defRPr sz="1200">
                <a:latin typeface="Arial" pitchFamily="34" charset="0"/>
              </a:defRPr>
            </a:lvl1pPr>
          </a:lstStyle>
          <a:p>
            <a:pPr>
              <a:defRPr/>
            </a:pPr>
            <a:fld id="{BF8CF732-7991-44DF-A0FC-73E5B14ECC9A}" type="slidenum">
              <a:rPr lang="es-CL"/>
              <a:pPr>
                <a:defRPr/>
              </a:pPr>
              <a:t>‹Nº›</a:t>
            </a:fld>
            <a:endParaRPr lang="es-CL"/>
          </a:p>
        </p:txBody>
      </p:sp>
    </p:spTree>
    <p:extLst>
      <p:ext uri="{BB962C8B-B14F-4D97-AF65-F5344CB8AC3E}">
        <p14:creationId xmlns:p14="http://schemas.microsoft.com/office/powerpoint/2010/main" val="3023681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wrap="square" lIns="93176" tIns="46588" rIns="93176" bIns="46588" numCol="1" anchor="t"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3" name="Date Placeholder 2"/>
          <p:cNvSpPr>
            <a:spLocks noGrp="1"/>
          </p:cNvSpPr>
          <p:nvPr>
            <p:ph type="dt" idx="1"/>
          </p:nvPr>
        </p:nvSpPr>
        <p:spPr>
          <a:xfrm>
            <a:off x="3971925" y="0"/>
            <a:ext cx="3036888" cy="465138"/>
          </a:xfrm>
          <a:prstGeom prst="rect">
            <a:avLst/>
          </a:prstGeom>
        </p:spPr>
        <p:txBody>
          <a:bodyPr vert="horz" wrap="square" lIns="93176" tIns="46588" rIns="93176" bIns="46588" numCol="1" anchor="t"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8D75467E-DFA2-4F49-81B5-8FB85F9A838D}" type="datetime1">
              <a:rPr lang="en-US"/>
              <a:pPr>
                <a:defRPr/>
              </a:pPr>
              <a:t>6/13/2019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6" tIns="46588" rIns="93176" bIns="46588" numCol="1" anchor="ctr" anchorCtr="0" compatLnSpc="1">
            <a:prstTxWarp prst="textNoShape">
              <a:avLst/>
            </a:prstTxWarp>
          </a:bodyPr>
          <a:lstStyle/>
          <a:p>
            <a:pPr lvl="0"/>
            <a:endParaRPr lang="es-E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76" tIns="46588" rIns="93176" bIns="4658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wrap="square" lIns="93176" tIns="46588" rIns="93176" bIns="46588" numCol="1" anchor="b" anchorCtr="0" compatLnSpc="1">
            <a:prstTxWarp prst="textNoShape">
              <a:avLst/>
            </a:prstTxWarp>
          </a:bodyPr>
          <a:lstStyle>
            <a:lvl1pPr>
              <a:defRPr sz="1200">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3176" tIns="46588" rIns="93176" bIns="46588" numCol="1" anchor="b"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36FE9E4C-801D-4F8A-A101-D007F97940C0}" type="slidenum">
              <a:rPr lang="en-US"/>
              <a:pPr>
                <a:defRPr/>
              </a:pPr>
              <a:t>‹Nº›</a:t>
            </a:fld>
            <a:endParaRPr lang="en-US"/>
          </a:p>
        </p:txBody>
      </p:sp>
    </p:spTree>
    <p:extLst>
      <p:ext uri="{BB962C8B-B14F-4D97-AF65-F5344CB8AC3E}">
        <p14:creationId xmlns:p14="http://schemas.microsoft.com/office/powerpoint/2010/main" val="24410684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36FE9E4C-801D-4F8A-A101-D007F97940C0}" type="slidenum">
              <a:rPr lang="en-US" smtClean="0"/>
              <a:pPr>
                <a:defRPr/>
              </a:pPr>
              <a:t>10</a:t>
            </a:fld>
            <a:endParaRPr lang="en-US"/>
          </a:p>
        </p:txBody>
      </p:sp>
    </p:spTree>
    <p:extLst>
      <p:ext uri="{BB962C8B-B14F-4D97-AF65-F5344CB8AC3E}">
        <p14:creationId xmlns:p14="http://schemas.microsoft.com/office/powerpoint/2010/main" val="57479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a:defRPr/>
            </a:pPr>
            <a:fld id="{36FE9E4C-801D-4F8A-A101-D007F97940C0}" type="slidenum">
              <a:rPr lang="en-US" smtClean="0"/>
              <a:pPr>
                <a:defRPr/>
              </a:pPr>
              <a:t>11</a:t>
            </a:fld>
            <a:endParaRPr lang="en-US"/>
          </a:p>
        </p:txBody>
      </p:sp>
    </p:spTree>
    <p:extLst>
      <p:ext uri="{BB962C8B-B14F-4D97-AF65-F5344CB8AC3E}">
        <p14:creationId xmlns:p14="http://schemas.microsoft.com/office/powerpoint/2010/main" val="276491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pPr>
              <a:defRPr/>
            </a:pPr>
            <a:fld id="{6147B893-F17F-4C09-8ADA-D8C411D8A5E1}" type="slidenum">
              <a:rPr lang="en-US" smtClean="0"/>
              <a:pPr>
                <a:defRPr/>
              </a:pPr>
              <a:t>25</a:t>
            </a:fld>
            <a:endParaRPr lang="en-US" dirty="0"/>
          </a:p>
        </p:txBody>
      </p:sp>
    </p:spTree>
    <p:extLst>
      <p:ext uri="{BB962C8B-B14F-4D97-AF65-F5344CB8AC3E}">
        <p14:creationId xmlns:p14="http://schemas.microsoft.com/office/powerpoint/2010/main" val="1320463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328266B-B624-4D24-98F3-F199FAE5811A}" type="datetime1">
              <a:rPr lang="en-US"/>
              <a:pPr>
                <a:defRPr/>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5586861-3A8B-414C-A854-22B2A381B075}"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6B1032F-B088-421A-8A07-363DE21815F4}" type="datetime1">
              <a:rPr lang="en-US"/>
              <a:pPr>
                <a:defRPr/>
              </a:pPr>
              <a:t>6/13/2019</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ES"/>
          </a:p>
        </p:txBody>
      </p:sp>
      <p:sp>
        <p:nvSpPr>
          <p:cNvPr id="9" name="Slide Number Placeholder 8"/>
          <p:cNvSpPr>
            <a:spLocks noGrp="1"/>
          </p:cNvSpPr>
          <p:nvPr>
            <p:ph type="sldNum" sz="quarter" idx="12"/>
          </p:nvPr>
        </p:nvSpPr>
        <p:spPr/>
        <p:txBody>
          <a:bodyPr/>
          <a:lstStyle>
            <a:lvl1pPr>
              <a:defRPr/>
            </a:lvl1pPr>
          </a:lstStyle>
          <a:p>
            <a:pPr>
              <a:defRPr/>
            </a:pPr>
            <a:fld id="{86D98D56-EDCE-412C-8442-EF7997F687D8}"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s-ES"/>
          </a:p>
        </p:txBody>
      </p:sp>
      <p:sp>
        <p:nvSpPr>
          <p:cNvPr id="4" name="Slide Number Placeholder 4"/>
          <p:cNvSpPr>
            <a:spLocks noGrp="1"/>
          </p:cNvSpPr>
          <p:nvPr>
            <p:ph type="sldNum" sz="quarter" idx="11"/>
          </p:nvPr>
        </p:nvSpPr>
        <p:spPr/>
        <p:txBody>
          <a:bodyPr/>
          <a:lstStyle>
            <a:lvl1pPr>
              <a:defRPr/>
            </a:lvl1pPr>
          </a:lstStyle>
          <a:p>
            <a:pPr>
              <a:defRPr/>
            </a:pPr>
            <a:fld id="{14103A86-5AE6-4727-A1B9-45AB3D4817B8}"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ES"/>
          </a:p>
        </p:txBody>
      </p:sp>
      <p:sp>
        <p:nvSpPr>
          <p:cNvPr id="3" name="Slide Number Placeholder 3"/>
          <p:cNvSpPr>
            <a:spLocks noGrp="1"/>
          </p:cNvSpPr>
          <p:nvPr>
            <p:ph type="sldNum" sz="quarter" idx="11"/>
          </p:nvPr>
        </p:nvSpPr>
        <p:spPr/>
        <p:txBody>
          <a:bodyPr/>
          <a:lstStyle>
            <a:lvl1pPr>
              <a:defRPr/>
            </a:lvl1pPr>
          </a:lstStyle>
          <a:p>
            <a:pPr>
              <a:defRPr/>
            </a:pPr>
            <a:fld id="{2463E5B7-A6E0-49E5-89A6-B61CD8ECF33D}"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9272334C-9346-4296-9ED5-C80EF2889B6A}"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ES"/>
          </a:p>
        </p:txBody>
      </p:sp>
      <p:sp>
        <p:nvSpPr>
          <p:cNvPr id="6" name="Slide Number Placeholder 6"/>
          <p:cNvSpPr>
            <a:spLocks noGrp="1"/>
          </p:cNvSpPr>
          <p:nvPr>
            <p:ph type="sldNum" sz="quarter" idx="11"/>
          </p:nvPr>
        </p:nvSpPr>
        <p:spPr/>
        <p:txBody>
          <a:bodyPr/>
          <a:lstStyle>
            <a:lvl1pPr>
              <a:defRPr/>
            </a:lvl1pPr>
          </a:lstStyle>
          <a:p>
            <a:pPr>
              <a:defRPr/>
            </a:pPr>
            <a:fld id="{BD05D6EA-8FF1-44B6-8608-173245D5D96A}"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1931F95C-305A-4F2D-B94E-D7989A415EE6}"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endParaRPr lang="es-ES"/>
          </a:p>
        </p:txBody>
      </p:sp>
      <p:sp>
        <p:nvSpPr>
          <p:cNvPr id="5" name="Slide Number Placeholder 5"/>
          <p:cNvSpPr>
            <a:spLocks noGrp="1"/>
          </p:cNvSpPr>
          <p:nvPr>
            <p:ph type="sldNum" sz="quarter" idx="11"/>
          </p:nvPr>
        </p:nvSpPr>
        <p:spPr/>
        <p:txBody>
          <a:bodyPr/>
          <a:lstStyle>
            <a:lvl1pPr>
              <a:defRPr/>
            </a:lvl1pPr>
          </a:lstStyle>
          <a:p>
            <a:pPr>
              <a:defRPr/>
            </a:pPr>
            <a:fld id="{20C95C28-1DC7-4037-822B-480CA0F704E2}"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Marcador de texto 2"/>
          <p:cNvSpPr>
            <a:spLocks noGrp="1"/>
          </p:cNvSpPr>
          <p:nvPr>
            <p:ph idx="18" hasCustomPrompt="1"/>
          </p:nvPr>
        </p:nvSpPr>
        <p:spPr>
          <a:xfrm>
            <a:off x="3479800" y="3035300"/>
            <a:ext cx="5257799" cy="3236698"/>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dos columnas de texto. </a:t>
            </a:r>
            <a:r>
              <a:rPr lang="es-ES_tradnl" dirty="0" err="1"/>
              <a:t>Verdana</a:t>
            </a:r>
            <a:r>
              <a:rPr lang="es-ES_tradnl" dirty="0"/>
              <a:t> 15pt. </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a:t>
            </a:r>
          </a:p>
          <a:p>
            <a:pPr lvl="0"/>
            <a:r>
              <a:rPr lang="es-ES_tradnl" dirty="0"/>
              <a:t> </a:t>
            </a:r>
          </a:p>
        </p:txBody>
      </p:sp>
      <p:sp>
        <p:nvSpPr>
          <p:cNvPr id="7" name="Marcador de contenido 12"/>
          <p:cNvSpPr>
            <a:spLocks noGrp="1"/>
          </p:cNvSpPr>
          <p:nvPr>
            <p:ph sz="quarter" idx="12" hasCustomPrompt="1"/>
          </p:nvPr>
        </p:nvSpPr>
        <p:spPr>
          <a:xfrm>
            <a:off x="3479800" y="1066801"/>
            <a:ext cx="5257800" cy="9906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chemeClr val="accent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a:p>
            <a:pPr lvl="0"/>
            <a:endParaRPr lang="es-ES" dirty="0"/>
          </a:p>
        </p:txBody>
      </p:sp>
      <p:sp>
        <p:nvSpPr>
          <p:cNvPr id="8" name="Marcador de contenido 12"/>
          <p:cNvSpPr>
            <a:spLocks noGrp="1"/>
          </p:cNvSpPr>
          <p:nvPr>
            <p:ph sz="quarter" idx="13" hasCustomPrompt="1"/>
          </p:nvPr>
        </p:nvSpPr>
        <p:spPr>
          <a:xfrm>
            <a:off x="3479800" y="21844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rgbClr val="4F81BD"/>
                </a:solidFill>
                <a:latin typeface="Verdana"/>
              </a:defRPr>
            </a:lvl1pPr>
          </a:lstStyle>
          <a:p>
            <a:pPr lvl="0"/>
            <a:r>
              <a:rPr lang="es-ES" dirty="0"/>
              <a:t>(Línea adicional) Subtema </a:t>
            </a:r>
            <a:r>
              <a:rPr lang="es-ES" dirty="0" err="1"/>
              <a:t>Verdana</a:t>
            </a:r>
            <a:r>
              <a:rPr lang="es-ES" dirty="0"/>
              <a:t> 18pt</a:t>
            </a:r>
          </a:p>
          <a:p>
            <a:pPr lvl="0"/>
            <a:endParaRPr lang="es-ES" dirty="0"/>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478173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Marcador de texto 2"/>
          <p:cNvSpPr>
            <a:spLocks noGrp="1"/>
          </p:cNvSpPr>
          <p:nvPr>
            <p:ph idx="1" hasCustomPrompt="1"/>
          </p:nvPr>
        </p:nvSpPr>
        <p:spPr>
          <a:xfrm>
            <a:off x="406400" y="2184401"/>
            <a:ext cx="8331200" cy="396444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a:t>Contenido de la </a:t>
            </a:r>
            <a:r>
              <a:rPr lang="es-ES_tradnl" dirty="0" err="1"/>
              <a:t>slide</a:t>
            </a:r>
            <a:r>
              <a:rPr lang="es-ES_tradnl" dirty="0"/>
              <a:t> en una columna de texto. </a:t>
            </a:r>
            <a:r>
              <a:rPr lang="es-ES_tradnl" dirty="0" err="1"/>
              <a:t>Verdana</a:t>
            </a:r>
            <a:r>
              <a:rPr lang="es-ES_tradnl" dirty="0"/>
              <a:t> 15pt.</a:t>
            </a:r>
          </a:p>
          <a:p>
            <a:pPr lvl="0"/>
            <a:endParaRPr lang="es-ES_tradnl" dirty="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a:t>  </a:t>
            </a:r>
          </a:p>
        </p:txBody>
      </p:sp>
      <p:sp>
        <p:nvSpPr>
          <p:cNvPr id="6" name="Marcador de contenido 12"/>
          <p:cNvSpPr>
            <a:spLocks noGrp="1"/>
          </p:cNvSpPr>
          <p:nvPr>
            <p:ph sz="quarter" idx="12" hasCustomPrompt="1"/>
          </p:nvPr>
        </p:nvSpPr>
        <p:spPr>
          <a:xfrm>
            <a:off x="406400" y="534221"/>
            <a:ext cx="8331200" cy="747580"/>
          </a:xfrm>
          <a:prstGeom prst="rect">
            <a:avLst/>
          </a:prstGeom>
        </p:spPr>
        <p:txBody>
          <a:bodyPr vert="horz" anchor="b"/>
          <a:lstStyle>
            <a:lvl1pPr marL="0" marR="0" indent="0" algn="l" defTabSz="457200" rtl="0" eaLnBrk="1" fontAlgn="auto" latinLnBrk="0" hangingPunct="1">
              <a:lnSpc>
                <a:spcPct val="100000"/>
              </a:lnSpc>
              <a:spcBef>
                <a:spcPct val="20000"/>
              </a:spcBef>
              <a:spcAft>
                <a:spcPts val="0"/>
              </a:spcAft>
              <a:buClrTx/>
              <a:buSzTx/>
              <a:buFont typeface="Arial"/>
              <a:buNone/>
              <a:tabLst/>
              <a:defRPr sz="2000" b="1" i="0" spc="0">
                <a:solidFill>
                  <a:srgbClr val="0061A1"/>
                </a:solidFill>
                <a:latin typeface="Verdana"/>
              </a:defRPr>
            </a:lvl1pPr>
          </a:lstStyle>
          <a:p>
            <a:pPr lvl="0"/>
            <a:r>
              <a:rPr lang="es-ES" dirty="0"/>
              <a:t>Titulo del capítulo/tema de la </a:t>
            </a:r>
            <a:r>
              <a:rPr lang="es-ES" dirty="0" err="1"/>
              <a:t>diapo</a:t>
            </a:r>
            <a:r>
              <a:rPr lang="es-ES" dirty="0"/>
              <a:t>. en máx. dos líneas. </a:t>
            </a:r>
            <a:r>
              <a:rPr lang="es-ES" dirty="0" err="1"/>
              <a:t>Verdana</a:t>
            </a:r>
            <a:r>
              <a:rPr lang="es-ES" dirty="0"/>
              <a:t> Negrita 20pt:</a:t>
            </a:r>
          </a:p>
        </p:txBody>
      </p:sp>
      <p:sp>
        <p:nvSpPr>
          <p:cNvPr id="10" name="Marcador de contenido 12"/>
          <p:cNvSpPr>
            <a:spLocks noGrp="1"/>
          </p:cNvSpPr>
          <p:nvPr>
            <p:ph sz="quarter" idx="13" hasCustomPrompt="1"/>
          </p:nvPr>
        </p:nvSpPr>
        <p:spPr>
          <a:xfrm>
            <a:off x="406400" y="1434204"/>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tx1">
                    <a:lumMod val="65000"/>
                    <a:lumOff val="35000"/>
                  </a:schemeClr>
                </a:solidFill>
                <a:latin typeface="Verdana"/>
              </a:defRPr>
            </a:lvl1pPr>
          </a:lstStyle>
          <a:p>
            <a:pPr lvl="0"/>
            <a:r>
              <a:rPr lang="es-ES" dirty="0"/>
              <a:t>(Línea adicional) Subtema </a:t>
            </a:r>
            <a:r>
              <a:rPr lang="es-ES" dirty="0" err="1"/>
              <a:t>Verdana</a:t>
            </a:r>
            <a:r>
              <a:rPr lang="es-ES" dirty="0"/>
              <a:t> 18pt</a:t>
            </a:r>
          </a:p>
          <a:p>
            <a:pPr lvl="0"/>
            <a:endParaRPr lang="es-ES" dirty="0"/>
          </a:p>
        </p:txBody>
      </p:sp>
    </p:spTree>
    <p:extLst>
      <p:ext uri="{BB962C8B-B14F-4D97-AF65-F5344CB8AC3E}">
        <p14:creationId xmlns:p14="http://schemas.microsoft.com/office/powerpoint/2010/main" val="2785628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54E1CF9-2BE2-4BAB-9E9E-0D60CE9D4445}" type="datetime1">
              <a:rPr lang="en-US"/>
              <a:pPr>
                <a:defRPr/>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EE29900-3C99-49A2-9C91-678DB4E07A97}"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44F527C-21E4-49BD-B110-DF6C5055A22F}" type="datetime1">
              <a:rPr lang="en-US"/>
              <a:pPr>
                <a:defRPr/>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C26EE30-8B67-40D0-AA5D-42619C368C70}"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5302013-390A-446E-848C-693AB4AAC168}" type="datetime1">
              <a:rPr lang="en-US"/>
              <a:pPr>
                <a:defRPr/>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674AC25-AC88-4926-AE1A-D5317A30754D}"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4FD6366-E3F8-4938-A062-CC6E9E9821F1}" type="datetime1">
              <a:rPr lang="en-US"/>
              <a:pPr>
                <a:defRPr/>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384230A-D013-409B-8FC0-1845A1B83A31}"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5A20287-2851-46CD-8F3B-6221C6D6B62F}" type="datetime1">
              <a:rPr lang="en-US"/>
              <a:pPr>
                <a:defRPr/>
              </a:pPr>
              <a:t>6/13/2019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4202E80-F2C7-41B6-ADBC-2FF943740A56}" type="slidenum">
              <a:rPr lang="en-US"/>
              <a:pPr>
                <a:defRPr/>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7409686-C7C2-4041-BAD0-DACECC729331}" type="datetime1">
              <a:rPr lang="en-US"/>
              <a:pPr>
                <a:defRPr/>
              </a:pPr>
              <a:t>6/13/2019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CFA4B8C-7DF0-4618-AB6A-74398F660780}" type="slidenum">
              <a:rPr lang="en-US"/>
              <a:pPr>
                <a:defRPr/>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5043BE0-F615-49E3-AC1C-994B0E9C2E9C}" type="datetime1">
              <a:rPr lang="en-US"/>
              <a:pPr>
                <a:defRPr/>
              </a:pPr>
              <a:t>6/13/2019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F05E972-B852-44D0-8AAD-7681CECF82C4}" type="slidenum">
              <a:rPr lang="en-US"/>
              <a:pPr>
                <a:defRPr/>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D8D48BC-73AF-4E4B-9F9A-F64F612E86B9}" type="datetime1">
              <a:rPr lang="en-US"/>
              <a:pPr>
                <a:defRPr/>
              </a:pPr>
              <a:t>6/13/2019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8A26ADD-EC39-4C98-9AE8-1B0CEFF7C47B}" type="slidenum">
              <a:rPr lang="en-US"/>
              <a:pPr>
                <a:defRPr/>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9512D7C-6CFE-4C46-BFB2-7169A89D41C7}" type="datetime1">
              <a:rPr lang="en-US"/>
              <a:pPr>
                <a:defRPr/>
              </a:pPr>
              <a:t>6/13/2019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EC3CF7E7-FF3A-4BBE-80EC-2A116391CAA6}" type="slidenum">
              <a:rPr lang="en-US"/>
              <a:pPr>
                <a:defRPr/>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5E11829A-9104-4F88-8B7A-5528EC19F1D3}" type="datetime1">
              <a:rPr lang="en-US"/>
              <a:pPr>
                <a:defRPr/>
              </a:pPr>
              <a:t>6/13/2019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E33CBCB-1215-42C7-8E6B-CA860EBFEF45}" type="slidenum">
              <a:rPr lang="en-US"/>
              <a:pPr>
                <a:defRPr/>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6C7C6B47-72EF-4358-A439-4FD4D8DDF340}" type="datetime1">
              <a:rPr lang="en-US"/>
              <a:pPr>
                <a:defRPr/>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A4609B6-627C-459F-995F-F1566F06EED2}" type="slidenum">
              <a:rPr lang="en-US"/>
              <a:pPr>
                <a:defRPr/>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3FD363FB-6AB5-4525-981C-2409005F9C87}" type="datetime1">
              <a:rPr lang="en-US"/>
              <a:pPr>
                <a:defRPr/>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674C4CB-AB71-44AB-AB4C-AECF91054A3E}"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B52CD4D-26B0-45CD-9710-FE01012F5609}" type="datetime1">
              <a:rPr lang="en-US"/>
              <a:pPr>
                <a:defRPr/>
              </a:pPr>
              <a:t>6/13/2019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96B6BB1-5D58-4A24-81C3-C2E44748B389}"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2E01D88-B571-4032-AE61-B29ABD4E4055}" type="datetime1">
              <a:rPr lang="en-US"/>
              <a:pPr>
                <a:defRPr/>
              </a:pPr>
              <a:t>6/13/2019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7EED323-4251-4BAD-8779-B37DF32A08B2}"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164513" cy="1143000"/>
          </a:xfrm>
          <a:prstGeom prst="rect">
            <a:avLst/>
          </a:prstGeom>
        </p:spPr>
        <p:txBody>
          <a:bodyPr/>
          <a:lstStyle/>
          <a:p>
            <a:r>
              <a:rPr lang="en-US"/>
              <a:t>Click to edit Master title style</a:t>
            </a:r>
          </a:p>
        </p:txBody>
      </p:sp>
      <p:sp>
        <p:nvSpPr>
          <p:cNvPr id="3" name="Footer Placeholder 3"/>
          <p:cNvSpPr>
            <a:spLocks noGrp="1"/>
          </p:cNvSpPr>
          <p:nvPr>
            <p:ph type="ftr" sz="quarter" idx="10"/>
          </p:nvPr>
        </p:nvSpPr>
        <p:spPr>
          <a:xfrm>
            <a:off x="19050" y="6527800"/>
            <a:ext cx="2895600" cy="246063"/>
          </a:xfrm>
          <a:prstGeom prst="rect">
            <a:avLst/>
          </a:prstGeom>
        </p:spPr>
        <p:txBody>
          <a:bodyPr/>
          <a:lstStyle>
            <a:lvl1pPr>
              <a:defRPr>
                <a:latin typeface="Arial" pitchFamily="34" charset="0"/>
                <a:ea typeface="ヒラギノ角ゴ Pro W3" charset="-128"/>
                <a:cs typeface="+mn-cs"/>
              </a:defRPr>
            </a:lvl1pPr>
          </a:lstStyle>
          <a:p>
            <a:pPr>
              <a:defRPr/>
            </a:pPr>
            <a:endParaRPr lang="es-ES"/>
          </a:p>
        </p:txBody>
      </p:sp>
      <p:sp>
        <p:nvSpPr>
          <p:cNvPr id="4" name="Slide Number Placeholder 4"/>
          <p:cNvSpPr>
            <a:spLocks noGrp="1"/>
          </p:cNvSpPr>
          <p:nvPr>
            <p:ph type="sldNum" sz="quarter" idx="11"/>
          </p:nvPr>
        </p:nvSpPr>
        <p:spPr>
          <a:xfrm>
            <a:off x="6183313" y="6527800"/>
            <a:ext cx="2133600" cy="193675"/>
          </a:xfrm>
          <a:prstGeom prst="rect">
            <a:avLst/>
          </a:prstGeom>
        </p:spPr>
        <p:txBody>
          <a:bodyPr/>
          <a:lstStyle>
            <a:lvl1pPr>
              <a:defRPr>
                <a:latin typeface="Arial" pitchFamily="34" charset="0"/>
                <a:ea typeface="ヒラギノ角ゴ Pro W3" charset="-128"/>
                <a:cs typeface="+mn-cs"/>
              </a:defRPr>
            </a:lvl1pPr>
          </a:lstStyle>
          <a:p>
            <a:pPr>
              <a:defRPr/>
            </a:pPr>
            <a:fld id="{CABE63FF-9F36-4837-8FA7-3A6161FF1AFB}"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7F5FD574-A99B-4104-BC26-4144799D76A8}"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E3B6B480-5CB4-4BDB-BCCF-6BDF06EEDADB}"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0AA8334E-828D-4F81-8D92-FE7C2FDC4AC8}"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81A40E2B-D7F3-42D5-B922-16A50B486C6B}" type="datetime1">
              <a:rPr lang="en-US"/>
              <a:pPr>
                <a:defRPr/>
              </a:pPr>
              <a:t>6/13/2019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ES"/>
          </a:p>
        </p:txBody>
      </p:sp>
      <p:sp>
        <p:nvSpPr>
          <p:cNvPr id="6" name="Slide Number Placeholder 5"/>
          <p:cNvSpPr>
            <a:spLocks noGrp="1"/>
          </p:cNvSpPr>
          <p:nvPr>
            <p:ph type="sldNum" sz="quarter" idx="12"/>
          </p:nvPr>
        </p:nvSpPr>
        <p:spPr/>
        <p:txBody>
          <a:bodyPr/>
          <a:lstStyle>
            <a:lvl1pPr>
              <a:defRPr/>
            </a:lvl1pPr>
          </a:lstStyle>
          <a:p>
            <a:pPr>
              <a:defRPr/>
            </a:pPr>
            <a:fld id="{57FCCD2C-950C-439E-A067-7A7FCC52F530}"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E3225A6-3449-415F-9A1E-5FD3C23BD0B1}" type="datetime1">
              <a:rPr lang="en-US"/>
              <a:pPr>
                <a:defRPr/>
              </a:pPr>
              <a:t>6/13/2019</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ES"/>
          </a:p>
        </p:txBody>
      </p:sp>
      <p:sp>
        <p:nvSpPr>
          <p:cNvPr id="7" name="Slide Number Placeholder 6"/>
          <p:cNvSpPr>
            <a:spLocks noGrp="1"/>
          </p:cNvSpPr>
          <p:nvPr>
            <p:ph type="sldNum" sz="quarter" idx="12"/>
          </p:nvPr>
        </p:nvSpPr>
        <p:spPr/>
        <p:txBody>
          <a:bodyPr/>
          <a:lstStyle>
            <a:lvl1pPr>
              <a:defRPr/>
            </a:lvl1pPr>
          </a:lstStyle>
          <a:p>
            <a:pPr>
              <a:defRPr/>
            </a:pPr>
            <a:fld id="{F76E8342-7172-4E4B-8012-2CB23C23B3F1}"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pic>
        <p:nvPicPr>
          <p:cNvPr id="1028" name="Picture 1"/>
          <p:cNvPicPr>
            <a:picLocks noChangeAspect="1" noChangeArrowheads="1"/>
          </p:cNvPicPr>
          <p:nvPr/>
        </p:nvPicPr>
        <p:blipFill>
          <a:blip r:embed="rId7"/>
          <a:srcRect/>
          <a:stretch>
            <a:fillRect/>
          </a:stretch>
        </p:blipFill>
        <p:spPr bwMode="auto">
          <a:xfrm>
            <a:off x="647700" y="3452813"/>
            <a:ext cx="803275" cy="585787"/>
          </a:xfrm>
          <a:prstGeom prst="rect">
            <a:avLst/>
          </a:prstGeom>
          <a:noFill/>
          <a:ln w="12700">
            <a:noFill/>
            <a:miter lim="800000"/>
            <a:headEnd/>
            <a:tailEnd/>
          </a:ln>
        </p:spPr>
      </p:pic>
      <p:pic>
        <p:nvPicPr>
          <p:cNvPr id="1029" name="Picture 1"/>
          <p:cNvPicPr>
            <a:picLocks noChangeAspect="1" noChangeArrowheads="1"/>
          </p:cNvPicPr>
          <p:nvPr/>
        </p:nvPicPr>
        <p:blipFill>
          <a:blip r:embed="rId8"/>
          <a:srcRect/>
          <a:stretch>
            <a:fillRect/>
          </a:stretch>
        </p:blipFill>
        <p:spPr bwMode="auto">
          <a:xfrm>
            <a:off x="1677988" y="3452813"/>
            <a:ext cx="1031875" cy="419100"/>
          </a:xfrm>
          <a:prstGeom prst="rect">
            <a:avLst/>
          </a:prstGeom>
          <a:noFill/>
          <a:ln w="12700">
            <a:noFill/>
            <a:miter lim="800000"/>
            <a:headEnd/>
            <a:tailEnd/>
          </a:ln>
        </p:spPr>
      </p:pic>
      <p:sp>
        <p:nvSpPr>
          <p:cNvPr id="71" name="Rectangle 70"/>
          <p:cNvSpPr>
            <a:spLocks noChangeArrowheads="1"/>
          </p:cNvSpPr>
          <p:nvPr/>
        </p:nvSpPr>
        <p:spPr bwMode="auto">
          <a:xfrm>
            <a:off x="533400" y="0"/>
            <a:ext cx="1033463"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charset="0"/>
                <a:ea typeface="ヒラギノ角ゴ Pro W3" charset="0"/>
                <a:cs typeface="Verdana"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A0447131-640D-4EDE-8734-12D428622CC2}" type="slidenum">
              <a:rPr lang="en-US"/>
              <a:pPr>
                <a:defRPr/>
              </a:pPr>
              <a:t>‹Nº›</a:t>
            </a:fld>
            <a:endParaRPr lang="en-US"/>
          </a:p>
        </p:txBody>
      </p:sp>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1" r:id="rId12"/>
    <p:sldLayoutId id="2147483722" r:id="rId13"/>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grpSp>
        <p:nvGrpSpPr>
          <p:cNvPr id="19460"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ES">
                <a:solidFill>
                  <a:srgbClr val="FFFFFF"/>
                </a:solidFill>
                <a:ea typeface="ヒラギノ角ゴ Pro W3" charset="0"/>
                <a:cs typeface="ヒラギノ角ゴ Pro W3" charset="0"/>
              </a:endParaRPr>
            </a:p>
          </p:txBody>
        </p:sp>
        <p:pic>
          <p:nvPicPr>
            <p:cNvPr id="19465"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19466"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19467"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a:defRPr/>
            </a:pPr>
            <a:endParaRPr lang="es-ES">
              <a:solidFill>
                <a:srgbClr val="FFFFFF"/>
              </a:solidFill>
              <a:latin typeface="Calibri" charset="0"/>
              <a:ea typeface="ヒラギノ角ゴ Pro W3" charset="0"/>
              <a:cs typeface="ヒラギノ角ゴ Pro W3" charset="0"/>
            </a:endParaRPr>
          </a:p>
        </p:txBody>
      </p:sp>
      <p:sp>
        <p:nvSpPr>
          <p:cNvPr id="19462"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bwMode="auto">
          <a:xfrm>
            <a:off x="2483768" y="877994"/>
            <a:ext cx="6637654" cy="2592288"/>
          </a:xfrm>
          <a:noFill/>
          <a:ln>
            <a:miter lim="800000"/>
            <a:headEnd/>
            <a:tailEnd/>
          </a:ln>
        </p:spPr>
        <p:txBody>
          <a:bodyPr vert="horz" wrap="square" lIns="91440" tIns="45720" rIns="91440" bIns="45720" numCol="1" anchor="t" anchorCtr="0" compatLnSpc="1">
            <a:prstTxWarp prst="textNoShape">
              <a:avLst/>
            </a:prstTxWarp>
          </a:bodyPr>
          <a:lstStyle/>
          <a:p>
            <a:pPr algn="ctr" fontAlgn="base">
              <a:spcAft>
                <a:spcPct val="0"/>
              </a:spcAft>
            </a:pPr>
            <a:r>
              <a:rPr lang="es-ES_tradnl" sz="2000" b="1" dirty="0">
                <a:latin typeface="Verdana" pitchFamily="34" charset="0"/>
                <a:ea typeface="ヒラギノ角ゴ Pro W3"/>
                <a:cs typeface="ヒラギノ角ゴ Pro W3"/>
                <a:sym typeface="Verdana Bold"/>
              </a:rPr>
              <a:t>JORNADA </a:t>
            </a:r>
            <a:r>
              <a:rPr lang="es-ES_tradnl" sz="2000" b="1" dirty="0" smtClean="0">
                <a:latin typeface="Verdana" pitchFamily="34" charset="0"/>
                <a:ea typeface="ヒラギノ角ゴ Pro W3"/>
                <a:cs typeface="ヒラギノ角ゴ Pro W3"/>
                <a:sym typeface="Verdana Bold"/>
              </a:rPr>
              <a:t>TECNICA DE CAPACITACION, FORMACION Y EDUCACION CONTINUA </a:t>
            </a:r>
            <a:br>
              <a:rPr lang="es-ES_tradnl" sz="2000" b="1" dirty="0" smtClean="0">
                <a:latin typeface="Verdana" pitchFamily="34" charset="0"/>
                <a:ea typeface="ヒラギノ角ゴ Pro W3"/>
                <a:cs typeface="ヒラギノ角ゴ Pro W3"/>
                <a:sym typeface="Verdana Bold"/>
              </a:rPr>
            </a:br>
            <a:r>
              <a:rPr lang="es-ES_tradnl" sz="2000" b="1" dirty="0">
                <a:latin typeface="Verdana" pitchFamily="34" charset="0"/>
                <a:ea typeface="ヒラギノ角ゴ Pro W3"/>
                <a:cs typeface="ヒラギノ角ゴ Pro W3"/>
                <a:sym typeface="Verdana Bold"/>
              </a:rPr>
              <a:t/>
            </a:r>
            <a:br>
              <a:rPr lang="es-ES_tradnl" sz="2000" b="1" dirty="0">
                <a:latin typeface="Verdana" pitchFamily="34" charset="0"/>
                <a:ea typeface="ヒラギノ角ゴ Pro W3"/>
                <a:cs typeface="ヒラギノ角ゴ Pro W3"/>
                <a:sym typeface="Verdana Bold"/>
              </a:rPr>
            </a:br>
            <a:r>
              <a:rPr lang="es-ES_tradnl" sz="2000" b="1" dirty="0">
                <a:latin typeface="Verdana" pitchFamily="34" charset="0"/>
                <a:ea typeface="ヒラギノ角ゴ Pro W3"/>
                <a:cs typeface="ヒラギノ角ゴ Pro W3"/>
                <a:sym typeface="Verdana Bold"/>
              </a:rPr>
              <a:t/>
            </a:r>
            <a:br>
              <a:rPr lang="es-ES_tradnl" sz="2000" b="1" dirty="0">
                <a:latin typeface="Verdana" pitchFamily="34" charset="0"/>
                <a:ea typeface="ヒラギノ角ゴ Pro W3"/>
                <a:cs typeface="ヒラギノ角ゴ Pro W3"/>
                <a:sym typeface="Verdana Bold"/>
              </a:rPr>
            </a:br>
            <a:endParaRPr lang="es-ES_tradnl" sz="2000" b="1" dirty="0">
              <a:latin typeface="Verdana" pitchFamily="34" charset="0"/>
              <a:ea typeface="ヒラギノ角ゴ Pro W3"/>
              <a:cs typeface="ヒラギノ角ゴ Pro W3"/>
              <a:sym typeface="Verdana Bold"/>
            </a:endParaRPr>
          </a:p>
        </p:txBody>
      </p:sp>
      <p:sp>
        <p:nvSpPr>
          <p:cNvPr id="33794" name="4 Rectángulo"/>
          <p:cNvSpPr>
            <a:spLocks noChangeArrowheads="1"/>
          </p:cNvSpPr>
          <p:nvPr/>
        </p:nvSpPr>
        <p:spPr bwMode="auto">
          <a:xfrm>
            <a:off x="2892587" y="4293096"/>
            <a:ext cx="6081369" cy="1815882"/>
          </a:xfrm>
          <a:prstGeom prst="rect">
            <a:avLst/>
          </a:prstGeom>
          <a:noFill/>
          <a:ln w="9525">
            <a:noFill/>
            <a:miter lim="800000"/>
            <a:headEnd/>
            <a:tailEnd/>
          </a:ln>
        </p:spPr>
        <p:txBody>
          <a:bodyPr wrap="square">
            <a:spAutoFit/>
          </a:bodyPr>
          <a:lstStyle/>
          <a:p>
            <a:pPr algn="ctr"/>
            <a:endParaRPr lang="es-ES_tradnl" sz="1600" b="1" dirty="0">
              <a:solidFill>
                <a:srgbClr val="FFFFFF"/>
              </a:solidFill>
              <a:latin typeface="Verdana" pitchFamily="34" charset="0"/>
              <a:sym typeface="Verdana" pitchFamily="34" charset="0"/>
            </a:endParaRPr>
          </a:p>
          <a:p>
            <a:pPr algn="ctr"/>
            <a:r>
              <a:rPr lang="es-ES_tradnl" sz="1600" b="1" dirty="0" smtClean="0">
                <a:solidFill>
                  <a:srgbClr val="FFFFFF"/>
                </a:solidFill>
                <a:latin typeface="Verdana" pitchFamily="34" charset="0"/>
                <a:sym typeface="Verdana" pitchFamily="34" charset="0"/>
              </a:rPr>
              <a:t>Dpto. Capacitación, Formación y Educación Continua.</a:t>
            </a:r>
          </a:p>
          <a:p>
            <a:pPr algn="ctr"/>
            <a:r>
              <a:rPr lang="es-ES_tradnl" sz="1600" b="1" dirty="0" smtClean="0">
                <a:solidFill>
                  <a:srgbClr val="FFFFFF"/>
                </a:solidFill>
                <a:latin typeface="Verdana" pitchFamily="34" charset="0"/>
                <a:sym typeface="Verdana" pitchFamily="34" charset="0"/>
              </a:rPr>
              <a:t>División </a:t>
            </a:r>
            <a:r>
              <a:rPr lang="es-ES_tradnl" sz="1600" b="1" dirty="0">
                <a:solidFill>
                  <a:srgbClr val="FFFFFF"/>
                </a:solidFill>
                <a:latin typeface="Verdana" pitchFamily="34" charset="0"/>
                <a:sym typeface="Verdana" pitchFamily="34" charset="0"/>
              </a:rPr>
              <a:t>de Gestión y Desarrollo de las Personas</a:t>
            </a:r>
          </a:p>
          <a:p>
            <a:pPr algn="ctr"/>
            <a:r>
              <a:rPr lang="es-ES_tradnl" sz="1600" b="1" dirty="0">
                <a:solidFill>
                  <a:srgbClr val="FFFFFF"/>
                </a:solidFill>
                <a:latin typeface="Verdana" pitchFamily="34" charset="0"/>
                <a:sym typeface="Verdana" pitchFamily="34" charset="0"/>
              </a:rPr>
              <a:t>Subsecretaría de Redes Asistenciales</a:t>
            </a:r>
          </a:p>
          <a:p>
            <a:pPr algn="ctr"/>
            <a:endParaRPr lang="es-ES_tradnl" sz="1600" b="1" dirty="0">
              <a:solidFill>
                <a:srgbClr val="FFFFFF"/>
              </a:solidFill>
              <a:latin typeface="Verdana" pitchFamily="34" charset="0"/>
              <a:sym typeface="Verdana" pitchFamily="34" charset="0"/>
            </a:endParaRPr>
          </a:p>
          <a:p>
            <a:pPr algn="ctr"/>
            <a:r>
              <a:rPr lang="es-ES_tradnl" sz="1600" b="1" dirty="0" smtClean="0">
                <a:solidFill>
                  <a:srgbClr val="FFFFFF"/>
                </a:solidFill>
                <a:latin typeface="Verdana" pitchFamily="34" charset="0"/>
                <a:sym typeface="Verdana" pitchFamily="34" charset="0"/>
              </a:rPr>
              <a:t>SANTIAGO, 12, 13 y 14 de Junio de </a:t>
            </a:r>
            <a:r>
              <a:rPr lang="es-ES_tradnl" sz="1600" b="1" dirty="0">
                <a:solidFill>
                  <a:srgbClr val="FFFFFF"/>
                </a:solidFill>
                <a:latin typeface="Verdana" pitchFamily="34" charset="0"/>
                <a:sym typeface="Verdana" pitchFamily="34" charset="0"/>
              </a:rPr>
              <a:t>2019</a:t>
            </a:r>
          </a:p>
        </p:txBody>
      </p:sp>
      <p:sp>
        <p:nvSpPr>
          <p:cNvPr id="4" name="Title 1"/>
          <p:cNvSpPr txBox="1">
            <a:spLocks/>
          </p:cNvSpPr>
          <p:nvPr/>
        </p:nvSpPr>
        <p:spPr bwMode="auto">
          <a:xfrm>
            <a:off x="3289195" y="1988840"/>
            <a:ext cx="5026800" cy="172819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marR="0" indent="0" algn="l" defTabSz="457200" rtl="0" eaLnBrk="1" fontAlgn="auto" latinLnBrk="0" hangingPunct="1">
              <a:lnSpc>
                <a:spcPct val="100000"/>
              </a:lnSpc>
              <a:spcBef>
                <a:spcPct val="0"/>
              </a:spcBef>
              <a:spcAft>
                <a:spcPts val="0"/>
              </a:spcAft>
              <a:tabLs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a:lstStyle>
          <a:p>
            <a:pPr algn="ctr" fontAlgn="base">
              <a:spcAft>
                <a:spcPct val="0"/>
              </a:spcAft>
            </a:pPr>
            <a:r>
              <a:rPr lang="es-ES_tradnl" sz="2000" b="1" dirty="0">
                <a:solidFill>
                  <a:srgbClr val="FFC000"/>
                </a:solidFill>
                <a:latin typeface="Verdana" pitchFamily="34" charset="0"/>
                <a:ea typeface="ヒラギノ角ゴ Pro W3"/>
                <a:cs typeface="ヒラギノ角ゴ Pro W3"/>
                <a:sym typeface="Verdana Bold"/>
              </a:rPr>
              <a:t>ELEMENTOS A CONSIDERAR EN</a:t>
            </a:r>
          </a:p>
          <a:p>
            <a:pPr algn="ctr" fontAlgn="base">
              <a:spcAft>
                <a:spcPct val="0"/>
              </a:spcAft>
            </a:pPr>
            <a:r>
              <a:rPr lang="es-ES_tradnl" sz="2000" b="1" dirty="0">
                <a:solidFill>
                  <a:srgbClr val="FFC000"/>
                </a:solidFill>
                <a:latin typeface="Verdana" pitchFamily="34" charset="0"/>
                <a:ea typeface="ヒラギノ角ゴ Pro W3"/>
                <a:cs typeface="ヒラギノ角ゴ Pro W3"/>
                <a:sym typeface="Verdana Bold"/>
              </a:rPr>
              <a:t>UNA GESTION INTEGRAL Y ARTICULADA DE LA RELACION ASISTENCIAL </a:t>
            </a:r>
            <a:r>
              <a:rPr lang="es-ES_tradnl" sz="2000" b="1" dirty="0" smtClean="0">
                <a:solidFill>
                  <a:srgbClr val="FFC000"/>
                </a:solidFill>
                <a:latin typeface="Verdana" pitchFamily="34" charset="0"/>
                <a:ea typeface="ヒラギノ角ゴ Pro W3"/>
                <a:cs typeface="ヒラギノ角ゴ Pro W3"/>
                <a:sym typeface="Verdana Bold"/>
              </a:rPr>
              <a:t>DOCENTE EN EL SISTEMA PUBLICO DE SALUD.</a:t>
            </a:r>
            <a:endParaRPr lang="es-ES_tradnl" sz="2000" b="1" dirty="0">
              <a:solidFill>
                <a:srgbClr val="FFC000"/>
              </a:solidFill>
              <a:latin typeface="Verdana" pitchFamily="34" charset="0"/>
              <a:ea typeface="ヒラギノ角ゴ Pro W3"/>
              <a:cs typeface="ヒラギノ角ゴ Pro W3"/>
              <a:sym typeface="Verdana Bold"/>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815397418"/>
              </p:ext>
            </p:extLst>
          </p:nvPr>
        </p:nvGraphicFramePr>
        <p:xfrm>
          <a:off x="1619670" y="3105522"/>
          <a:ext cx="6120681" cy="1547615"/>
        </p:xfrm>
        <a:graphic>
          <a:graphicData uri="http://schemas.openxmlformats.org/drawingml/2006/table">
            <a:tbl>
              <a:tblPr/>
              <a:tblGrid>
                <a:gridCol w="2352749">
                  <a:extLst>
                    <a:ext uri="{9D8B030D-6E8A-4147-A177-3AD203B41FA5}">
                      <a16:colId xmlns="" xmlns:a16="http://schemas.microsoft.com/office/drawing/2014/main" val="20000"/>
                    </a:ext>
                  </a:extLst>
                </a:gridCol>
                <a:gridCol w="941983">
                  <a:extLst>
                    <a:ext uri="{9D8B030D-6E8A-4147-A177-3AD203B41FA5}">
                      <a16:colId xmlns="" xmlns:a16="http://schemas.microsoft.com/office/drawing/2014/main" val="20001"/>
                    </a:ext>
                  </a:extLst>
                </a:gridCol>
                <a:gridCol w="941983">
                  <a:extLst>
                    <a:ext uri="{9D8B030D-6E8A-4147-A177-3AD203B41FA5}">
                      <a16:colId xmlns="" xmlns:a16="http://schemas.microsoft.com/office/drawing/2014/main" val="20002"/>
                    </a:ext>
                  </a:extLst>
                </a:gridCol>
                <a:gridCol w="941983">
                  <a:extLst>
                    <a:ext uri="{9D8B030D-6E8A-4147-A177-3AD203B41FA5}">
                      <a16:colId xmlns="" xmlns:a16="http://schemas.microsoft.com/office/drawing/2014/main" val="20003"/>
                    </a:ext>
                  </a:extLst>
                </a:gridCol>
                <a:gridCol w="941983">
                  <a:extLst>
                    <a:ext uri="{9D8B030D-6E8A-4147-A177-3AD203B41FA5}">
                      <a16:colId xmlns="" xmlns:a16="http://schemas.microsoft.com/office/drawing/2014/main" val="20004"/>
                    </a:ext>
                  </a:extLst>
                </a:gridCol>
              </a:tblGrid>
              <a:tr h="637253">
                <a:tc>
                  <a:txBody>
                    <a:bodyPr/>
                    <a:lstStyle/>
                    <a:p>
                      <a:pPr algn="ctr" fontAlgn="ctr"/>
                      <a:r>
                        <a:rPr lang="es-CL" sz="1600" b="1" i="0" u="none" strike="noStrike" dirty="0">
                          <a:solidFill>
                            <a:srgbClr val="000000"/>
                          </a:solidFill>
                          <a:effectLst/>
                          <a:latin typeface="Calibri" panose="020F0502020204030204" pitchFamily="34" charset="0"/>
                        </a:rPr>
                        <a:t>CONCURSOS NACIONALES DENTISTAS (BECAS)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600" b="1" i="0" u="none" strike="noStrike" dirty="0">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600" b="1" i="0" u="none" strike="noStrike" dirty="0">
                          <a:solidFill>
                            <a:srgbClr val="000000"/>
                          </a:solidFill>
                          <a:effectLst/>
                          <a:latin typeface="Calibri" panose="020F050202020403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6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600" b="1" i="0" u="none" strike="noStrike">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00"/>
                  </a:ext>
                </a:extLst>
              </a:tr>
              <a:tr h="303454">
                <a:tc>
                  <a:txBody>
                    <a:bodyPr/>
                    <a:lstStyle/>
                    <a:p>
                      <a:pPr algn="l" fontAlgn="b"/>
                      <a:r>
                        <a:rPr lang="es-CL" sz="1600" b="0" i="0" u="none" strike="noStrike" dirty="0">
                          <a:solidFill>
                            <a:srgbClr val="000000"/>
                          </a:solidFill>
                          <a:effectLst/>
                          <a:latin typeface="Calibri" panose="020F0502020204030204" pitchFamily="34" charset="0"/>
                        </a:rPr>
                        <a:t>CONEO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16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1600" b="0" i="0" u="none" strike="noStrike">
                          <a:solidFill>
                            <a:srgbClr val="000000"/>
                          </a:solidFill>
                          <a:effectLst/>
                          <a:latin typeface="Calibri" panose="020F050202020403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303454">
                <a:tc>
                  <a:txBody>
                    <a:bodyPr/>
                    <a:lstStyle/>
                    <a:p>
                      <a:pPr algn="l" fontAlgn="b"/>
                      <a:r>
                        <a:rPr lang="es-CL" sz="1600" b="0" i="0" u="none" strike="noStrike">
                          <a:solidFill>
                            <a:srgbClr val="000000"/>
                          </a:solidFill>
                          <a:effectLst/>
                          <a:latin typeface="Calibri" panose="020F0502020204030204" pitchFamily="34" charset="0"/>
                        </a:rPr>
                        <a:t>DENTISTAS EDF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03454">
                <a:tc>
                  <a:txBody>
                    <a:bodyPr/>
                    <a:lstStyle/>
                    <a:p>
                      <a:pPr algn="ctr" fontAlgn="b"/>
                      <a:r>
                        <a:rPr lang="es-CL" sz="16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CL" sz="1600" b="1" i="0" u="none" strike="noStrike">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CL" sz="1600" b="1"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CL" sz="1600" b="1"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CL" sz="1600" b="1" i="0" u="none" strike="noStrike" dirty="0">
                          <a:solidFill>
                            <a:srgbClr val="000000"/>
                          </a:solidFill>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03"/>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167189323"/>
              </p:ext>
            </p:extLst>
          </p:nvPr>
        </p:nvGraphicFramePr>
        <p:xfrm>
          <a:off x="1619670" y="1052736"/>
          <a:ext cx="6120680" cy="1892331"/>
        </p:xfrm>
        <a:graphic>
          <a:graphicData uri="http://schemas.openxmlformats.org/drawingml/2006/table">
            <a:tbl>
              <a:tblPr/>
              <a:tblGrid>
                <a:gridCol w="2352748">
                  <a:extLst>
                    <a:ext uri="{9D8B030D-6E8A-4147-A177-3AD203B41FA5}">
                      <a16:colId xmlns="" xmlns:a16="http://schemas.microsoft.com/office/drawing/2014/main" val="20000"/>
                    </a:ext>
                  </a:extLst>
                </a:gridCol>
                <a:gridCol w="941983">
                  <a:extLst>
                    <a:ext uri="{9D8B030D-6E8A-4147-A177-3AD203B41FA5}">
                      <a16:colId xmlns="" xmlns:a16="http://schemas.microsoft.com/office/drawing/2014/main" val="20001"/>
                    </a:ext>
                  </a:extLst>
                </a:gridCol>
                <a:gridCol w="941983">
                  <a:extLst>
                    <a:ext uri="{9D8B030D-6E8A-4147-A177-3AD203B41FA5}">
                      <a16:colId xmlns="" xmlns:a16="http://schemas.microsoft.com/office/drawing/2014/main" val="20002"/>
                    </a:ext>
                  </a:extLst>
                </a:gridCol>
                <a:gridCol w="941983">
                  <a:extLst>
                    <a:ext uri="{9D8B030D-6E8A-4147-A177-3AD203B41FA5}">
                      <a16:colId xmlns="" xmlns:a16="http://schemas.microsoft.com/office/drawing/2014/main" val="20003"/>
                    </a:ext>
                  </a:extLst>
                </a:gridCol>
                <a:gridCol w="941983">
                  <a:extLst>
                    <a:ext uri="{9D8B030D-6E8A-4147-A177-3AD203B41FA5}">
                      <a16:colId xmlns="" xmlns:a16="http://schemas.microsoft.com/office/drawing/2014/main" val="20004"/>
                    </a:ext>
                  </a:extLst>
                </a:gridCol>
              </a:tblGrid>
              <a:tr h="625506">
                <a:tc>
                  <a:txBody>
                    <a:bodyPr/>
                    <a:lstStyle/>
                    <a:p>
                      <a:pPr algn="ctr" fontAlgn="b"/>
                      <a:r>
                        <a:rPr lang="es-CL" sz="1600" b="1" i="0" u="none" strike="noStrike" dirty="0">
                          <a:solidFill>
                            <a:srgbClr val="000000"/>
                          </a:solidFill>
                          <a:effectLst/>
                          <a:latin typeface="Calibri" panose="020F0502020204030204" pitchFamily="34" charset="0"/>
                        </a:rPr>
                        <a:t>CONCURSOS NACIONALES MEDICOS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600" b="1" i="0" u="none" strike="noStrike" dirty="0">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600" b="1" i="0" u="none" strike="noStrike" dirty="0">
                          <a:solidFill>
                            <a:srgbClr val="000000"/>
                          </a:solidFill>
                          <a:effectLst/>
                          <a:latin typeface="Calibri" panose="020F050202020403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600" b="1" i="0" u="none" strike="noStrike" dirty="0">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600" b="1" i="0" u="none" strike="noStrike">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00"/>
                  </a:ext>
                </a:extLst>
              </a:tr>
              <a:tr h="208502">
                <a:tc>
                  <a:txBody>
                    <a:bodyPr/>
                    <a:lstStyle/>
                    <a:p>
                      <a:pPr algn="l" fontAlgn="b"/>
                      <a:r>
                        <a:rPr lang="es-CL" sz="1600" b="0" i="0" u="none" strike="noStrike">
                          <a:solidFill>
                            <a:srgbClr val="000000"/>
                          </a:solidFill>
                          <a:effectLst/>
                          <a:latin typeface="Calibri" panose="020F0502020204030204" pitchFamily="34" charset="0"/>
                        </a:rPr>
                        <a:t>CONE APS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1600" b="0" i="0" u="none" strike="noStrike">
                          <a:solidFill>
                            <a:srgbClr val="000000"/>
                          </a:solidFill>
                          <a:effectLst/>
                          <a:latin typeface="Calibri" panose="020F0502020204030204" pitchFamily="34" charset="0"/>
                        </a:rPr>
                        <a:t>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208502">
                <a:tc>
                  <a:txBody>
                    <a:bodyPr/>
                    <a:lstStyle/>
                    <a:p>
                      <a:pPr algn="l" fontAlgn="b"/>
                      <a:r>
                        <a:rPr lang="es-CL" sz="1600" b="0" i="0" u="none" strike="noStrike">
                          <a:solidFill>
                            <a:srgbClr val="000000"/>
                          </a:solidFill>
                          <a:effectLst/>
                          <a:latin typeface="Calibri" panose="020F0502020204030204" pitchFamily="34" charset="0"/>
                        </a:rPr>
                        <a:t>CONE 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600" b="0" i="0" u="none" strike="noStrike">
                          <a:solidFill>
                            <a:srgbClr val="000000"/>
                          </a:solidFill>
                          <a:effectLst/>
                          <a:latin typeface="Calibri" panose="020F050202020403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2"/>
                  </a:ext>
                </a:extLst>
              </a:tr>
              <a:tr h="208502">
                <a:tc>
                  <a:txBody>
                    <a:bodyPr/>
                    <a:lstStyle/>
                    <a:p>
                      <a:pPr algn="l" fontAlgn="b"/>
                      <a:r>
                        <a:rPr lang="es-CL" sz="1600" b="0" i="0" u="none" strike="noStrike">
                          <a:solidFill>
                            <a:srgbClr val="000000"/>
                          </a:solidFill>
                          <a:effectLst/>
                          <a:latin typeface="Calibri" panose="020F0502020204030204" pitchFamily="34" charset="0"/>
                        </a:rPr>
                        <a:t>MEDICOS EDF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600" b="0" i="0" u="none" strike="noStrike">
                          <a:solidFill>
                            <a:srgbClr val="000000"/>
                          </a:solidFill>
                          <a:effectLst/>
                          <a:latin typeface="Calibri" panose="020F0502020204030204" pitchFamily="34" charset="0"/>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310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s-CL" sz="1600" b="0" i="0" u="none" strike="noStrike" dirty="0">
                          <a:solidFill>
                            <a:srgbClr val="000000"/>
                          </a:solidFill>
                          <a:effectLst/>
                          <a:latin typeface="Calibri" panose="020F0502020204030204" pitchFamily="34" charset="0"/>
                        </a:rPr>
                        <a:t>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10003"/>
                  </a:ext>
                </a:extLst>
              </a:tr>
              <a:tr h="208502">
                <a:tc>
                  <a:txBody>
                    <a:bodyPr/>
                    <a:lstStyle/>
                    <a:p>
                      <a:pPr algn="l" fontAlgn="b"/>
                      <a:r>
                        <a:rPr lang="es-CL" sz="1600" b="0" i="0" u="none" strike="noStrike">
                          <a:solidFill>
                            <a:srgbClr val="000000"/>
                          </a:solidFill>
                          <a:effectLst/>
                          <a:latin typeface="Calibri" panose="020F0502020204030204" pitchFamily="34" charset="0"/>
                        </a:rPr>
                        <a:t>CONISS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Calibri" panose="020F0502020204030204" pitchFamily="34" charset="0"/>
                        </a:rPr>
                        <a:t>399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a:solidFill>
                            <a:srgbClr val="000000"/>
                          </a:solidFill>
                          <a:effectLst/>
                          <a:latin typeface="Calibri" panose="020F0502020204030204" pitchFamily="34" charset="0"/>
                        </a:rPr>
                        <a:t>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Calibri" panose="020F0502020204030204" pitchFamily="34" charset="0"/>
                        </a:rPr>
                        <a:t>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s-CL" sz="1600" b="0" i="0" u="none" strike="noStrike" dirty="0">
                          <a:solidFill>
                            <a:srgbClr val="000000"/>
                          </a:solidFill>
                          <a:effectLst/>
                          <a:latin typeface="Calibri" panose="020F0502020204030204" pitchFamily="34" charset="0"/>
                        </a:rPr>
                        <a:t>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08502">
                <a:tc>
                  <a:txBody>
                    <a:bodyPr/>
                    <a:lstStyle/>
                    <a:p>
                      <a:pPr algn="ctr" fontAlgn="b"/>
                      <a:r>
                        <a:rPr lang="es-CL" sz="16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CL" sz="1600" b="1" i="0" u="none" strike="noStrike">
                          <a:solidFill>
                            <a:srgbClr val="000000"/>
                          </a:solidFill>
                          <a:effectLst/>
                          <a:latin typeface="Calibri" panose="020F0502020204030204" pitchFamily="34" charset="0"/>
                        </a:rPr>
                        <a:t>778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CL" sz="1600" b="1" i="0" u="none" strike="noStrike">
                          <a:solidFill>
                            <a:srgbClr val="000000"/>
                          </a:solidFill>
                          <a:effectLst/>
                          <a:latin typeface="Calibri" panose="020F0502020204030204" pitchFamily="34" charset="0"/>
                        </a:rPr>
                        <a:t>816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CL" sz="1600" b="1" i="0" u="none" strike="noStrike">
                          <a:solidFill>
                            <a:srgbClr val="000000"/>
                          </a:solidFill>
                          <a:effectLst/>
                          <a:latin typeface="Calibri" panose="020F0502020204030204" pitchFamily="34" charset="0"/>
                        </a:rPr>
                        <a:t>876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s-CL" sz="1600" b="1" i="0" u="none" strike="noStrike" dirty="0">
                          <a:solidFill>
                            <a:srgbClr val="000000"/>
                          </a:solidFill>
                          <a:effectLst/>
                          <a:latin typeface="Calibri" panose="020F0502020204030204" pitchFamily="34" charset="0"/>
                        </a:rPr>
                        <a:t>1.028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05"/>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3348944513"/>
              </p:ext>
            </p:extLst>
          </p:nvPr>
        </p:nvGraphicFramePr>
        <p:xfrm>
          <a:off x="1619670" y="5229200"/>
          <a:ext cx="6048673" cy="628650"/>
        </p:xfrm>
        <a:graphic>
          <a:graphicData uri="http://schemas.openxmlformats.org/drawingml/2006/table">
            <a:tbl>
              <a:tblPr/>
              <a:tblGrid>
                <a:gridCol w="2161370">
                  <a:extLst>
                    <a:ext uri="{9D8B030D-6E8A-4147-A177-3AD203B41FA5}">
                      <a16:colId xmlns="" xmlns:a16="http://schemas.microsoft.com/office/drawing/2014/main" val="20000"/>
                    </a:ext>
                  </a:extLst>
                </a:gridCol>
                <a:gridCol w="1094600">
                  <a:extLst>
                    <a:ext uri="{9D8B030D-6E8A-4147-A177-3AD203B41FA5}">
                      <a16:colId xmlns="" xmlns:a16="http://schemas.microsoft.com/office/drawing/2014/main" val="20001"/>
                    </a:ext>
                  </a:extLst>
                </a:gridCol>
                <a:gridCol w="930901">
                  <a:extLst>
                    <a:ext uri="{9D8B030D-6E8A-4147-A177-3AD203B41FA5}">
                      <a16:colId xmlns="" xmlns:a16="http://schemas.microsoft.com/office/drawing/2014/main" val="20002"/>
                    </a:ext>
                  </a:extLst>
                </a:gridCol>
                <a:gridCol w="930901">
                  <a:extLst>
                    <a:ext uri="{9D8B030D-6E8A-4147-A177-3AD203B41FA5}">
                      <a16:colId xmlns="" xmlns:a16="http://schemas.microsoft.com/office/drawing/2014/main" val="20003"/>
                    </a:ext>
                  </a:extLst>
                </a:gridCol>
                <a:gridCol w="930901">
                  <a:extLst>
                    <a:ext uri="{9D8B030D-6E8A-4147-A177-3AD203B41FA5}">
                      <a16:colId xmlns="" xmlns:a16="http://schemas.microsoft.com/office/drawing/2014/main" val="20004"/>
                    </a:ext>
                  </a:extLst>
                </a:gridCol>
              </a:tblGrid>
              <a:tr h="258175">
                <a:tc>
                  <a:txBody>
                    <a:bodyPr/>
                    <a:lstStyle/>
                    <a:p>
                      <a:pPr algn="ctr" fontAlgn="b"/>
                      <a:r>
                        <a:rPr lang="es-CL" sz="2000" b="1" i="0" u="none" strike="noStrike" dirty="0">
                          <a:solidFill>
                            <a:srgbClr val="000000"/>
                          </a:solidFill>
                          <a:effectLst/>
                          <a:latin typeface="Calibri" panose="020F0502020204030204" pitchFamily="34" charset="0"/>
                        </a:rPr>
                        <a:t>AÑO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2000" b="1" i="0" u="none" strike="noStrike" dirty="0">
                          <a:solidFill>
                            <a:srgbClr val="000000"/>
                          </a:solidFill>
                          <a:effectLst/>
                          <a:latin typeface="Calibri" panose="020F050202020403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2000" b="1" i="0" u="none" strike="noStrike">
                          <a:solidFill>
                            <a:srgbClr val="000000"/>
                          </a:solidFill>
                          <a:effectLst/>
                          <a:latin typeface="Calibri" panose="020F050202020403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2000" b="1" i="0" u="none" strike="noStrike">
                          <a:solidFill>
                            <a:srgbClr val="000000"/>
                          </a:solidFill>
                          <a:effectLst/>
                          <a:latin typeface="Calibri" panose="020F050202020403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2000" b="1" i="0" u="none" strike="noStrike">
                          <a:solidFill>
                            <a:srgbClr val="000000"/>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00"/>
                  </a:ext>
                </a:extLst>
              </a:tr>
              <a:tr h="245881">
                <a:tc>
                  <a:txBody>
                    <a:bodyPr/>
                    <a:lstStyle/>
                    <a:p>
                      <a:pPr algn="ctr" fontAlgn="b"/>
                      <a:r>
                        <a:rPr lang="es-CL" sz="2000" b="1" i="0" u="none" strike="noStrike" dirty="0">
                          <a:solidFill>
                            <a:srgbClr val="000000"/>
                          </a:solidFill>
                          <a:effectLst/>
                          <a:latin typeface="Calibri" panose="020F0502020204030204" pitchFamily="34" charset="0"/>
                        </a:rPr>
                        <a:t>TOTAL BECAS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2000" b="1" i="0" u="none" strike="noStrike" dirty="0">
                          <a:solidFill>
                            <a:srgbClr val="000000"/>
                          </a:solidFill>
                          <a:effectLst/>
                          <a:latin typeface="Calibri" panose="020F0502020204030204" pitchFamily="34" charset="0"/>
                        </a:rPr>
                        <a:t>859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2000" b="1" i="0" u="none" strike="noStrike" dirty="0">
                          <a:solidFill>
                            <a:srgbClr val="000000"/>
                          </a:solidFill>
                          <a:effectLst/>
                          <a:latin typeface="Calibri" panose="020F0502020204030204" pitchFamily="34" charset="0"/>
                        </a:rPr>
                        <a:t>871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2000" b="1" i="0" u="none" strike="noStrike" dirty="0">
                          <a:solidFill>
                            <a:srgbClr val="000000"/>
                          </a:solidFill>
                          <a:effectLst/>
                          <a:latin typeface="Calibri" panose="020F0502020204030204" pitchFamily="34" charset="0"/>
                        </a:rPr>
                        <a:t>892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L" sz="2000" b="1" i="0" u="none" strike="noStrike" dirty="0">
                          <a:solidFill>
                            <a:srgbClr val="000000"/>
                          </a:solidFill>
                          <a:effectLst/>
                          <a:latin typeface="Calibri" panose="020F0502020204030204" pitchFamily="34" charset="0"/>
                        </a:rPr>
                        <a:t>1051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10" name="Rectángulo 9"/>
          <p:cNvSpPr/>
          <p:nvPr/>
        </p:nvSpPr>
        <p:spPr>
          <a:xfrm>
            <a:off x="2286000" y="105185"/>
            <a:ext cx="4806280" cy="923330"/>
          </a:xfrm>
          <a:prstGeom prst="rect">
            <a:avLst/>
          </a:prstGeom>
        </p:spPr>
        <p:txBody>
          <a:bodyPr wrap="square">
            <a:spAutoFit/>
          </a:bodyPr>
          <a:lstStyle/>
          <a:p>
            <a:pPr algn="ctr"/>
            <a:r>
              <a:rPr lang="es-CL" b="1" dirty="0"/>
              <a:t>Ingreso a Programas de Especialidades de Médicos y Dentistas</a:t>
            </a:r>
          </a:p>
          <a:p>
            <a:pPr algn="ctr"/>
            <a:r>
              <a:rPr lang="es-CL" b="1" dirty="0"/>
              <a:t>2016 - 2019 </a:t>
            </a:r>
          </a:p>
        </p:txBody>
      </p:sp>
    </p:spTree>
    <p:extLst>
      <p:ext uri="{BB962C8B-B14F-4D97-AF65-F5344CB8AC3E}">
        <p14:creationId xmlns:p14="http://schemas.microsoft.com/office/powerpoint/2010/main" val="3591466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quarter" idx="12"/>
            <p:extLst>
              <p:ext uri="{D42A27DB-BD31-4B8C-83A1-F6EECF244321}">
                <p14:modId xmlns:p14="http://schemas.microsoft.com/office/powerpoint/2010/main" val="1695979470"/>
              </p:ext>
            </p:extLst>
          </p:nvPr>
        </p:nvGraphicFramePr>
        <p:xfrm>
          <a:off x="611560" y="332656"/>
          <a:ext cx="7128794" cy="6476520"/>
        </p:xfrm>
        <a:graphic>
          <a:graphicData uri="http://schemas.openxmlformats.org/drawingml/2006/table">
            <a:tbl>
              <a:tblPr/>
              <a:tblGrid>
                <a:gridCol w="2046884">
                  <a:extLst>
                    <a:ext uri="{9D8B030D-6E8A-4147-A177-3AD203B41FA5}">
                      <a16:colId xmlns="" xmlns:a16="http://schemas.microsoft.com/office/drawing/2014/main" val="20000"/>
                    </a:ext>
                  </a:extLst>
                </a:gridCol>
                <a:gridCol w="776403">
                  <a:extLst>
                    <a:ext uri="{9D8B030D-6E8A-4147-A177-3AD203B41FA5}">
                      <a16:colId xmlns="" xmlns:a16="http://schemas.microsoft.com/office/drawing/2014/main" val="20001"/>
                    </a:ext>
                  </a:extLst>
                </a:gridCol>
                <a:gridCol w="776403">
                  <a:extLst>
                    <a:ext uri="{9D8B030D-6E8A-4147-A177-3AD203B41FA5}">
                      <a16:colId xmlns="" xmlns:a16="http://schemas.microsoft.com/office/drawing/2014/main" val="20002"/>
                    </a:ext>
                  </a:extLst>
                </a:gridCol>
                <a:gridCol w="846985">
                  <a:extLst>
                    <a:ext uri="{9D8B030D-6E8A-4147-A177-3AD203B41FA5}">
                      <a16:colId xmlns="" xmlns:a16="http://schemas.microsoft.com/office/drawing/2014/main" val="20003"/>
                    </a:ext>
                  </a:extLst>
                </a:gridCol>
                <a:gridCol w="705821">
                  <a:extLst>
                    <a:ext uri="{9D8B030D-6E8A-4147-A177-3AD203B41FA5}">
                      <a16:colId xmlns="" xmlns:a16="http://schemas.microsoft.com/office/drawing/2014/main" val="20004"/>
                    </a:ext>
                  </a:extLst>
                </a:gridCol>
                <a:gridCol w="1058732">
                  <a:extLst>
                    <a:ext uri="{9D8B030D-6E8A-4147-A177-3AD203B41FA5}">
                      <a16:colId xmlns="" xmlns:a16="http://schemas.microsoft.com/office/drawing/2014/main" val="20005"/>
                    </a:ext>
                  </a:extLst>
                </a:gridCol>
                <a:gridCol w="917566">
                  <a:extLst>
                    <a:ext uri="{9D8B030D-6E8A-4147-A177-3AD203B41FA5}">
                      <a16:colId xmlns="" xmlns:a16="http://schemas.microsoft.com/office/drawing/2014/main" val="20006"/>
                    </a:ext>
                  </a:extLst>
                </a:gridCol>
              </a:tblGrid>
              <a:tr h="288032">
                <a:tc gridSpan="7">
                  <a:txBody>
                    <a:bodyPr/>
                    <a:lstStyle/>
                    <a:p>
                      <a:pPr algn="ctr" fontAlgn="ctr"/>
                      <a:r>
                        <a:rPr lang="es-CL" sz="1400" b="1" i="0" u="none" strike="noStrike" dirty="0">
                          <a:solidFill>
                            <a:srgbClr val="000000"/>
                          </a:solidFill>
                          <a:effectLst/>
                          <a:latin typeface="Calibri" panose="020F0502020204030204" pitchFamily="34" charset="0"/>
                        </a:rPr>
                        <a:t>FORMACION DE ESPECIALISTAS MEDICOS</a:t>
                      </a:r>
                      <a:r>
                        <a:rPr lang="es-CL" sz="1400" b="1" i="0" u="none" strike="noStrike" baseline="0" dirty="0">
                          <a:solidFill>
                            <a:srgbClr val="000000"/>
                          </a:solidFill>
                          <a:effectLst/>
                          <a:latin typeface="Calibri" panose="020F0502020204030204" pitchFamily="34" charset="0"/>
                        </a:rPr>
                        <a:t> </a:t>
                      </a:r>
                      <a:r>
                        <a:rPr lang="es-CL" sz="1400" b="1" i="0" u="none" strike="noStrike" dirty="0">
                          <a:solidFill>
                            <a:srgbClr val="000000"/>
                          </a:solidFill>
                          <a:effectLst/>
                          <a:latin typeface="Calibri" panose="020F0502020204030204" pitchFamily="34" charset="0"/>
                        </a:rPr>
                        <a:t>SEGÚN UNIVERSIDAD Y AÑO DE INGRESO 2016 - 2019</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 xmlns:a16="http://schemas.microsoft.com/office/drawing/2014/main" val="10000"/>
                  </a:ext>
                </a:extLst>
              </a:tr>
              <a:tr h="261360">
                <a:tc rowSpan="2">
                  <a:txBody>
                    <a:bodyPr/>
                    <a:lstStyle/>
                    <a:p>
                      <a:pPr algn="ctr" fontAlgn="ctr"/>
                      <a:r>
                        <a:rPr lang="es-CL" sz="1400" b="1" i="0" u="none" strike="noStrike" dirty="0">
                          <a:solidFill>
                            <a:srgbClr val="000000"/>
                          </a:solidFill>
                          <a:effectLst/>
                          <a:latin typeface="Calibri" panose="020F0502020204030204" pitchFamily="34" charset="0"/>
                        </a:rPr>
                        <a:t>UNIVERSIDAD (21)</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6">
                  <a:txBody>
                    <a:bodyPr/>
                    <a:lstStyle/>
                    <a:p>
                      <a:pPr algn="ctr" fontAlgn="ctr"/>
                      <a:r>
                        <a:rPr lang="es-CL" sz="1400" b="1" i="0" u="none" strike="noStrike" dirty="0">
                          <a:solidFill>
                            <a:srgbClr val="000000"/>
                          </a:solidFill>
                          <a:effectLst/>
                          <a:latin typeface="Calibri" panose="020F0502020204030204" pitchFamily="34" charset="0"/>
                        </a:rPr>
                        <a:t>AÑOS DE INGRESO</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 xmlns:a16="http://schemas.microsoft.com/office/drawing/2014/main" val="10001"/>
                  </a:ext>
                </a:extLst>
              </a:tr>
              <a:tr h="98680">
                <a:tc vMerge="1">
                  <a:txBody>
                    <a:bodyPr/>
                    <a:lstStyle/>
                    <a:p>
                      <a:endParaRPr lang="es-CL"/>
                    </a:p>
                  </a:txBody>
                  <a:tcPr/>
                </a:tc>
                <a:tc>
                  <a:txBody>
                    <a:bodyPr/>
                    <a:lstStyle/>
                    <a:p>
                      <a:pPr algn="ctr" fontAlgn="ctr"/>
                      <a:r>
                        <a:rPr lang="es-CL" sz="1400" b="1" i="0" u="none" strike="noStrike" dirty="0">
                          <a:solidFill>
                            <a:srgbClr val="000000"/>
                          </a:solidFill>
                          <a:effectLst/>
                          <a:latin typeface="Calibri" panose="020F0502020204030204" pitchFamily="34" charset="0"/>
                        </a:rPr>
                        <a:t>2016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dirty="0">
                          <a:solidFill>
                            <a:srgbClr val="000000"/>
                          </a:solidFill>
                          <a:effectLst/>
                          <a:latin typeface="Calibri" panose="020F0502020204030204" pitchFamily="34" charset="0"/>
                        </a:rPr>
                        <a:t>2017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a:solidFill>
                            <a:srgbClr val="000000"/>
                          </a:solidFill>
                          <a:effectLst/>
                          <a:latin typeface="Calibri" panose="020F0502020204030204" pitchFamily="34" charset="0"/>
                        </a:rPr>
                        <a:t>2018</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dirty="0">
                          <a:solidFill>
                            <a:srgbClr val="000000"/>
                          </a:solidFill>
                          <a:effectLst/>
                          <a:latin typeface="Calibri" panose="020F0502020204030204" pitchFamily="34" charset="0"/>
                        </a:rPr>
                        <a:t>2019</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dirty="0">
                          <a:solidFill>
                            <a:srgbClr val="000000"/>
                          </a:solidFill>
                          <a:effectLst/>
                          <a:latin typeface="Calibri" panose="020F0502020204030204" pitchFamily="34" charset="0"/>
                        </a:rPr>
                        <a:t>Total general</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dirty="0">
                          <a:solidFill>
                            <a:srgbClr val="000000"/>
                          </a:solidFill>
                          <a:effectLst/>
                          <a:latin typeface="Calibri" panose="020F0502020204030204" pitchFamily="34" charset="0"/>
                        </a:rPr>
                        <a:t>Porcentaje</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02"/>
                  </a:ext>
                </a:extLst>
              </a:tr>
              <a:tr h="261360">
                <a:tc>
                  <a:txBody>
                    <a:bodyPr/>
                    <a:lstStyle/>
                    <a:p>
                      <a:pPr algn="ctr" fontAlgn="ctr"/>
                      <a:r>
                        <a:rPr lang="es-CL" sz="1200" b="0" i="0" u="none" strike="noStrike">
                          <a:solidFill>
                            <a:srgbClr val="000000"/>
                          </a:solidFill>
                          <a:effectLst/>
                          <a:latin typeface="Calibri" panose="020F0502020204030204" pitchFamily="34" charset="0"/>
                        </a:rPr>
                        <a:t>DE CHILE</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262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268</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285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315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1130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32,3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1360">
                <a:tc>
                  <a:txBody>
                    <a:bodyPr/>
                    <a:lstStyle/>
                    <a:p>
                      <a:pPr algn="ctr" fontAlgn="ctr"/>
                      <a:r>
                        <a:rPr lang="es-CL" sz="1200" b="0" i="0" u="none" strike="noStrike">
                          <a:solidFill>
                            <a:srgbClr val="000000"/>
                          </a:solidFill>
                          <a:effectLst/>
                          <a:latin typeface="Calibri" panose="020F0502020204030204" pitchFamily="34" charset="0"/>
                        </a:rPr>
                        <a:t>CATOLICA DE CHILE</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117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110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119</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134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480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13,7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11369">
                <a:tc>
                  <a:txBody>
                    <a:bodyPr/>
                    <a:lstStyle/>
                    <a:p>
                      <a:pPr algn="ctr" fontAlgn="ctr"/>
                      <a:r>
                        <a:rPr lang="es-CL" sz="1200" b="0" i="0" u="none" strike="noStrike">
                          <a:solidFill>
                            <a:srgbClr val="000000"/>
                          </a:solidFill>
                          <a:effectLst/>
                          <a:latin typeface="Calibri" panose="020F0502020204030204" pitchFamily="34" charset="0"/>
                        </a:rPr>
                        <a:t>SANTIAGO DE CHILE</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94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124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125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426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12,2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61360">
                <a:tc>
                  <a:txBody>
                    <a:bodyPr/>
                    <a:lstStyle/>
                    <a:p>
                      <a:pPr algn="ctr" fontAlgn="ctr"/>
                      <a:r>
                        <a:rPr lang="es-CL" sz="1200" b="0" i="0" u="none" strike="noStrike">
                          <a:solidFill>
                            <a:srgbClr val="000000"/>
                          </a:solidFill>
                          <a:effectLst/>
                          <a:latin typeface="Calibri" panose="020F0502020204030204" pitchFamily="34" charset="0"/>
                        </a:rPr>
                        <a:t>DE VALPARAISO</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69</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80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286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8,2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61360">
                <a:tc>
                  <a:txBody>
                    <a:bodyPr/>
                    <a:lstStyle/>
                    <a:p>
                      <a:pPr algn="ctr" fontAlgn="ctr"/>
                      <a:r>
                        <a:rPr lang="es-CL" sz="1200" b="0" i="0" u="none" strike="noStrike">
                          <a:solidFill>
                            <a:srgbClr val="000000"/>
                          </a:solidFill>
                          <a:effectLst/>
                          <a:latin typeface="Calibri" panose="020F0502020204030204" pitchFamily="34" charset="0"/>
                        </a:rPr>
                        <a:t> DE CONCEPCION</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71</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75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76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222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6,3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61360">
                <a:tc>
                  <a:txBody>
                    <a:bodyPr/>
                    <a:lstStyle/>
                    <a:p>
                      <a:pPr algn="ctr" fontAlgn="ctr"/>
                      <a:r>
                        <a:rPr lang="es-CL" sz="1200" b="0" i="0" u="none" strike="noStrike">
                          <a:solidFill>
                            <a:srgbClr val="000000"/>
                          </a:solidFill>
                          <a:effectLst/>
                          <a:latin typeface="Calibri" panose="020F0502020204030204" pitchFamily="34" charset="0"/>
                        </a:rPr>
                        <a:t>DE LA FRONTERA</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31</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32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150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4,3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61360">
                <a:tc>
                  <a:txBody>
                    <a:bodyPr/>
                    <a:lstStyle/>
                    <a:p>
                      <a:pPr algn="ctr" fontAlgn="ctr"/>
                      <a:r>
                        <a:rPr lang="es-CL" sz="1200" b="0" i="0" u="none" strike="noStrike">
                          <a:solidFill>
                            <a:srgbClr val="000000"/>
                          </a:solidFill>
                          <a:effectLst/>
                          <a:latin typeface="Calibri" panose="020F0502020204030204" pitchFamily="34" charset="0"/>
                        </a:rPr>
                        <a:t>DIEGO PORTALES</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20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109</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3,1</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61360">
                <a:tc>
                  <a:txBody>
                    <a:bodyPr/>
                    <a:lstStyle/>
                    <a:p>
                      <a:pPr algn="ctr" fontAlgn="ctr"/>
                      <a:r>
                        <a:rPr lang="es-CL" sz="1200" b="0" i="0" u="none" strike="noStrike">
                          <a:solidFill>
                            <a:srgbClr val="000000"/>
                          </a:solidFill>
                          <a:effectLst/>
                          <a:latin typeface="Calibri" panose="020F0502020204030204" pitchFamily="34" charset="0"/>
                        </a:rPr>
                        <a:t>AUSTRAL DE CHILE</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19</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30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95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2,7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61360">
                <a:tc>
                  <a:txBody>
                    <a:bodyPr/>
                    <a:lstStyle/>
                    <a:p>
                      <a:pPr algn="ctr" fontAlgn="ctr"/>
                      <a:r>
                        <a:rPr lang="es-CL" sz="1200" b="0" i="0" u="none" strike="noStrike">
                          <a:solidFill>
                            <a:srgbClr val="000000"/>
                          </a:solidFill>
                          <a:effectLst/>
                          <a:latin typeface="Calibri" panose="020F0502020204030204" pitchFamily="34" charset="0"/>
                        </a:rPr>
                        <a:t>DE CONCEPCION</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90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90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2,6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54057">
                <a:tc>
                  <a:txBody>
                    <a:bodyPr/>
                    <a:lstStyle/>
                    <a:p>
                      <a:pPr algn="ctr" fontAlgn="ctr"/>
                      <a:r>
                        <a:rPr lang="es-CL" sz="1200" b="0" i="0" u="none" strike="noStrike">
                          <a:solidFill>
                            <a:srgbClr val="000000"/>
                          </a:solidFill>
                          <a:effectLst/>
                          <a:latin typeface="Calibri" panose="020F0502020204030204" pitchFamily="34" charset="0"/>
                        </a:rPr>
                        <a:t>MAYOR</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19</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20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2,4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61360">
                <a:tc>
                  <a:txBody>
                    <a:bodyPr/>
                    <a:lstStyle/>
                    <a:p>
                      <a:pPr algn="ctr" fontAlgn="ctr"/>
                      <a:r>
                        <a:rPr lang="es-CL" sz="1200" b="0" i="0" u="none" strike="noStrike">
                          <a:solidFill>
                            <a:srgbClr val="000000"/>
                          </a:solidFill>
                          <a:effectLst/>
                          <a:latin typeface="Calibri" panose="020F0502020204030204" pitchFamily="34" charset="0"/>
                        </a:rPr>
                        <a:t>DEL DESARROLLO</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33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82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2,3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61360">
                <a:tc>
                  <a:txBody>
                    <a:bodyPr/>
                    <a:lstStyle/>
                    <a:p>
                      <a:pPr algn="ctr" fontAlgn="ctr"/>
                      <a:r>
                        <a:rPr lang="es-CL" sz="1200" b="0" i="0" u="none" strike="noStrike">
                          <a:solidFill>
                            <a:srgbClr val="000000"/>
                          </a:solidFill>
                          <a:effectLst/>
                          <a:latin typeface="Calibri" panose="020F0502020204030204" pitchFamily="34" charset="0"/>
                        </a:rPr>
                        <a:t>ANDRES BELLO</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60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61360">
                <a:tc>
                  <a:txBody>
                    <a:bodyPr/>
                    <a:lstStyle/>
                    <a:p>
                      <a:pPr algn="ctr" fontAlgn="ctr"/>
                      <a:r>
                        <a:rPr lang="es-CL" sz="1200" b="0" i="0" u="none" strike="noStrike">
                          <a:solidFill>
                            <a:srgbClr val="000000"/>
                          </a:solidFill>
                          <a:effectLst/>
                          <a:latin typeface="Calibri" panose="020F0502020204030204" pitchFamily="34" charset="0"/>
                        </a:rPr>
                        <a:t>SAN SEBASTIAN</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19</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198099">
                <a:tc>
                  <a:txBody>
                    <a:bodyPr/>
                    <a:lstStyle/>
                    <a:p>
                      <a:pPr algn="ctr" fontAlgn="ctr"/>
                      <a:r>
                        <a:rPr lang="es-CL" sz="1200" b="0" i="0" u="none" strike="noStrike">
                          <a:solidFill>
                            <a:srgbClr val="000000"/>
                          </a:solidFill>
                          <a:effectLst/>
                          <a:latin typeface="Calibri" panose="020F0502020204030204" pitchFamily="34" charset="0"/>
                        </a:rPr>
                        <a:t>CATOLICA DEL NORTE</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469373">
                <a:tc>
                  <a:txBody>
                    <a:bodyPr/>
                    <a:lstStyle/>
                    <a:p>
                      <a:pPr algn="ctr" fontAlgn="ctr"/>
                      <a:r>
                        <a:rPr lang="es-CL" sz="1200" b="0" i="0" u="none" strike="noStrike">
                          <a:solidFill>
                            <a:srgbClr val="000000"/>
                          </a:solidFill>
                          <a:effectLst/>
                          <a:latin typeface="Calibri" panose="020F0502020204030204" pitchFamily="34" charset="0"/>
                        </a:rPr>
                        <a:t>CATOLICA DE LA SANTISIMA CONCEPCION</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178699">
                <a:tc>
                  <a:txBody>
                    <a:bodyPr/>
                    <a:lstStyle/>
                    <a:p>
                      <a:pPr algn="ctr" fontAlgn="ctr"/>
                      <a:r>
                        <a:rPr lang="es-CL" sz="1200" b="0" i="0" u="none" strike="noStrike">
                          <a:solidFill>
                            <a:srgbClr val="000000"/>
                          </a:solidFill>
                          <a:effectLst/>
                          <a:latin typeface="Calibri" panose="020F0502020204030204" pitchFamily="34" charset="0"/>
                        </a:rPr>
                        <a:t>CATOLICA DEL MAULE</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21</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1,1</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261360">
                <a:tc>
                  <a:txBody>
                    <a:bodyPr/>
                    <a:lstStyle/>
                    <a:p>
                      <a:pPr algn="ctr" fontAlgn="ctr"/>
                      <a:r>
                        <a:rPr lang="es-CL" sz="1200" b="0" i="0" u="none" strike="noStrike">
                          <a:solidFill>
                            <a:srgbClr val="000000"/>
                          </a:solidFill>
                          <a:effectLst/>
                          <a:latin typeface="Calibri" panose="020F0502020204030204" pitchFamily="34" charset="0"/>
                        </a:rPr>
                        <a:t>DE LOS ANDES</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21</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308732">
                <a:tc>
                  <a:txBody>
                    <a:bodyPr/>
                    <a:lstStyle/>
                    <a:p>
                      <a:pPr algn="ctr" fontAlgn="ctr"/>
                      <a:r>
                        <a:rPr lang="es-CL" sz="1200" b="0" i="0" u="none" strike="noStrike">
                          <a:solidFill>
                            <a:srgbClr val="000000"/>
                          </a:solidFill>
                          <a:effectLst/>
                          <a:latin typeface="Calibri" panose="020F0502020204030204" pitchFamily="34" charset="0"/>
                        </a:rPr>
                        <a:t>CATOLICA DEL MAULE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0,7</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261360">
                <a:tc>
                  <a:txBody>
                    <a:bodyPr/>
                    <a:lstStyle/>
                    <a:p>
                      <a:pPr algn="ctr" fontAlgn="ctr"/>
                      <a:r>
                        <a:rPr lang="es-CL" sz="1200" b="0" i="0" u="none" strike="noStrike">
                          <a:solidFill>
                            <a:srgbClr val="000000"/>
                          </a:solidFill>
                          <a:effectLst/>
                          <a:latin typeface="Calibri" panose="020F0502020204030204" pitchFamily="34" charset="0"/>
                        </a:rPr>
                        <a:t>FINIS TERRAE</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0,4</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r h="261360">
                <a:tc>
                  <a:txBody>
                    <a:bodyPr/>
                    <a:lstStyle/>
                    <a:p>
                      <a:pPr algn="ctr" fontAlgn="ctr"/>
                      <a:r>
                        <a:rPr lang="es-CL" sz="1200" b="0" i="0" u="none" strike="noStrike">
                          <a:solidFill>
                            <a:srgbClr val="000000"/>
                          </a:solidFill>
                          <a:effectLst/>
                          <a:latin typeface="Calibri" panose="020F0502020204030204" pitchFamily="34" charset="0"/>
                        </a:rPr>
                        <a:t>AUTONOMA</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0,3</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2"/>
                  </a:ext>
                </a:extLst>
              </a:tr>
              <a:tr h="261360">
                <a:tc>
                  <a:txBody>
                    <a:bodyPr/>
                    <a:lstStyle/>
                    <a:p>
                      <a:pPr algn="ctr" fontAlgn="ctr"/>
                      <a:r>
                        <a:rPr lang="es-CL" sz="1200" b="0" i="0" u="none" strike="noStrike">
                          <a:solidFill>
                            <a:srgbClr val="000000"/>
                          </a:solidFill>
                          <a:effectLst/>
                          <a:latin typeface="Calibri" panose="020F0502020204030204" pitchFamily="34" charset="0"/>
                        </a:rPr>
                        <a:t>DE ANTOFAGASTA</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0,1</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3"/>
                  </a:ext>
                </a:extLst>
              </a:tr>
              <a:tr h="261360">
                <a:tc>
                  <a:txBody>
                    <a:bodyPr/>
                    <a:lstStyle/>
                    <a:p>
                      <a:pPr algn="ctr" fontAlgn="ctr"/>
                      <a:r>
                        <a:rPr lang="es-CL" sz="1200" b="1" i="0" u="none" strike="noStrike">
                          <a:solidFill>
                            <a:srgbClr val="000000"/>
                          </a:solidFill>
                          <a:effectLst/>
                          <a:latin typeface="Calibri" panose="020F0502020204030204" pitchFamily="34" charset="0"/>
                        </a:rPr>
                        <a:t>Total general</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200" b="1" i="0" u="none" strike="noStrike">
                          <a:solidFill>
                            <a:srgbClr val="000000"/>
                          </a:solidFill>
                          <a:effectLst/>
                          <a:latin typeface="Calibri" panose="020F0502020204030204" pitchFamily="34" charset="0"/>
                        </a:rPr>
                        <a:t>778</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200" b="1" i="0" u="none" strike="noStrike">
                          <a:solidFill>
                            <a:srgbClr val="000000"/>
                          </a:solidFill>
                          <a:effectLst/>
                          <a:latin typeface="Calibri" panose="020F0502020204030204" pitchFamily="34" charset="0"/>
                        </a:rPr>
                        <a:t>816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200" b="1" i="0" u="none" strike="noStrike">
                          <a:solidFill>
                            <a:srgbClr val="000000"/>
                          </a:solidFill>
                          <a:effectLst/>
                          <a:latin typeface="Calibri" panose="020F0502020204030204" pitchFamily="34" charset="0"/>
                        </a:rPr>
                        <a:t>876</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200" b="1" i="0" u="none" strike="noStrike">
                          <a:solidFill>
                            <a:srgbClr val="000000"/>
                          </a:solidFill>
                          <a:effectLst/>
                          <a:latin typeface="Calibri" panose="020F0502020204030204" pitchFamily="34" charset="0"/>
                        </a:rPr>
                        <a:t>1028</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200" b="1" i="0" u="none" strike="noStrike">
                          <a:solidFill>
                            <a:srgbClr val="000000"/>
                          </a:solidFill>
                          <a:effectLst/>
                          <a:latin typeface="Calibri" panose="020F0502020204030204" pitchFamily="34" charset="0"/>
                        </a:rPr>
                        <a:t>3498</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200" b="1" i="0" u="none" strike="noStrike" dirty="0">
                          <a:solidFill>
                            <a:srgbClr val="000000"/>
                          </a:solidFill>
                          <a:effectLst/>
                          <a:latin typeface="Calibri" panose="020F0502020204030204" pitchFamily="34" charset="0"/>
                        </a:rPr>
                        <a:t>100,0</a:t>
                      </a:r>
                    </a:p>
                  </a:txBody>
                  <a:tcPr marL="1791" marR="1791" marT="17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24"/>
                  </a:ext>
                </a:extLst>
              </a:tr>
            </a:tbl>
          </a:graphicData>
        </a:graphic>
      </p:graphicFrame>
      <p:sp>
        <p:nvSpPr>
          <p:cNvPr id="6" name="CuadroTexto 5"/>
          <p:cNvSpPr txBox="1"/>
          <p:nvPr/>
        </p:nvSpPr>
        <p:spPr>
          <a:xfrm>
            <a:off x="7689058" y="2632346"/>
            <a:ext cx="1518364" cy="923330"/>
          </a:xfrm>
          <a:prstGeom prst="rect">
            <a:avLst/>
          </a:prstGeom>
          <a:noFill/>
        </p:spPr>
        <p:txBody>
          <a:bodyPr wrap="none" rtlCol="0">
            <a:spAutoFit/>
          </a:bodyPr>
          <a:lstStyle/>
          <a:p>
            <a:pPr algn="ctr"/>
            <a:r>
              <a:rPr lang="es-CL" b="1" dirty="0"/>
              <a:t>En 94 </a:t>
            </a:r>
          </a:p>
          <a:p>
            <a:pPr algn="ctr"/>
            <a:r>
              <a:rPr lang="es-CL" b="1" dirty="0"/>
              <a:t>centros </a:t>
            </a:r>
          </a:p>
          <a:p>
            <a:pPr algn="ctr"/>
            <a:r>
              <a:rPr lang="es-CL" b="1" dirty="0"/>
              <a:t>formadores </a:t>
            </a:r>
          </a:p>
        </p:txBody>
      </p:sp>
    </p:spTree>
    <p:extLst>
      <p:ext uri="{BB962C8B-B14F-4D97-AF65-F5344CB8AC3E}">
        <p14:creationId xmlns:p14="http://schemas.microsoft.com/office/powerpoint/2010/main" val="232520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450039717"/>
              </p:ext>
            </p:extLst>
          </p:nvPr>
        </p:nvGraphicFramePr>
        <p:xfrm>
          <a:off x="1547662" y="476671"/>
          <a:ext cx="5760642" cy="6089893"/>
        </p:xfrm>
        <a:graphic>
          <a:graphicData uri="http://schemas.openxmlformats.org/drawingml/2006/table">
            <a:tbl>
              <a:tblPr/>
              <a:tblGrid>
                <a:gridCol w="1944218">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648072">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792088">
                  <a:extLst>
                    <a:ext uri="{9D8B030D-6E8A-4147-A177-3AD203B41FA5}">
                      <a16:colId xmlns="" xmlns:a16="http://schemas.microsoft.com/office/drawing/2014/main" val="20004"/>
                    </a:ext>
                  </a:extLst>
                </a:gridCol>
                <a:gridCol w="1008112">
                  <a:extLst>
                    <a:ext uri="{9D8B030D-6E8A-4147-A177-3AD203B41FA5}">
                      <a16:colId xmlns="" xmlns:a16="http://schemas.microsoft.com/office/drawing/2014/main" val="20005"/>
                    </a:ext>
                  </a:extLst>
                </a:gridCol>
              </a:tblGrid>
              <a:tr h="460225">
                <a:tc gridSpan="6">
                  <a:txBody>
                    <a:bodyPr/>
                    <a:lstStyle/>
                    <a:p>
                      <a:pPr algn="ctr" fontAlgn="ctr"/>
                      <a:r>
                        <a:rPr lang="es-CL" sz="1200" b="1" i="0" u="none" strike="noStrike" dirty="0">
                          <a:solidFill>
                            <a:srgbClr val="000000"/>
                          </a:solidFill>
                          <a:effectLst/>
                          <a:latin typeface="Calibri" panose="020F0502020204030204" pitchFamily="34" charset="0"/>
                        </a:rPr>
                        <a:t>SITUACION ACTUAL DE FORMACION DE ESPECIALISTAS MEDICOS INGRESADOS EN LAS DIFERENTES MODALIDADES DE CONCURSO PERIODO 2016 - 2019</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 xmlns:a16="http://schemas.microsoft.com/office/drawing/2014/main" val="10000"/>
                  </a:ext>
                </a:extLst>
              </a:tr>
              <a:tr h="197240">
                <a:tc rowSpan="2">
                  <a:txBody>
                    <a:bodyPr/>
                    <a:lstStyle/>
                    <a:p>
                      <a:pPr algn="ctr" fontAlgn="ctr"/>
                      <a:r>
                        <a:rPr lang="es-CL" sz="1200" b="1" i="0" u="none" strike="noStrike">
                          <a:solidFill>
                            <a:srgbClr val="000000"/>
                          </a:solidFill>
                          <a:effectLst/>
                          <a:latin typeface="Calibri" panose="020F0502020204030204" pitchFamily="34" charset="0"/>
                        </a:rPr>
                        <a:t>Especialidad  (HOMOLOGADA DECRETO 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5">
                  <a:txBody>
                    <a:bodyPr/>
                    <a:lstStyle/>
                    <a:p>
                      <a:pPr algn="ctr" fontAlgn="ctr"/>
                      <a:r>
                        <a:rPr lang="es-CL" sz="1200" b="1" i="0" u="none" strike="noStrike">
                          <a:solidFill>
                            <a:srgbClr val="000000"/>
                          </a:solidFill>
                          <a:effectLst/>
                          <a:latin typeface="Calibri" panose="020F0502020204030204" pitchFamily="34" charset="0"/>
                        </a:rPr>
                        <a:t>CONCURSOS</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 xmlns:a16="http://schemas.microsoft.com/office/drawing/2014/main" val="10001"/>
                  </a:ext>
                </a:extLst>
              </a:tr>
              <a:tr h="507186">
                <a:tc vMerge="1">
                  <a:txBody>
                    <a:bodyPr/>
                    <a:lstStyle/>
                    <a:p>
                      <a:endParaRPr lang="es-CL"/>
                    </a:p>
                  </a:txBody>
                  <a:tcPr/>
                </a:tc>
                <a:tc>
                  <a:txBody>
                    <a:bodyPr/>
                    <a:lstStyle/>
                    <a:p>
                      <a:pPr algn="ctr" fontAlgn="ctr"/>
                      <a:r>
                        <a:rPr lang="es-CL" sz="1200" b="1" i="0" u="none" strike="noStrike">
                          <a:solidFill>
                            <a:srgbClr val="000000"/>
                          </a:solidFill>
                          <a:effectLst/>
                          <a:latin typeface="Calibri" panose="020F0502020204030204" pitchFamily="34" charset="0"/>
                        </a:rPr>
                        <a:t>CONE APS</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200" b="1" i="0" u="none" strike="noStrike">
                          <a:solidFill>
                            <a:srgbClr val="000000"/>
                          </a:solidFill>
                          <a:effectLst/>
                          <a:latin typeface="Calibri" panose="020F0502020204030204" pitchFamily="34" charset="0"/>
                        </a:rPr>
                        <a:t>CONE SS</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200" b="1" i="0" u="none" strike="noStrike">
                          <a:solidFill>
                            <a:srgbClr val="000000"/>
                          </a:solidFill>
                          <a:effectLst/>
                          <a:latin typeface="Calibri" panose="020F0502020204030204" pitchFamily="34" charset="0"/>
                        </a:rPr>
                        <a:t>CONISS</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200" b="1" i="0" u="none" strike="noStrike">
                          <a:solidFill>
                            <a:srgbClr val="000000"/>
                          </a:solidFill>
                          <a:effectLst/>
                          <a:latin typeface="Calibri" panose="020F0502020204030204" pitchFamily="34" charset="0"/>
                        </a:rPr>
                        <a:t>MEDICOS EDF</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200" b="1" i="0" u="none" strike="noStrike">
                          <a:solidFill>
                            <a:srgbClr val="000000"/>
                          </a:solidFill>
                          <a:effectLst/>
                          <a:latin typeface="Calibri" panose="020F0502020204030204" pitchFamily="34" charset="0"/>
                        </a:rPr>
                        <a:t>Total general</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02"/>
                  </a:ext>
                </a:extLst>
              </a:tr>
              <a:tr h="187847">
                <a:tc>
                  <a:txBody>
                    <a:bodyPr/>
                    <a:lstStyle/>
                    <a:p>
                      <a:pPr algn="ctr" fontAlgn="ctr"/>
                      <a:r>
                        <a:rPr lang="es-CL" sz="1200" b="0" i="0" u="none" strike="noStrike">
                          <a:solidFill>
                            <a:srgbClr val="000000"/>
                          </a:solidFill>
                          <a:effectLst/>
                          <a:latin typeface="Calibri" panose="020F0502020204030204" pitchFamily="34" charset="0"/>
                        </a:rPr>
                        <a:t>MEDICINA INTERNA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98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222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141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502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87847">
                <a:tc>
                  <a:txBody>
                    <a:bodyPr/>
                    <a:lstStyle/>
                    <a:p>
                      <a:pPr algn="ctr" fontAlgn="ctr"/>
                      <a:r>
                        <a:rPr lang="es-CL" sz="1200" b="0" i="0" u="none" strike="noStrike">
                          <a:solidFill>
                            <a:srgbClr val="000000"/>
                          </a:solidFill>
                          <a:effectLst/>
                          <a:latin typeface="Calibri" panose="020F0502020204030204" pitchFamily="34" charset="0"/>
                        </a:rPr>
                        <a:t>ANESTESIOLOGIA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146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131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343</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87847">
                <a:tc>
                  <a:txBody>
                    <a:bodyPr/>
                    <a:lstStyle/>
                    <a:p>
                      <a:pPr algn="ctr" fontAlgn="ctr"/>
                      <a:r>
                        <a:rPr lang="es-CL" sz="1200" b="0" i="0" u="none" strike="noStrike">
                          <a:solidFill>
                            <a:srgbClr val="000000"/>
                          </a:solidFill>
                          <a:effectLst/>
                          <a:latin typeface="Calibri" panose="020F0502020204030204" pitchFamily="34" charset="0"/>
                        </a:rPr>
                        <a:t>PEDIATRIA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72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152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74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324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87847">
                <a:tc>
                  <a:txBody>
                    <a:bodyPr/>
                    <a:lstStyle/>
                    <a:p>
                      <a:pPr algn="ctr" fontAlgn="ctr"/>
                      <a:r>
                        <a:rPr lang="es-CL" sz="1200" b="0" i="0" u="none" strike="noStrike">
                          <a:solidFill>
                            <a:srgbClr val="000000"/>
                          </a:solidFill>
                          <a:effectLst/>
                          <a:latin typeface="Calibri" panose="020F0502020204030204" pitchFamily="34" charset="0"/>
                        </a:rPr>
                        <a:t>CIRUGIA GENERAL</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168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91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295</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87847">
                <a:tc>
                  <a:txBody>
                    <a:bodyPr/>
                    <a:lstStyle/>
                    <a:p>
                      <a:pPr algn="ctr" fontAlgn="ctr"/>
                      <a:r>
                        <a:rPr lang="es-CL" sz="1200" b="0" i="0" u="none" strike="noStrike">
                          <a:solidFill>
                            <a:srgbClr val="000000"/>
                          </a:solidFill>
                          <a:effectLst/>
                          <a:latin typeface="Calibri" panose="020F0502020204030204" pitchFamily="34" charset="0"/>
                        </a:rPr>
                        <a:t>PSIQUIATRIA ADULTOS</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98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85</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291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75694">
                <a:tc>
                  <a:txBody>
                    <a:bodyPr/>
                    <a:lstStyle/>
                    <a:p>
                      <a:pPr algn="ctr" fontAlgn="ctr"/>
                      <a:r>
                        <a:rPr lang="es-CL" sz="1200" b="0" i="0" u="none" strike="noStrike">
                          <a:solidFill>
                            <a:srgbClr val="000000"/>
                          </a:solidFill>
                          <a:effectLst/>
                          <a:latin typeface="Calibri" panose="020F0502020204030204" pitchFamily="34" charset="0"/>
                        </a:rPr>
                        <a:t>TRAUMATOLOGIA Y ORTOPEDIA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25</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9</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100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116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250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87847">
                <a:tc>
                  <a:txBody>
                    <a:bodyPr/>
                    <a:lstStyle/>
                    <a:p>
                      <a:pPr algn="ctr" fontAlgn="ctr"/>
                      <a:r>
                        <a:rPr lang="es-CL" sz="1200" b="0" i="0" u="none" strike="noStrike">
                          <a:solidFill>
                            <a:srgbClr val="000000"/>
                          </a:solidFill>
                          <a:effectLst/>
                          <a:latin typeface="Calibri" panose="020F0502020204030204" pitchFamily="34" charset="0"/>
                        </a:rPr>
                        <a:t>OBSTETRICIA Y GINECOLOGIA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9</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124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207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87847">
                <a:tc>
                  <a:txBody>
                    <a:bodyPr/>
                    <a:lstStyle/>
                    <a:p>
                      <a:pPr algn="ctr" fontAlgn="ctr"/>
                      <a:r>
                        <a:rPr lang="es-CL" sz="1200" b="0" i="0" u="none" strike="noStrike">
                          <a:solidFill>
                            <a:srgbClr val="000000"/>
                          </a:solidFill>
                          <a:effectLst/>
                          <a:latin typeface="Calibri" panose="020F0502020204030204" pitchFamily="34" charset="0"/>
                        </a:rPr>
                        <a:t>IMAGENOLOGIA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69</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77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171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187847">
                <a:tc>
                  <a:txBody>
                    <a:bodyPr/>
                    <a:lstStyle/>
                    <a:p>
                      <a:pPr algn="ctr" fontAlgn="ctr"/>
                      <a:r>
                        <a:rPr lang="es-CL" sz="1200" b="0" i="0" u="none" strike="noStrike">
                          <a:solidFill>
                            <a:srgbClr val="000000"/>
                          </a:solidFill>
                          <a:effectLst/>
                          <a:latin typeface="Calibri" panose="020F0502020204030204" pitchFamily="34" charset="0"/>
                        </a:rPr>
                        <a:t>MEDICINA FAMILIAR</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161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87847">
                <a:tc>
                  <a:txBody>
                    <a:bodyPr/>
                    <a:lstStyle/>
                    <a:p>
                      <a:pPr algn="ctr" fontAlgn="ctr"/>
                      <a:r>
                        <a:rPr lang="es-CL" sz="1200" b="0" i="0" u="none" strike="noStrike">
                          <a:solidFill>
                            <a:srgbClr val="000000"/>
                          </a:solidFill>
                          <a:effectLst/>
                          <a:latin typeface="Calibri" panose="020F0502020204030204" pitchFamily="34" charset="0"/>
                        </a:rPr>
                        <a:t>NEUROLOGIA ADULTOS</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117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75694">
                <a:tc>
                  <a:txBody>
                    <a:bodyPr/>
                    <a:lstStyle/>
                    <a:p>
                      <a:pPr algn="ctr" fontAlgn="ctr"/>
                      <a:r>
                        <a:rPr lang="es-CL" sz="1200" b="0" i="0" u="none" strike="noStrike">
                          <a:solidFill>
                            <a:srgbClr val="000000"/>
                          </a:solidFill>
                          <a:effectLst/>
                          <a:latin typeface="Calibri" panose="020F0502020204030204" pitchFamily="34" charset="0"/>
                        </a:rPr>
                        <a:t>PSIQUIATRIA PEDIATRICA Y DE LA ADOLESCENCIA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110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87847">
                <a:tc>
                  <a:txBody>
                    <a:bodyPr/>
                    <a:lstStyle/>
                    <a:p>
                      <a:pPr algn="ctr" fontAlgn="ctr"/>
                      <a:r>
                        <a:rPr lang="es-CL" sz="1200" b="0" i="0" u="none" strike="noStrike">
                          <a:solidFill>
                            <a:srgbClr val="000000"/>
                          </a:solidFill>
                          <a:effectLst/>
                          <a:latin typeface="Calibri" panose="020F0502020204030204" pitchFamily="34" charset="0"/>
                        </a:rPr>
                        <a:t>MEDICINA DE URGENCIA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13</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187847">
                <a:tc>
                  <a:txBody>
                    <a:bodyPr/>
                    <a:lstStyle/>
                    <a:p>
                      <a:pPr algn="ctr" fontAlgn="ctr"/>
                      <a:r>
                        <a:rPr lang="es-CL" sz="1200" b="0" i="0" u="none" strike="noStrike">
                          <a:solidFill>
                            <a:srgbClr val="000000"/>
                          </a:solidFill>
                          <a:effectLst/>
                          <a:latin typeface="Calibri" panose="020F0502020204030204" pitchFamily="34" charset="0"/>
                        </a:rPr>
                        <a:t>DERMATOLOGIA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77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187847">
                <a:tc>
                  <a:txBody>
                    <a:bodyPr/>
                    <a:lstStyle/>
                    <a:p>
                      <a:pPr algn="ctr" fontAlgn="ctr"/>
                      <a:r>
                        <a:rPr lang="es-CL" sz="1200" b="0" i="0" u="none" strike="noStrike">
                          <a:solidFill>
                            <a:srgbClr val="000000"/>
                          </a:solidFill>
                          <a:effectLst/>
                          <a:latin typeface="Calibri" panose="020F0502020204030204" pitchFamily="34" charset="0"/>
                        </a:rPr>
                        <a:t>OFTALMOLOGIA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70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87847">
                <a:tc>
                  <a:txBody>
                    <a:bodyPr/>
                    <a:lstStyle/>
                    <a:p>
                      <a:pPr algn="ctr" fontAlgn="ctr"/>
                      <a:r>
                        <a:rPr lang="es-CL" sz="1200" b="0" i="0" u="none" strike="noStrike">
                          <a:solidFill>
                            <a:srgbClr val="000000"/>
                          </a:solidFill>
                          <a:effectLst/>
                          <a:latin typeface="Calibri" panose="020F0502020204030204" pitchFamily="34" charset="0"/>
                        </a:rPr>
                        <a:t>UROLOGIA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187847">
                <a:tc>
                  <a:txBody>
                    <a:bodyPr/>
                    <a:lstStyle/>
                    <a:p>
                      <a:pPr algn="ctr" fontAlgn="ctr"/>
                      <a:r>
                        <a:rPr lang="es-CL" sz="1200" b="0" i="0" u="none" strike="noStrike">
                          <a:solidFill>
                            <a:srgbClr val="000000"/>
                          </a:solidFill>
                          <a:effectLst/>
                          <a:latin typeface="Calibri" panose="020F0502020204030204" pitchFamily="34" charset="0"/>
                        </a:rPr>
                        <a:t>NEUROLOGIA PEDIATRICA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187847">
                <a:tc>
                  <a:txBody>
                    <a:bodyPr/>
                    <a:lstStyle/>
                    <a:p>
                      <a:pPr algn="ctr" fontAlgn="ctr"/>
                      <a:r>
                        <a:rPr lang="es-CL" sz="1200" b="0" i="0" u="none" strike="noStrike">
                          <a:solidFill>
                            <a:srgbClr val="000000"/>
                          </a:solidFill>
                          <a:effectLst/>
                          <a:latin typeface="Calibri" panose="020F0502020204030204" pitchFamily="34" charset="0"/>
                        </a:rPr>
                        <a:t>OTORRINOLARINGOLOGIA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30</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187847">
                <a:tc>
                  <a:txBody>
                    <a:bodyPr/>
                    <a:lstStyle/>
                    <a:p>
                      <a:pPr algn="ctr" fontAlgn="ctr"/>
                      <a:r>
                        <a:rPr lang="es-CL" sz="1200" b="0" i="0" u="none" strike="noStrike">
                          <a:solidFill>
                            <a:srgbClr val="000000"/>
                          </a:solidFill>
                          <a:effectLst/>
                          <a:latin typeface="Calibri" panose="020F0502020204030204" pitchFamily="34" charset="0"/>
                        </a:rPr>
                        <a:t>ANATOMIA PATOLOGICA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52</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187847">
                <a:tc>
                  <a:txBody>
                    <a:bodyPr/>
                    <a:lstStyle/>
                    <a:p>
                      <a:pPr algn="ctr" fontAlgn="ctr"/>
                      <a:r>
                        <a:rPr lang="es-CL" sz="1200" b="0" i="0" u="none" strike="noStrike">
                          <a:solidFill>
                            <a:srgbClr val="000000"/>
                          </a:solidFill>
                          <a:effectLst/>
                          <a:latin typeface="Calibri" panose="020F0502020204030204" pitchFamily="34" charset="0"/>
                        </a:rPr>
                        <a:t>CIRUGIA PEDIATRICA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r h="375694">
                <a:tc>
                  <a:txBody>
                    <a:bodyPr/>
                    <a:lstStyle/>
                    <a:p>
                      <a:pPr algn="ctr" fontAlgn="ctr"/>
                      <a:r>
                        <a:rPr lang="es-CL" sz="1200" b="0" i="0" u="none" strike="noStrike">
                          <a:solidFill>
                            <a:srgbClr val="000000"/>
                          </a:solidFill>
                          <a:effectLst/>
                          <a:latin typeface="Calibri" panose="020F0502020204030204" pitchFamily="34" charset="0"/>
                        </a:rPr>
                        <a:t>MEDICINA FISICA Y REHABILITACION</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23</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2"/>
                  </a:ext>
                </a:extLst>
              </a:tr>
              <a:tr h="187847">
                <a:tc>
                  <a:txBody>
                    <a:bodyPr/>
                    <a:lstStyle/>
                    <a:p>
                      <a:pPr algn="ctr" fontAlgn="ctr"/>
                      <a:r>
                        <a:rPr lang="es-CL" sz="1200" b="0" i="0" u="none" strike="noStrike">
                          <a:solidFill>
                            <a:srgbClr val="000000"/>
                          </a:solidFill>
                          <a:effectLst/>
                          <a:latin typeface="Calibri" panose="020F0502020204030204" pitchFamily="34" charset="0"/>
                        </a:rPr>
                        <a:t>NEUROCIRUGIA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39</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3"/>
                  </a:ext>
                </a:extLst>
              </a:tr>
              <a:tr h="187847">
                <a:tc>
                  <a:txBody>
                    <a:bodyPr/>
                    <a:lstStyle/>
                    <a:p>
                      <a:pPr algn="ctr" fontAlgn="ctr"/>
                      <a:r>
                        <a:rPr lang="es-CL" sz="1200" b="0" i="0" u="none" strike="noStrike">
                          <a:solidFill>
                            <a:srgbClr val="000000"/>
                          </a:solidFill>
                          <a:effectLst/>
                          <a:latin typeface="Calibri" panose="020F0502020204030204" pitchFamily="34" charset="0"/>
                        </a:rPr>
                        <a:t>GERIATRIA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7</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14</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29</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4"/>
                  </a:ext>
                </a:extLst>
              </a:tr>
              <a:tr h="187847">
                <a:tc>
                  <a:txBody>
                    <a:bodyPr/>
                    <a:lstStyle/>
                    <a:p>
                      <a:pPr algn="ctr" fontAlgn="ctr"/>
                      <a:r>
                        <a:rPr lang="es-CL" sz="1200" b="0" i="0" u="none" strike="noStrike">
                          <a:solidFill>
                            <a:srgbClr val="000000"/>
                          </a:solidFill>
                          <a:effectLst/>
                          <a:latin typeface="Calibri" panose="020F0502020204030204" pitchFamily="34" charset="0"/>
                        </a:rPr>
                        <a:t>RADIOTERAPIA ONCOLOGICA</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1</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 </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6</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8</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dirty="0">
                          <a:solidFill>
                            <a:srgbClr val="000000"/>
                          </a:solidFill>
                          <a:effectLst/>
                          <a:latin typeface="Calibri" panose="020F0502020204030204" pitchFamily="34" charset="0"/>
                        </a:rPr>
                        <a:t>15</a:t>
                      </a:r>
                    </a:p>
                  </a:txBody>
                  <a:tcPr marL="7028" marR="7028" marT="7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5"/>
                  </a:ext>
                </a:extLst>
              </a:tr>
            </a:tbl>
          </a:graphicData>
        </a:graphic>
      </p:graphicFrame>
    </p:spTree>
    <p:extLst>
      <p:ext uri="{BB962C8B-B14F-4D97-AF65-F5344CB8AC3E}">
        <p14:creationId xmlns:p14="http://schemas.microsoft.com/office/powerpoint/2010/main" val="58423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563236837"/>
              </p:ext>
            </p:extLst>
          </p:nvPr>
        </p:nvGraphicFramePr>
        <p:xfrm>
          <a:off x="1877640" y="476672"/>
          <a:ext cx="5214640" cy="5884679"/>
        </p:xfrm>
        <a:graphic>
          <a:graphicData uri="http://schemas.openxmlformats.org/drawingml/2006/table">
            <a:tbl>
              <a:tblPr/>
              <a:tblGrid>
                <a:gridCol w="1908875">
                  <a:extLst>
                    <a:ext uri="{9D8B030D-6E8A-4147-A177-3AD203B41FA5}">
                      <a16:colId xmlns="" xmlns:a16="http://schemas.microsoft.com/office/drawing/2014/main" val="20000"/>
                    </a:ext>
                  </a:extLst>
                </a:gridCol>
                <a:gridCol w="632077">
                  <a:extLst>
                    <a:ext uri="{9D8B030D-6E8A-4147-A177-3AD203B41FA5}">
                      <a16:colId xmlns="" xmlns:a16="http://schemas.microsoft.com/office/drawing/2014/main" val="20001"/>
                    </a:ext>
                  </a:extLst>
                </a:gridCol>
                <a:gridCol w="518304">
                  <a:extLst>
                    <a:ext uri="{9D8B030D-6E8A-4147-A177-3AD203B41FA5}">
                      <a16:colId xmlns="" xmlns:a16="http://schemas.microsoft.com/office/drawing/2014/main" val="20002"/>
                    </a:ext>
                  </a:extLst>
                </a:gridCol>
                <a:gridCol w="673162">
                  <a:extLst>
                    <a:ext uri="{9D8B030D-6E8A-4147-A177-3AD203B41FA5}">
                      <a16:colId xmlns="" xmlns:a16="http://schemas.microsoft.com/office/drawing/2014/main" val="20003"/>
                    </a:ext>
                  </a:extLst>
                </a:gridCol>
                <a:gridCol w="749012">
                  <a:extLst>
                    <a:ext uri="{9D8B030D-6E8A-4147-A177-3AD203B41FA5}">
                      <a16:colId xmlns="" xmlns:a16="http://schemas.microsoft.com/office/drawing/2014/main" val="20004"/>
                    </a:ext>
                  </a:extLst>
                </a:gridCol>
                <a:gridCol w="733210">
                  <a:extLst>
                    <a:ext uri="{9D8B030D-6E8A-4147-A177-3AD203B41FA5}">
                      <a16:colId xmlns="" xmlns:a16="http://schemas.microsoft.com/office/drawing/2014/main" val="20005"/>
                    </a:ext>
                  </a:extLst>
                </a:gridCol>
              </a:tblGrid>
              <a:tr h="172090">
                <a:tc>
                  <a:txBody>
                    <a:bodyPr/>
                    <a:lstStyle/>
                    <a:p>
                      <a:pPr algn="ctr" fontAlgn="ctr"/>
                      <a:r>
                        <a:rPr lang="es-CL" sz="1400" b="0" i="0" u="none" strike="noStrike">
                          <a:solidFill>
                            <a:srgbClr val="000000"/>
                          </a:solidFill>
                          <a:effectLst/>
                          <a:latin typeface="Calibri" panose="020F0502020204030204" pitchFamily="34" charset="0"/>
                        </a:rPr>
                        <a:t>INMUNOLOGIA</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4</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8</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72090">
                <a:tc>
                  <a:txBody>
                    <a:bodyPr/>
                    <a:lstStyle/>
                    <a:p>
                      <a:pPr algn="ctr" fontAlgn="ctr"/>
                      <a:r>
                        <a:rPr lang="es-CL" sz="1400" b="0" i="0" u="none" strike="noStrike">
                          <a:solidFill>
                            <a:srgbClr val="000000"/>
                          </a:solidFill>
                          <a:effectLst/>
                          <a:latin typeface="Calibri" panose="020F0502020204030204" pitchFamily="34" charset="0"/>
                        </a:rPr>
                        <a:t>NEUROLOGIA</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72090">
                <a:tc>
                  <a:txBody>
                    <a:bodyPr/>
                    <a:lstStyle/>
                    <a:p>
                      <a:pPr algn="ctr" fontAlgn="ctr"/>
                      <a:r>
                        <a:rPr lang="es-CL" sz="1400" b="0" i="0" u="none" strike="noStrike">
                          <a:solidFill>
                            <a:srgbClr val="000000"/>
                          </a:solidFill>
                          <a:effectLst/>
                          <a:latin typeface="Calibri" panose="020F0502020204030204" pitchFamily="34" charset="0"/>
                        </a:rPr>
                        <a:t>SALUD PUBLICA</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5</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4</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10</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44180">
                <a:tc>
                  <a:txBody>
                    <a:bodyPr/>
                    <a:lstStyle/>
                    <a:p>
                      <a:pPr algn="ctr" fontAlgn="ctr"/>
                      <a:r>
                        <a:rPr lang="es-CL" sz="1400" b="0" i="0" u="none" strike="noStrike">
                          <a:solidFill>
                            <a:srgbClr val="000000"/>
                          </a:solidFill>
                          <a:effectLst/>
                          <a:latin typeface="Calibri" panose="020F0502020204030204" pitchFamily="34" charset="0"/>
                        </a:rPr>
                        <a:t>MEDICINA FAMILIAR (ADULTOS)</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4</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9</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72090">
                <a:tc>
                  <a:txBody>
                    <a:bodyPr/>
                    <a:lstStyle/>
                    <a:p>
                      <a:pPr algn="ctr" fontAlgn="ctr"/>
                      <a:r>
                        <a:rPr lang="es-CL" sz="1400" b="0" i="0" u="none" strike="noStrike">
                          <a:solidFill>
                            <a:srgbClr val="000000"/>
                          </a:solidFill>
                          <a:effectLst/>
                          <a:latin typeface="Calibri" panose="020F0502020204030204" pitchFamily="34" charset="0"/>
                        </a:rPr>
                        <a:t>MEDICINA NUCLEAR</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6</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8</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44180">
                <a:tc>
                  <a:txBody>
                    <a:bodyPr/>
                    <a:lstStyle/>
                    <a:p>
                      <a:pPr algn="ctr" fontAlgn="ctr"/>
                      <a:r>
                        <a:rPr lang="es-CL" sz="1400" b="0" i="0" u="none" strike="noStrike">
                          <a:solidFill>
                            <a:srgbClr val="000000"/>
                          </a:solidFill>
                          <a:effectLst/>
                          <a:latin typeface="Calibri" panose="020F0502020204030204" pitchFamily="34" charset="0"/>
                        </a:rPr>
                        <a:t>NUTRICION CLINICA Y DIABETES</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6</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8</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72090">
                <a:tc>
                  <a:txBody>
                    <a:bodyPr/>
                    <a:lstStyle/>
                    <a:p>
                      <a:pPr algn="ctr" fontAlgn="ctr"/>
                      <a:r>
                        <a:rPr lang="es-CL" sz="1400" b="0" i="0" u="none" strike="noStrike">
                          <a:solidFill>
                            <a:srgbClr val="000000"/>
                          </a:solidFill>
                          <a:effectLst/>
                          <a:latin typeface="Calibri" panose="020F0502020204030204" pitchFamily="34" charset="0"/>
                        </a:rPr>
                        <a:t>LABORATORIO CLINICO</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7</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172090">
                <a:tc>
                  <a:txBody>
                    <a:bodyPr/>
                    <a:lstStyle/>
                    <a:p>
                      <a:pPr algn="ctr" fontAlgn="ctr"/>
                      <a:r>
                        <a:rPr lang="es-CL" sz="1400" b="0" i="0" u="none" strike="noStrike">
                          <a:solidFill>
                            <a:srgbClr val="000000"/>
                          </a:solidFill>
                          <a:effectLst/>
                          <a:latin typeface="Calibri" panose="020F0502020204030204" pitchFamily="34" charset="0"/>
                        </a:rPr>
                        <a:t>GENETICA CLINICA</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4</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6</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44180">
                <a:tc>
                  <a:txBody>
                    <a:bodyPr/>
                    <a:lstStyle/>
                    <a:p>
                      <a:pPr algn="ctr" fontAlgn="ctr"/>
                      <a:r>
                        <a:rPr lang="es-CL" sz="1400" b="0" i="0" u="none" strike="noStrike">
                          <a:solidFill>
                            <a:srgbClr val="000000"/>
                          </a:solidFill>
                          <a:effectLst/>
                          <a:latin typeface="Calibri" panose="020F0502020204030204" pitchFamily="34" charset="0"/>
                        </a:rPr>
                        <a:t>MEDICINA INTERNA E INFECTOLOGIA ADULTO</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6</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93403">
                <a:tc>
                  <a:txBody>
                    <a:bodyPr/>
                    <a:lstStyle/>
                    <a:p>
                      <a:pPr algn="ctr" fontAlgn="ctr"/>
                      <a:r>
                        <a:rPr lang="es-CL" sz="1400" b="0" i="0" u="none" strike="noStrike">
                          <a:solidFill>
                            <a:srgbClr val="000000"/>
                          </a:solidFill>
                          <a:effectLst/>
                          <a:latin typeface="Calibri" panose="020F0502020204030204" pitchFamily="34" charset="0"/>
                        </a:rPr>
                        <a:t>MEDICINA FAMILIAR (NIÑOS)</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5</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172090">
                <a:tc>
                  <a:txBody>
                    <a:bodyPr/>
                    <a:lstStyle/>
                    <a:p>
                      <a:pPr algn="ctr" fontAlgn="ctr"/>
                      <a:r>
                        <a:rPr lang="es-CL" sz="1400" b="0" i="0" u="none" strike="noStrike">
                          <a:solidFill>
                            <a:srgbClr val="000000"/>
                          </a:solidFill>
                          <a:effectLst/>
                          <a:latin typeface="Calibri" panose="020F0502020204030204" pitchFamily="34" charset="0"/>
                        </a:rPr>
                        <a:t>NEONATOLOGIA</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4</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5</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44180">
                <a:tc>
                  <a:txBody>
                    <a:bodyPr/>
                    <a:lstStyle/>
                    <a:p>
                      <a:pPr algn="ctr" fontAlgn="ctr"/>
                      <a:r>
                        <a:rPr lang="es-CL" sz="1400" b="0" i="0" u="none" strike="noStrike">
                          <a:solidFill>
                            <a:srgbClr val="000000"/>
                          </a:solidFill>
                          <a:effectLst/>
                          <a:latin typeface="Calibri" panose="020F0502020204030204" pitchFamily="34" charset="0"/>
                        </a:rPr>
                        <a:t>MEDICINA DE URGENCIA ADULTOS</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4</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4</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72090">
                <a:tc>
                  <a:txBody>
                    <a:bodyPr/>
                    <a:lstStyle/>
                    <a:p>
                      <a:pPr algn="ctr" fontAlgn="ctr"/>
                      <a:r>
                        <a:rPr lang="es-CL" sz="1400" b="0" i="0" u="none" strike="noStrike">
                          <a:solidFill>
                            <a:srgbClr val="000000"/>
                          </a:solidFill>
                          <a:effectLst/>
                          <a:latin typeface="Calibri" panose="020F0502020204030204" pitchFamily="34" charset="0"/>
                        </a:rPr>
                        <a:t>PEDIATRIA MENCION UCI</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44180">
                <a:tc>
                  <a:txBody>
                    <a:bodyPr/>
                    <a:lstStyle/>
                    <a:p>
                      <a:pPr algn="ctr" fontAlgn="ctr"/>
                      <a:r>
                        <a:rPr lang="es-CL" sz="1400" b="0" i="0" u="none" strike="noStrike">
                          <a:solidFill>
                            <a:srgbClr val="000000"/>
                          </a:solidFill>
                          <a:effectLst/>
                          <a:latin typeface="Calibri" panose="020F0502020204030204" pitchFamily="34" charset="0"/>
                        </a:rPr>
                        <a:t>MEDICINA INTENSIVA PEDIATRICA</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172090">
                <a:tc>
                  <a:txBody>
                    <a:bodyPr/>
                    <a:lstStyle/>
                    <a:p>
                      <a:pPr algn="ctr" fontAlgn="ctr"/>
                      <a:r>
                        <a:rPr lang="es-CL" sz="1400" b="0" i="0" u="none" strike="noStrike">
                          <a:solidFill>
                            <a:srgbClr val="000000"/>
                          </a:solidFill>
                          <a:effectLst/>
                          <a:latin typeface="Calibri" panose="020F0502020204030204" pitchFamily="34" charset="0"/>
                        </a:rPr>
                        <a:t>MEDICINA LEGAL</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395807">
                <a:tc>
                  <a:txBody>
                    <a:bodyPr/>
                    <a:lstStyle/>
                    <a:p>
                      <a:pPr algn="ctr" fontAlgn="ctr"/>
                      <a:r>
                        <a:rPr lang="es-CL" sz="1400" b="0" i="0" u="none" strike="noStrike">
                          <a:solidFill>
                            <a:srgbClr val="000000"/>
                          </a:solidFill>
                          <a:effectLst/>
                          <a:latin typeface="Calibri" panose="020F0502020204030204" pitchFamily="34" charset="0"/>
                        </a:rPr>
                        <a:t>MICROBIOLOGIA</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344180">
                <a:tc>
                  <a:txBody>
                    <a:bodyPr/>
                    <a:lstStyle/>
                    <a:p>
                      <a:pPr algn="ctr" fontAlgn="ctr"/>
                      <a:r>
                        <a:rPr lang="es-CL" sz="1400" b="0" i="0" u="none" strike="noStrike">
                          <a:solidFill>
                            <a:srgbClr val="000000"/>
                          </a:solidFill>
                          <a:effectLst/>
                          <a:latin typeface="Calibri" panose="020F0502020204030204" pitchFamily="34" charset="0"/>
                        </a:rPr>
                        <a:t>TRAUMATOLOGIA Y ORTOPEDIA (INFANTIL)</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172090">
                <a:tc>
                  <a:txBody>
                    <a:bodyPr/>
                    <a:lstStyle/>
                    <a:p>
                      <a:pPr algn="ctr" fontAlgn="ctr"/>
                      <a:r>
                        <a:rPr lang="es-CL" sz="1400" b="1" i="0" u="none" strike="noStrike">
                          <a:solidFill>
                            <a:srgbClr val="000000"/>
                          </a:solidFill>
                          <a:effectLst/>
                          <a:latin typeface="Calibri" panose="020F0502020204030204" pitchFamily="34" charset="0"/>
                        </a:rPr>
                        <a:t>Total general</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a:solidFill>
                            <a:srgbClr val="000000"/>
                          </a:solidFill>
                          <a:effectLst/>
                          <a:latin typeface="Calibri" panose="020F0502020204030204" pitchFamily="34" charset="0"/>
                        </a:rPr>
                        <a:t>564</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a:solidFill>
                            <a:srgbClr val="000000"/>
                          </a:solidFill>
                          <a:effectLst/>
                          <a:latin typeface="Calibri" panose="020F0502020204030204" pitchFamily="34" charset="0"/>
                        </a:rPr>
                        <a:t>222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a:solidFill>
                            <a:srgbClr val="000000"/>
                          </a:solidFill>
                          <a:effectLst/>
                          <a:latin typeface="Calibri" panose="020F0502020204030204" pitchFamily="34" charset="0"/>
                        </a:rPr>
                        <a:t>1522</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a:solidFill>
                            <a:srgbClr val="000000"/>
                          </a:solidFill>
                          <a:effectLst/>
                          <a:latin typeface="Calibri" panose="020F0502020204030204" pitchFamily="34" charset="0"/>
                        </a:rPr>
                        <a:t>1190</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a:solidFill>
                            <a:srgbClr val="000000"/>
                          </a:solidFill>
                          <a:effectLst/>
                          <a:latin typeface="Calibri" panose="020F0502020204030204" pitchFamily="34" charset="0"/>
                        </a:rPr>
                        <a:t>3498</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17"/>
                  </a:ext>
                </a:extLst>
              </a:tr>
              <a:tr h="172090">
                <a:tc>
                  <a:txBody>
                    <a:bodyPr/>
                    <a:lstStyle/>
                    <a:p>
                      <a:pPr algn="ctr" fontAlgn="ctr"/>
                      <a:r>
                        <a:rPr lang="es-CL" sz="1400" b="1" i="0" u="none" strike="noStrike">
                          <a:solidFill>
                            <a:srgbClr val="000000"/>
                          </a:solidFill>
                          <a:effectLst/>
                          <a:latin typeface="Calibri" panose="020F0502020204030204" pitchFamily="34" charset="0"/>
                        </a:rPr>
                        <a:t>Porcentaje </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a:solidFill>
                            <a:srgbClr val="000000"/>
                          </a:solidFill>
                          <a:effectLst/>
                          <a:latin typeface="Calibri" panose="020F0502020204030204" pitchFamily="34" charset="0"/>
                        </a:rPr>
                        <a:t>16,1</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a:solidFill>
                            <a:srgbClr val="000000"/>
                          </a:solidFill>
                          <a:effectLst/>
                          <a:latin typeface="Calibri" panose="020F0502020204030204" pitchFamily="34" charset="0"/>
                        </a:rPr>
                        <a:t>6,3</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a:solidFill>
                            <a:srgbClr val="000000"/>
                          </a:solidFill>
                          <a:effectLst/>
                          <a:latin typeface="Calibri" panose="020F0502020204030204" pitchFamily="34" charset="0"/>
                        </a:rPr>
                        <a:t>43,5</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a:solidFill>
                            <a:srgbClr val="000000"/>
                          </a:solidFill>
                          <a:effectLst/>
                          <a:latin typeface="Calibri" panose="020F0502020204030204" pitchFamily="34" charset="0"/>
                        </a:rPr>
                        <a:t>34,0</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es-CL" sz="1400" b="1" i="0" u="none" strike="noStrike" dirty="0">
                          <a:solidFill>
                            <a:srgbClr val="000000"/>
                          </a:solidFill>
                          <a:effectLst/>
                          <a:latin typeface="Calibri" panose="020F0502020204030204" pitchFamily="34" charset="0"/>
                        </a:rPr>
                        <a:t>100,0</a:t>
                      </a:r>
                    </a:p>
                  </a:txBody>
                  <a:tcPr marL="8604" marR="8604" marT="860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 xmlns:a16="http://schemas.microsoft.com/office/drawing/2014/main" val="10018"/>
                  </a:ext>
                </a:extLst>
              </a:tr>
            </a:tbl>
          </a:graphicData>
        </a:graphic>
      </p:graphicFrame>
    </p:spTree>
    <p:extLst>
      <p:ext uri="{BB962C8B-B14F-4D97-AF65-F5344CB8AC3E}">
        <p14:creationId xmlns:p14="http://schemas.microsoft.com/office/powerpoint/2010/main" val="70153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27584" y="1628800"/>
            <a:ext cx="7343775" cy="4855699"/>
          </a:xfrm>
          <a:prstGeom prst="rect">
            <a:avLst/>
          </a:prstGeom>
        </p:spPr>
      </p:pic>
      <p:sp>
        <p:nvSpPr>
          <p:cNvPr id="6" name="CuadroTexto 5"/>
          <p:cNvSpPr txBox="1"/>
          <p:nvPr/>
        </p:nvSpPr>
        <p:spPr>
          <a:xfrm>
            <a:off x="1547664" y="0"/>
            <a:ext cx="5714055" cy="1200329"/>
          </a:xfrm>
          <a:prstGeom prst="rect">
            <a:avLst/>
          </a:prstGeom>
          <a:noFill/>
        </p:spPr>
        <p:txBody>
          <a:bodyPr wrap="square" rtlCol="0">
            <a:spAutoFit/>
          </a:bodyPr>
          <a:lstStyle/>
          <a:p>
            <a:pPr algn="ctr"/>
            <a:r>
              <a:rPr lang="es-CL" sz="2400" b="1" dirty="0"/>
              <a:t>Ingreso a Programas de Especialidades Odontológicas </a:t>
            </a:r>
          </a:p>
          <a:p>
            <a:pPr algn="ctr"/>
            <a:r>
              <a:rPr lang="es-CL" sz="2400" b="1" dirty="0"/>
              <a:t>2016 - 2019 </a:t>
            </a:r>
          </a:p>
        </p:txBody>
      </p:sp>
    </p:spTree>
    <p:extLst>
      <p:ext uri="{BB962C8B-B14F-4D97-AF65-F5344CB8AC3E}">
        <p14:creationId xmlns:p14="http://schemas.microsoft.com/office/powerpoint/2010/main" val="1746472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779414" y="162962"/>
            <a:ext cx="5767057" cy="369332"/>
          </a:xfrm>
          <a:prstGeom prst="rect">
            <a:avLst/>
          </a:prstGeom>
          <a:noFill/>
        </p:spPr>
        <p:txBody>
          <a:bodyPr wrap="square" rtlCol="0">
            <a:spAutoFit/>
          </a:bodyPr>
          <a:lstStyle/>
          <a:p>
            <a:pPr algn="ctr"/>
            <a:r>
              <a:rPr lang="es-CL" b="1" dirty="0"/>
              <a:t>SUBESPECIALIDADES</a:t>
            </a:r>
          </a:p>
        </p:txBody>
      </p:sp>
      <p:sp>
        <p:nvSpPr>
          <p:cNvPr id="4" name="Rectángulo 3"/>
          <p:cNvSpPr/>
          <p:nvPr/>
        </p:nvSpPr>
        <p:spPr>
          <a:xfrm>
            <a:off x="271604" y="545639"/>
            <a:ext cx="8872396" cy="1116972"/>
          </a:xfrm>
          <a:prstGeom prst="rect">
            <a:avLst/>
          </a:prstGeom>
        </p:spPr>
        <p:txBody>
          <a:bodyPr wrap="square">
            <a:spAutoFit/>
          </a:bodyPr>
          <a:lstStyle/>
          <a:p>
            <a:pPr algn="just">
              <a:lnSpc>
                <a:spcPct val="107000"/>
              </a:lnSpc>
              <a:spcAft>
                <a:spcPts val="800"/>
              </a:spcAft>
            </a:pPr>
            <a:r>
              <a:rPr lang="es-CL" sz="1400" b="1" dirty="0">
                <a:latin typeface="+mj-lt"/>
                <a:ea typeface="Calibri" panose="020F0502020204030204" pitchFamily="34" charset="0"/>
                <a:cs typeface="Times New Roman" panose="02020603050405020304" pitchFamily="18" charset="0"/>
              </a:rPr>
              <a:t>RESUMEN CATASTRO DE SUBESPECIALIDADES MEDICAS REQUERIDAS POR LOS SERVICIOS DE SALUD 2019</a:t>
            </a:r>
            <a:endParaRPr lang="es-CL" sz="12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s-CL" sz="1400" dirty="0">
                <a:latin typeface="+mj-lt"/>
                <a:ea typeface="Calibri" panose="020F0502020204030204" pitchFamily="34" charset="0"/>
                <a:cs typeface="Times New Roman" panose="02020603050405020304" pitchFamily="18" charset="0"/>
              </a:rPr>
              <a:t>Esta primera tabla muestra una distribución desigual del número de subespecialidades requeridas por cada Servicio de Salud. Si bien la información fue solicitada en un formato común, se debe trabajar en una metodología única a nivel nacional que permita la estandarización de las sub especialidades y de las carteras de prestaciones respectivas. </a:t>
            </a:r>
            <a:endParaRPr lang="es-CL" sz="1200" dirty="0">
              <a:effectLst/>
              <a:latin typeface="+mj-lt"/>
              <a:ea typeface="Calibri" panose="020F0502020204030204" pitchFamily="34" charset="0"/>
              <a:cs typeface="Times New Roman" panose="02020603050405020304" pitchFamily="18" charset="0"/>
            </a:endParaRPr>
          </a:p>
        </p:txBody>
      </p:sp>
      <p:graphicFrame>
        <p:nvGraphicFramePr>
          <p:cNvPr id="5" name="Tabla 4"/>
          <p:cNvGraphicFramePr>
            <a:graphicFrameLocks noGrp="1"/>
          </p:cNvGraphicFramePr>
          <p:nvPr>
            <p:extLst>
              <p:ext uri="{D42A27DB-BD31-4B8C-83A1-F6EECF244321}">
                <p14:modId xmlns:p14="http://schemas.microsoft.com/office/powerpoint/2010/main" val="1041620387"/>
              </p:ext>
            </p:extLst>
          </p:nvPr>
        </p:nvGraphicFramePr>
        <p:xfrm>
          <a:off x="2267744" y="1721674"/>
          <a:ext cx="4510799" cy="5115837"/>
        </p:xfrm>
        <a:graphic>
          <a:graphicData uri="http://schemas.openxmlformats.org/drawingml/2006/table">
            <a:tbl>
              <a:tblPr firstRow="1" firstCol="1" bandRow="1">
                <a:tableStyleId>{5C22544A-7EE6-4342-B048-85BDC9FD1C3A}</a:tableStyleId>
              </a:tblPr>
              <a:tblGrid>
                <a:gridCol w="2392199">
                  <a:extLst>
                    <a:ext uri="{9D8B030D-6E8A-4147-A177-3AD203B41FA5}">
                      <a16:colId xmlns="" xmlns:a16="http://schemas.microsoft.com/office/drawing/2014/main" val="20000"/>
                    </a:ext>
                  </a:extLst>
                </a:gridCol>
                <a:gridCol w="2118600">
                  <a:extLst>
                    <a:ext uri="{9D8B030D-6E8A-4147-A177-3AD203B41FA5}">
                      <a16:colId xmlns="" xmlns:a16="http://schemas.microsoft.com/office/drawing/2014/main" val="20001"/>
                    </a:ext>
                  </a:extLst>
                </a:gridCol>
              </a:tblGrid>
              <a:tr h="148483">
                <a:tc>
                  <a:txBody>
                    <a:bodyPr/>
                    <a:lstStyle/>
                    <a:p>
                      <a:pPr algn="ctr">
                        <a:lnSpc>
                          <a:spcPct val="107000"/>
                        </a:lnSpc>
                        <a:spcAft>
                          <a:spcPts val="0"/>
                        </a:spcAft>
                      </a:pPr>
                      <a:r>
                        <a:rPr lang="es-CL" sz="1000" dirty="0">
                          <a:effectLst/>
                        </a:rPr>
                        <a:t>SERVICIOS DE SALUD</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a:effectLst/>
                        </a:rPr>
                        <a:t>N° SUBESPECIALIDADES</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00"/>
                  </a:ext>
                </a:extLst>
              </a:tr>
              <a:tr h="148483">
                <a:tc>
                  <a:txBody>
                    <a:bodyPr/>
                    <a:lstStyle/>
                    <a:p>
                      <a:pPr>
                        <a:lnSpc>
                          <a:spcPct val="107000"/>
                        </a:lnSpc>
                        <a:spcAft>
                          <a:spcPts val="0"/>
                        </a:spcAft>
                      </a:pPr>
                      <a:r>
                        <a:rPr lang="es-CL" sz="1000" dirty="0">
                          <a:effectLst/>
                        </a:rPr>
                        <a:t>ACONCAGUA</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a:effectLst/>
                        </a:rPr>
                        <a:t>21</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01"/>
                  </a:ext>
                </a:extLst>
              </a:tr>
              <a:tr h="148483">
                <a:tc>
                  <a:txBody>
                    <a:bodyPr/>
                    <a:lstStyle/>
                    <a:p>
                      <a:pPr>
                        <a:lnSpc>
                          <a:spcPct val="107000"/>
                        </a:lnSpc>
                        <a:spcAft>
                          <a:spcPts val="0"/>
                        </a:spcAft>
                      </a:pPr>
                      <a:r>
                        <a:rPr lang="es-CL" sz="1000" dirty="0">
                          <a:effectLst/>
                        </a:rPr>
                        <a:t>ANTOFAGASTA</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a:effectLst/>
                        </a:rPr>
                        <a:t>14</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02"/>
                  </a:ext>
                </a:extLst>
              </a:tr>
              <a:tr h="148483">
                <a:tc>
                  <a:txBody>
                    <a:bodyPr/>
                    <a:lstStyle/>
                    <a:p>
                      <a:pPr>
                        <a:lnSpc>
                          <a:spcPct val="107000"/>
                        </a:lnSpc>
                        <a:spcAft>
                          <a:spcPts val="0"/>
                        </a:spcAft>
                      </a:pPr>
                      <a:r>
                        <a:rPr lang="es-CL" sz="1000" dirty="0">
                          <a:effectLst/>
                        </a:rPr>
                        <a:t>ARAUCANIA NORTE</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15</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03"/>
                  </a:ext>
                </a:extLst>
              </a:tr>
              <a:tr h="148483">
                <a:tc>
                  <a:txBody>
                    <a:bodyPr/>
                    <a:lstStyle/>
                    <a:p>
                      <a:pPr>
                        <a:lnSpc>
                          <a:spcPct val="107000"/>
                        </a:lnSpc>
                        <a:spcAft>
                          <a:spcPts val="0"/>
                        </a:spcAft>
                      </a:pPr>
                      <a:r>
                        <a:rPr lang="es-CL" sz="1000">
                          <a:effectLst/>
                        </a:rPr>
                        <a:t>ARAUCANIA SUR</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43</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04"/>
                  </a:ext>
                </a:extLst>
              </a:tr>
              <a:tr h="0">
                <a:tc>
                  <a:txBody>
                    <a:bodyPr/>
                    <a:lstStyle/>
                    <a:p>
                      <a:pPr>
                        <a:lnSpc>
                          <a:spcPct val="107000"/>
                        </a:lnSpc>
                        <a:spcAft>
                          <a:spcPts val="0"/>
                        </a:spcAft>
                      </a:pPr>
                      <a:r>
                        <a:rPr lang="es-CL" sz="1000">
                          <a:effectLst/>
                        </a:rPr>
                        <a:t>ARAUCO</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8</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05"/>
                  </a:ext>
                </a:extLst>
              </a:tr>
              <a:tr h="148483">
                <a:tc>
                  <a:txBody>
                    <a:bodyPr/>
                    <a:lstStyle/>
                    <a:p>
                      <a:pPr>
                        <a:lnSpc>
                          <a:spcPct val="107000"/>
                        </a:lnSpc>
                        <a:spcAft>
                          <a:spcPts val="0"/>
                        </a:spcAft>
                      </a:pPr>
                      <a:r>
                        <a:rPr lang="es-CL" sz="1000">
                          <a:effectLst/>
                        </a:rPr>
                        <a:t>ARICA</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26</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06"/>
                  </a:ext>
                </a:extLst>
              </a:tr>
              <a:tr h="148483">
                <a:tc>
                  <a:txBody>
                    <a:bodyPr/>
                    <a:lstStyle/>
                    <a:p>
                      <a:pPr>
                        <a:lnSpc>
                          <a:spcPct val="107000"/>
                        </a:lnSpc>
                        <a:spcAft>
                          <a:spcPts val="0"/>
                        </a:spcAft>
                      </a:pPr>
                      <a:r>
                        <a:rPr lang="es-CL" sz="1000">
                          <a:effectLst/>
                        </a:rPr>
                        <a:t>ATACAMA</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20</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07"/>
                  </a:ext>
                </a:extLst>
              </a:tr>
              <a:tr h="148483">
                <a:tc>
                  <a:txBody>
                    <a:bodyPr/>
                    <a:lstStyle/>
                    <a:p>
                      <a:pPr>
                        <a:lnSpc>
                          <a:spcPct val="107000"/>
                        </a:lnSpc>
                        <a:spcAft>
                          <a:spcPts val="0"/>
                        </a:spcAft>
                      </a:pPr>
                      <a:r>
                        <a:rPr lang="es-CL" sz="1000">
                          <a:effectLst/>
                        </a:rPr>
                        <a:t>AYSEN</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14</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08"/>
                  </a:ext>
                </a:extLst>
              </a:tr>
              <a:tr h="148483">
                <a:tc>
                  <a:txBody>
                    <a:bodyPr/>
                    <a:lstStyle/>
                    <a:p>
                      <a:pPr>
                        <a:lnSpc>
                          <a:spcPct val="107000"/>
                        </a:lnSpc>
                        <a:spcAft>
                          <a:spcPts val="0"/>
                        </a:spcAft>
                      </a:pPr>
                      <a:r>
                        <a:rPr lang="es-CL" sz="1000" dirty="0">
                          <a:effectLst/>
                        </a:rPr>
                        <a:t>BIO </a:t>
                      </a:r>
                      <a:r>
                        <a:rPr lang="es-CL" sz="1000" dirty="0" err="1">
                          <a:effectLst/>
                        </a:rPr>
                        <a:t>BIO</a:t>
                      </a:r>
                      <a:r>
                        <a:rPr lang="es-CL" sz="1000" dirty="0">
                          <a:effectLst/>
                        </a:rPr>
                        <a:t> </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13</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09"/>
                  </a:ext>
                </a:extLst>
              </a:tr>
              <a:tr h="200900">
                <a:tc>
                  <a:txBody>
                    <a:bodyPr/>
                    <a:lstStyle/>
                    <a:p>
                      <a:pPr>
                        <a:lnSpc>
                          <a:spcPct val="107000"/>
                        </a:lnSpc>
                        <a:spcAft>
                          <a:spcPts val="0"/>
                        </a:spcAft>
                      </a:pPr>
                      <a:r>
                        <a:rPr lang="es-CL" sz="1000">
                          <a:effectLst/>
                        </a:rPr>
                        <a:t>CHILOE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19</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10"/>
                  </a:ext>
                </a:extLst>
              </a:tr>
              <a:tr h="148483">
                <a:tc>
                  <a:txBody>
                    <a:bodyPr/>
                    <a:lstStyle/>
                    <a:p>
                      <a:pPr>
                        <a:lnSpc>
                          <a:spcPct val="107000"/>
                        </a:lnSpc>
                        <a:spcAft>
                          <a:spcPts val="0"/>
                        </a:spcAft>
                      </a:pPr>
                      <a:r>
                        <a:rPr lang="es-CL" sz="1000">
                          <a:effectLst/>
                        </a:rPr>
                        <a:t>CONCEPCION</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13</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11"/>
                  </a:ext>
                </a:extLst>
              </a:tr>
              <a:tr h="148483">
                <a:tc>
                  <a:txBody>
                    <a:bodyPr/>
                    <a:lstStyle/>
                    <a:p>
                      <a:pPr>
                        <a:lnSpc>
                          <a:spcPct val="107000"/>
                        </a:lnSpc>
                        <a:spcAft>
                          <a:spcPts val="0"/>
                        </a:spcAft>
                      </a:pPr>
                      <a:r>
                        <a:rPr lang="es-CL" sz="1000">
                          <a:effectLst/>
                        </a:rPr>
                        <a:t>COQUIMBO</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10</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12"/>
                  </a:ext>
                </a:extLst>
              </a:tr>
              <a:tr h="185965">
                <a:tc>
                  <a:txBody>
                    <a:bodyPr/>
                    <a:lstStyle/>
                    <a:p>
                      <a:pPr>
                        <a:lnSpc>
                          <a:spcPct val="107000"/>
                        </a:lnSpc>
                        <a:spcAft>
                          <a:spcPts val="0"/>
                        </a:spcAft>
                      </a:pPr>
                      <a:r>
                        <a:rPr lang="es-CL" sz="1000">
                          <a:effectLst/>
                        </a:rPr>
                        <a:t>IQUIQUE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31</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13"/>
                  </a:ext>
                </a:extLst>
              </a:tr>
              <a:tr h="148483">
                <a:tc>
                  <a:txBody>
                    <a:bodyPr/>
                    <a:lstStyle/>
                    <a:p>
                      <a:pPr>
                        <a:lnSpc>
                          <a:spcPct val="107000"/>
                        </a:lnSpc>
                        <a:spcAft>
                          <a:spcPts val="0"/>
                        </a:spcAft>
                      </a:pPr>
                      <a:r>
                        <a:rPr lang="es-CL" sz="1000">
                          <a:effectLst/>
                        </a:rPr>
                        <a:t>MAGALLANES</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16</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14"/>
                  </a:ext>
                </a:extLst>
              </a:tr>
              <a:tr h="148483">
                <a:tc>
                  <a:txBody>
                    <a:bodyPr/>
                    <a:lstStyle/>
                    <a:p>
                      <a:pPr>
                        <a:lnSpc>
                          <a:spcPct val="107000"/>
                        </a:lnSpc>
                        <a:spcAft>
                          <a:spcPts val="0"/>
                        </a:spcAft>
                      </a:pPr>
                      <a:r>
                        <a:rPr lang="es-CL" sz="1000">
                          <a:effectLst/>
                        </a:rPr>
                        <a:t>MAULE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34</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15"/>
                  </a:ext>
                </a:extLst>
              </a:tr>
              <a:tr h="148483">
                <a:tc>
                  <a:txBody>
                    <a:bodyPr/>
                    <a:lstStyle/>
                    <a:p>
                      <a:pPr>
                        <a:lnSpc>
                          <a:spcPct val="107000"/>
                        </a:lnSpc>
                        <a:spcAft>
                          <a:spcPts val="0"/>
                        </a:spcAft>
                      </a:pPr>
                      <a:r>
                        <a:rPr lang="es-CL" sz="1000">
                          <a:effectLst/>
                        </a:rPr>
                        <a:t>METRO. CENTRAL</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57</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16"/>
                  </a:ext>
                </a:extLst>
              </a:tr>
              <a:tr h="148483">
                <a:tc>
                  <a:txBody>
                    <a:bodyPr/>
                    <a:lstStyle/>
                    <a:p>
                      <a:pPr>
                        <a:lnSpc>
                          <a:spcPct val="107000"/>
                        </a:lnSpc>
                        <a:spcAft>
                          <a:spcPts val="0"/>
                        </a:spcAft>
                      </a:pPr>
                      <a:r>
                        <a:rPr lang="es-CL" sz="1000">
                          <a:effectLst/>
                        </a:rPr>
                        <a:t>METRO. NORTE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11</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17"/>
                  </a:ext>
                </a:extLst>
              </a:tr>
              <a:tr h="148483">
                <a:tc>
                  <a:txBody>
                    <a:bodyPr/>
                    <a:lstStyle/>
                    <a:p>
                      <a:pPr>
                        <a:lnSpc>
                          <a:spcPct val="107000"/>
                        </a:lnSpc>
                        <a:spcAft>
                          <a:spcPts val="0"/>
                        </a:spcAft>
                      </a:pPr>
                      <a:r>
                        <a:rPr lang="es-CL" sz="1000" dirty="0">
                          <a:effectLst/>
                        </a:rPr>
                        <a:t>METRO. OCCIDENTE</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50</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18"/>
                  </a:ext>
                </a:extLst>
              </a:tr>
              <a:tr h="148483">
                <a:tc>
                  <a:txBody>
                    <a:bodyPr/>
                    <a:lstStyle/>
                    <a:p>
                      <a:pPr>
                        <a:lnSpc>
                          <a:spcPct val="107000"/>
                        </a:lnSpc>
                        <a:spcAft>
                          <a:spcPts val="0"/>
                        </a:spcAft>
                      </a:pPr>
                      <a:r>
                        <a:rPr lang="es-CL" sz="1000">
                          <a:effectLst/>
                        </a:rPr>
                        <a:t>METRO. ORIENTE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11</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19"/>
                  </a:ext>
                </a:extLst>
              </a:tr>
              <a:tr h="148483">
                <a:tc>
                  <a:txBody>
                    <a:bodyPr/>
                    <a:lstStyle/>
                    <a:p>
                      <a:pPr>
                        <a:lnSpc>
                          <a:spcPct val="107000"/>
                        </a:lnSpc>
                        <a:spcAft>
                          <a:spcPts val="0"/>
                        </a:spcAft>
                      </a:pPr>
                      <a:r>
                        <a:rPr lang="es-CL" sz="1000">
                          <a:effectLst/>
                        </a:rPr>
                        <a:t>METRO. SUR</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24</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20"/>
                  </a:ext>
                </a:extLst>
              </a:tr>
              <a:tr h="148483">
                <a:tc>
                  <a:txBody>
                    <a:bodyPr/>
                    <a:lstStyle/>
                    <a:p>
                      <a:pPr>
                        <a:lnSpc>
                          <a:spcPct val="107000"/>
                        </a:lnSpc>
                        <a:spcAft>
                          <a:spcPts val="0"/>
                        </a:spcAft>
                      </a:pPr>
                      <a:r>
                        <a:rPr lang="es-CL" sz="1000">
                          <a:effectLst/>
                        </a:rPr>
                        <a:t>METRO. SUR ORIENTE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69</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21"/>
                  </a:ext>
                </a:extLst>
              </a:tr>
              <a:tr h="148483">
                <a:tc>
                  <a:txBody>
                    <a:bodyPr/>
                    <a:lstStyle/>
                    <a:p>
                      <a:pPr>
                        <a:lnSpc>
                          <a:spcPct val="107000"/>
                        </a:lnSpc>
                        <a:spcAft>
                          <a:spcPts val="0"/>
                        </a:spcAft>
                      </a:pPr>
                      <a:r>
                        <a:rPr lang="es-CL" sz="1000">
                          <a:effectLst/>
                        </a:rPr>
                        <a:t>ÑUBLE</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10</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22"/>
                  </a:ext>
                </a:extLst>
              </a:tr>
              <a:tr h="148483">
                <a:tc>
                  <a:txBody>
                    <a:bodyPr/>
                    <a:lstStyle/>
                    <a:p>
                      <a:pPr>
                        <a:lnSpc>
                          <a:spcPct val="107000"/>
                        </a:lnSpc>
                        <a:spcAft>
                          <a:spcPts val="0"/>
                        </a:spcAft>
                      </a:pPr>
                      <a:r>
                        <a:rPr lang="es-CL" sz="1000">
                          <a:effectLst/>
                        </a:rPr>
                        <a:t>OHIGGINS</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17</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23"/>
                  </a:ext>
                </a:extLst>
              </a:tr>
              <a:tr h="148483">
                <a:tc>
                  <a:txBody>
                    <a:bodyPr/>
                    <a:lstStyle/>
                    <a:p>
                      <a:pPr>
                        <a:lnSpc>
                          <a:spcPct val="107000"/>
                        </a:lnSpc>
                        <a:spcAft>
                          <a:spcPts val="0"/>
                        </a:spcAft>
                      </a:pPr>
                      <a:r>
                        <a:rPr lang="es-CL" sz="1000">
                          <a:effectLst/>
                        </a:rPr>
                        <a:t>OSORNO</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7</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24"/>
                  </a:ext>
                </a:extLst>
              </a:tr>
              <a:tr h="148483">
                <a:tc>
                  <a:txBody>
                    <a:bodyPr/>
                    <a:lstStyle/>
                    <a:p>
                      <a:pPr>
                        <a:lnSpc>
                          <a:spcPct val="107000"/>
                        </a:lnSpc>
                        <a:spcAft>
                          <a:spcPts val="0"/>
                        </a:spcAft>
                      </a:pPr>
                      <a:r>
                        <a:rPr lang="es-CL" sz="1000" dirty="0">
                          <a:effectLst/>
                        </a:rPr>
                        <a:t>RELONCAVI</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32</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25"/>
                  </a:ext>
                </a:extLst>
              </a:tr>
              <a:tr h="148483">
                <a:tc>
                  <a:txBody>
                    <a:bodyPr/>
                    <a:lstStyle/>
                    <a:p>
                      <a:pPr>
                        <a:lnSpc>
                          <a:spcPct val="107000"/>
                        </a:lnSpc>
                        <a:spcAft>
                          <a:spcPts val="0"/>
                        </a:spcAft>
                      </a:pPr>
                      <a:r>
                        <a:rPr lang="es-CL" sz="1000">
                          <a:effectLst/>
                        </a:rPr>
                        <a:t>TALCAHUANO</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7</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26"/>
                  </a:ext>
                </a:extLst>
              </a:tr>
              <a:tr h="148483">
                <a:tc>
                  <a:txBody>
                    <a:bodyPr/>
                    <a:lstStyle/>
                    <a:p>
                      <a:pPr>
                        <a:lnSpc>
                          <a:spcPct val="107000"/>
                        </a:lnSpc>
                        <a:spcAft>
                          <a:spcPts val="0"/>
                        </a:spcAft>
                      </a:pPr>
                      <a:r>
                        <a:rPr lang="es-CL" sz="1000">
                          <a:effectLst/>
                        </a:rPr>
                        <a:t>VALDIVIA</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14</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27"/>
                  </a:ext>
                </a:extLst>
              </a:tr>
              <a:tr h="148483">
                <a:tc>
                  <a:txBody>
                    <a:bodyPr/>
                    <a:lstStyle/>
                    <a:p>
                      <a:pPr>
                        <a:lnSpc>
                          <a:spcPct val="107000"/>
                        </a:lnSpc>
                        <a:spcAft>
                          <a:spcPts val="0"/>
                        </a:spcAft>
                      </a:pPr>
                      <a:r>
                        <a:rPr lang="es-CL" sz="1000">
                          <a:effectLst/>
                        </a:rPr>
                        <a:t>VALPARAISO SAN ANTONIO</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31</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28"/>
                  </a:ext>
                </a:extLst>
              </a:tr>
              <a:tr h="148483">
                <a:tc>
                  <a:txBody>
                    <a:bodyPr/>
                    <a:lstStyle/>
                    <a:p>
                      <a:pPr>
                        <a:lnSpc>
                          <a:spcPct val="107000"/>
                        </a:lnSpc>
                        <a:spcAft>
                          <a:spcPts val="0"/>
                        </a:spcAft>
                      </a:pPr>
                      <a:r>
                        <a:rPr lang="es-CL" sz="1000">
                          <a:effectLst/>
                        </a:rPr>
                        <a:t>VIÑA DEL MAR QUILLOTA</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43</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29"/>
                  </a:ext>
                </a:extLst>
              </a:tr>
              <a:tr h="148483">
                <a:tc>
                  <a:txBody>
                    <a:bodyPr/>
                    <a:lstStyle/>
                    <a:p>
                      <a:pPr>
                        <a:lnSpc>
                          <a:spcPct val="107000"/>
                        </a:lnSpc>
                        <a:spcAft>
                          <a:spcPts val="0"/>
                        </a:spcAft>
                      </a:pPr>
                      <a:r>
                        <a:rPr lang="es-CL" sz="1000">
                          <a:effectLst/>
                        </a:rPr>
                        <a:t>Total general</a:t>
                      </a:r>
                      <a:endParaRPr lang="es-CL" sz="100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tc>
                  <a:txBody>
                    <a:bodyPr/>
                    <a:lstStyle/>
                    <a:p>
                      <a:pPr algn="ctr">
                        <a:lnSpc>
                          <a:spcPct val="107000"/>
                        </a:lnSpc>
                        <a:spcAft>
                          <a:spcPts val="0"/>
                        </a:spcAft>
                      </a:pPr>
                      <a:r>
                        <a:rPr lang="es-CL" sz="1000" dirty="0">
                          <a:effectLst/>
                        </a:rPr>
                        <a:t>680</a:t>
                      </a:r>
                      <a:endParaRPr lang="es-C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8245" marR="48245" marT="0" marB="0"/>
                </a:tc>
                <a:extLst>
                  <a:ext uri="{0D108BD9-81ED-4DB2-BD59-A6C34878D82A}">
                    <a16:rowId xmlns="" xmlns:a16="http://schemas.microsoft.com/office/drawing/2014/main" val="10030"/>
                  </a:ext>
                </a:extLst>
              </a:tr>
            </a:tbl>
          </a:graphicData>
        </a:graphic>
      </p:graphicFrame>
    </p:spTree>
    <p:extLst>
      <p:ext uri="{BB962C8B-B14F-4D97-AF65-F5344CB8AC3E}">
        <p14:creationId xmlns:p14="http://schemas.microsoft.com/office/powerpoint/2010/main" val="9021135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9593" y="457128"/>
            <a:ext cx="7272808" cy="882678"/>
          </a:xfrm>
          <a:prstGeom prst="rect">
            <a:avLst/>
          </a:prstGeom>
        </p:spPr>
        <p:txBody>
          <a:bodyPr wrap="square">
            <a:spAutoFit/>
          </a:bodyPr>
          <a:lstStyle/>
          <a:p>
            <a:pPr algn="just">
              <a:lnSpc>
                <a:spcPct val="107000"/>
              </a:lnSpc>
              <a:spcAft>
                <a:spcPts val="800"/>
              </a:spcAft>
            </a:pPr>
            <a:r>
              <a:rPr lang="es-CL" sz="2400" dirty="0">
                <a:latin typeface="+mj-lt"/>
                <a:ea typeface="Calibri" panose="020F0502020204030204" pitchFamily="34" charset="0"/>
                <a:cs typeface="Times New Roman" panose="02020603050405020304" pitchFamily="18" charset="0"/>
              </a:rPr>
              <a:t>La siguiente tabla muestra la dispersión de las necesidades declaradas de subespecialidades por los SS. </a:t>
            </a:r>
            <a:endParaRPr lang="es-CL" sz="2400" dirty="0">
              <a:effectLst/>
              <a:latin typeface="+mj-lt"/>
              <a:ea typeface="Calibri" panose="020F0502020204030204" pitchFamily="34" charset="0"/>
              <a:cs typeface="Times New Roman" panose="02020603050405020304" pitchFamily="18"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359463743"/>
              </p:ext>
            </p:extLst>
          </p:nvPr>
        </p:nvGraphicFramePr>
        <p:xfrm>
          <a:off x="3278403" y="1789526"/>
          <a:ext cx="3021789" cy="4888153"/>
        </p:xfrm>
        <a:graphic>
          <a:graphicData uri="http://schemas.openxmlformats.org/drawingml/2006/table">
            <a:tbl>
              <a:tblPr firstRow="1" firstCol="1" bandRow="1">
                <a:tableStyleId>{5C22544A-7EE6-4342-B048-85BDC9FD1C3A}</a:tableStyleId>
              </a:tblPr>
              <a:tblGrid>
                <a:gridCol w="2160374">
                  <a:extLst>
                    <a:ext uri="{9D8B030D-6E8A-4147-A177-3AD203B41FA5}">
                      <a16:colId xmlns="" xmlns:a16="http://schemas.microsoft.com/office/drawing/2014/main" val="20000"/>
                    </a:ext>
                  </a:extLst>
                </a:gridCol>
                <a:gridCol w="861415">
                  <a:extLst>
                    <a:ext uri="{9D8B030D-6E8A-4147-A177-3AD203B41FA5}">
                      <a16:colId xmlns="" xmlns:a16="http://schemas.microsoft.com/office/drawing/2014/main" val="20001"/>
                    </a:ext>
                  </a:extLst>
                </a:gridCol>
              </a:tblGrid>
              <a:tr h="148425">
                <a:tc>
                  <a:txBody>
                    <a:bodyPr/>
                    <a:lstStyle/>
                    <a:p>
                      <a:pPr algn="ctr">
                        <a:lnSpc>
                          <a:spcPct val="107000"/>
                        </a:lnSpc>
                        <a:spcAft>
                          <a:spcPts val="0"/>
                        </a:spcAft>
                      </a:pPr>
                      <a:r>
                        <a:rPr lang="es-CL" sz="1050" dirty="0">
                          <a:effectLst/>
                        </a:rPr>
                        <a:t>GASTROENTEROLOGIA ADULTO</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a:effectLst/>
                        </a:rPr>
                        <a:t>30</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00"/>
                  </a:ext>
                </a:extLst>
              </a:tr>
              <a:tr h="148425">
                <a:tc>
                  <a:txBody>
                    <a:bodyPr/>
                    <a:lstStyle/>
                    <a:p>
                      <a:pPr algn="ctr">
                        <a:lnSpc>
                          <a:spcPct val="107000"/>
                        </a:lnSpc>
                        <a:spcAft>
                          <a:spcPts val="0"/>
                        </a:spcAft>
                      </a:pPr>
                      <a:r>
                        <a:rPr lang="es-CL" sz="1050" dirty="0">
                          <a:effectLst/>
                        </a:rPr>
                        <a:t>CARDIOLOGIA ADULTO</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a:effectLst/>
                        </a:rPr>
                        <a:t>27</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01"/>
                  </a:ext>
                </a:extLst>
              </a:tr>
              <a:tr h="148425">
                <a:tc>
                  <a:txBody>
                    <a:bodyPr/>
                    <a:lstStyle/>
                    <a:p>
                      <a:pPr algn="ctr">
                        <a:lnSpc>
                          <a:spcPct val="107000"/>
                        </a:lnSpc>
                        <a:spcAft>
                          <a:spcPts val="0"/>
                        </a:spcAft>
                      </a:pPr>
                      <a:r>
                        <a:rPr lang="es-CL" sz="1050" dirty="0">
                          <a:effectLst/>
                        </a:rPr>
                        <a:t>ENDOCRINOLOGIA ADULTO</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a:effectLst/>
                        </a:rPr>
                        <a:t>26</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02"/>
                  </a:ext>
                </a:extLst>
              </a:tr>
              <a:tr h="148425">
                <a:tc>
                  <a:txBody>
                    <a:bodyPr/>
                    <a:lstStyle/>
                    <a:p>
                      <a:pPr algn="ctr">
                        <a:lnSpc>
                          <a:spcPct val="107000"/>
                        </a:lnSpc>
                        <a:spcAft>
                          <a:spcPts val="0"/>
                        </a:spcAft>
                      </a:pPr>
                      <a:r>
                        <a:rPr lang="es-CL" sz="1050" dirty="0">
                          <a:effectLst/>
                        </a:rPr>
                        <a:t>NEFROLOGIA ADULTO</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a:effectLst/>
                        </a:rPr>
                        <a:t>26</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03"/>
                  </a:ext>
                </a:extLst>
              </a:tr>
              <a:tr h="148425">
                <a:tc>
                  <a:txBody>
                    <a:bodyPr/>
                    <a:lstStyle/>
                    <a:p>
                      <a:pPr algn="ctr">
                        <a:lnSpc>
                          <a:spcPct val="107000"/>
                        </a:lnSpc>
                        <a:spcAft>
                          <a:spcPts val="0"/>
                        </a:spcAft>
                      </a:pPr>
                      <a:r>
                        <a:rPr lang="es-CL" sz="1050" dirty="0">
                          <a:effectLst/>
                        </a:rPr>
                        <a:t>NEONATOLOGIA</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26</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04"/>
                  </a:ext>
                </a:extLst>
              </a:tr>
              <a:tr h="148425">
                <a:tc>
                  <a:txBody>
                    <a:bodyPr/>
                    <a:lstStyle/>
                    <a:p>
                      <a:pPr algn="ctr">
                        <a:lnSpc>
                          <a:spcPct val="107000"/>
                        </a:lnSpc>
                        <a:spcAft>
                          <a:spcPts val="0"/>
                        </a:spcAft>
                      </a:pPr>
                      <a:r>
                        <a:rPr lang="es-CL" sz="1050" dirty="0">
                          <a:effectLst/>
                        </a:rPr>
                        <a:t>CARDIOLOGIA INFANTIL</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a:effectLst/>
                        </a:rPr>
                        <a:t>24</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05"/>
                  </a:ext>
                </a:extLst>
              </a:tr>
              <a:tr h="148425">
                <a:tc>
                  <a:txBody>
                    <a:bodyPr/>
                    <a:lstStyle/>
                    <a:p>
                      <a:pPr algn="ctr">
                        <a:lnSpc>
                          <a:spcPct val="107000"/>
                        </a:lnSpc>
                        <a:spcAft>
                          <a:spcPts val="0"/>
                        </a:spcAft>
                      </a:pPr>
                      <a:r>
                        <a:rPr lang="es-CL" sz="1050" dirty="0">
                          <a:effectLst/>
                        </a:rPr>
                        <a:t>MEDICINA INTENSIVA ADULTO</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a:effectLst/>
                        </a:rPr>
                        <a:t>22</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06"/>
                  </a:ext>
                </a:extLst>
              </a:tr>
              <a:tr h="279534">
                <a:tc>
                  <a:txBody>
                    <a:bodyPr/>
                    <a:lstStyle/>
                    <a:p>
                      <a:pPr algn="ctr">
                        <a:lnSpc>
                          <a:spcPct val="107000"/>
                        </a:lnSpc>
                        <a:spcAft>
                          <a:spcPts val="0"/>
                        </a:spcAft>
                      </a:pPr>
                      <a:r>
                        <a:rPr lang="es-CL" sz="1050">
                          <a:effectLst/>
                        </a:rPr>
                        <a:t>MEDICINA INTENSIVA PEDIATRICA</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22</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07"/>
                  </a:ext>
                </a:extLst>
              </a:tr>
              <a:tr h="188995">
                <a:tc>
                  <a:txBody>
                    <a:bodyPr/>
                    <a:lstStyle/>
                    <a:p>
                      <a:pPr algn="ctr">
                        <a:lnSpc>
                          <a:spcPct val="107000"/>
                        </a:lnSpc>
                        <a:spcAft>
                          <a:spcPts val="0"/>
                        </a:spcAft>
                      </a:pPr>
                      <a:r>
                        <a:rPr lang="es-CL" sz="1050">
                          <a:effectLst/>
                        </a:rPr>
                        <a:t>INFECTOLOGIA ADULTO</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19</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08"/>
                  </a:ext>
                </a:extLst>
              </a:tr>
              <a:tr h="148425">
                <a:tc>
                  <a:txBody>
                    <a:bodyPr/>
                    <a:lstStyle/>
                    <a:p>
                      <a:pPr algn="ctr">
                        <a:lnSpc>
                          <a:spcPct val="107000"/>
                        </a:lnSpc>
                        <a:spcAft>
                          <a:spcPts val="0"/>
                        </a:spcAft>
                      </a:pPr>
                      <a:r>
                        <a:rPr lang="es-CL" sz="1050">
                          <a:effectLst/>
                        </a:rPr>
                        <a:t>BRONCOPULMONAR ADULTO</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18</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09"/>
                  </a:ext>
                </a:extLst>
              </a:tr>
              <a:tr h="366393">
                <a:tc>
                  <a:txBody>
                    <a:bodyPr/>
                    <a:lstStyle/>
                    <a:p>
                      <a:pPr algn="ctr">
                        <a:lnSpc>
                          <a:spcPct val="107000"/>
                        </a:lnSpc>
                        <a:spcAft>
                          <a:spcPts val="0"/>
                        </a:spcAft>
                      </a:pPr>
                      <a:r>
                        <a:rPr lang="es-CL" sz="1050" dirty="0">
                          <a:effectLst/>
                        </a:rPr>
                        <a:t>CIRUGIA CABEZA, CUELLO Y MAXILOFACIAL</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18</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10"/>
                  </a:ext>
                </a:extLst>
              </a:tr>
              <a:tr h="234017">
                <a:tc>
                  <a:txBody>
                    <a:bodyPr/>
                    <a:lstStyle/>
                    <a:p>
                      <a:pPr algn="ctr">
                        <a:lnSpc>
                          <a:spcPct val="107000"/>
                        </a:lnSpc>
                        <a:spcAft>
                          <a:spcPts val="0"/>
                        </a:spcAft>
                      </a:pPr>
                      <a:r>
                        <a:rPr lang="es-CL" sz="1050">
                          <a:effectLst/>
                        </a:rPr>
                        <a:t>CIRUGIA VASCULAR PERIFERICA</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18</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11"/>
                  </a:ext>
                </a:extLst>
              </a:tr>
              <a:tr h="143478">
                <a:tc>
                  <a:txBody>
                    <a:bodyPr/>
                    <a:lstStyle/>
                    <a:p>
                      <a:pPr algn="ctr">
                        <a:lnSpc>
                          <a:spcPct val="107000"/>
                        </a:lnSpc>
                        <a:spcAft>
                          <a:spcPts val="0"/>
                        </a:spcAft>
                      </a:pPr>
                      <a:r>
                        <a:rPr lang="es-CL" sz="1050">
                          <a:effectLst/>
                        </a:rPr>
                        <a:t>ENDOCRINOLOGIA PEDIATRICA</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18</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12"/>
                  </a:ext>
                </a:extLst>
              </a:tr>
              <a:tr h="148425">
                <a:tc>
                  <a:txBody>
                    <a:bodyPr/>
                    <a:lstStyle/>
                    <a:p>
                      <a:pPr algn="ctr">
                        <a:lnSpc>
                          <a:spcPct val="107000"/>
                        </a:lnSpc>
                        <a:spcAft>
                          <a:spcPts val="0"/>
                        </a:spcAft>
                      </a:pPr>
                      <a:r>
                        <a:rPr lang="es-CL" sz="1050">
                          <a:effectLst/>
                        </a:rPr>
                        <a:t>GERIATRIA</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18</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13"/>
                  </a:ext>
                </a:extLst>
              </a:tr>
              <a:tr h="148425">
                <a:tc>
                  <a:txBody>
                    <a:bodyPr/>
                    <a:lstStyle/>
                    <a:p>
                      <a:pPr algn="ctr">
                        <a:lnSpc>
                          <a:spcPct val="107000"/>
                        </a:lnSpc>
                        <a:spcAft>
                          <a:spcPts val="0"/>
                        </a:spcAft>
                      </a:pPr>
                      <a:r>
                        <a:rPr lang="es-CL" sz="1050">
                          <a:effectLst/>
                        </a:rPr>
                        <a:t>HEMATOLOGIA ADULTO</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18</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14"/>
                  </a:ext>
                </a:extLst>
              </a:tr>
              <a:tr h="148425">
                <a:tc>
                  <a:txBody>
                    <a:bodyPr/>
                    <a:lstStyle/>
                    <a:p>
                      <a:pPr algn="ctr">
                        <a:lnSpc>
                          <a:spcPct val="107000"/>
                        </a:lnSpc>
                        <a:spcAft>
                          <a:spcPts val="0"/>
                        </a:spcAft>
                      </a:pPr>
                      <a:r>
                        <a:rPr lang="es-CL" sz="1050">
                          <a:effectLst/>
                        </a:rPr>
                        <a:t>REUMATOLOGIA ADULTO</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18</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15"/>
                  </a:ext>
                </a:extLst>
              </a:tr>
              <a:tr h="163268">
                <a:tc>
                  <a:txBody>
                    <a:bodyPr/>
                    <a:lstStyle/>
                    <a:p>
                      <a:pPr algn="ctr">
                        <a:lnSpc>
                          <a:spcPct val="107000"/>
                        </a:lnSpc>
                        <a:spcAft>
                          <a:spcPts val="0"/>
                        </a:spcAft>
                      </a:pPr>
                      <a:r>
                        <a:rPr lang="es-CL" sz="1050">
                          <a:effectLst/>
                        </a:rPr>
                        <a:t>COLOPROCTOLOGIA</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16</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16"/>
                  </a:ext>
                </a:extLst>
              </a:tr>
              <a:tr h="143478">
                <a:tc>
                  <a:txBody>
                    <a:bodyPr/>
                    <a:lstStyle/>
                    <a:p>
                      <a:pPr algn="ctr">
                        <a:lnSpc>
                          <a:spcPct val="107000"/>
                        </a:lnSpc>
                        <a:spcAft>
                          <a:spcPts val="0"/>
                        </a:spcAft>
                      </a:pPr>
                      <a:r>
                        <a:rPr lang="es-CL" sz="1050">
                          <a:effectLst/>
                        </a:rPr>
                        <a:t>ONCOLOGIA MEDICA</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16</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17"/>
                  </a:ext>
                </a:extLst>
              </a:tr>
              <a:tr h="148425">
                <a:tc>
                  <a:txBody>
                    <a:bodyPr/>
                    <a:lstStyle/>
                    <a:p>
                      <a:pPr algn="ctr">
                        <a:lnSpc>
                          <a:spcPct val="107000"/>
                        </a:lnSpc>
                        <a:spcAft>
                          <a:spcPts val="0"/>
                        </a:spcAft>
                      </a:pPr>
                      <a:r>
                        <a:rPr lang="es-CL" sz="1050">
                          <a:effectLst/>
                        </a:rPr>
                        <a:t>CIRUGIA DE TORAX</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15</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18"/>
                  </a:ext>
                </a:extLst>
              </a:tr>
              <a:tr h="279534">
                <a:tc>
                  <a:txBody>
                    <a:bodyPr/>
                    <a:lstStyle/>
                    <a:p>
                      <a:pPr algn="ctr">
                        <a:lnSpc>
                          <a:spcPct val="107000"/>
                        </a:lnSpc>
                        <a:spcAft>
                          <a:spcPts val="0"/>
                        </a:spcAft>
                      </a:pPr>
                      <a:r>
                        <a:rPr lang="es-CL" sz="1050">
                          <a:effectLst/>
                        </a:rPr>
                        <a:t>CIRUGIA PLASTICA RECONSTRUCTIVA</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15</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19"/>
                  </a:ext>
                </a:extLst>
              </a:tr>
              <a:tr h="286956">
                <a:tc>
                  <a:txBody>
                    <a:bodyPr/>
                    <a:lstStyle/>
                    <a:p>
                      <a:pPr algn="ctr">
                        <a:lnSpc>
                          <a:spcPct val="107000"/>
                        </a:lnSpc>
                        <a:spcAft>
                          <a:spcPts val="0"/>
                        </a:spcAft>
                      </a:pPr>
                      <a:r>
                        <a:rPr lang="es-CL" sz="1050">
                          <a:effectLst/>
                        </a:rPr>
                        <a:t>GASTROENTEROLOGIA PEDIATRICA</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15</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20"/>
                  </a:ext>
                </a:extLst>
              </a:tr>
              <a:tr h="148425">
                <a:tc>
                  <a:txBody>
                    <a:bodyPr/>
                    <a:lstStyle/>
                    <a:p>
                      <a:pPr algn="ctr">
                        <a:lnSpc>
                          <a:spcPct val="107000"/>
                        </a:lnSpc>
                        <a:spcAft>
                          <a:spcPts val="0"/>
                        </a:spcAft>
                      </a:pPr>
                      <a:r>
                        <a:rPr lang="es-CL" sz="1050">
                          <a:effectLst/>
                        </a:rPr>
                        <a:t>NEFROLOGIA PEDIATRICA</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14</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21"/>
                  </a:ext>
                </a:extLst>
              </a:tr>
              <a:tr h="143478">
                <a:tc>
                  <a:txBody>
                    <a:bodyPr/>
                    <a:lstStyle/>
                    <a:p>
                      <a:pPr algn="ctr">
                        <a:lnSpc>
                          <a:spcPct val="107000"/>
                        </a:lnSpc>
                        <a:spcAft>
                          <a:spcPts val="0"/>
                        </a:spcAft>
                      </a:pPr>
                      <a:r>
                        <a:rPr lang="es-CL" sz="1050">
                          <a:effectLst/>
                        </a:rPr>
                        <a:t>DIABETES DE ADULTOS</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13</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22"/>
                  </a:ext>
                </a:extLst>
              </a:tr>
              <a:tr h="279534">
                <a:tc>
                  <a:txBody>
                    <a:bodyPr/>
                    <a:lstStyle/>
                    <a:p>
                      <a:pPr algn="ctr">
                        <a:lnSpc>
                          <a:spcPct val="107000"/>
                        </a:lnSpc>
                        <a:spcAft>
                          <a:spcPts val="0"/>
                        </a:spcAft>
                      </a:pPr>
                      <a:r>
                        <a:rPr lang="es-CL" sz="1050">
                          <a:effectLst/>
                        </a:rPr>
                        <a:t>ENFERMEDADES RESPIRATORIAS ADULTO</a:t>
                      </a:r>
                      <a:endParaRPr lang="es-CL" sz="105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tc>
                  <a:txBody>
                    <a:bodyPr/>
                    <a:lstStyle/>
                    <a:p>
                      <a:pPr algn="ctr">
                        <a:lnSpc>
                          <a:spcPct val="107000"/>
                        </a:lnSpc>
                        <a:spcAft>
                          <a:spcPts val="0"/>
                        </a:spcAft>
                      </a:pPr>
                      <a:r>
                        <a:rPr lang="es-CL" sz="1050" dirty="0">
                          <a:effectLst/>
                        </a:rPr>
                        <a:t>13</a:t>
                      </a:r>
                      <a:endParaRPr lang="es-CL"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4633" marR="34633" marT="0" marB="0" anchor="ctr"/>
                </a:tc>
                <a:extLst>
                  <a:ext uri="{0D108BD9-81ED-4DB2-BD59-A6C34878D82A}">
                    <a16:rowId xmlns="" xmlns:a16="http://schemas.microsoft.com/office/drawing/2014/main" val="10023"/>
                  </a:ext>
                </a:extLst>
              </a:tr>
            </a:tbl>
          </a:graphicData>
        </a:graphic>
      </p:graphicFrame>
    </p:spTree>
    <p:extLst>
      <p:ext uri="{BB962C8B-B14F-4D97-AF65-F5344CB8AC3E}">
        <p14:creationId xmlns:p14="http://schemas.microsoft.com/office/powerpoint/2010/main" val="1862060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a:xfrm>
            <a:off x="0" y="152400"/>
            <a:ext cx="8488363" cy="1044575"/>
          </a:xfrm>
        </p:spPr>
        <p:txBody>
          <a:bodyPr/>
          <a:lstStyle/>
          <a:p>
            <a:pPr algn="ctr"/>
            <a:r>
              <a:rPr lang="es-CL" sz="2000" b="1" dirty="0">
                <a:solidFill>
                  <a:srgbClr val="C00000"/>
                </a:solidFill>
                <a:latin typeface="Verdana" pitchFamily="34" charset="0"/>
                <a:ea typeface="ヒラギノ角ゴ Pro W3"/>
                <a:cs typeface="Verdana" pitchFamily="34" charset="0"/>
              </a:rPr>
              <a:t>Propuestas de la Mesa de trabajo de CONDAS sobre Campos clínicos y formación de post-grado</a:t>
            </a:r>
            <a:r>
              <a:rPr lang="es-CL" dirty="0">
                <a:solidFill>
                  <a:srgbClr val="C00000"/>
                </a:solidFill>
                <a:latin typeface="Verdana" pitchFamily="34" charset="0"/>
                <a:ea typeface="ヒラギノ角ゴ Pro W3"/>
                <a:cs typeface="Verdana" pitchFamily="34" charset="0"/>
              </a:rPr>
              <a:t>…</a:t>
            </a:r>
          </a:p>
        </p:txBody>
      </p:sp>
      <p:sp>
        <p:nvSpPr>
          <p:cNvPr id="34818" name="2 Marcador de contenido"/>
          <p:cNvSpPr>
            <a:spLocks noGrp="1"/>
          </p:cNvSpPr>
          <p:nvPr>
            <p:ph idx="1"/>
          </p:nvPr>
        </p:nvSpPr>
        <p:spPr>
          <a:xfrm>
            <a:off x="250825" y="1341438"/>
            <a:ext cx="4105275" cy="5040312"/>
          </a:xfrm>
        </p:spPr>
        <p:txBody>
          <a:bodyPr/>
          <a:lstStyle/>
          <a:p>
            <a:pPr marL="457200" indent="-457200" algn="just">
              <a:buFont typeface="+mj-lt"/>
              <a:buAutoNum type="arabicPeriod"/>
            </a:pPr>
            <a:r>
              <a:rPr lang="es-CL" b="1" dirty="0">
                <a:solidFill>
                  <a:srgbClr val="0070C0"/>
                </a:solidFill>
                <a:ea typeface="ヒラギノ角ゴ Pro W3"/>
                <a:cs typeface="ヒラギノ角ゴ Pro W3"/>
              </a:rPr>
              <a:t>Roles y responsabilidades del Sector Asistencial Público y de las </a:t>
            </a:r>
            <a:r>
              <a:rPr lang="es-CL" b="1" dirty="0" err="1">
                <a:solidFill>
                  <a:srgbClr val="0070C0"/>
                </a:solidFill>
                <a:ea typeface="ヒラギノ角ゴ Pro W3"/>
                <a:cs typeface="ヒラギノ角ゴ Pro W3"/>
              </a:rPr>
              <a:t>Ues</a:t>
            </a:r>
            <a:endParaRPr lang="es-CL" b="1" dirty="0">
              <a:solidFill>
                <a:srgbClr val="0070C0"/>
              </a:solidFill>
              <a:ea typeface="ヒラギノ角ゴ Pro W3"/>
              <a:cs typeface="ヒラギノ角ゴ Pro W3"/>
            </a:endParaRPr>
          </a:p>
          <a:p>
            <a:pPr marL="457200" indent="-457200" algn="just">
              <a:buFont typeface="+mj-lt"/>
              <a:buAutoNum type="arabicPeriod"/>
            </a:pPr>
            <a:r>
              <a:rPr lang="es-CL" b="1" dirty="0">
                <a:solidFill>
                  <a:srgbClr val="0070C0"/>
                </a:solidFill>
                <a:ea typeface="ヒラギノ角ゴ Pro W3"/>
                <a:cs typeface="ヒラギノ角ゴ Pro W3"/>
              </a:rPr>
              <a:t>Modalidad de priorización para la asignación de un campo de formación a varias </a:t>
            </a:r>
            <a:r>
              <a:rPr lang="es-CL" b="1" dirty="0" err="1">
                <a:solidFill>
                  <a:srgbClr val="0070C0"/>
                </a:solidFill>
                <a:ea typeface="ヒラギノ角ゴ Pro W3"/>
                <a:cs typeface="ヒラギノ角ゴ Pro W3"/>
              </a:rPr>
              <a:t>Ues</a:t>
            </a:r>
            <a:r>
              <a:rPr lang="es-CL" b="1" dirty="0">
                <a:solidFill>
                  <a:srgbClr val="0070C0"/>
                </a:solidFill>
                <a:ea typeface="ヒラギノ角ゴ Pro W3"/>
                <a:cs typeface="ヒラギノ角ゴ Pro W3"/>
              </a:rPr>
              <a:t>.</a:t>
            </a:r>
          </a:p>
          <a:p>
            <a:pPr marL="457200" indent="-457200" algn="just">
              <a:buFont typeface="+mj-lt"/>
              <a:buAutoNum type="arabicPeriod"/>
            </a:pPr>
            <a:r>
              <a:rPr lang="es-CL" b="1" dirty="0">
                <a:solidFill>
                  <a:srgbClr val="0070C0"/>
                </a:solidFill>
                <a:ea typeface="ヒラギノ角ゴ Pro W3"/>
                <a:cs typeface="ヒラギノ角ゴ Pro W3"/>
              </a:rPr>
              <a:t>Unificación de criterios sobre los contratos de los docentes de post grado contratados por los Establecimientos Asistenciales Públicos. (EAP).</a:t>
            </a:r>
          </a:p>
          <a:p>
            <a:pPr marL="457200" indent="-457200" algn="just">
              <a:buFont typeface="+mj-lt"/>
              <a:buAutoNum type="arabicPeriod"/>
            </a:pPr>
            <a:r>
              <a:rPr lang="es-CL" b="1" dirty="0">
                <a:solidFill>
                  <a:srgbClr val="0070C0"/>
                </a:solidFill>
                <a:ea typeface="ヒラギノ角ゴ Pro W3"/>
                <a:cs typeface="ヒラギノ角ゴ Pro W3"/>
              </a:rPr>
              <a:t>Situación de los alumnos sin financiamiento institucional en los campos de formación públicos.</a:t>
            </a:r>
          </a:p>
          <a:p>
            <a:endParaRPr lang="es-CL" b="1" dirty="0">
              <a:solidFill>
                <a:srgbClr val="0070C0"/>
              </a:solidFill>
              <a:ea typeface="ヒラギノ角ゴ Pro W3"/>
              <a:cs typeface="ヒラギノ角ゴ Pro W3"/>
            </a:endParaRPr>
          </a:p>
        </p:txBody>
      </p:sp>
      <p:pic>
        <p:nvPicPr>
          <p:cNvPr id="3" name="Imagen 2"/>
          <p:cNvPicPr>
            <a:picLocks noChangeAspect="1"/>
          </p:cNvPicPr>
          <p:nvPr/>
        </p:nvPicPr>
        <p:blipFill>
          <a:blip r:embed="rId2"/>
          <a:stretch>
            <a:fillRect/>
          </a:stretch>
        </p:blipFill>
        <p:spPr>
          <a:xfrm>
            <a:off x="4345472" y="1628174"/>
            <a:ext cx="4545838" cy="439248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ctrTitle"/>
          </p:nvPr>
        </p:nvSpPr>
        <p:spPr>
          <a:xfrm>
            <a:off x="685800" y="476250"/>
            <a:ext cx="7772400" cy="1470025"/>
          </a:xfrm>
        </p:spPr>
        <p:txBody>
          <a:bodyPr/>
          <a:lstStyle/>
          <a:p>
            <a:r>
              <a:rPr lang="es-CL" b="1" dirty="0">
                <a:latin typeface="Verdana" pitchFamily="34" charset="0"/>
                <a:ea typeface="ヒラギノ角ゴ Pro W3"/>
                <a:cs typeface="Verdana" pitchFamily="34" charset="0"/>
              </a:rPr>
              <a:t>Mesa integrada por:</a:t>
            </a:r>
            <a:r>
              <a:rPr lang="es-CL" dirty="0">
                <a:latin typeface="Verdana" pitchFamily="34" charset="0"/>
                <a:ea typeface="ヒラギノ角ゴ Pro W3"/>
                <a:cs typeface="Verdana" pitchFamily="34" charset="0"/>
              </a:rPr>
              <a:t/>
            </a:r>
            <a:br>
              <a:rPr lang="es-CL" dirty="0">
                <a:latin typeface="Verdana" pitchFamily="34" charset="0"/>
                <a:ea typeface="ヒラギノ角ゴ Pro W3"/>
                <a:cs typeface="Verdana" pitchFamily="34" charset="0"/>
              </a:rPr>
            </a:br>
            <a:r>
              <a:rPr lang="es-CL" dirty="0">
                <a:latin typeface="Verdana" pitchFamily="34" charset="0"/>
                <a:ea typeface="ヒラギノ角ゴ Pro W3"/>
                <a:cs typeface="Verdana" pitchFamily="34" charset="0"/>
              </a:rPr>
              <a:t>* 	</a:t>
            </a:r>
            <a:r>
              <a:rPr lang="es-CL" sz="2000" b="1" dirty="0">
                <a:solidFill>
                  <a:srgbClr val="0070C0"/>
                </a:solidFill>
                <a:latin typeface="+mn-lt"/>
                <a:ea typeface="ヒラギノ角ゴ Pro W3"/>
                <a:cs typeface="ヒラギノ角ゴ Pro W3"/>
              </a:rPr>
              <a:t>Representantes del Colegio Médico (COLMED)</a:t>
            </a:r>
            <a:br>
              <a:rPr lang="es-CL" sz="2000" b="1" dirty="0">
                <a:solidFill>
                  <a:srgbClr val="0070C0"/>
                </a:solidFill>
                <a:latin typeface="+mn-lt"/>
                <a:ea typeface="ヒラギノ角ゴ Pro W3"/>
                <a:cs typeface="ヒラギノ角ゴ Pro W3"/>
              </a:rPr>
            </a:br>
            <a:r>
              <a:rPr lang="es-CL" sz="2000" b="1" dirty="0">
                <a:solidFill>
                  <a:srgbClr val="0070C0"/>
                </a:solidFill>
                <a:latin typeface="+mn-lt"/>
                <a:ea typeface="ヒラギノ角ゴ Pro W3"/>
                <a:cs typeface="ヒラギノ角ゴ Pro W3"/>
              </a:rPr>
              <a:t>* 	Asociación de Facultades de Medicina de Chile   (ASOFAMECH)</a:t>
            </a:r>
            <a:br>
              <a:rPr lang="es-CL" sz="2000" b="1" dirty="0">
                <a:solidFill>
                  <a:srgbClr val="0070C0"/>
                </a:solidFill>
                <a:latin typeface="+mn-lt"/>
                <a:ea typeface="ヒラギノ角ゴ Pro W3"/>
                <a:cs typeface="ヒラギノ角ゴ Pro W3"/>
              </a:rPr>
            </a:br>
            <a:r>
              <a:rPr lang="es-CL" sz="2000" b="1" dirty="0">
                <a:solidFill>
                  <a:srgbClr val="0070C0"/>
                </a:solidFill>
                <a:latin typeface="+mn-lt"/>
                <a:ea typeface="ヒラギノ角ゴ Pro W3"/>
                <a:cs typeface="ヒラギノ角ゴ Pro W3"/>
              </a:rPr>
              <a:t>* 	Servicios de Salud y Hospitales</a:t>
            </a:r>
            <a:br>
              <a:rPr lang="es-CL" sz="2000" b="1" dirty="0">
                <a:solidFill>
                  <a:srgbClr val="0070C0"/>
                </a:solidFill>
                <a:latin typeface="+mn-lt"/>
                <a:ea typeface="ヒラギノ角ゴ Pro W3"/>
                <a:cs typeface="ヒラギノ角ゴ Pro W3"/>
              </a:rPr>
            </a:br>
            <a:r>
              <a:rPr lang="es-CL" sz="2000" b="1" dirty="0">
                <a:solidFill>
                  <a:srgbClr val="0070C0"/>
                </a:solidFill>
                <a:latin typeface="+mn-lt"/>
                <a:ea typeface="ヒラギノ角ゴ Pro W3"/>
                <a:cs typeface="ヒラギノ角ゴ Pro W3"/>
              </a:rPr>
              <a:t>* 	Asociación de Estudiantes de Medicina</a:t>
            </a:r>
            <a:br>
              <a:rPr lang="es-CL" sz="2000" b="1" dirty="0">
                <a:solidFill>
                  <a:srgbClr val="0070C0"/>
                </a:solidFill>
                <a:latin typeface="+mn-lt"/>
                <a:ea typeface="ヒラギノ角ゴ Pro W3"/>
                <a:cs typeface="ヒラギノ角ゴ Pro W3"/>
              </a:rPr>
            </a:br>
            <a:r>
              <a:rPr lang="es-CL" sz="2000" b="1" dirty="0">
                <a:solidFill>
                  <a:srgbClr val="0070C0"/>
                </a:solidFill>
                <a:latin typeface="+mn-lt"/>
                <a:ea typeface="ヒラギノ角ゴ Pro W3"/>
                <a:cs typeface="ヒラギノ角ゴ Pro W3"/>
              </a:rPr>
              <a:t>* 	Representantes MINSAL </a:t>
            </a:r>
            <a:br>
              <a:rPr lang="es-CL" sz="2000" b="1" dirty="0">
                <a:solidFill>
                  <a:srgbClr val="0070C0"/>
                </a:solidFill>
                <a:latin typeface="+mn-lt"/>
                <a:ea typeface="ヒラギノ角ゴ Pro W3"/>
                <a:cs typeface="ヒラギノ角ゴ Pro W3"/>
              </a:rPr>
            </a:br>
            <a:r>
              <a:rPr lang="es-CL" dirty="0">
                <a:latin typeface="Verdana" pitchFamily="34" charset="0"/>
                <a:ea typeface="ヒラギノ角ゴ Pro W3"/>
                <a:cs typeface="Verdana" pitchFamily="34" charset="0"/>
              </a:rPr>
              <a:t/>
            </a:r>
            <a:br>
              <a:rPr lang="es-CL" dirty="0">
                <a:latin typeface="Verdana" pitchFamily="34" charset="0"/>
                <a:ea typeface="ヒラギノ角ゴ Pro W3"/>
                <a:cs typeface="Verdana" pitchFamily="34" charset="0"/>
              </a:rPr>
            </a:br>
            <a:endParaRPr lang="es-CL" dirty="0">
              <a:latin typeface="Verdana" pitchFamily="34" charset="0"/>
              <a:ea typeface="ヒラギノ角ゴ Pro W3"/>
              <a:cs typeface="Verdana" pitchFamily="34" charset="0"/>
            </a:endParaRPr>
          </a:p>
        </p:txBody>
      </p:sp>
      <p:sp>
        <p:nvSpPr>
          <p:cNvPr id="35842" name="2 Subtítulo"/>
          <p:cNvSpPr>
            <a:spLocks noGrp="1"/>
          </p:cNvSpPr>
          <p:nvPr>
            <p:ph type="subTitle" idx="1"/>
          </p:nvPr>
        </p:nvSpPr>
        <p:spPr>
          <a:xfrm>
            <a:off x="828675" y="2852936"/>
            <a:ext cx="7486650" cy="2665412"/>
          </a:xfrm>
        </p:spPr>
        <p:txBody>
          <a:bodyPr/>
          <a:lstStyle/>
          <a:p>
            <a:r>
              <a:rPr lang="es-CL" sz="2400" b="1" dirty="0">
                <a:solidFill>
                  <a:srgbClr val="FF0000"/>
                </a:solidFill>
                <a:ea typeface="ヒラギノ角ゴ Pro W3"/>
                <a:cs typeface="ヒラギノ角ゴ Pro W3"/>
              </a:rPr>
              <a:t>Informe Final de Consenso </a:t>
            </a:r>
          </a:p>
          <a:p>
            <a:r>
              <a:rPr lang="es-CL" sz="2400" b="1" dirty="0">
                <a:solidFill>
                  <a:srgbClr val="FF0000"/>
                </a:solidFill>
                <a:ea typeface="ヒラギノ角ゴ Pro W3"/>
                <a:cs typeface="ヒラギノ角ゴ Pro W3"/>
              </a:rPr>
              <a:t>Mesa de  Trabajo CONDAS: “Formación de Post Grado”</a:t>
            </a:r>
          </a:p>
          <a:p>
            <a:r>
              <a:rPr lang="es-CL" sz="2400" b="1" dirty="0">
                <a:solidFill>
                  <a:srgbClr val="FF0000"/>
                </a:solidFill>
                <a:ea typeface="ヒラギノ角ゴ Pro W3"/>
                <a:cs typeface="ヒラギノ角ゴ Pro W3"/>
              </a:rPr>
              <a:t>Consigna crecimiento de formación de 232 cupos 2007 a 993 el 2013. A la fecha un </a:t>
            </a:r>
          </a:p>
          <a:p>
            <a:r>
              <a:rPr lang="es-CL" sz="2400" b="1" dirty="0">
                <a:solidFill>
                  <a:srgbClr val="FF0000"/>
                </a:solidFill>
                <a:ea typeface="ヒラギノ角ゴ Pro W3"/>
                <a:cs typeface="ヒラギノ角ゴ Pro W3"/>
              </a:rPr>
              <a:t>80% de los médicos especialistas se forman en campos clínicos públicos.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ctrTitle"/>
          </p:nvPr>
        </p:nvSpPr>
        <p:spPr>
          <a:xfrm>
            <a:off x="395288" y="404813"/>
            <a:ext cx="8497887" cy="6264275"/>
          </a:xfrm>
        </p:spPr>
        <p:txBody>
          <a:bodyPr/>
          <a:lstStyle/>
          <a:p>
            <a:r>
              <a:rPr lang="es-CL" sz="1800" b="1" dirty="0">
                <a:solidFill>
                  <a:srgbClr val="FF0000"/>
                </a:solidFill>
                <a:latin typeface="Arial" charset="0"/>
                <a:ea typeface="ヒラギノ角ゴ Pro W3"/>
                <a:cs typeface="Arial" charset="0"/>
              </a:rPr>
              <a:t>Principios Básicos, Propuesta y Conclusiones:</a:t>
            </a:r>
            <a:br>
              <a:rPr lang="es-CL" sz="1800" b="1" dirty="0">
                <a:solidFill>
                  <a:srgbClr val="FF0000"/>
                </a:solidFill>
                <a:latin typeface="Arial" charset="0"/>
                <a:ea typeface="ヒラギノ角ゴ Pro W3"/>
                <a:cs typeface="Arial" charset="0"/>
              </a:rPr>
            </a:br>
            <a:r>
              <a:rPr lang="es-CL" sz="1800" b="1" dirty="0">
                <a:solidFill>
                  <a:srgbClr val="FF0000"/>
                </a:solidFill>
                <a:latin typeface="Arial" charset="0"/>
                <a:ea typeface="ヒラギノ角ゴ Pro W3"/>
                <a:cs typeface="Arial" charset="0"/>
              </a:rPr>
              <a:t/>
            </a:r>
            <a:br>
              <a:rPr lang="es-CL" sz="1800" b="1" dirty="0">
                <a:solidFill>
                  <a:srgbClr val="FF0000"/>
                </a:solidFill>
                <a:latin typeface="Arial" charset="0"/>
                <a:ea typeface="ヒラギノ角ゴ Pro W3"/>
                <a:cs typeface="Arial" charset="0"/>
              </a:rPr>
            </a:br>
            <a:r>
              <a:rPr lang="es-CL" sz="1800" b="1" dirty="0">
                <a:solidFill>
                  <a:srgbClr val="FF0000"/>
                </a:solidFill>
                <a:latin typeface="Arial" charset="0"/>
                <a:ea typeface="ヒラギノ角ゴ Pro W3"/>
                <a:cs typeface="Arial" charset="0"/>
              </a:rPr>
              <a:t>1.- Campos de formación de post grado</a:t>
            </a:r>
            <a:br>
              <a:rPr lang="es-CL" sz="1800" b="1" dirty="0">
                <a:solidFill>
                  <a:srgbClr val="FF0000"/>
                </a:solidFill>
                <a:latin typeface="Arial" charset="0"/>
                <a:ea typeface="ヒラギノ角ゴ Pro W3"/>
                <a:cs typeface="Arial" charset="0"/>
              </a:rPr>
            </a:br>
            <a:r>
              <a:rPr lang="es-CL" sz="1800" b="1" dirty="0">
                <a:solidFill>
                  <a:srgbClr val="FF0000"/>
                </a:solidFill>
                <a:latin typeface="Arial" charset="0"/>
                <a:ea typeface="ヒラギノ角ゴ Pro W3"/>
                <a:cs typeface="Arial" charset="0"/>
              </a:rPr>
              <a:t>a.- Principios Básicos:</a:t>
            </a:r>
            <a:r>
              <a:rPr lang="es-CL" sz="2000" b="1" dirty="0">
                <a:solidFill>
                  <a:srgbClr val="0070C0"/>
                </a:solidFill>
                <a:latin typeface="+mn-lt"/>
                <a:ea typeface="ヒラギノ角ゴ Pro W3"/>
                <a:cs typeface="ヒラギノ角ゴ Pro W3"/>
              </a:rPr>
              <a:t/>
            </a:r>
            <a:br>
              <a:rPr lang="es-CL" sz="2000" b="1" dirty="0">
                <a:solidFill>
                  <a:srgbClr val="0070C0"/>
                </a:solidFill>
                <a:latin typeface="+mn-lt"/>
                <a:ea typeface="ヒラギノ角ゴ Pro W3"/>
                <a:cs typeface="ヒラギノ角ゴ Pro W3"/>
              </a:rPr>
            </a:br>
            <a:r>
              <a:rPr lang="es-CL" sz="2000" b="1" dirty="0">
                <a:solidFill>
                  <a:srgbClr val="0070C0"/>
                </a:solidFill>
                <a:latin typeface="+mn-lt"/>
                <a:ea typeface="ヒラギノ角ゴ Pro W3"/>
                <a:cs typeface="ヒラギノ角ゴ Pro W3"/>
              </a:rPr>
              <a:t>	* Los campos de formación profesional y técnica deben ser preferentes, 	pero no exclusivos.</a:t>
            </a:r>
            <a:br>
              <a:rPr lang="es-CL" sz="2000" b="1" dirty="0">
                <a:solidFill>
                  <a:srgbClr val="0070C0"/>
                </a:solidFill>
                <a:latin typeface="+mn-lt"/>
                <a:ea typeface="ヒラギノ角ゴ Pro W3"/>
                <a:cs typeface="ヒラギノ角ゴ Pro W3"/>
              </a:rPr>
            </a:br>
            <a:r>
              <a:rPr lang="es-CL" sz="2000" b="1" dirty="0">
                <a:solidFill>
                  <a:srgbClr val="0070C0"/>
                </a:solidFill>
                <a:latin typeface="+mn-lt"/>
                <a:ea typeface="ヒラギノ角ゴ Pro W3"/>
                <a:cs typeface="ヒラギノ角ゴ Pro W3"/>
              </a:rPr>
              <a:t>	* Es necesario resguardar la oportunidad de acceso a los campos de 			formación profesional y técnica para todas aquellas carreras de medicina 	acreditadas</a:t>
            </a:r>
            <a:br>
              <a:rPr lang="es-CL" sz="2000" b="1" dirty="0">
                <a:solidFill>
                  <a:srgbClr val="0070C0"/>
                </a:solidFill>
                <a:latin typeface="+mn-lt"/>
                <a:ea typeface="ヒラギノ角ゴ Pro W3"/>
                <a:cs typeface="ヒラギノ角ゴ Pro W3"/>
              </a:rPr>
            </a:br>
            <a:r>
              <a:rPr lang="es-CL" sz="2000" b="1" dirty="0">
                <a:solidFill>
                  <a:srgbClr val="0070C0"/>
                </a:solidFill>
                <a:latin typeface="+mn-lt"/>
                <a:ea typeface="ヒラギノ角ゴ Pro W3"/>
                <a:cs typeface="ヒラギノ角ゴ Pro W3"/>
              </a:rPr>
              <a:t>	*Es fundamental fomentar proyectos de  desarrollo  de interés común y 	atractivo entre </a:t>
            </a:r>
            <a:r>
              <a:rPr lang="es-CL" sz="2000" b="1" dirty="0" err="1">
                <a:solidFill>
                  <a:srgbClr val="0070C0"/>
                </a:solidFill>
                <a:latin typeface="+mn-lt"/>
                <a:ea typeface="ヒラギノ角ゴ Pro W3"/>
                <a:cs typeface="ヒラギノ角ゴ Pro W3"/>
              </a:rPr>
              <a:t>Ues</a:t>
            </a:r>
            <a:r>
              <a:rPr lang="es-CL" sz="2000" b="1" dirty="0">
                <a:solidFill>
                  <a:srgbClr val="0070C0"/>
                </a:solidFill>
                <a:latin typeface="+mn-lt"/>
                <a:ea typeface="ヒラギノ角ゴ Pro W3"/>
                <a:cs typeface="ヒラギノ角ゴ Pro W3"/>
              </a:rPr>
              <a:t> y EAP </a:t>
            </a:r>
            <a:br>
              <a:rPr lang="es-CL" sz="2000" b="1" dirty="0">
                <a:solidFill>
                  <a:srgbClr val="0070C0"/>
                </a:solidFill>
                <a:latin typeface="+mn-lt"/>
                <a:ea typeface="ヒラギノ角ゴ Pro W3"/>
                <a:cs typeface="ヒラギノ角ゴ Pro W3"/>
              </a:rPr>
            </a:br>
            <a:r>
              <a:rPr lang="es-CL" sz="2000" b="1" dirty="0">
                <a:solidFill>
                  <a:srgbClr val="0070C0"/>
                </a:solidFill>
                <a:latin typeface="+mn-lt"/>
                <a:ea typeface="ヒラギノ角ゴ Pro W3"/>
                <a:cs typeface="ヒラギノ角ゴ Pro W3"/>
              </a:rPr>
              <a:t>	* Los EAP deben contemplar y considerar que la actividad docente 			asistencial forma parte de su rol.</a:t>
            </a:r>
            <a:br>
              <a:rPr lang="es-CL" sz="2000" b="1" dirty="0">
                <a:solidFill>
                  <a:srgbClr val="0070C0"/>
                </a:solidFill>
                <a:latin typeface="+mn-lt"/>
                <a:ea typeface="ヒラギノ角ゴ Pro W3"/>
                <a:cs typeface="ヒラギノ角ゴ Pro W3"/>
              </a:rPr>
            </a:br>
            <a:r>
              <a:rPr lang="es-CL" sz="1800" dirty="0">
                <a:solidFill>
                  <a:srgbClr val="FF0000"/>
                </a:solidFill>
                <a:latin typeface="Arial" charset="0"/>
                <a:ea typeface="ヒラギノ角ゴ Pro W3"/>
                <a:cs typeface="Arial" charset="0"/>
              </a:rPr>
              <a:t/>
            </a:r>
            <a:br>
              <a:rPr lang="es-CL" sz="1800" dirty="0">
                <a:solidFill>
                  <a:srgbClr val="FF0000"/>
                </a:solidFill>
                <a:latin typeface="Arial" charset="0"/>
                <a:ea typeface="ヒラギノ角ゴ Pro W3"/>
                <a:cs typeface="Arial" charset="0"/>
              </a:rPr>
            </a:br>
            <a:r>
              <a:rPr lang="es-CL" sz="1800" b="1" dirty="0">
                <a:solidFill>
                  <a:srgbClr val="FF0000"/>
                </a:solidFill>
                <a:latin typeface="Arial" charset="0"/>
                <a:ea typeface="ヒラギノ角ゴ Pro W3"/>
                <a:cs typeface="Arial" charset="0"/>
              </a:rPr>
              <a:t>b.- Priorización de las </a:t>
            </a:r>
            <a:r>
              <a:rPr lang="es-CL" sz="1800" b="1" dirty="0" err="1">
                <a:solidFill>
                  <a:srgbClr val="FF0000"/>
                </a:solidFill>
                <a:latin typeface="Arial" charset="0"/>
                <a:ea typeface="ヒラギノ角ゴ Pro W3"/>
                <a:cs typeface="Arial" charset="0"/>
              </a:rPr>
              <a:t>Ues</a:t>
            </a:r>
            <a:r>
              <a:rPr lang="es-CL" sz="1800" b="1" dirty="0">
                <a:solidFill>
                  <a:srgbClr val="FF0000"/>
                </a:solidFill>
                <a:latin typeface="Arial" charset="0"/>
                <a:ea typeface="ヒラギノ角ゴ Pro W3"/>
                <a:cs typeface="Arial" charset="0"/>
              </a:rPr>
              <a:t> en los campos de FPYT</a:t>
            </a:r>
            <a:r>
              <a:rPr lang="es-CL" sz="1800" b="1" dirty="0">
                <a:solidFill>
                  <a:schemeClr val="tx1"/>
                </a:solidFill>
                <a:latin typeface="Arial" charset="0"/>
                <a:ea typeface="ヒラギノ角ゴ Pro W3"/>
                <a:cs typeface="Arial" charset="0"/>
              </a:rPr>
              <a:t/>
            </a:r>
            <a:br>
              <a:rPr lang="es-CL" sz="1800" b="1" dirty="0">
                <a:solidFill>
                  <a:schemeClr val="tx1"/>
                </a:solidFill>
                <a:latin typeface="Arial" charset="0"/>
                <a:ea typeface="ヒラギノ角ゴ Pro W3"/>
                <a:cs typeface="Arial" charset="0"/>
              </a:rPr>
            </a:br>
            <a:r>
              <a:rPr lang="es-CL" sz="1800" b="1" dirty="0">
                <a:solidFill>
                  <a:schemeClr val="tx1"/>
                </a:solidFill>
                <a:latin typeface="Arial" charset="0"/>
                <a:ea typeface="ヒラギノ角ゴ Pro W3"/>
                <a:cs typeface="Arial" charset="0"/>
              </a:rPr>
              <a:t>	*</a:t>
            </a:r>
            <a:r>
              <a:rPr lang="es-CL" sz="2000" b="1" dirty="0">
                <a:solidFill>
                  <a:srgbClr val="0070C0"/>
                </a:solidFill>
                <a:latin typeface="+mn-lt"/>
                <a:ea typeface="ヒラギノ角ゴ Pro W3"/>
                <a:cs typeface="ヒラギノ角ゴ Pro W3"/>
              </a:rPr>
              <a:t>Los campos de post grado son preferentes y pueden coexistir 	simultáneamente programas de dos o mas </a:t>
            </a:r>
            <a:r>
              <a:rPr lang="es-CL" sz="2000" b="1" dirty="0" err="1">
                <a:solidFill>
                  <a:srgbClr val="0070C0"/>
                </a:solidFill>
                <a:latin typeface="+mn-lt"/>
                <a:ea typeface="ヒラギノ角ゴ Pro W3"/>
                <a:cs typeface="ヒラギノ角ゴ Pro W3"/>
              </a:rPr>
              <a:t>Ues</a:t>
            </a:r>
            <a:r>
              <a:rPr lang="es-CL" sz="2000" b="1" dirty="0">
                <a:solidFill>
                  <a:srgbClr val="0070C0"/>
                </a:solidFill>
                <a:latin typeface="+mn-lt"/>
                <a:ea typeface="ヒラギノ角ゴ Pro W3"/>
                <a:cs typeface="ヒラギノ角ゴ Pro W3"/>
              </a:rPr>
              <a:t>, de acuerdo a la 		capacidad formadora.</a:t>
            </a:r>
            <a:br>
              <a:rPr lang="es-CL" sz="2000" b="1" dirty="0">
                <a:solidFill>
                  <a:srgbClr val="0070C0"/>
                </a:solidFill>
                <a:latin typeface="+mn-lt"/>
                <a:ea typeface="ヒラギノ角ゴ Pro W3"/>
                <a:cs typeface="ヒラギノ角ゴ Pro W3"/>
              </a:rPr>
            </a:br>
            <a:r>
              <a:rPr lang="es-CL" sz="2000" b="1" dirty="0">
                <a:solidFill>
                  <a:srgbClr val="0070C0"/>
                </a:solidFill>
                <a:latin typeface="+mn-lt"/>
                <a:ea typeface="ヒラギノ角ゴ Pro W3"/>
                <a:cs typeface="ヒラギノ角ゴ Pro W3"/>
              </a:rPr>
              <a:t>	* Pueden existir proyectos asociativos o consorcios.</a:t>
            </a:r>
            <a:br>
              <a:rPr lang="es-CL" sz="2000" b="1" dirty="0">
                <a:solidFill>
                  <a:srgbClr val="0070C0"/>
                </a:solidFill>
                <a:latin typeface="+mn-lt"/>
                <a:ea typeface="ヒラギノ角ゴ Pro W3"/>
                <a:cs typeface="ヒラギノ角ゴ Pro W3"/>
              </a:rPr>
            </a:br>
            <a:endParaRPr lang="es-CL" sz="2000" b="1" dirty="0">
              <a:solidFill>
                <a:srgbClr val="0070C0"/>
              </a:solidFill>
              <a:latin typeface="+mn-lt"/>
              <a:ea typeface="ヒラギノ角ゴ Pro W3"/>
              <a:cs typeface="ヒラギノ角ゴ Pro W3"/>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403648" y="1052736"/>
            <a:ext cx="6102424" cy="1754326"/>
          </a:xfrm>
          <a:prstGeom prst="rect">
            <a:avLst/>
          </a:prstGeom>
        </p:spPr>
        <p:txBody>
          <a:bodyPr wrap="square">
            <a:spAutoFit/>
          </a:bodyPr>
          <a:lstStyle/>
          <a:p>
            <a:pPr algn="ctr"/>
            <a:r>
              <a:rPr lang="es-ES_tradnl" b="1" dirty="0">
                <a:latin typeface="Verdana" pitchFamily="34" charset="0"/>
                <a:sym typeface="Verdana Bold"/>
              </a:rPr>
              <a:t>JORNADA NACIONAL RELACION ASISTENCIAL DOCENTE DE PREGRADO:</a:t>
            </a:r>
            <a:br>
              <a:rPr lang="es-ES_tradnl" b="1" dirty="0">
                <a:latin typeface="Verdana" pitchFamily="34" charset="0"/>
                <a:sym typeface="Verdana Bold"/>
              </a:rPr>
            </a:br>
            <a:r>
              <a:rPr lang="es-ES_tradnl" b="1" dirty="0">
                <a:latin typeface="Verdana" pitchFamily="34" charset="0"/>
                <a:sym typeface="Verdana Bold"/>
              </a:rPr>
              <a:t> “PROPUESTA NORMATIVAS Y ORIENTACIONES TECNICAS RAD DE PRE GRADO  MACROREGIONALES”.</a:t>
            </a:r>
            <a:br>
              <a:rPr lang="es-ES_tradnl" b="1" dirty="0">
                <a:latin typeface="Verdana" pitchFamily="34" charset="0"/>
                <a:sym typeface="Verdana Bold"/>
              </a:rPr>
            </a:br>
            <a:endParaRPr lang="es-CL" dirty="0"/>
          </a:p>
        </p:txBody>
      </p:sp>
      <p:sp>
        <p:nvSpPr>
          <p:cNvPr id="5" name="4 Rectángulo"/>
          <p:cNvSpPr>
            <a:spLocks noChangeArrowheads="1"/>
          </p:cNvSpPr>
          <p:nvPr/>
        </p:nvSpPr>
        <p:spPr bwMode="auto">
          <a:xfrm>
            <a:off x="1561641" y="4437112"/>
            <a:ext cx="5786438" cy="1815882"/>
          </a:xfrm>
          <a:prstGeom prst="rect">
            <a:avLst/>
          </a:prstGeom>
          <a:noFill/>
          <a:ln w="9525">
            <a:noFill/>
            <a:miter lim="800000"/>
            <a:headEnd/>
            <a:tailEnd/>
          </a:ln>
        </p:spPr>
        <p:txBody>
          <a:bodyPr>
            <a:spAutoFit/>
          </a:bodyPr>
          <a:lstStyle/>
          <a:p>
            <a:pPr algn="ctr"/>
            <a:endParaRPr lang="es-ES_tradnl" sz="1600" b="1" dirty="0">
              <a:latin typeface="Verdana" pitchFamily="34" charset="0"/>
              <a:sym typeface="Verdana" pitchFamily="34" charset="0"/>
            </a:endParaRPr>
          </a:p>
          <a:p>
            <a:pPr algn="ctr"/>
            <a:r>
              <a:rPr lang="es-ES_tradnl" sz="1600" b="1" dirty="0">
                <a:latin typeface="Verdana" pitchFamily="34" charset="0"/>
                <a:sym typeface="Verdana" pitchFamily="34" charset="0"/>
              </a:rPr>
              <a:t>Dpto. de </a:t>
            </a:r>
            <a:r>
              <a:rPr lang="es-ES_tradnl" sz="1600" b="1" dirty="0" smtClean="0">
                <a:latin typeface="Verdana" pitchFamily="34" charset="0"/>
                <a:sym typeface="Verdana" pitchFamily="34" charset="0"/>
              </a:rPr>
              <a:t>Capacitación, Formación  </a:t>
            </a:r>
            <a:r>
              <a:rPr lang="es-ES_tradnl" sz="1600" b="1" dirty="0">
                <a:latin typeface="Verdana" pitchFamily="34" charset="0"/>
                <a:sym typeface="Verdana" pitchFamily="34" charset="0"/>
              </a:rPr>
              <a:t>y </a:t>
            </a:r>
            <a:r>
              <a:rPr lang="es-ES_tradnl" sz="1600" b="1" dirty="0" smtClean="0">
                <a:latin typeface="Verdana" pitchFamily="34" charset="0"/>
                <a:sym typeface="Verdana" pitchFamily="34" charset="0"/>
              </a:rPr>
              <a:t>Educación Continua</a:t>
            </a:r>
            <a:endParaRPr lang="es-ES_tradnl" sz="1600" b="1" dirty="0">
              <a:latin typeface="Verdana" pitchFamily="34" charset="0"/>
              <a:sym typeface="Verdana" pitchFamily="34" charset="0"/>
            </a:endParaRPr>
          </a:p>
          <a:p>
            <a:pPr algn="ctr"/>
            <a:r>
              <a:rPr lang="es-ES_tradnl" sz="1600" b="1" dirty="0">
                <a:latin typeface="Verdana" pitchFamily="34" charset="0"/>
                <a:sym typeface="Verdana" pitchFamily="34" charset="0"/>
              </a:rPr>
              <a:t>División de Gestión y Desarrollo de las Personas</a:t>
            </a:r>
          </a:p>
          <a:p>
            <a:pPr algn="ctr"/>
            <a:r>
              <a:rPr lang="es-ES_tradnl" sz="1600" b="1" dirty="0">
                <a:latin typeface="Verdana" pitchFamily="34" charset="0"/>
                <a:sym typeface="Verdana" pitchFamily="34" charset="0"/>
              </a:rPr>
              <a:t>Subsecretaría de Redes Asistenciales</a:t>
            </a:r>
          </a:p>
          <a:p>
            <a:pPr algn="ctr"/>
            <a:endParaRPr lang="es-ES_tradnl" sz="1600" b="1" dirty="0">
              <a:latin typeface="Verdana" pitchFamily="34" charset="0"/>
              <a:sym typeface="Verdana" pitchFamily="34" charset="0"/>
            </a:endParaRPr>
          </a:p>
          <a:p>
            <a:pPr algn="ctr"/>
            <a:r>
              <a:rPr lang="es-ES_tradnl" sz="1600" b="1" dirty="0">
                <a:latin typeface="Verdana" pitchFamily="34" charset="0"/>
                <a:sym typeface="Verdana" pitchFamily="34" charset="0"/>
              </a:rPr>
              <a:t>IQUIQUE, 25 y 26 de Abril de 2019</a:t>
            </a:r>
          </a:p>
        </p:txBody>
      </p:sp>
      <p:sp>
        <p:nvSpPr>
          <p:cNvPr id="6" name="Rectángulo 5"/>
          <p:cNvSpPr/>
          <p:nvPr/>
        </p:nvSpPr>
        <p:spPr>
          <a:xfrm>
            <a:off x="1403648" y="2828836"/>
            <a:ext cx="6408712" cy="1200329"/>
          </a:xfrm>
          <a:prstGeom prst="rect">
            <a:avLst/>
          </a:prstGeom>
        </p:spPr>
        <p:txBody>
          <a:bodyPr wrap="square">
            <a:spAutoFit/>
          </a:bodyPr>
          <a:lstStyle/>
          <a:p>
            <a:pPr algn="ctr"/>
            <a:r>
              <a:rPr lang="es-ES_tradnl" b="1" dirty="0">
                <a:solidFill>
                  <a:srgbClr val="FF0000"/>
                </a:solidFill>
                <a:latin typeface="Verdana" pitchFamily="34" charset="0"/>
                <a:sym typeface="Verdana Bold"/>
              </a:rPr>
              <a:t>ELEMENTOS A CONSIDERAR EN</a:t>
            </a:r>
          </a:p>
          <a:p>
            <a:pPr algn="ctr"/>
            <a:r>
              <a:rPr lang="es-ES_tradnl" b="1" dirty="0">
                <a:solidFill>
                  <a:srgbClr val="FF0000"/>
                </a:solidFill>
                <a:latin typeface="Verdana" pitchFamily="34" charset="0"/>
                <a:sym typeface="Verdana Bold"/>
              </a:rPr>
              <a:t>UNA </a:t>
            </a:r>
            <a:r>
              <a:rPr lang="es-ES_tradnl" b="1" u="sng" dirty="0">
                <a:solidFill>
                  <a:srgbClr val="FF0000"/>
                </a:solidFill>
                <a:latin typeface="Verdana" pitchFamily="34" charset="0"/>
                <a:sym typeface="Verdana Bold"/>
              </a:rPr>
              <a:t>GESTION INTEGRAL Y ARTICULADA </a:t>
            </a:r>
            <a:r>
              <a:rPr lang="es-ES_tradnl" b="1" dirty="0">
                <a:solidFill>
                  <a:srgbClr val="FF0000"/>
                </a:solidFill>
                <a:latin typeface="Verdana" pitchFamily="34" charset="0"/>
                <a:sym typeface="Verdana Bold"/>
              </a:rPr>
              <a:t>DE LA RELACION ASISTENCIAL </a:t>
            </a:r>
            <a:r>
              <a:rPr lang="es-ES_tradnl" b="1" dirty="0" smtClean="0">
                <a:solidFill>
                  <a:srgbClr val="FF0000"/>
                </a:solidFill>
                <a:latin typeface="Verdana" pitchFamily="34" charset="0"/>
                <a:sym typeface="Verdana Bold"/>
              </a:rPr>
              <a:t>DOCENTE EN EL SISTEMA PUBLICO DE SALUD.</a:t>
            </a:r>
            <a:endParaRPr lang="es-ES_tradnl" b="1" dirty="0">
              <a:solidFill>
                <a:srgbClr val="FF0000"/>
              </a:solidFill>
              <a:latin typeface="Verdana" pitchFamily="34" charset="0"/>
              <a:sym typeface="Verdana Bold"/>
            </a:endParaRPr>
          </a:p>
        </p:txBody>
      </p:sp>
    </p:spTree>
    <p:extLst>
      <p:ext uri="{BB962C8B-B14F-4D97-AF65-F5344CB8AC3E}">
        <p14:creationId xmlns:p14="http://schemas.microsoft.com/office/powerpoint/2010/main" val="1950184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750" y="476250"/>
            <a:ext cx="7993063" cy="6121400"/>
          </a:xfrm>
        </p:spPr>
        <p:txBody>
          <a:bodyPr/>
          <a:lstStyle/>
          <a:p>
            <a:pPr marL="0" indent="0" algn="just">
              <a:buNone/>
              <a:defRPr/>
            </a:pPr>
            <a:r>
              <a:rPr lang="es-CL" b="1" dirty="0">
                <a:solidFill>
                  <a:srgbClr val="FF0000"/>
                </a:solidFill>
                <a:latin typeface="Arial" pitchFamily="34" charset="0"/>
                <a:cs typeface="Arial" pitchFamily="34" charset="0"/>
              </a:rPr>
              <a:t>c.- Determinación de la capacidad formadora de post grado de los EAP: </a:t>
            </a:r>
            <a:r>
              <a:rPr lang="es-CL" b="1" dirty="0">
                <a:solidFill>
                  <a:srgbClr val="0070C0"/>
                </a:solidFill>
                <a:ea typeface="ヒラギノ角ゴ Pro W3"/>
                <a:cs typeface="ヒラギノ角ゴ Pro W3"/>
              </a:rPr>
              <a:t>Documento ministerial con recomendaciones nacionales dentro de las cuales se enmarcarán las definiciones locales.</a:t>
            </a:r>
          </a:p>
          <a:p>
            <a:pPr>
              <a:buFont typeface="Arial" pitchFamily="34" charset="0"/>
              <a:buNone/>
              <a:defRPr/>
            </a:pPr>
            <a:r>
              <a:rPr lang="es-CL" b="1" dirty="0">
                <a:solidFill>
                  <a:srgbClr val="FF0000"/>
                </a:solidFill>
                <a:latin typeface="Arial" pitchFamily="34" charset="0"/>
                <a:cs typeface="Arial" pitchFamily="34" charset="0"/>
              </a:rPr>
              <a:t>d.- Principios Acordados por la Comisión: </a:t>
            </a:r>
          </a:p>
          <a:p>
            <a:pPr marL="0" indent="0" algn="just">
              <a:buNone/>
              <a:defRPr/>
            </a:pPr>
            <a:r>
              <a:rPr lang="es-CL" b="1" dirty="0">
                <a:solidFill>
                  <a:schemeClr val="accent1">
                    <a:lumMod val="75000"/>
                  </a:schemeClr>
                </a:solidFill>
                <a:latin typeface="Arial" pitchFamily="34" charset="0"/>
                <a:cs typeface="Arial" pitchFamily="34" charset="0"/>
              </a:rPr>
              <a:t>	* </a:t>
            </a:r>
            <a:r>
              <a:rPr lang="es-CL" b="1" dirty="0">
                <a:solidFill>
                  <a:srgbClr val="0070C0"/>
                </a:solidFill>
                <a:ea typeface="ヒラギノ角ゴ Pro W3"/>
                <a:cs typeface="ヒラギノ角ゴ Pro W3"/>
              </a:rPr>
              <a:t>La docencia debe ser incorporada como parte de la misión de todos 	los centros asistenciales</a:t>
            </a:r>
          </a:p>
          <a:p>
            <a:pPr marL="0" indent="0" algn="just">
              <a:buNone/>
              <a:defRPr/>
            </a:pPr>
            <a:r>
              <a:rPr lang="es-CL" b="1" dirty="0">
                <a:solidFill>
                  <a:srgbClr val="0070C0"/>
                </a:solidFill>
                <a:ea typeface="ヒラギノ角ゴ Pro W3"/>
                <a:cs typeface="ヒラギノ角ゴ Pro W3"/>
              </a:rPr>
              <a:t>	* La formación de post grado requiere una mirada particular distinta 	al del pregrado</a:t>
            </a:r>
          </a:p>
          <a:p>
            <a:pPr marL="0" indent="0" algn="just">
              <a:buNone/>
              <a:defRPr/>
            </a:pPr>
            <a:r>
              <a:rPr lang="es-CL" b="1" dirty="0">
                <a:solidFill>
                  <a:srgbClr val="0070C0"/>
                </a:solidFill>
                <a:ea typeface="ヒラギノ角ゴ Pro W3"/>
                <a:cs typeface="ヒラギノ角ゴ Pro W3"/>
              </a:rPr>
              <a:t>	* Los campos de formación de postgrado no son exclusivos, sino 	preferentes.</a:t>
            </a:r>
          </a:p>
          <a:p>
            <a:pPr marL="0" indent="0" algn="just">
              <a:buNone/>
              <a:defRPr/>
            </a:pPr>
            <a:r>
              <a:rPr lang="es-CL" b="1" dirty="0">
                <a:solidFill>
                  <a:srgbClr val="0070C0"/>
                </a:solidFill>
                <a:ea typeface="ヒラギノ角ゴ Pro W3"/>
                <a:cs typeface="ヒラギノ角ゴ Pro W3"/>
              </a:rPr>
              <a:t>	* Se consideran importantes los proyectos colaborativos</a:t>
            </a:r>
          </a:p>
          <a:p>
            <a:pPr marL="0" indent="0" algn="just">
              <a:buNone/>
              <a:defRPr/>
            </a:pPr>
            <a:r>
              <a:rPr lang="es-CL" b="1" dirty="0">
                <a:solidFill>
                  <a:srgbClr val="0070C0"/>
                </a:solidFill>
                <a:ea typeface="ヒラギノ角ゴ Pro W3"/>
                <a:cs typeface="ヒラギノ角ゴ Pro W3"/>
              </a:rPr>
              <a:t>	*La definición de la capacidad formadora requiere una mirada 	multidisciplinaria y nacional</a:t>
            </a:r>
          </a:p>
          <a:p>
            <a:pPr marL="0" indent="0" algn="just">
              <a:buNone/>
              <a:defRPr/>
            </a:pPr>
            <a:r>
              <a:rPr lang="es-CL" b="1" dirty="0">
                <a:solidFill>
                  <a:srgbClr val="0070C0"/>
                </a:solidFill>
                <a:ea typeface="ヒラギノ角ゴ Pro W3"/>
                <a:cs typeface="ヒラギノ角ゴ Pro W3"/>
              </a:rPr>
              <a:t>	* Se sugiere actualizar el Decreto Supremo Nº 908 relativo a las 			Comisiones CONDAS, CORDAS y COLDAS.</a:t>
            </a:r>
          </a:p>
          <a:p>
            <a:pPr>
              <a:buFont typeface="Arial" pitchFamily="34" charset="0"/>
              <a:buNone/>
              <a:defRPr/>
            </a:pPr>
            <a:endParaRPr lang="es-CL"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260648"/>
            <a:ext cx="8424936" cy="6801542"/>
          </a:xfrm>
          <a:prstGeom prst="rect">
            <a:avLst/>
          </a:prstGeom>
        </p:spPr>
        <p:txBody>
          <a:bodyPr wrap="square">
            <a:spAutoFit/>
          </a:bodyPr>
          <a:lstStyle/>
          <a:p>
            <a:pPr algn="just" eaLnBrk="0" hangingPunct="0">
              <a:lnSpc>
                <a:spcPct val="150000"/>
              </a:lnSpc>
              <a:spcBef>
                <a:spcPct val="20000"/>
              </a:spcBef>
            </a:pPr>
            <a:r>
              <a:rPr lang="es-CL" sz="2000" b="1" dirty="0">
                <a:solidFill>
                  <a:srgbClr val="FF0000"/>
                </a:solidFill>
                <a:latin typeface="+mn-lt"/>
              </a:rPr>
              <a:t>ELEMENTOS A INCORPORAR EN NORMATIVA RAD: </a:t>
            </a:r>
          </a:p>
          <a:p>
            <a:pPr algn="just" eaLnBrk="0" hangingPunct="0">
              <a:lnSpc>
                <a:spcPct val="150000"/>
              </a:lnSpc>
              <a:spcBef>
                <a:spcPct val="20000"/>
              </a:spcBef>
            </a:pPr>
            <a:r>
              <a:rPr lang="es-CL" sz="2000" b="1" dirty="0">
                <a:solidFill>
                  <a:srgbClr val="0070C0"/>
                </a:solidFill>
                <a:latin typeface="+mn-lt"/>
              </a:rPr>
              <a:t>1.- Definiciones: relación asistencial de pre y post grado, becario, programa de posgrado, rotación, tesis de investigación. Etc. Considerar alumnos de doctorado o magister.</a:t>
            </a:r>
          </a:p>
          <a:p>
            <a:pPr algn="just" eaLnBrk="0" hangingPunct="0">
              <a:lnSpc>
                <a:spcPct val="150000"/>
              </a:lnSpc>
              <a:spcBef>
                <a:spcPct val="20000"/>
              </a:spcBef>
            </a:pPr>
            <a:r>
              <a:rPr lang="es-CL" sz="2000" b="1" dirty="0">
                <a:solidFill>
                  <a:srgbClr val="0070C0"/>
                </a:solidFill>
                <a:latin typeface="+mn-lt"/>
              </a:rPr>
              <a:t>2.-Requisitos y características mínimas para obtener la categoría asistencial docente. (Misión, capacidad formadora, encargado RAD, infraestructura mínima ad-hoc.)</a:t>
            </a:r>
          </a:p>
          <a:p>
            <a:pPr algn="just" eaLnBrk="0" hangingPunct="0">
              <a:lnSpc>
                <a:spcPct val="150000"/>
              </a:lnSpc>
              <a:spcBef>
                <a:spcPct val="20000"/>
              </a:spcBef>
            </a:pPr>
            <a:r>
              <a:rPr lang="es-CL" sz="2000" b="1" dirty="0">
                <a:solidFill>
                  <a:srgbClr val="0070C0"/>
                </a:solidFill>
                <a:latin typeface="+mn-lt"/>
              </a:rPr>
              <a:t>3.- Elaborar lineamientos referentes a: convivencia escolar y de acoso laboral y sexual.</a:t>
            </a:r>
          </a:p>
          <a:p>
            <a:pPr algn="just" eaLnBrk="0" hangingPunct="0">
              <a:lnSpc>
                <a:spcPct val="150000"/>
              </a:lnSpc>
              <a:spcBef>
                <a:spcPct val="20000"/>
              </a:spcBef>
            </a:pPr>
            <a:r>
              <a:rPr lang="es-CL" sz="2000" b="1" dirty="0">
                <a:solidFill>
                  <a:srgbClr val="0070C0"/>
                </a:solidFill>
                <a:latin typeface="+mn-lt"/>
              </a:rPr>
              <a:t>4.- Definir normas y lineamientos para el desarrollo de la investigación en sus diferentes modalidades.</a:t>
            </a:r>
          </a:p>
          <a:p>
            <a:pPr algn="just" eaLnBrk="0" hangingPunct="0">
              <a:lnSpc>
                <a:spcPct val="150000"/>
              </a:lnSpc>
              <a:spcBef>
                <a:spcPct val="20000"/>
              </a:spcBef>
            </a:pPr>
            <a:r>
              <a:rPr lang="es-CL" sz="2000" b="1" dirty="0">
                <a:solidFill>
                  <a:srgbClr val="0070C0"/>
                </a:solidFill>
                <a:latin typeface="+mn-lt"/>
              </a:rPr>
              <a:t>5.- Considerar inclusión de estudiantes con discapacidad en los campos asistenciales docentes.  </a:t>
            </a:r>
          </a:p>
          <a:p>
            <a:pPr algn="just">
              <a:lnSpc>
                <a:spcPct val="115000"/>
              </a:lnSpc>
              <a:spcAft>
                <a:spcPts val="1000"/>
              </a:spcAft>
            </a:pPr>
            <a:endParaRPr lang="es-CL"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8473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4394" y="188640"/>
            <a:ext cx="8812088" cy="4525962"/>
          </a:xfrm>
        </p:spPr>
        <p:txBody>
          <a:bodyPr/>
          <a:lstStyle/>
          <a:p>
            <a:endParaRPr lang="es-CL" dirty="0"/>
          </a:p>
          <a:p>
            <a:pPr marL="0" indent="0" algn="just">
              <a:lnSpc>
                <a:spcPct val="150000"/>
              </a:lnSpc>
              <a:buNone/>
            </a:pPr>
            <a:r>
              <a:rPr lang="es-CL" dirty="0"/>
              <a:t>6</a:t>
            </a:r>
            <a:r>
              <a:rPr lang="es-CL" b="1" dirty="0">
                <a:solidFill>
                  <a:srgbClr val="0070C0"/>
                </a:solidFill>
                <a:ea typeface="ヒラギノ角ゴ Pro W3"/>
                <a:cs typeface="ヒラギノ角ゴ Pro W3"/>
              </a:rPr>
              <a:t>.- Considerar jornada especial y  lugares para madres estudiantes que estén dando lactancia.</a:t>
            </a:r>
          </a:p>
          <a:p>
            <a:pPr marL="0" indent="0" algn="just">
              <a:lnSpc>
                <a:spcPct val="150000"/>
              </a:lnSpc>
              <a:buNone/>
            </a:pPr>
            <a:r>
              <a:rPr lang="es-CL" b="1" dirty="0">
                <a:solidFill>
                  <a:srgbClr val="0070C0"/>
                </a:solidFill>
                <a:ea typeface="ヒラギノ角ゴ Pro W3"/>
                <a:cs typeface="ヒラギノ角ゴ Pro W3"/>
              </a:rPr>
              <a:t>7.- Consentimiento informado para la docencia de la Institución Deber de la unidad RAD informar sobre la práctica docente que se realiza en ese establecimiento. </a:t>
            </a:r>
          </a:p>
          <a:p>
            <a:pPr marL="0" indent="0" algn="just">
              <a:lnSpc>
                <a:spcPct val="150000"/>
              </a:lnSpc>
              <a:buNone/>
            </a:pPr>
            <a:r>
              <a:rPr lang="es-CL" b="1" dirty="0">
                <a:solidFill>
                  <a:srgbClr val="0070C0"/>
                </a:solidFill>
                <a:ea typeface="ヒラギノ角ゴ Pro W3"/>
                <a:cs typeface="ヒラギノ角ゴ Pro W3"/>
              </a:rPr>
              <a:t>Se deberá utilizar la figura del consentimiento o el asentimiento informado, en niños y/a adolescentes. En el caso de los menores de edad, y personas con discapacidad mental, el consentimiento informado lo deberá suscribir el representante legal.</a:t>
            </a:r>
          </a:p>
          <a:p>
            <a:pPr marL="0" indent="0" algn="just">
              <a:lnSpc>
                <a:spcPct val="150000"/>
              </a:lnSpc>
              <a:buNone/>
            </a:pPr>
            <a:r>
              <a:rPr lang="es-CL" b="1" dirty="0">
                <a:solidFill>
                  <a:srgbClr val="0070C0"/>
                </a:solidFill>
                <a:ea typeface="ヒラギノ角ゴ Pro W3"/>
                <a:cs typeface="ヒラギノ角ゴ Pro W3"/>
              </a:rPr>
              <a:t>8.- Se debe incluir el  seguro de responsabilidad civil, responsabilidad del centro formador en caso de mala praxis.</a:t>
            </a:r>
          </a:p>
          <a:p>
            <a:pPr marL="0" indent="0" algn="just">
              <a:buNone/>
            </a:pPr>
            <a:endParaRPr lang="es-CL" dirty="0"/>
          </a:p>
          <a:p>
            <a:pPr marL="0" indent="0" algn="just">
              <a:buNone/>
            </a:pPr>
            <a:r>
              <a:rPr lang="es-CL" dirty="0"/>
              <a:t>, </a:t>
            </a:r>
          </a:p>
        </p:txBody>
      </p:sp>
    </p:spTree>
    <p:extLst>
      <p:ext uri="{BB962C8B-B14F-4D97-AF65-F5344CB8AC3E}">
        <p14:creationId xmlns:p14="http://schemas.microsoft.com/office/powerpoint/2010/main" val="2412893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95536" y="260648"/>
            <a:ext cx="8208912" cy="5539978"/>
          </a:xfrm>
          <a:prstGeom prst="rect">
            <a:avLst/>
          </a:prstGeom>
        </p:spPr>
        <p:txBody>
          <a:bodyPr wrap="square">
            <a:spAutoFit/>
          </a:bodyPr>
          <a:lstStyle/>
          <a:p>
            <a:pPr algn="just" eaLnBrk="0" hangingPunct="0">
              <a:lnSpc>
                <a:spcPct val="150000"/>
              </a:lnSpc>
              <a:spcBef>
                <a:spcPct val="20000"/>
              </a:spcBef>
            </a:pPr>
            <a:r>
              <a:rPr lang="es-CL" sz="2000" b="1" dirty="0">
                <a:solidFill>
                  <a:srgbClr val="FF0000"/>
                </a:solidFill>
                <a:latin typeface="+mn-lt"/>
              </a:rPr>
              <a:t>Aspectos de la RAD en la Atención Primaria de Salud:</a:t>
            </a:r>
          </a:p>
          <a:p>
            <a:pPr marL="457200" indent="-457200" algn="just" eaLnBrk="0" hangingPunct="0">
              <a:lnSpc>
                <a:spcPct val="150000"/>
              </a:lnSpc>
              <a:spcBef>
                <a:spcPct val="20000"/>
              </a:spcBef>
              <a:buFont typeface="+mj-lt"/>
              <a:buAutoNum type="arabicPeriod"/>
            </a:pPr>
            <a:r>
              <a:rPr lang="es-CL" sz="2000" b="1" dirty="0">
                <a:solidFill>
                  <a:srgbClr val="0070C0"/>
                </a:solidFill>
                <a:latin typeface="+mn-lt"/>
              </a:rPr>
              <a:t>Evaluación diagnóstica respecto a la instalación de la RAD en la APS a nivel país. Alumnos que ingresan a APS. </a:t>
            </a:r>
          </a:p>
          <a:p>
            <a:pPr marL="457200" lvl="0" indent="-457200" algn="just" eaLnBrk="0" hangingPunct="0">
              <a:lnSpc>
                <a:spcPct val="150000"/>
              </a:lnSpc>
              <a:spcBef>
                <a:spcPct val="20000"/>
              </a:spcBef>
              <a:buFont typeface="+mj-lt"/>
              <a:buAutoNum type="arabicPeriod"/>
            </a:pPr>
            <a:r>
              <a:rPr lang="es-CL" sz="2000" b="1" dirty="0">
                <a:solidFill>
                  <a:srgbClr val="0070C0"/>
                </a:solidFill>
                <a:latin typeface="+mn-lt"/>
              </a:rPr>
              <a:t>Los convenios asistenciales docentes son firmados por las corporaciones municipales, no se cuenta con un catastro de convenios. </a:t>
            </a:r>
          </a:p>
          <a:p>
            <a:pPr marL="457200" lvl="0" indent="-457200" algn="just" eaLnBrk="0" hangingPunct="0">
              <a:lnSpc>
                <a:spcPct val="150000"/>
              </a:lnSpc>
              <a:spcBef>
                <a:spcPct val="20000"/>
              </a:spcBef>
              <a:buFont typeface="+mj-lt"/>
              <a:buAutoNum type="arabicPeriod"/>
            </a:pPr>
            <a:r>
              <a:rPr lang="es-CL" sz="2000" b="1" dirty="0">
                <a:solidFill>
                  <a:srgbClr val="0070C0"/>
                </a:solidFill>
                <a:latin typeface="+mn-lt"/>
              </a:rPr>
              <a:t>Exigencias de calidad, obligatoria para centros de atención abierta.</a:t>
            </a:r>
          </a:p>
          <a:p>
            <a:pPr marL="457200" lvl="0" indent="-457200" algn="just" eaLnBrk="0" hangingPunct="0">
              <a:lnSpc>
                <a:spcPct val="150000"/>
              </a:lnSpc>
              <a:spcBef>
                <a:spcPct val="20000"/>
              </a:spcBef>
              <a:buFont typeface="+mj-lt"/>
              <a:buAutoNum type="arabicPeriod"/>
            </a:pPr>
            <a:r>
              <a:rPr lang="es-CL" sz="2000" b="1" dirty="0">
                <a:solidFill>
                  <a:srgbClr val="0070C0"/>
                </a:solidFill>
                <a:latin typeface="+mn-lt"/>
              </a:rPr>
              <a:t>No siempre existe en los CESFAM, referentes RAD formal que los reciba. </a:t>
            </a:r>
          </a:p>
          <a:p>
            <a:pPr marL="457200" lvl="0" indent="-457200" algn="just" eaLnBrk="0" hangingPunct="0">
              <a:lnSpc>
                <a:spcPct val="150000"/>
              </a:lnSpc>
              <a:spcBef>
                <a:spcPct val="20000"/>
              </a:spcBef>
              <a:buFont typeface="+mj-lt"/>
              <a:buAutoNum type="arabicPeriod"/>
            </a:pPr>
            <a:r>
              <a:rPr lang="es-CL" sz="2000" b="1" dirty="0">
                <a:solidFill>
                  <a:srgbClr val="0070C0"/>
                </a:solidFill>
                <a:latin typeface="+mn-lt"/>
              </a:rPr>
              <a:t>Contar con instalaciones mínimas para realización de prácticas. (Salas, vestidores, etc.)</a:t>
            </a:r>
          </a:p>
          <a:p>
            <a:pPr marL="457200" indent="-457200" algn="just" eaLnBrk="0" hangingPunct="0">
              <a:lnSpc>
                <a:spcPct val="150000"/>
              </a:lnSpc>
              <a:spcBef>
                <a:spcPct val="20000"/>
              </a:spcBef>
              <a:buFont typeface="+mj-lt"/>
              <a:buAutoNum type="arabicPeriod"/>
            </a:pPr>
            <a:r>
              <a:rPr lang="es-CL" sz="2000" b="1" dirty="0">
                <a:solidFill>
                  <a:srgbClr val="0070C0"/>
                </a:solidFill>
                <a:latin typeface="+mn-lt"/>
              </a:rPr>
              <a:t>Se requiere realizar diagnóstico RAD APS, que permita identificar sus principales nudos críticos, y generar orientaciones para su gestión. </a:t>
            </a:r>
          </a:p>
        </p:txBody>
      </p:sp>
    </p:spTree>
    <p:extLst>
      <p:ext uri="{BB962C8B-B14F-4D97-AF65-F5344CB8AC3E}">
        <p14:creationId xmlns:p14="http://schemas.microsoft.com/office/powerpoint/2010/main" val="3580875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07504" y="620688"/>
            <a:ext cx="8451694" cy="4893647"/>
          </a:xfrm>
          <a:prstGeom prst="rect">
            <a:avLst/>
          </a:prstGeom>
        </p:spPr>
        <p:txBody>
          <a:bodyPr wrap="square">
            <a:spAutoFit/>
          </a:bodyPr>
          <a:lstStyle/>
          <a:p>
            <a:pPr algn="just" eaLnBrk="0" hangingPunct="0">
              <a:lnSpc>
                <a:spcPct val="150000"/>
              </a:lnSpc>
              <a:spcBef>
                <a:spcPct val="20000"/>
              </a:spcBef>
            </a:pPr>
            <a:r>
              <a:rPr lang="es-CL" sz="2000" b="1" dirty="0">
                <a:solidFill>
                  <a:srgbClr val="FF0000"/>
                </a:solidFill>
                <a:latin typeface="+mn-lt"/>
              </a:rPr>
              <a:t>Documentos requeridos para su adecuada implementación: </a:t>
            </a:r>
          </a:p>
          <a:p>
            <a:pPr marL="342900" lvl="0" indent="-342900" algn="just" eaLnBrk="0" hangingPunct="0">
              <a:lnSpc>
                <a:spcPct val="150000"/>
              </a:lnSpc>
              <a:spcBef>
                <a:spcPct val="20000"/>
              </a:spcBef>
              <a:buFont typeface="Wingdings" panose="05000000000000000000" pitchFamily="2" charset="2"/>
              <a:buChar char=""/>
            </a:pPr>
            <a:r>
              <a:rPr lang="es-CL" sz="2000" b="1" dirty="0">
                <a:solidFill>
                  <a:srgbClr val="0070C0"/>
                </a:solidFill>
                <a:latin typeface="+mn-lt"/>
              </a:rPr>
              <a:t>Formalización de encargado RAD, equipo, funciones y disponibilidad horaria. </a:t>
            </a:r>
          </a:p>
          <a:p>
            <a:pPr marL="342900" lvl="0" indent="-342900" algn="just" eaLnBrk="0" hangingPunct="0">
              <a:lnSpc>
                <a:spcPct val="150000"/>
              </a:lnSpc>
              <a:spcBef>
                <a:spcPct val="20000"/>
              </a:spcBef>
              <a:buFont typeface="Wingdings" panose="05000000000000000000" pitchFamily="2" charset="2"/>
              <a:buChar char=""/>
            </a:pPr>
            <a:r>
              <a:rPr lang="es-CL" sz="2000" b="1" dirty="0">
                <a:solidFill>
                  <a:srgbClr val="0070C0"/>
                </a:solidFill>
                <a:latin typeface="+mn-lt"/>
              </a:rPr>
              <a:t>Manual de procedimientos de la RAD, identificación de principales procesos: inducción, reglas de uso de Campo Clínico Docente, acreditación de calidad, herramientas de gestión de la información y control de procesos,  </a:t>
            </a:r>
          </a:p>
          <a:p>
            <a:pPr marL="342900" lvl="0" indent="-342900" algn="just" eaLnBrk="0" hangingPunct="0">
              <a:lnSpc>
                <a:spcPct val="150000"/>
              </a:lnSpc>
              <a:spcBef>
                <a:spcPct val="20000"/>
              </a:spcBef>
              <a:buFont typeface="Wingdings" panose="05000000000000000000" pitchFamily="2" charset="2"/>
              <a:buChar char=""/>
            </a:pPr>
            <a:r>
              <a:rPr lang="es-CL" sz="2000" b="1" dirty="0">
                <a:solidFill>
                  <a:srgbClr val="0070C0"/>
                </a:solidFill>
                <a:latin typeface="+mn-lt"/>
              </a:rPr>
              <a:t>Procedimiento de monitoreo y cumplimiento de los convenios asistenciales docentes de pre y postgrado, que se desarrollan en el Campo Clínico Docente de los establecimientos que conforman la red asistencial.  </a:t>
            </a:r>
          </a:p>
        </p:txBody>
      </p:sp>
    </p:spTree>
    <p:extLst>
      <p:ext uri="{BB962C8B-B14F-4D97-AF65-F5344CB8AC3E}">
        <p14:creationId xmlns:p14="http://schemas.microsoft.com/office/powerpoint/2010/main" val="1862611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51520" y="189603"/>
            <a:ext cx="8193011" cy="994172"/>
          </a:xfrm>
        </p:spPr>
        <p:txBody>
          <a:bodyPr/>
          <a:lstStyle/>
          <a:p>
            <a:r>
              <a:rPr lang="es-CL" b="1" dirty="0">
                <a:solidFill>
                  <a:srgbClr val="FF0000"/>
                </a:solidFill>
              </a:rPr>
              <a:t>Catastro de Convenios Asistenciales Docentes</a:t>
            </a:r>
          </a:p>
        </p:txBody>
      </p:sp>
      <p:sp>
        <p:nvSpPr>
          <p:cNvPr id="7" name="Marcador de contenido 6"/>
          <p:cNvSpPr>
            <a:spLocks noGrp="1"/>
          </p:cNvSpPr>
          <p:nvPr>
            <p:ph sz="half" idx="1"/>
          </p:nvPr>
        </p:nvSpPr>
        <p:spPr>
          <a:xfrm>
            <a:off x="2915816" y="1036897"/>
            <a:ext cx="6089669" cy="4480335"/>
          </a:xfrm>
        </p:spPr>
        <p:txBody>
          <a:bodyPr>
            <a:noAutofit/>
          </a:bodyPr>
          <a:lstStyle/>
          <a:p>
            <a:pPr algn="just">
              <a:lnSpc>
                <a:spcPct val="150000"/>
              </a:lnSpc>
              <a:buFont typeface="Wingdings" panose="05000000000000000000" pitchFamily="2" charset="2"/>
              <a:buChar char=""/>
            </a:pPr>
            <a:r>
              <a:rPr lang="es-ES" sz="2000" b="1" dirty="0">
                <a:solidFill>
                  <a:srgbClr val="0070C0"/>
                </a:solidFill>
                <a:ea typeface="ヒラギノ角ゴ Pro W3"/>
                <a:cs typeface="ヒラギノ角ゴ Pro W3"/>
              </a:rPr>
              <a:t>A nivel país 484 CAD. (totales pregrado y post grado)</a:t>
            </a:r>
          </a:p>
          <a:p>
            <a:pPr algn="just">
              <a:lnSpc>
                <a:spcPct val="150000"/>
              </a:lnSpc>
              <a:buFont typeface="Wingdings" panose="05000000000000000000" pitchFamily="2" charset="2"/>
              <a:buChar char=""/>
            </a:pPr>
            <a:r>
              <a:rPr lang="es-ES" sz="2000" b="1" dirty="0">
                <a:solidFill>
                  <a:srgbClr val="0070C0"/>
                </a:solidFill>
                <a:ea typeface="ヒラギノ角ゴ Pro W3"/>
                <a:cs typeface="ヒラギノ角ゴ Pro W3"/>
              </a:rPr>
              <a:t>82% (395) de los CAD corresponde a pregrado.</a:t>
            </a:r>
          </a:p>
          <a:p>
            <a:pPr algn="just">
              <a:lnSpc>
                <a:spcPct val="150000"/>
              </a:lnSpc>
              <a:buFont typeface="Wingdings" panose="05000000000000000000" pitchFamily="2" charset="2"/>
              <a:buChar char=""/>
            </a:pPr>
            <a:r>
              <a:rPr lang="es-ES" sz="2000" b="1" dirty="0">
                <a:solidFill>
                  <a:srgbClr val="0070C0"/>
                </a:solidFill>
                <a:ea typeface="ヒラギノ角ゴ Pro W3"/>
                <a:cs typeface="ヒラギノ角ゴ Pro W3"/>
              </a:rPr>
              <a:t> 18% (89) a CAD de postgrado.</a:t>
            </a:r>
          </a:p>
          <a:p>
            <a:pPr algn="just">
              <a:lnSpc>
                <a:spcPct val="150000"/>
              </a:lnSpc>
              <a:buFont typeface="Wingdings" panose="05000000000000000000" pitchFamily="2" charset="2"/>
              <a:buChar char=""/>
            </a:pPr>
            <a:r>
              <a:rPr lang="es-ES" sz="2000" b="1" dirty="0">
                <a:solidFill>
                  <a:srgbClr val="0070C0"/>
                </a:solidFill>
                <a:ea typeface="ヒラギノ角ゴ Pro W3"/>
                <a:cs typeface="ヒラギノ角ゴ Pro W3"/>
              </a:rPr>
              <a:t>El 52% (254 CAD ) se concentra en la R. M.</a:t>
            </a:r>
          </a:p>
        </p:txBody>
      </p:sp>
      <p:sp>
        <p:nvSpPr>
          <p:cNvPr id="2" name="Marcador de número de diapositiva 1"/>
          <p:cNvSpPr>
            <a:spLocks noGrp="1"/>
          </p:cNvSpPr>
          <p:nvPr>
            <p:ph type="sldNum" sz="quarter" idx="12"/>
          </p:nvPr>
        </p:nvSpPr>
        <p:spPr/>
        <p:txBody>
          <a:bodyPr/>
          <a:lstStyle/>
          <a:p>
            <a:pPr>
              <a:defRPr/>
            </a:pPr>
            <a:fld id="{3F1DB8F9-3E13-482B-8DD9-39314493FED4}" type="slidenum">
              <a:rPr lang="en-US" smtClean="0"/>
              <a:pPr>
                <a:defRPr/>
              </a:pPr>
              <a:t>25</a:t>
            </a:fld>
            <a:endParaRPr lang="en-US" dirty="0"/>
          </a:p>
        </p:txBody>
      </p:sp>
      <p:pic>
        <p:nvPicPr>
          <p:cNvPr id="6" name="Imagen 5"/>
          <p:cNvPicPr>
            <a:picLocks noChangeAspect="1"/>
          </p:cNvPicPr>
          <p:nvPr/>
        </p:nvPicPr>
        <p:blipFill rotWithShape="1">
          <a:blip r:embed="rId3"/>
          <a:srcRect l="25199" t="34068" r="62989" b="18801"/>
          <a:stretch/>
        </p:blipFill>
        <p:spPr>
          <a:xfrm>
            <a:off x="76386" y="1327537"/>
            <a:ext cx="2175778" cy="4546830"/>
          </a:xfrm>
          <a:prstGeom prst="rect">
            <a:avLst/>
          </a:prstGeom>
        </p:spPr>
      </p:pic>
      <p:sp>
        <p:nvSpPr>
          <p:cNvPr id="9" name="CuadroTexto 8"/>
          <p:cNvSpPr txBox="1"/>
          <p:nvPr/>
        </p:nvSpPr>
        <p:spPr>
          <a:xfrm>
            <a:off x="2235309" y="6018129"/>
            <a:ext cx="6480720" cy="707886"/>
          </a:xfrm>
          <a:prstGeom prst="rect">
            <a:avLst/>
          </a:prstGeom>
          <a:noFill/>
        </p:spPr>
        <p:txBody>
          <a:bodyPr wrap="square" rtlCol="0">
            <a:spAutoFit/>
          </a:bodyPr>
          <a:lstStyle/>
          <a:p>
            <a:r>
              <a:rPr lang="es-CL" sz="2000" b="1" dirty="0">
                <a:solidFill>
                  <a:srgbClr val="0070C0"/>
                </a:solidFill>
                <a:latin typeface="+mn-lt"/>
              </a:rPr>
              <a:t>Fuente: informe glosa 10 partida 16, segundo trimestre 2018. Ordinario N° 3252,  31 de julio 2018.</a:t>
            </a:r>
          </a:p>
        </p:txBody>
      </p:sp>
      <p:sp>
        <p:nvSpPr>
          <p:cNvPr id="4" name="Rectángulo 3"/>
          <p:cNvSpPr/>
          <p:nvPr/>
        </p:nvSpPr>
        <p:spPr>
          <a:xfrm>
            <a:off x="2042989" y="3282117"/>
            <a:ext cx="6516216" cy="2585323"/>
          </a:xfrm>
          <a:prstGeom prst="rect">
            <a:avLst/>
          </a:prstGeom>
        </p:spPr>
        <p:txBody>
          <a:bodyPr wrap="square">
            <a:spAutoFit/>
          </a:bodyPr>
          <a:lstStyle/>
          <a:p>
            <a:pPr marL="342900" indent="-342900" algn="just" eaLnBrk="0" hangingPunct="0">
              <a:lnSpc>
                <a:spcPct val="150000"/>
              </a:lnSpc>
              <a:spcBef>
                <a:spcPct val="20000"/>
              </a:spcBef>
              <a:buFont typeface="Wingdings" panose="05000000000000000000" pitchFamily="2" charset="2"/>
              <a:buChar char=""/>
            </a:pPr>
            <a:r>
              <a:rPr lang="es-CL" sz="2000" b="1" dirty="0">
                <a:solidFill>
                  <a:srgbClr val="0070C0"/>
                </a:solidFill>
                <a:latin typeface="+mn-lt"/>
              </a:rPr>
              <a:t>Centros formadores en convenio asistencial docente dentro de la Red de Servicios de Salud del país.</a:t>
            </a:r>
          </a:p>
          <a:p>
            <a:pPr marL="342900" indent="-342900" algn="just" eaLnBrk="0" hangingPunct="0">
              <a:lnSpc>
                <a:spcPct val="150000"/>
              </a:lnSpc>
              <a:spcBef>
                <a:spcPct val="20000"/>
              </a:spcBef>
              <a:buFont typeface="Wingdings" panose="05000000000000000000" pitchFamily="2" charset="2"/>
              <a:buChar char=""/>
            </a:pPr>
            <a:r>
              <a:rPr lang="es-CL" sz="2000" b="1" dirty="0">
                <a:solidFill>
                  <a:srgbClr val="0070C0"/>
                </a:solidFill>
                <a:latin typeface="+mn-lt"/>
              </a:rPr>
              <a:t>51 Universidades </a:t>
            </a:r>
          </a:p>
          <a:p>
            <a:pPr marL="342900" indent="-342900" algn="just" eaLnBrk="0" hangingPunct="0">
              <a:lnSpc>
                <a:spcPct val="150000"/>
              </a:lnSpc>
              <a:spcBef>
                <a:spcPct val="20000"/>
              </a:spcBef>
              <a:buFont typeface="Wingdings" panose="05000000000000000000" pitchFamily="2" charset="2"/>
              <a:buChar char=""/>
            </a:pPr>
            <a:r>
              <a:rPr lang="es-CL" sz="2000" b="1" dirty="0">
                <a:solidFill>
                  <a:srgbClr val="0070C0"/>
                </a:solidFill>
                <a:latin typeface="+mn-lt"/>
              </a:rPr>
              <a:t>20 Institutos y Centros de Formación Técnica.</a:t>
            </a:r>
          </a:p>
          <a:p>
            <a:pPr marL="342900" indent="-342900" algn="just" eaLnBrk="0" hangingPunct="0">
              <a:lnSpc>
                <a:spcPct val="150000"/>
              </a:lnSpc>
              <a:spcBef>
                <a:spcPct val="20000"/>
              </a:spcBef>
              <a:buFont typeface="Wingdings" panose="05000000000000000000" pitchFamily="2" charset="2"/>
              <a:buChar char=""/>
            </a:pPr>
            <a:r>
              <a:rPr lang="es-CL" sz="2000" b="1" dirty="0">
                <a:solidFill>
                  <a:srgbClr val="0070C0"/>
                </a:solidFill>
                <a:latin typeface="+mn-lt"/>
              </a:rPr>
              <a:t>21 Liceos técnicos profesionales.</a:t>
            </a:r>
          </a:p>
        </p:txBody>
      </p:sp>
    </p:spTree>
    <p:extLst>
      <p:ext uri="{BB962C8B-B14F-4D97-AF65-F5344CB8AC3E}">
        <p14:creationId xmlns:p14="http://schemas.microsoft.com/office/powerpoint/2010/main" val="1512319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Grp="1"/>
          </p:cNvSpPr>
          <p:nvPr>
            <p:ph type="body" idx="4294967295"/>
          </p:nvPr>
        </p:nvSpPr>
        <p:spPr>
          <a:xfrm>
            <a:off x="755576" y="549275"/>
            <a:ext cx="7848674" cy="5545138"/>
          </a:xfrm>
        </p:spPr>
        <p:txBody>
          <a:bodyPr/>
          <a:lstStyle/>
          <a:p>
            <a:pPr algn="just">
              <a:buNone/>
              <a:defRPr/>
            </a:pPr>
            <a:r>
              <a:rPr lang="es-CL" sz="1800" b="1" dirty="0">
                <a:solidFill>
                  <a:srgbClr val="FF0000"/>
                </a:solidFill>
                <a:latin typeface="Arial" pitchFamily="34" charset="0"/>
                <a:ea typeface="ヒラギノ角ゴ Pro W3"/>
                <a:cs typeface="Arial" pitchFamily="34" charset="0"/>
              </a:rPr>
              <a:t>EN RESUMEN: </a:t>
            </a:r>
          </a:p>
          <a:p>
            <a:pPr algn="just">
              <a:buNone/>
              <a:defRPr/>
            </a:pPr>
            <a:endParaRPr lang="es-CL" sz="1800" b="1" dirty="0">
              <a:solidFill>
                <a:srgbClr val="0070C0"/>
              </a:solidFill>
              <a:latin typeface="Arial" pitchFamily="34" charset="0"/>
              <a:ea typeface="ヒラギノ角ゴ Pro W3"/>
              <a:cs typeface="Arial" pitchFamily="34" charset="0"/>
            </a:endParaRPr>
          </a:p>
          <a:p>
            <a:pPr algn="just">
              <a:buNone/>
              <a:defRPr/>
            </a:pPr>
            <a:r>
              <a:rPr lang="es-CL" sz="1800" b="1" dirty="0">
                <a:solidFill>
                  <a:srgbClr val="0070C0"/>
                </a:solidFill>
                <a:latin typeface="Arial" pitchFamily="34" charset="0"/>
                <a:ea typeface="ヒラギノ角ゴ Pro W3"/>
                <a:cs typeface="Arial" pitchFamily="34" charset="0"/>
              </a:rPr>
              <a:t>1.- La RAD también tiene expresión en la formación de especialistas y sub especialistas en la Red Asistencial: SS y APS. </a:t>
            </a:r>
          </a:p>
          <a:p>
            <a:pPr algn="just">
              <a:buNone/>
              <a:defRPr/>
            </a:pPr>
            <a:r>
              <a:rPr lang="es-CL" sz="1800" b="1" dirty="0">
                <a:solidFill>
                  <a:srgbClr val="0070C0"/>
                </a:solidFill>
                <a:latin typeface="Arial" pitchFamily="34" charset="0"/>
                <a:ea typeface="ヒラギノ角ゴ Pro W3"/>
                <a:cs typeface="Arial" pitchFamily="34" charset="0"/>
              </a:rPr>
              <a:t>2.- Los Servicios de Salud que tienen convenios asistenciales docentes, tienen las opción de “amarrar” los destinos de un número importante de cupos, conservando la posibilidad de otros SS que lo requieran. </a:t>
            </a:r>
          </a:p>
          <a:p>
            <a:pPr algn="just">
              <a:buNone/>
              <a:defRPr/>
            </a:pPr>
            <a:r>
              <a:rPr lang="es-CL" sz="1800" b="1" dirty="0">
                <a:solidFill>
                  <a:srgbClr val="0070C0"/>
                </a:solidFill>
                <a:latin typeface="Arial" pitchFamily="34" charset="0"/>
                <a:ea typeface="ヒラギノ角ゴ Pro W3"/>
                <a:cs typeface="Arial" pitchFamily="34" charset="0"/>
              </a:rPr>
              <a:t>3.- Los Servicios de Salud que no son campo de formación no pueden optar a cupos de modo directo: rol MINSAL en generar equidad y direccionar cupos.(CONEM y CONEO)</a:t>
            </a:r>
          </a:p>
          <a:p>
            <a:pPr algn="just">
              <a:buNone/>
              <a:defRPr/>
            </a:pPr>
            <a:r>
              <a:rPr lang="es-CL" sz="1800" b="1" dirty="0">
                <a:solidFill>
                  <a:srgbClr val="0070C0"/>
                </a:solidFill>
                <a:latin typeface="Arial" pitchFamily="34" charset="0"/>
                <a:ea typeface="ヒラギノ角ゴ Pro W3"/>
                <a:cs typeface="Arial" pitchFamily="34" charset="0"/>
              </a:rPr>
              <a:t>4.- Lograr acuerdos </a:t>
            </a:r>
            <a:r>
              <a:rPr lang="es-CL" sz="1800" b="1" dirty="0" err="1">
                <a:solidFill>
                  <a:srgbClr val="0070C0"/>
                </a:solidFill>
                <a:latin typeface="Arial" pitchFamily="34" charset="0"/>
                <a:ea typeface="ヒラギノ角ゴ Pro W3"/>
                <a:cs typeface="Arial" pitchFamily="34" charset="0"/>
              </a:rPr>
              <a:t>macroregionales</a:t>
            </a:r>
            <a:r>
              <a:rPr lang="es-CL" sz="1800" b="1" dirty="0">
                <a:solidFill>
                  <a:srgbClr val="0070C0"/>
                </a:solidFill>
                <a:latin typeface="Arial" pitchFamily="34" charset="0"/>
                <a:ea typeface="ヒラギノ角ゴ Pro W3"/>
                <a:cs typeface="Arial" pitchFamily="34" charset="0"/>
              </a:rPr>
              <a:t> entre los SS, GORE y Universidades, que permitan acceder  a cupos de formación a  los Servicios de Salud  que no disponen de universidades en sus respectivas regiones.</a:t>
            </a:r>
          </a:p>
          <a:p>
            <a:pPr algn="just">
              <a:buNone/>
              <a:defRPr/>
            </a:pPr>
            <a:r>
              <a:rPr lang="es-CL" sz="1800" b="1" dirty="0">
                <a:solidFill>
                  <a:srgbClr val="0070C0"/>
                </a:solidFill>
                <a:latin typeface="Arial" pitchFamily="34" charset="0"/>
                <a:ea typeface="ヒラギノ角ゴ Pro W3"/>
                <a:cs typeface="Arial" pitchFamily="34" charset="0"/>
              </a:rPr>
              <a:t>5.- Mejorar coordinación y colaboración entre los servicios. Ellos implica superar rivalidades y competencia entre SS vecinos o de una misma región.</a:t>
            </a:r>
            <a:endParaRPr lang="es-ES" sz="1800" b="1" dirty="0">
              <a:solidFill>
                <a:srgbClr val="0070C0"/>
              </a:solidFill>
              <a:latin typeface="Arial" pitchFamily="34" charset="0"/>
              <a:ea typeface="ヒラギノ角ゴ Pro W3"/>
              <a:cs typeface="Arial" pitchFamily="34" charset="0"/>
            </a:endParaRPr>
          </a:p>
          <a:p>
            <a:pPr>
              <a:buFont typeface="Arial" charset="0"/>
              <a:buNone/>
            </a:pPr>
            <a:endParaRPr lang="es-ES" sz="1600" dirty="0">
              <a:solidFill>
                <a:schemeClr val="hlink"/>
              </a:solidFill>
              <a:ea typeface="ヒラギノ角ゴ Pro W3"/>
              <a:cs typeface="ヒラギノ角ゴ Pro W3"/>
            </a:endParaRPr>
          </a:p>
        </p:txBody>
      </p:sp>
    </p:spTree>
    <p:extLst>
      <p:ext uri="{BB962C8B-B14F-4D97-AF65-F5344CB8AC3E}">
        <p14:creationId xmlns:p14="http://schemas.microsoft.com/office/powerpoint/2010/main" val="134038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SOLICITUD DE MESAS TECNICAS</a:t>
            </a:r>
          </a:p>
        </p:txBody>
      </p:sp>
      <p:pic>
        <p:nvPicPr>
          <p:cNvPr id="5" name="Marcador de contenido 4"/>
          <p:cNvPicPr>
            <a:picLocks noGrp="1"/>
          </p:cNvPicPr>
          <p:nvPr>
            <p:ph sz="half" idx="1"/>
          </p:nvPr>
        </p:nvPicPr>
        <p:blipFill>
          <a:blip r:embed="rId2"/>
          <a:stretch>
            <a:fillRect/>
          </a:stretch>
        </p:blipFill>
        <p:spPr>
          <a:xfrm>
            <a:off x="539553" y="1196752"/>
            <a:ext cx="3471130" cy="4929411"/>
          </a:xfrm>
          <a:prstGeom prst="rect">
            <a:avLst/>
          </a:prstGeom>
        </p:spPr>
      </p:pic>
      <p:pic>
        <p:nvPicPr>
          <p:cNvPr id="6" name="Marcador de contenido 5"/>
          <p:cNvPicPr>
            <a:picLocks noGrp="1"/>
          </p:cNvPicPr>
          <p:nvPr>
            <p:ph sz="half" idx="2"/>
          </p:nvPr>
        </p:nvPicPr>
        <p:blipFill>
          <a:blip r:embed="rId3"/>
          <a:stretch>
            <a:fillRect/>
          </a:stretch>
        </p:blipFill>
        <p:spPr>
          <a:xfrm>
            <a:off x="4572000" y="1196752"/>
            <a:ext cx="3683870" cy="4929411"/>
          </a:xfrm>
          <a:prstGeom prst="rect">
            <a:avLst/>
          </a:prstGeom>
        </p:spPr>
      </p:pic>
    </p:spTree>
    <p:extLst>
      <p:ext uri="{BB962C8B-B14F-4D97-AF65-F5344CB8AC3E}">
        <p14:creationId xmlns:p14="http://schemas.microsoft.com/office/powerpoint/2010/main" val="1195092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half" idx="1"/>
          </p:nvPr>
        </p:nvPicPr>
        <p:blipFill>
          <a:blip r:embed="rId2"/>
          <a:stretch>
            <a:fillRect/>
          </a:stretch>
        </p:blipFill>
        <p:spPr>
          <a:xfrm>
            <a:off x="395536" y="476672"/>
            <a:ext cx="3954315" cy="5859138"/>
          </a:xfrm>
          <a:prstGeom prst="rect">
            <a:avLst/>
          </a:prstGeom>
        </p:spPr>
      </p:pic>
      <p:pic>
        <p:nvPicPr>
          <p:cNvPr id="6" name="Marcador de contenido 5"/>
          <p:cNvPicPr>
            <a:picLocks noGrp="1" noChangeAspect="1"/>
          </p:cNvPicPr>
          <p:nvPr>
            <p:ph sz="half" idx="2"/>
          </p:nvPr>
        </p:nvPicPr>
        <p:blipFill>
          <a:blip r:embed="rId3"/>
          <a:stretch>
            <a:fillRect/>
          </a:stretch>
        </p:blipFill>
        <p:spPr>
          <a:xfrm>
            <a:off x="4572000" y="476672"/>
            <a:ext cx="4155700" cy="5976664"/>
          </a:xfrm>
          <a:prstGeom prst="rect">
            <a:avLst/>
          </a:prstGeom>
        </p:spPr>
      </p:pic>
    </p:spTree>
    <p:extLst>
      <p:ext uri="{BB962C8B-B14F-4D97-AF65-F5344CB8AC3E}">
        <p14:creationId xmlns:p14="http://schemas.microsoft.com/office/powerpoint/2010/main" val="20215075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1801177" y="-171450"/>
            <a:ext cx="5541645" cy="7200900"/>
          </a:xfrm>
          <a:prstGeom prst="rect">
            <a:avLst/>
          </a:prstGeom>
        </p:spPr>
      </p:pic>
    </p:spTree>
    <p:extLst>
      <p:ext uri="{BB962C8B-B14F-4D97-AF65-F5344CB8AC3E}">
        <p14:creationId xmlns:p14="http://schemas.microsoft.com/office/powerpoint/2010/main" val="295041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idx="4294967295"/>
          </p:nvPr>
        </p:nvSpPr>
        <p:spPr>
          <a:xfrm>
            <a:off x="458617" y="1700808"/>
            <a:ext cx="8488442" cy="4525963"/>
          </a:xfrm>
          <a:prstGeom prst="rect">
            <a:avLst/>
          </a:prstGeom>
        </p:spPr>
        <p:txBody>
          <a:bodyPr/>
          <a:lstStyle/>
          <a:p>
            <a:pPr marL="457200" indent="-457200" algn="just">
              <a:lnSpc>
                <a:spcPct val="150000"/>
              </a:lnSpc>
              <a:buFont typeface="+mj-lt"/>
              <a:buAutoNum type="arabicPeriod"/>
            </a:pPr>
            <a:r>
              <a:rPr lang="es-CL" b="1" dirty="0">
                <a:solidFill>
                  <a:srgbClr val="0070C0"/>
                </a:solidFill>
                <a:ea typeface="ヒラギノ角ゴ Pro W3"/>
                <a:cs typeface="ヒラギノ角ゴ Pro W3"/>
              </a:rPr>
              <a:t>OBJETIVO</a:t>
            </a:r>
          </a:p>
          <a:p>
            <a:pPr marL="457200" indent="-457200" algn="just">
              <a:lnSpc>
                <a:spcPct val="150000"/>
              </a:lnSpc>
              <a:buFont typeface="+mj-lt"/>
              <a:buAutoNum type="arabicPeriod"/>
            </a:pPr>
            <a:r>
              <a:rPr lang="es-CL" b="1" dirty="0">
                <a:solidFill>
                  <a:srgbClr val="0070C0"/>
                </a:solidFill>
                <a:ea typeface="ヒラギノ角ゴ Pro W3"/>
                <a:cs typeface="ヒラギノ角ゴ Pro W3"/>
              </a:rPr>
              <a:t>Contribuir a contar con Médicos,  Odontólogos, Químicos Farmacéuticos y Bioquímicos suficientes, tanto generales como especialistas a lo largo del territorio nacional, de manera de mejorar el acceso y la equidad en la atención de Salud de nuestra población.</a:t>
            </a:r>
          </a:p>
          <a:p>
            <a:pPr marL="457200" indent="-457200" algn="just">
              <a:lnSpc>
                <a:spcPct val="150000"/>
              </a:lnSpc>
              <a:buFont typeface="+mj-lt"/>
              <a:buAutoNum type="arabicPeriod"/>
            </a:pPr>
            <a:r>
              <a:rPr lang="es-CL" b="1" dirty="0">
                <a:solidFill>
                  <a:srgbClr val="0070C0"/>
                </a:solidFill>
                <a:ea typeface="ヒラギノ角ゴ Pro W3"/>
                <a:cs typeface="ヒラギノ角ゴ Pro W3"/>
              </a:rPr>
              <a:t>METAS 2019-2022</a:t>
            </a:r>
          </a:p>
          <a:p>
            <a:pPr marL="457200" lvl="1" indent="-457200" algn="just">
              <a:lnSpc>
                <a:spcPct val="150000"/>
              </a:lnSpc>
              <a:buFont typeface="+mj-lt"/>
              <a:buAutoNum type="arabicPeriod"/>
            </a:pPr>
            <a:r>
              <a:rPr lang="es-CL" sz="2000" b="1" dirty="0">
                <a:solidFill>
                  <a:srgbClr val="0070C0"/>
                </a:solidFill>
                <a:ea typeface="ヒラギノ角ゴ Pro W3"/>
                <a:cs typeface="ヒラギノ角ゴ Pro W3"/>
              </a:rPr>
              <a:t>A lo menos 1.000 nuevos becados médicos y 40 becados odontólogos cada año.</a:t>
            </a:r>
          </a:p>
          <a:p>
            <a:pPr marL="457200" lvl="1" indent="-457200" algn="just">
              <a:lnSpc>
                <a:spcPct val="150000"/>
              </a:lnSpc>
              <a:buFont typeface="+mj-lt"/>
              <a:buAutoNum type="arabicPeriod"/>
            </a:pPr>
            <a:r>
              <a:rPr lang="es-CL" sz="2000" b="1" dirty="0">
                <a:solidFill>
                  <a:srgbClr val="0070C0"/>
                </a:solidFill>
                <a:ea typeface="ヒラギノ角ゴ Pro W3"/>
                <a:cs typeface="ヒラギノ角ゴ Pro W3"/>
              </a:rPr>
              <a:t>350 médicos y 30 dentistas EDF para fortalecer la APS.</a:t>
            </a:r>
          </a:p>
          <a:p>
            <a:pPr marL="457200" lvl="1" indent="-457200" algn="just">
              <a:lnSpc>
                <a:spcPct val="150000"/>
              </a:lnSpc>
              <a:buFont typeface="+mj-lt"/>
              <a:buAutoNum type="arabicPeriod"/>
            </a:pPr>
            <a:r>
              <a:rPr lang="es-CL" sz="2000" b="1" dirty="0">
                <a:solidFill>
                  <a:srgbClr val="0070C0"/>
                </a:solidFill>
                <a:ea typeface="ヒラギノ角ゴ Pro W3"/>
                <a:cs typeface="ヒラギノ角ゴ Pro W3"/>
              </a:rPr>
              <a:t>150 nuevos especialistas en Planta Superior</a:t>
            </a:r>
          </a:p>
          <a:p>
            <a:endParaRPr lang="es-CL" sz="2800" dirty="0"/>
          </a:p>
        </p:txBody>
      </p:sp>
      <p:sp>
        <p:nvSpPr>
          <p:cNvPr id="3" name="CuadroTexto 2"/>
          <p:cNvSpPr txBox="1"/>
          <p:nvPr/>
        </p:nvSpPr>
        <p:spPr>
          <a:xfrm>
            <a:off x="499498" y="790556"/>
            <a:ext cx="7448204" cy="461665"/>
          </a:xfrm>
          <a:prstGeom prst="rect">
            <a:avLst/>
          </a:prstGeom>
          <a:noFill/>
        </p:spPr>
        <p:txBody>
          <a:bodyPr wrap="square" rtlCol="0">
            <a:spAutoFit/>
          </a:bodyPr>
          <a:lstStyle/>
          <a:p>
            <a:pPr algn="ctr"/>
            <a:r>
              <a:rPr lang="es-CL" sz="2400" b="1" dirty="0">
                <a:solidFill>
                  <a:srgbClr val="FF0000"/>
                </a:solidFill>
              </a:rPr>
              <a:t>PROPUESTA PLAN FORMACIÓN 2019 - 2022</a:t>
            </a:r>
          </a:p>
        </p:txBody>
      </p:sp>
    </p:spTree>
    <p:extLst>
      <p:ext uri="{BB962C8B-B14F-4D97-AF65-F5344CB8AC3E}">
        <p14:creationId xmlns:p14="http://schemas.microsoft.com/office/powerpoint/2010/main" val="3923597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5"/>
          <p:cNvPicPr>
            <a:picLocks/>
          </p:cNvPicPr>
          <p:nvPr/>
        </p:nvPicPr>
        <p:blipFill>
          <a:blip r:embed="rId2"/>
          <a:stretch>
            <a:fillRect/>
          </a:stretch>
        </p:blipFill>
        <p:spPr bwMode="auto">
          <a:xfrm>
            <a:off x="2195736" y="188640"/>
            <a:ext cx="5328592" cy="6408711"/>
          </a:xfrm>
          <a:prstGeom prst="rect">
            <a:avLst/>
          </a:prstGeom>
          <a:noFill/>
          <a:ln w="9525">
            <a:noFill/>
            <a:miter lim="800000"/>
            <a:headEnd/>
            <a:tailEnd/>
          </a:ln>
        </p:spPr>
      </p:pic>
    </p:spTree>
    <p:extLst>
      <p:ext uri="{BB962C8B-B14F-4D97-AF65-F5344CB8AC3E}">
        <p14:creationId xmlns:p14="http://schemas.microsoft.com/office/powerpoint/2010/main" val="2391825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5618" y="350967"/>
            <a:ext cx="3982326" cy="6521545"/>
          </a:xfrm>
          <a:prstGeom prst="rect">
            <a:avLst/>
          </a:prstGeom>
        </p:spPr>
      </p:pic>
      <p:pic>
        <p:nvPicPr>
          <p:cNvPr id="7" name="Imagen 6"/>
          <p:cNvPicPr>
            <a:picLocks noChangeAspect="1"/>
          </p:cNvPicPr>
          <p:nvPr/>
        </p:nvPicPr>
        <p:blipFill>
          <a:blip r:embed="rId3"/>
          <a:stretch>
            <a:fillRect/>
          </a:stretch>
        </p:blipFill>
        <p:spPr>
          <a:xfrm>
            <a:off x="4139952" y="182739"/>
            <a:ext cx="5071425" cy="6858000"/>
          </a:xfrm>
          <a:prstGeom prst="rect">
            <a:avLst/>
          </a:prstGeom>
        </p:spPr>
      </p:pic>
    </p:spTree>
    <p:extLst>
      <p:ext uri="{BB962C8B-B14F-4D97-AF65-F5344CB8AC3E}">
        <p14:creationId xmlns:p14="http://schemas.microsoft.com/office/powerpoint/2010/main" val="1086474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2"/>
          </p:nvPr>
        </p:nvSpPr>
        <p:spPr>
          <a:xfrm>
            <a:off x="3821356" y="930423"/>
            <a:ext cx="4855100" cy="5450905"/>
          </a:xfrm>
        </p:spPr>
        <p:txBody>
          <a:bodyPr/>
          <a:lstStyle/>
          <a:p>
            <a:pPr algn="just">
              <a:buNone/>
              <a:defRPr/>
            </a:pPr>
            <a:r>
              <a:rPr lang="es-ES" sz="1600" b="1" dirty="0">
                <a:solidFill>
                  <a:srgbClr val="0070C0"/>
                </a:solidFill>
                <a:latin typeface="Arial" pitchFamily="34" charset="0"/>
                <a:ea typeface="ヒラギノ角ゴ Pro W3"/>
                <a:cs typeface="Arial" pitchFamily="34" charset="0"/>
              </a:rPr>
              <a:t>     Respecto a la preocupación que expresa en que algunos hospitales públicos establecen un cobro por estudiante y becado, concordamos plenamente en la necesidad de generar mecanismos no pecuniarios y de colaboración entre las universidades y centros asistenciales. </a:t>
            </a:r>
          </a:p>
          <a:p>
            <a:pPr algn="just">
              <a:buNone/>
              <a:defRPr/>
            </a:pPr>
            <a:r>
              <a:rPr lang="es-ES" sz="1600" b="1" dirty="0">
                <a:solidFill>
                  <a:srgbClr val="0070C0"/>
                </a:solidFill>
                <a:latin typeface="Arial" pitchFamily="34" charset="0"/>
                <a:ea typeface="ヒラギノ角ゴ Pro W3"/>
                <a:cs typeface="Arial" pitchFamily="34" charset="0"/>
              </a:rPr>
              <a:t>	</a:t>
            </a:r>
          </a:p>
          <a:p>
            <a:pPr algn="just">
              <a:buNone/>
              <a:defRPr/>
            </a:pPr>
            <a:r>
              <a:rPr lang="es-ES" sz="1600" b="1" dirty="0">
                <a:solidFill>
                  <a:srgbClr val="0070C0"/>
                </a:solidFill>
                <a:latin typeface="Arial" pitchFamily="34" charset="0"/>
                <a:ea typeface="ヒラギノ角ゴ Pro W3"/>
                <a:cs typeface="Arial" pitchFamily="34" charset="0"/>
              </a:rPr>
              <a:t>	Esta nueva normativa debería incorporar los principios y conceptos de la mesa de trabajo de la Comisión Docente Asistencial acerca de la Formación de Post Grado en Establecimientos Públicos, que se difundió en el Ordinario C32 / N° 1752 de 13/06/2013, de la Subsecretaria de Redes Asistenciales y que fue dirigida a los Directores de los Servicios de Salud y Decanos de las Facultades de Medicina de Chile. </a:t>
            </a:r>
            <a:endParaRPr lang="es-CL" sz="1600" b="1" dirty="0">
              <a:solidFill>
                <a:srgbClr val="0070C0"/>
              </a:solidFill>
              <a:latin typeface="Arial" pitchFamily="34" charset="0"/>
              <a:ea typeface="ヒラギノ角ゴ Pro W3"/>
              <a:cs typeface="Arial" pitchFamily="34" charset="0"/>
            </a:endParaRPr>
          </a:p>
          <a:p>
            <a:endParaRPr lang="es-CL" sz="1600" dirty="0"/>
          </a:p>
        </p:txBody>
      </p:sp>
      <p:pic>
        <p:nvPicPr>
          <p:cNvPr id="5" name="Marcador de contenido 4"/>
          <p:cNvPicPr>
            <a:picLocks noGrp="1" noChangeAspect="1"/>
          </p:cNvPicPr>
          <p:nvPr>
            <p:ph sz="half" idx="1"/>
          </p:nvPr>
        </p:nvPicPr>
        <p:blipFill>
          <a:blip r:embed="rId2"/>
          <a:stretch>
            <a:fillRect/>
          </a:stretch>
        </p:blipFill>
        <p:spPr>
          <a:xfrm>
            <a:off x="251520" y="548680"/>
            <a:ext cx="3569835" cy="5289451"/>
          </a:xfrm>
          <a:prstGeom prst="rect">
            <a:avLst/>
          </a:prstGeom>
        </p:spPr>
      </p:pic>
    </p:spTree>
    <p:extLst>
      <p:ext uri="{BB962C8B-B14F-4D97-AF65-F5344CB8AC3E}">
        <p14:creationId xmlns:p14="http://schemas.microsoft.com/office/powerpoint/2010/main" val="3047254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579884"/>
            <a:ext cx="8164513" cy="2849116"/>
          </a:xfrm>
        </p:spPr>
        <p:txBody>
          <a:bodyPr/>
          <a:lstStyle/>
          <a:p>
            <a:r>
              <a:rPr lang="es-CL" b="1" dirty="0">
                <a:solidFill>
                  <a:srgbClr val="FF0000"/>
                </a:solidFill>
              </a:rPr>
              <a:t>Vigente:</a:t>
            </a:r>
            <a:br>
              <a:rPr lang="es-CL" b="1" dirty="0">
                <a:solidFill>
                  <a:srgbClr val="FF0000"/>
                </a:solidFill>
              </a:rPr>
            </a:br>
            <a:r>
              <a:rPr lang="es-CL" dirty="0">
                <a:solidFill>
                  <a:srgbClr val="FF0000"/>
                </a:solidFill>
              </a:rPr>
              <a:t/>
            </a:r>
            <a:br>
              <a:rPr lang="es-CL" dirty="0">
                <a:solidFill>
                  <a:srgbClr val="FF0000"/>
                </a:solidFill>
              </a:rPr>
            </a:br>
            <a:r>
              <a:rPr lang="es-CL" sz="1600" b="1" dirty="0">
                <a:solidFill>
                  <a:srgbClr val="FF0000"/>
                </a:solidFill>
              </a:rPr>
              <a:t>RESOLUCION EXENTA N°254 DE 09 JUL 2012: </a:t>
            </a:r>
            <a:br>
              <a:rPr lang="es-CL" sz="1600" b="1" dirty="0">
                <a:solidFill>
                  <a:srgbClr val="FF0000"/>
                </a:solidFill>
              </a:rPr>
            </a:br>
            <a:r>
              <a:rPr lang="es-CL" sz="1600" b="1" dirty="0">
                <a:solidFill>
                  <a:srgbClr val="FF0000"/>
                </a:solidFill>
              </a:rPr>
              <a:t/>
            </a:r>
            <a:br>
              <a:rPr lang="es-CL" sz="1600" b="1" dirty="0">
                <a:solidFill>
                  <a:srgbClr val="FF0000"/>
                </a:solidFill>
              </a:rPr>
            </a:br>
            <a:r>
              <a:rPr lang="es-CL" sz="1600" b="1" dirty="0"/>
              <a:t>APRUEBA NORMA GENERAL TECNICA ADMINISTRATIVA QUE REGULA LA RELACION ASISTENCIAL DOCENTE Y ESTABLECE CRITERIOS PARA LA ASIGNACION Y USO DE LOS  CAMPOS PARA LA FORMACION PROFESIONAL Y TECNICA EN EL SISTEMA NACIONAL DE SERVICISO DE SALUD, Y DEROGA RESOLUCION EXENTA N°418 DEL 10.03.10.</a:t>
            </a:r>
            <a:br>
              <a:rPr lang="es-CL" sz="1600" b="1" dirty="0"/>
            </a:br>
            <a:r>
              <a:rPr lang="es-CL" sz="1600" b="1" dirty="0"/>
              <a:t/>
            </a:r>
            <a:br>
              <a:rPr lang="es-CL" sz="1600" b="1" dirty="0"/>
            </a:br>
            <a:endParaRPr lang="es-CL" sz="1600" b="1" dirty="0"/>
          </a:p>
        </p:txBody>
      </p:sp>
      <p:pic>
        <p:nvPicPr>
          <p:cNvPr id="5" name="Marcador de contenido 3">
            <a:extLst>
              <a:ext uri="{FF2B5EF4-FFF2-40B4-BE49-F238E27FC236}">
                <a16:creationId xmlns="" xmlns:a16="http://schemas.microsoft.com/office/drawing/2014/main" id="{5A5391BF-A798-4AF3-B7FB-3B63B34275FD}"/>
              </a:ext>
            </a:extLst>
          </p:cNvPr>
          <p:cNvPicPr>
            <a:picLocks noGrp="1" noChangeAspect="1"/>
          </p:cNvPicPr>
          <p:nvPr>
            <p:ph idx="1"/>
          </p:nvPr>
        </p:nvPicPr>
        <p:blipFill>
          <a:blip r:embed="rId2"/>
          <a:stretch>
            <a:fillRect/>
          </a:stretch>
        </p:blipFill>
        <p:spPr>
          <a:xfrm>
            <a:off x="231434" y="3212976"/>
            <a:ext cx="8177213" cy="3379599"/>
          </a:xfrm>
          <a:prstGeom prst="rect">
            <a:avLst/>
          </a:prstGeom>
        </p:spPr>
      </p:pic>
    </p:spTree>
    <p:extLst>
      <p:ext uri="{BB962C8B-B14F-4D97-AF65-F5344CB8AC3E}">
        <p14:creationId xmlns:p14="http://schemas.microsoft.com/office/powerpoint/2010/main" val="1655481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3 Título"/>
          <p:cNvSpPr>
            <a:spLocks noGrp="1"/>
          </p:cNvSpPr>
          <p:nvPr>
            <p:ph type="ctrTitle"/>
          </p:nvPr>
        </p:nvSpPr>
        <p:spPr/>
        <p:txBody>
          <a:bodyPr/>
          <a:lstStyle/>
          <a:p>
            <a:pPr algn="ctr"/>
            <a:r>
              <a:rPr lang="es-CL">
                <a:solidFill>
                  <a:schemeClr val="bg1"/>
                </a:solidFill>
                <a:latin typeface="Verdana" pitchFamily="34" charset="0"/>
                <a:ea typeface="ヒラギノ角ゴ Pro W3"/>
                <a:cs typeface="Verdana" pitchFamily="34" charset="0"/>
              </a:rPr>
              <a:t>GRACIAS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a:t>COMPONENTES</a:t>
            </a:r>
            <a:endParaRPr lang="es-CL" dirty="0"/>
          </a:p>
        </p:txBody>
      </p:sp>
      <p:graphicFrame>
        <p:nvGraphicFramePr>
          <p:cNvPr id="7" name="3 Marcador de contenido"/>
          <p:cNvGraphicFramePr>
            <a:graphicFrameLocks noGrp="1"/>
          </p:cNvGraphicFramePr>
          <p:nvPr>
            <p:ph idx="4294967295"/>
            <p:extLst>
              <p:ext uri="{D42A27DB-BD31-4B8C-83A1-F6EECF244321}">
                <p14:modId xmlns:p14="http://schemas.microsoft.com/office/powerpoint/2010/main" val="25328493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94773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317500"/>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2400" b="1" dirty="0"/>
              <a:t>COMPONENTE 1: Fortalecimiento Etapa de Destinación y Formación del Sistema Nacional de Servicios de Salud.</a:t>
            </a:r>
            <a:br>
              <a:rPr lang="es-CL" sz="2400" b="1" dirty="0"/>
            </a:br>
            <a:endParaRPr lang="es-CL" sz="2400" b="1" dirty="0"/>
          </a:p>
        </p:txBody>
      </p:sp>
      <p:graphicFrame>
        <p:nvGraphicFramePr>
          <p:cNvPr id="3" name="5 Marcador de contenido"/>
          <p:cNvGraphicFramePr>
            <a:graphicFrameLocks noGrp="1"/>
          </p:cNvGraphicFramePr>
          <p:nvPr>
            <p:ph idx="4294967295"/>
            <p:extLst>
              <p:ext uri="{D42A27DB-BD31-4B8C-83A1-F6EECF244321}">
                <p14:modId xmlns:p14="http://schemas.microsoft.com/office/powerpoint/2010/main" val="954434635"/>
              </p:ext>
            </p:extLst>
          </p:nvPr>
        </p:nvGraphicFramePr>
        <p:xfrm>
          <a:off x="343697" y="1268760"/>
          <a:ext cx="8229600" cy="5505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5203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1520" y="274638"/>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2400" b="1" dirty="0"/>
              <a:t>COMPONENTE 2: Fortalecimiento y readecuación  del Sistema de Certificación de Especialistas</a:t>
            </a:r>
            <a:br>
              <a:rPr lang="es-CL" sz="2400" b="1" dirty="0"/>
            </a:br>
            <a:endParaRPr lang="es-CL" sz="2400" b="1" dirty="0"/>
          </a:p>
        </p:txBody>
      </p:sp>
      <p:graphicFrame>
        <p:nvGraphicFramePr>
          <p:cNvPr id="3" name="3 Marcador de contenido"/>
          <p:cNvGraphicFramePr>
            <a:graphicFrameLocks noGrp="1"/>
          </p:cNvGraphicFramePr>
          <p:nvPr>
            <p:ph idx="4294967295"/>
            <p:extLst>
              <p:ext uri="{D42A27DB-BD31-4B8C-83A1-F6EECF244321}">
                <p14:modId xmlns:p14="http://schemas.microsoft.com/office/powerpoint/2010/main" val="3698941394"/>
              </p:ext>
            </p:extLst>
          </p:nvPr>
        </p:nvGraphicFramePr>
        <p:xfrm>
          <a:off x="457200" y="1299990"/>
          <a:ext cx="8229600" cy="4826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579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79512" y="274638"/>
            <a:ext cx="8507288"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2800" dirty="0"/>
              <a:t>COMPONENTE N° 3</a:t>
            </a:r>
            <a:r>
              <a:rPr lang="es-CL" sz="2800" i="1" dirty="0"/>
              <a:t> Contribuir al fortalecimiento de la Capacidad Formadora de las Universidades</a:t>
            </a:r>
            <a:endParaRPr lang="es-CL" sz="2800" dirty="0"/>
          </a:p>
        </p:txBody>
      </p:sp>
      <p:graphicFrame>
        <p:nvGraphicFramePr>
          <p:cNvPr id="12" name="3 Marcador de contenido"/>
          <p:cNvGraphicFramePr>
            <a:graphicFrameLocks noGrp="1"/>
          </p:cNvGraphicFramePr>
          <p:nvPr>
            <p:ph idx="4294967295"/>
            <p:extLst>
              <p:ext uri="{D42A27DB-BD31-4B8C-83A1-F6EECF244321}">
                <p14:modId xmlns:p14="http://schemas.microsoft.com/office/powerpoint/2010/main" val="23985091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885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1520" y="496699"/>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2400" b="1" dirty="0"/>
              <a:t>COMPONENTE 4. Implementación de un Plan de Retención de Médicos Especialistas</a:t>
            </a:r>
            <a:br>
              <a:rPr lang="es-CL" sz="2400" b="1" dirty="0"/>
            </a:br>
            <a:endParaRPr lang="es-CL" sz="2400" b="1" dirty="0"/>
          </a:p>
        </p:txBody>
      </p:sp>
      <p:graphicFrame>
        <p:nvGraphicFramePr>
          <p:cNvPr id="3" name="3 Marcador de contenido"/>
          <p:cNvGraphicFramePr>
            <a:graphicFrameLocks noGrp="1"/>
          </p:cNvGraphicFramePr>
          <p:nvPr>
            <p:ph idx="4294967295"/>
            <p:extLst>
              <p:ext uri="{D42A27DB-BD31-4B8C-83A1-F6EECF244321}">
                <p14:modId xmlns:p14="http://schemas.microsoft.com/office/powerpoint/2010/main" val="85259266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504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406399" y="1627322"/>
            <a:ext cx="8589319" cy="4521519"/>
          </a:xfrm>
        </p:spPr>
        <p:txBody>
          <a:bodyPr>
            <a:noAutofit/>
          </a:bodyPr>
          <a:lstStyle/>
          <a:p>
            <a:pPr algn="just">
              <a:lnSpc>
                <a:spcPct val="150000"/>
              </a:lnSpc>
            </a:pPr>
            <a:r>
              <a:rPr lang="es-ES" sz="2000" b="1" dirty="0">
                <a:solidFill>
                  <a:schemeClr val="accent1">
                    <a:lumMod val="50000"/>
                  </a:schemeClr>
                </a:solidFill>
              </a:rPr>
              <a:t>Constitución de Mesa de Trabajo MINSAL-CONACEM, COLMED, SUPERINTENDENCIA DE SALUD, ASOFAMECH</a:t>
            </a:r>
          </a:p>
          <a:p>
            <a:pPr marL="285750" indent="-285750" algn="just">
              <a:lnSpc>
                <a:spcPct val="150000"/>
              </a:lnSpc>
              <a:buFont typeface="Arial" panose="020B0604020202020204" pitchFamily="34" charset="0"/>
              <a:buChar char="•"/>
            </a:pPr>
            <a:r>
              <a:rPr lang="es-ES" sz="1800" b="1" dirty="0">
                <a:solidFill>
                  <a:schemeClr val="tx2">
                    <a:lumMod val="60000"/>
                    <a:lumOff val="40000"/>
                  </a:schemeClr>
                </a:solidFill>
                <a:ea typeface="ヒラギノ角ゴ Pro W3"/>
                <a:cs typeface="ヒラギノ角ゴ Pro W3"/>
              </a:rPr>
              <a:t>Recertificación </a:t>
            </a:r>
          </a:p>
          <a:p>
            <a:pPr marL="285750" indent="-285750" algn="just">
              <a:lnSpc>
                <a:spcPct val="150000"/>
              </a:lnSpc>
              <a:buFont typeface="Arial" panose="020B0604020202020204" pitchFamily="34" charset="0"/>
              <a:buChar char="•"/>
            </a:pPr>
            <a:r>
              <a:rPr lang="es-ES" sz="1800" b="1" dirty="0">
                <a:solidFill>
                  <a:schemeClr val="tx2">
                    <a:lumMod val="60000"/>
                    <a:lumOff val="40000"/>
                  </a:schemeClr>
                </a:solidFill>
                <a:ea typeface="ヒラギノ角ゴ Pro W3"/>
                <a:cs typeface="ヒラギノ角ゴ Pro W3"/>
              </a:rPr>
              <a:t>Reconocimiento de nuevas especialidades médicas y odontológicas. Elaboración de NTO pendientes.</a:t>
            </a:r>
          </a:p>
          <a:p>
            <a:pPr marL="285750" indent="-285750">
              <a:lnSpc>
                <a:spcPct val="150000"/>
              </a:lnSpc>
              <a:buFont typeface="Arial" charset="0"/>
              <a:buChar char="•"/>
              <a:defRPr/>
            </a:pPr>
            <a:r>
              <a:rPr lang="es-ES" sz="1800" b="1" dirty="0">
                <a:solidFill>
                  <a:schemeClr val="tx2">
                    <a:lumMod val="60000"/>
                    <a:lumOff val="40000"/>
                  </a:schemeClr>
                </a:solidFill>
                <a:ea typeface="ヒラギノ角ゴ Pro W3"/>
                <a:cs typeface="ヒラギノ角ゴ Pro W3"/>
              </a:rPr>
              <a:t>Elaboración de NTO de Especialidades de Químicos Farmacéuticos y Bio Químicos, finalizado.</a:t>
            </a:r>
          </a:p>
          <a:p>
            <a:pPr marL="285750" indent="-285750">
              <a:lnSpc>
                <a:spcPct val="150000"/>
              </a:lnSpc>
              <a:buFont typeface="Arial" charset="0"/>
              <a:buChar char="•"/>
              <a:defRPr/>
            </a:pPr>
            <a:r>
              <a:rPr lang="es-ES" sz="1800" b="1" dirty="0">
                <a:solidFill>
                  <a:schemeClr val="tx2">
                    <a:lumMod val="60000"/>
                    <a:lumOff val="40000"/>
                  </a:schemeClr>
                </a:solidFill>
                <a:ea typeface="ヒラギノ角ゴ Pro W3"/>
                <a:cs typeface="ヒラギノ角ゴ Pro W3"/>
              </a:rPr>
              <a:t>Para el MINSAL es fundamental que las Universidades acrediten sus programas de especialización. (CNA)</a:t>
            </a:r>
          </a:p>
          <a:p>
            <a:pPr>
              <a:lnSpc>
                <a:spcPct val="150000"/>
              </a:lnSpc>
              <a:defRPr/>
            </a:pPr>
            <a:endParaRPr lang="es-ES" sz="1800" b="1" dirty="0">
              <a:solidFill>
                <a:schemeClr val="tx2">
                  <a:lumMod val="60000"/>
                  <a:lumOff val="40000"/>
                </a:schemeClr>
              </a:solidFill>
              <a:ea typeface="ヒラギノ角ゴ Pro W3"/>
              <a:cs typeface="ヒラギノ角ゴ Pro W3"/>
            </a:endParaRPr>
          </a:p>
        </p:txBody>
      </p:sp>
      <p:sp>
        <p:nvSpPr>
          <p:cNvPr id="3" name="Marcador de contenido 2"/>
          <p:cNvSpPr>
            <a:spLocks noGrp="1"/>
          </p:cNvSpPr>
          <p:nvPr>
            <p:ph sz="quarter" idx="12"/>
          </p:nvPr>
        </p:nvSpPr>
        <p:spPr/>
        <p:txBody>
          <a:bodyPr/>
          <a:lstStyle/>
          <a:p>
            <a:r>
              <a:rPr lang="es-ES" dirty="0">
                <a:solidFill>
                  <a:schemeClr val="tx2">
                    <a:lumMod val="75000"/>
                  </a:schemeClr>
                </a:solidFill>
              </a:rPr>
              <a:t>Plan de Formación de Especialistas</a:t>
            </a:r>
          </a:p>
          <a:p>
            <a:r>
              <a:rPr lang="es-ES" b="0" dirty="0"/>
              <a:t>Prioridades: Médicos especialistas con foco en las zonas de mayores necesidades.</a:t>
            </a:r>
            <a:endParaRPr lang="es-ES_tradnl" b="0" dirty="0"/>
          </a:p>
        </p:txBody>
      </p:sp>
    </p:spTree>
    <p:extLst>
      <p:ext uri="{BB962C8B-B14F-4D97-AF65-F5344CB8AC3E}">
        <p14:creationId xmlns:p14="http://schemas.microsoft.com/office/powerpoint/2010/main" val="3631488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12643</TotalTime>
  <Words>2237</Words>
  <Application>Microsoft Office PowerPoint</Application>
  <PresentationFormat>Presentación en pantalla (4:3)</PresentationFormat>
  <Paragraphs>728</Paragraphs>
  <Slides>34</Slides>
  <Notes>3</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34</vt:i4>
      </vt:variant>
    </vt:vector>
  </HeadingPairs>
  <TitlesOfParts>
    <vt:vector size="45" baseType="lpstr">
      <vt:lpstr>Arial</vt:lpstr>
      <vt:lpstr>Calibri</vt:lpstr>
      <vt:lpstr>gobCL</vt:lpstr>
      <vt:lpstr>Times New Roman</vt:lpstr>
      <vt:lpstr>Verdana</vt:lpstr>
      <vt:lpstr>Verdana Bold</vt:lpstr>
      <vt:lpstr>Wingdings</vt:lpstr>
      <vt:lpstr>ヒラギノ角ゴ Pro W3</vt:lpstr>
      <vt:lpstr>Office Theme</vt:lpstr>
      <vt:lpstr>1_Office Theme</vt:lpstr>
      <vt:lpstr>2_Office Theme</vt:lpstr>
      <vt:lpstr>JORNADA TECNICA DE CAPACITACION, FORMACION Y EDUCACION CONTINUA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Propuestas de la Mesa de trabajo de CONDAS sobre Campos clínicos y formación de post-grado…</vt:lpstr>
      <vt:lpstr>Mesa integrada por: *  Representantes del Colegio Médico (COLMED) *  Asociación de Facultades de Medicina de Chile   (ASOFAMECH) *  Servicios de Salud y Hospitales *  Asociación de Estudiantes de Medicina *  Representantes MINSAL   </vt:lpstr>
      <vt:lpstr>Principios Básicos, Propuesta y Conclusiones:  1.- Campos de formación de post grado a.- Principios Básicos:  * Los campos de formación profesional y técnica deben ser preferentes,  pero no exclusivos.  * Es necesario resguardar la oportunidad de acceso a los campos de    formación profesional y técnica para todas aquellas carreras de medicina  acreditadas  *Es fundamental fomentar proyectos de  desarrollo  de interés común y  atractivo entre Ues y EAP   * Los EAP deben contemplar y considerar que la actividad docente    asistencial forma parte de su rol.  b.- Priorización de las Ues en los campos de FPYT  *Los campos de post grado son preferentes y pueden coexistir  simultáneamente programas de dos o mas Ues, de acuerdo a la   capacidad formadora.  * Pueden existir proyectos asociativos o consorcios. </vt:lpstr>
      <vt:lpstr>Presentación de PowerPoint</vt:lpstr>
      <vt:lpstr>Presentación de PowerPoint</vt:lpstr>
      <vt:lpstr>Presentación de PowerPoint</vt:lpstr>
      <vt:lpstr>Presentación de PowerPoint</vt:lpstr>
      <vt:lpstr>Presentación de PowerPoint</vt:lpstr>
      <vt:lpstr>Catastro de Convenios Asistenciales Docentes</vt:lpstr>
      <vt:lpstr>Presentación de PowerPoint</vt:lpstr>
      <vt:lpstr>SOLICITUD DE MESAS TECNICAS</vt:lpstr>
      <vt:lpstr>Presentación de PowerPoint</vt:lpstr>
      <vt:lpstr>Presentación de PowerPoint</vt:lpstr>
      <vt:lpstr>Presentación de PowerPoint</vt:lpstr>
      <vt:lpstr>Presentación de PowerPoint</vt:lpstr>
      <vt:lpstr>Presentación de PowerPoint</vt:lpstr>
      <vt:lpstr>Vigente:  RESOLUCION EXENTA N°254 DE 09 JUL 2012:   APRUEBA NORMA GENERAL TECNICA ADMINISTRATIVA QUE REGULA LA RELACION ASISTENCIAL DOCENTE Y ESTABLECE CRITERIOS PARA LA ASIGNACION Y USO DE LOS  CAMPOS PARA LA FORMACION PROFESIONAL Y TECNICA EN EL SISTEMA NACIONAL DE SERVICISO DE SALUD, Y DEROGA RESOLUCION EXENTA N°418 DEL 10.03.10.  </vt:lpstr>
      <vt:lpstr>GRACIAS</vt:lpstr>
    </vt:vector>
  </TitlesOfParts>
  <Company>Gabriel Badagnani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Pamela Segovia Riquelme</cp:lastModifiedBy>
  <cp:revision>516</cp:revision>
  <cp:lastPrinted>2019-04-24T17:14:05Z</cp:lastPrinted>
  <dcterms:created xsi:type="dcterms:W3CDTF">2010-11-27T19:44:20Z</dcterms:created>
  <dcterms:modified xsi:type="dcterms:W3CDTF">2019-06-13T14:27:20Z</dcterms:modified>
</cp:coreProperties>
</file>