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3" r:id="rId2"/>
  </p:sldMasterIdLst>
  <p:notesMasterIdLst>
    <p:notesMasterId r:id="rId7"/>
  </p:notesMasterIdLst>
  <p:sldIdLst>
    <p:sldId id="263" r:id="rId3"/>
    <p:sldId id="344" r:id="rId4"/>
    <p:sldId id="345" r:id="rId5"/>
    <p:sldId id="310" r:id="rId6"/>
  </p:sldIdLst>
  <p:sldSz cx="12192000" cy="6858000"/>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0B4"/>
    <a:srgbClr val="F4B0D4"/>
    <a:srgbClr val="000000"/>
    <a:srgbClr val="FF3B3B"/>
    <a:srgbClr val="006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C3E86-84A7-4CD0-8A1A-E63AA22741ED}" type="datetimeFigureOut">
              <a:rPr lang="es-CL" smtClean="0"/>
              <a:t>11-12-2018</a:t>
            </a:fld>
            <a:endParaRPr lang="es-CL"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CL"/>
              <a:t>Editar los estilos de texto del patrón</a:t>
            </a:r>
          </a:p>
          <a:p>
            <a:pPr lvl="1"/>
            <a:r>
              <a:rPr lang="es-CL"/>
              <a:t>Segundo nivel</a:t>
            </a:r>
          </a:p>
          <a:p>
            <a:pPr lvl="2"/>
            <a:r>
              <a:rPr lang="es-CL"/>
              <a:t>Tercer nivel</a:t>
            </a:r>
          </a:p>
          <a:p>
            <a:pPr lvl="3"/>
            <a:r>
              <a:rPr lang="es-CL"/>
              <a:t>Cuarto nivel</a:t>
            </a:r>
          </a:p>
          <a:p>
            <a:pPr lvl="4"/>
            <a:r>
              <a:rPr lang="es-CL"/>
              <a:t>Quinto nivel</a:t>
            </a:r>
            <a:endParaRPr lang="es-CL" dirty="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81DFA-E783-40CB-8634-884E55B23E34}" type="slidenum">
              <a:rPr lang="es-CL" smtClean="0"/>
              <a:t>‹Nº›</a:t>
            </a:fld>
            <a:endParaRPr lang="es-CL" dirty="0"/>
          </a:p>
        </p:txBody>
      </p:sp>
    </p:spTree>
    <p:extLst>
      <p:ext uri="{BB962C8B-B14F-4D97-AF65-F5344CB8AC3E}">
        <p14:creationId xmlns:p14="http://schemas.microsoft.com/office/powerpoint/2010/main" val="1531724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1</a:t>
            </a:fld>
            <a:endParaRPr lang="es-CL" dirty="0"/>
          </a:p>
        </p:txBody>
      </p:sp>
    </p:spTree>
    <p:extLst>
      <p:ext uri="{BB962C8B-B14F-4D97-AF65-F5344CB8AC3E}">
        <p14:creationId xmlns:p14="http://schemas.microsoft.com/office/powerpoint/2010/main" val="2178654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2</a:t>
            </a:fld>
            <a:endParaRPr lang="es-CL" dirty="0"/>
          </a:p>
        </p:txBody>
      </p:sp>
    </p:spTree>
    <p:extLst>
      <p:ext uri="{BB962C8B-B14F-4D97-AF65-F5344CB8AC3E}">
        <p14:creationId xmlns:p14="http://schemas.microsoft.com/office/powerpoint/2010/main" val="968746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3</a:t>
            </a:fld>
            <a:endParaRPr lang="es-CL" dirty="0"/>
          </a:p>
        </p:txBody>
      </p:sp>
    </p:spTree>
    <p:extLst>
      <p:ext uri="{BB962C8B-B14F-4D97-AF65-F5344CB8AC3E}">
        <p14:creationId xmlns:p14="http://schemas.microsoft.com/office/powerpoint/2010/main" val="899751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4</a:t>
            </a:fld>
            <a:endParaRPr lang="es-CL" dirty="0"/>
          </a:p>
        </p:txBody>
      </p:sp>
    </p:spTree>
    <p:extLst>
      <p:ext uri="{BB962C8B-B14F-4D97-AF65-F5344CB8AC3E}">
        <p14:creationId xmlns:p14="http://schemas.microsoft.com/office/powerpoint/2010/main" val="16408089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ext uri="{D42A27DB-BD31-4B8C-83A1-F6EECF244321}">
                <p14:modId xmlns:p14="http://schemas.microsoft.com/office/powerpoint/2010/main" val="136162747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159"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53267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4207"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2026508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7"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ext uri="{D42A27DB-BD31-4B8C-83A1-F6EECF244321}">
                <p14:modId xmlns:p14="http://schemas.microsoft.com/office/powerpoint/2010/main" val="37580557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137"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dirty="0">
                <a:solidFill>
                  <a:srgbClr val="808080"/>
                </a:solidFill>
              </a:rPr>
              <a:t>TRACKER</a:t>
            </a: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dirty="0" err="1">
                <a:solidFill>
                  <a:srgbClr val="808080"/>
                </a:solidFill>
                <a:latin typeface="Arial"/>
              </a:rPr>
              <a:t>Unit</a:t>
            </a:r>
            <a:r>
              <a:rPr lang="es-CL" sz="1400" dirty="0">
                <a:solidFill>
                  <a:srgbClr val="808080"/>
                </a:solidFill>
                <a:latin typeface="Arial"/>
              </a:rPr>
              <a:t> </a:t>
            </a:r>
            <a:r>
              <a:rPr lang="es-CL" sz="1400" dirty="0" err="1">
                <a:solidFill>
                  <a:srgbClr val="808080"/>
                </a:solidFill>
                <a:latin typeface="Arial"/>
              </a:rPr>
              <a:t>of</a:t>
            </a:r>
            <a:r>
              <a:rPr lang="es-CL" sz="1400" dirty="0">
                <a:solidFill>
                  <a:srgbClr val="808080"/>
                </a:solidFill>
                <a:latin typeface="Arial"/>
              </a:rPr>
              <a:t> </a:t>
            </a:r>
            <a:r>
              <a:rPr lang="es-CL" sz="1400" dirty="0" err="1">
                <a:solidFill>
                  <a:srgbClr val="808080"/>
                </a:solidFill>
                <a:latin typeface="Arial"/>
              </a:rPr>
              <a:t>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dirty="0">
                  <a:solidFill>
                    <a:srgbClr val="33448D"/>
                  </a:solidFill>
                  <a:latin typeface="Arial"/>
                </a:rPr>
                <a:t>1 </a:t>
              </a:r>
              <a:r>
                <a:rPr lang="es-CL" sz="900" dirty="0" err="1">
                  <a:solidFill>
                    <a:srgbClr val="33448D"/>
                  </a:solidFill>
                  <a:latin typeface="Arial"/>
                </a:rPr>
                <a:t>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dirty="0">
                  <a:solidFill>
                    <a:srgbClr val="33448D"/>
                  </a:solidFill>
                </a:rPr>
                <a:t>SOURCE: </a:t>
              </a:r>
              <a:r>
                <a:rPr lang="es-CL" sz="900" dirty="0" err="1">
                  <a:solidFill>
                    <a:srgbClr val="33448D"/>
                  </a:solidFill>
                </a:rPr>
                <a:t>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dirty="0" err="1">
                  <a:solidFill>
                    <a:srgbClr val="33448D"/>
                  </a:solidFill>
                </a:rPr>
                <a:t>Title</a:t>
              </a:r>
              <a:endParaRPr lang="es-CL" sz="1600" b="1" dirty="0">
                <a:solidFill>
                  <a:srgbClr val="33448D"/>
                </a:solidFill>
              </a:endParaRPr>
            </a:p>
            <a:p>
              <a:pPr defTabSz="914400" fontAlgn="base">
                <a:spcBef>
                  <a:spcPct val="0"/>
                </a:spcBef>
                <a:spcAft>
                  <a:spcPct val="0"/>
                </a:spcAft>
              </a:pPr>
              <a:r>
                <a:rPr lang="es-CL" sz="1600" dirty="0" err="1">
                  <a:solidFill>
                    <a:srgbClr val="808080"/>
                  </a:solidFill>
                </a:rPr>
                <a:t>Unit</a:t>
              </a:r>
              <a:r>
                <a:rPr lang="es-CL" sz="1600" dirty="0">
                  <a:solidFill>
                    <a:srgbClr val="808080"/>
                  </a:solidFill>
                </a:rPr>
                <a:t> </a:t>
              </a:r>
              <a:r>
                <a:rPr lang="es-CL" sz="1600" dirty="0" err="1">
                  <a:solidFill>
                    <a:srgbClr val="808080"/>
                  </a:solidFill>
                </a:rPr>
                <a:t>of</a:t>
              </a:r>
              <a:r>
                <a:rPr lang="es-CL" sz="1600" dirty="0">
                  <a:solidFill>
                    <a:srgbClr val="808080"/>
                  </a:solidFill>
                </a:rPr>
                <a:t> </a:t>
              </a:r>
              <a:r>
                <a:rPr lang="es-CL" sz="1600" dirty="0" err="1">
                  <a:solidFill>
                    <a:srgbClr val="808080"/>
                  </a:solidFill>
                </a:rPr>
                <a:t>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a:extLst/>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2945687601"/>
      </p:ext>
    </p:extLst>
  </p:cSld>
  <p:clrMap bg1="lt1" tx1="dk1" bg2="lt2" tx2="dk2" accent1="accent1" accent2="accent2" accent3="accent3" accent4="accent4" accent5="accent5" accent6="accent6" hlink="hlink" folHlink="folHlink"/>
  <p:sldLayoutIdLst>
    <p:sldLayoutId id="2147483676"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3184"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dirty="0">
                <a:solidFill>
                  <a:srgbClr val="808080"/>
                </a:solidFill>
              </a:rPr>
              <a:t>TRACKER</a:t>
            </a: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dirty="0" err="1">
                <a:solidFill>
                  <a:srgbClr val="808080"/>
                </a:solidFill>
                <a:latin typeface="Arial"/>
              </a:rPr>
              <a:t>Unit</a:t>
            </a:r>
            <a:r>
              <a:rPr lang="es-CL" sz="1400" dirty="0">
                <a:solidFill>
                  <a:srgbClr val="808080"/>
                </a:solidFill>
                <a:latin typeface="Arial"/>
              </a:rPr>
              <a:t> </a:t>
            </a:r>
            <a:r>
              <a:rPr lang="es-CL" sz="1400" dirty="0" err="1">
                <a:solidFill>
                  <a:srgbClr val="808080"/>
                </a:solidFill>
                <a:latin typeface="Arial"/>
              </a:rPr>
              <a:t>of</a:t>
            </a:r>
            <a:r>
              <a:rPr lang="es-CL" sz="1400" dirty="0">
                <a:solidFill>
                  <a:srgbClr val="808080"/>
                </a:solidFill>
                <a:latin typeface="Arial"/>
              </a:rPr>
              <a:t> </a:t>
            </a:r>
            <a:r>
              <a:rPr lang="es-CL" sz="1400" dirty="0" err="1">
                <a:solidFill>
                  <a:srgbClr val="808080"/>
                </a:solidFill>
                <a:latin typeface="Arial"/>
              </a:rPr>
              <a:t>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dirty="0">
                  <a:solidFill>
                    <a:srgbClr val="33448D"/>
                  </a:solidFill>
                  <a:latin typeface="Arial"/>
                </a:rPr>
                <a:t>1 </a:t>
              </a:r>
              <a:r>
                <a:rPr lang="es-CL" sz="900" dirty="0" err="1">
                  <a:solidFill>
                    <a:srgbClr val="33448D"/>
                  </a:solidFill>
                  <a:latin typeface="Arial"/>
                </a:rPr>
                <a:t>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dirty="0">
                  <a:solidFill>
                    <a:srgbClr val="33448D"/>
                  </a:solidFill>
                </a:rPr>
                <a:t>SOURCE: </a:t>
              </a:r>
              <a:r>
                <a:rPr lang="es-CL" sz="900" dirty="0" err="1">
                  <a:solidFill>
                    <a:srgbClr val="33448D"/>
                  </a:solidFill>
                </a:rPr>
                <a:t>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dirty="0" err="1">
                  <a:solidFill>
                    <a:srgbClr val="33448D"/>
                  </a:solidFill>
                </a:rPr>
                <a:t>Title</a:t>
              </a:r>
              <a:endParaRPr lang="es-CL" sz="1600" b="1" dirty="0">
                <a:solidFill>
                  <a:srgbClr val="33448D"/>
                </a:solidFill>
              </a:endParaRPr>
            </a:p>
            <a:p>
              <a:pPr defTabSz="914400" fontAlgn="base">
                <a:spcBef>
                  <a:spcPct val="0"/>
                </a:spcBef>
                <a:spcAft>
                  <a:spcPct val="0"/>
                </a:spcAft>
              </a:pPr>
              <a:r>
                <a:rPr lang="es-CL" sz="1600" dirty="0" err="1">
                  <a:solidFill>
                    <a:srgbClr val="808080"/>
                  </a:solidFill>
                </a:rPr>
                <a:t>Unit</a:t>
              </a:r>
              <a:r>
                <a:rPr lang="es-CL" sz="1600" dirty="0">
                  <a:solidFill>
                    <a:srgbClr val="808080"/>
                  </a:solidFill>
                </a:rPr>
                <a:t> </a:t>
              </a:r>
              <a:r>
                <a:rPr lang="es-CL" sz="1600" dirty="0" err="1">
                  <a:solidFill>
                    <a:srgbClr val="808080"/>
                  </a:solidFill>
                </a:rPr>
                <a:t>of</a:t>
              </a:r>
              <a:r>
                <a:rPr lang="es-CL" sz="1600" dirty="0">
                  <a:solidFill>
                    <a:srgbClr val="808080"/>
                  </a:solidFill>
                </a:rPr>
                <a:t> </a:t>
              </a:r>
              <a:r>
                <a:rPr lang="es-CL" sz="1600" dirty="0" err="1">
                  <a:solidFill>
                    <a:srgbClr val="808080"/>
                  </a:solidFill>
                </a:rPr>
                <a:t>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a:extLst/>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4179790654"/>
      </p:ext>
    </p:extLst>
  </p:cSld>
  <p:clrMap bg1="lt1" tx1="dk1" bg2="lt2" tx2="dk2" accent1="accent1" accent2="accent2" accent3="accent3" accent4="accent4" accent5="accent5" accent6="accent6" hlink="hlink" folHlink="folHlink"/>
  <p:sldLayoutIdLst>
    <p:sldLayoutId id="2147483684"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530378" y="284470"/>
            <a:ext cx="7267862" cy="292388"/>
          </a:xfrm>
        </p:spPr>
        <p:txBody>
          <a:bodyPr/>
          <a:lstStyle/>
          <a:p>
            <a:r>
              <a:rPr lang="es-CL" dirty="0"/>
              <a:t>Procedimiento de verificación y validación </a:t>
            </a:r>
            <a:endParaRPr lang="es-CL" sz="2000" dirty="0">
              <a:latin typeface="Calibri Light" panose="020F0302020204030204" pitchFamily="34" charset="0"/>
              <a:cs typeface="Calibri Light" panose="020F03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1</a:t>
            </a:fld>
            <a:endParaRPr lang="es-CL" dirty="0"/>
          </a:p>
        </p:txBody>
      </p:sp>
      <p:pic>
        <p:nvPicPr>
          <p:cNvPr id="7" name="Picture 50" descr="MChile">
            <a:extLst>
              <a:ext uri="{FF2B5EF4-FFF2-40B4-BE49-F238E27FC236}">
                <a16:creationId xmlns:a16="http://schemas.microsoft.com/office/drawing/2014/main" id="{7954BDB1-FD85-42B1-9457-0FC1F7C1DB0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1475" y="1153965"/>
            <a:ext cx="1027113"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3">
            <a:extLst>
              <a:ext uri="{FF2B5EF4-FFF2-40B4-BE49-F238E27FC236}">
                <a16:creationId xmlns:a16="http://schemas.microsoft.com/office/drawing/2014/main" id="{99699772-74DD-42F8-8EBF-E6B233CD54A4}"/>
              </a:ext>
            </a:extLst>
          </p:cNvPr>
          <p:cNvPicPr>
            <a:picLocks noChangeAspect="1"/>
          </p:cNvPicPr>
          <p:nvPr/>
        </p:nvPicPr>
        <p:blipFill rotWithShape="1">
          <a:blip r:embed="rId4"/>
          <a:srcRect l="9674" t="28009" r="38804" b="27525"/>
          <a:stretch/>
        </p:blipFill>
        <p:spPr>
          <a:xfrm>
            <a:off x="1248752" y="932387"/>
            <a:ext cx="8263395" cy="4009664"/>
          </a:xfrm>
          <a:prstGeom prst="rect">
            <a:avLst/>
          </a:prstGeom>
        </p:spPr>
      </p:pic>
      <p:sp>
        <p:nvSpPr>
          <p:cNvPr id="5" name="CuadroTexto 4">
            <a:extLst>
              <a:ext uri="{FF2B5EF4-FFF2-40B4-BE49-F238E27FC236}">
                <a16:creationId xmlns:a16="http://schemas.microsoft.com/office/drawing/2014/main" id="{D7D119FF-32A5-4783-87D2-6232B4C934CA}"/>
              </a:ext>
            </a:extLst>
          </p:cNvPr>
          <p:cNvSpPr txBox="1"/>
          <p:nvPr/>
        </p:nvSpPr>
        <p:spPr>
          <a:xfrm>
            <a:off x="4711215" y="4896922"/>
            <a:ext cx="1338470" cy="384313"/>
          </a:xfrm>
          <a:prstGeom prst="rect">
            <a:avLst/>
          </a:prstGeom>
          <a:solidFill>
            <a:schemeClr val="bg1"/>
          </a:solidFill>
          <a:ln w="9525">
            <a:no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buNone/>
            </a:pPr>
            <a:r>
              <a:rPr lang="es-CL" sz="1200" dirty="0">
                <a:solidFill>
                  <a:schemeClr val="accent3"/>
                </a:solidFill>
              </a:rPr>
              <a:t>5 días hábiles</a:t>
            </a:r>
          </a:p>
        </p:txBody>
      </p:sp>
      <p:sp>
        <p:nvSpPr>
          <p:cNvPr id="8" name="Rectángulo 7">
            <a:extLst>
              <a:ext uri="{FF2B5EF4-FFF2-40B4-BE49-F238E27FC236}">
                <a16:creationId xmlns:a16="http://schemas.microsoft.com/office/drawing/2014/main" id="{B7AD78F9-6427-4C1A-8BF9-64114E896007}"/>
              </a:ext>
            </a:extLst>
          </p:cNvPr>
          <p:cNvSpPr/>
          <p:nvPr/>
        </p:nvSpPr>
        <p:spPr>
          <a:xfrm>
            <a:off x="1868559" y="5408382"/>
            <a:ext cx="7845287" cy="923330"/>
          </a:xfrm>
          <a:prstGeom prst="rect">
            <a:avLst/>
          </a:prstGeom>
        </p:spPr>
        <p:txBody>
          <a:bodyPr wrap="square">
            <a:spAutoFit/>
          </a:bodyPr>
          <a:lstStyle/>
          <a:p>
            <a:r>
              <a:rPr lang="es-CL" dirty="0">
                <a:solidFill>
                  <a:srgbClr val="000000"/>
                </a:solidFill>
                <a:latin typeface="Calibri" panose="020F0502020204030204" pitchFamily="34" charset="0"/>
              </a:rPr>
              <a:t>La información recibida de cada Servicio, es sometida a un proceso de verificación de contenido y consistencia, según los requisitos establecidos para cada campo y en base a las relaciones entre matrices. </a:t>
            </a:r>
            <a:endParaRPr lang="es-CL" dirty="0"/>
          </a:p>
        </p:txBody>
      </p:sp>
    </p:spTree>
    <p:extLst>
      <p:ext uri="{BB962C8B-B14F-4D97-AF65-F5344CB8AC3E}">
        <p14:creationId xmlns:p14="http://schemas.microsoft.com/office/powerpoint/2010/main" val="3528683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530378" y="284470"/>
            <a:ext cx="7267862" cy="292388"/>
          </a:xfrm>
        </p:spPr>
        <p:txBody>
          <a:bodyPr/>
          <a:lstStyle/>
          <a:p>
            <a:r>
              <a:rPr lang="es-CL" dirty="0"/>
              <a:t>Procedimiento de verificación y validación </a:t>
            </a:r>
            <a:endParaRPr lang="es-CL" sz="2000" dirty="0">
              <a:latin typeface="Calibri Light" panose="020F0302020204030204" pitchFamily="34" charset="0"/>
              <a:cs typeface="Calibri Light" panose="020F03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2</a:t>
            </a:fld>
            <a:endParaRPr lang="es-CL" dirty="0"/>
          </a:p>
        </p:txBody>
      </p:sp>
      <p:pic>
        <p:nvPicPr>
          <p:cNvPr id="7" name="Picture 50" descr="MChile">
            <a:extLst>
              <a:ext uri="{FF2B5EF4-FFF2-40B4-BE49-F238E27FC236}">
                <a16:creationId xmlns:a16="http://schemas.microsoft.com/office/drawing/2014/main" id="{7954BDB1-FD85-42B1-9457-0FC1F7C1DB0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1475" y="1153965"/>
            <a:ext cx="1027113"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11">
            <a:extLst>
              <a:ext uri="{FF2B5EF4-FFF2-40B4-BE49-F238E27FC236}">
                <a16:creationId xmlns:a16="http://schemas.microsoft.com/office/drawing/2014/main" id="{61845185-D26B-4761-B841-569B9E5FB22E}"/>
              </a:ext>
            </a:extLst>
          </p:cNvPr>
          <p:cNvPicPr>
            <a:picLocks noChangeAspect="1"/>
          </p:cNvPicPr>
          <p:nvPr/>
        </p:nvPicPr>
        <p:blipFill>
          <a:blip r:embed="rId4"/>
          <a:stretch>
            <a:fillRect/>
          </a:stretch>
        </p:blipFill>
        <p:spPr>
          <a:xfrm>
            <a:off x="1438588" y="1018706"/>
            <a:ext cx="9660177" cy="5431198"/>
          </a:xfrm>
          <a:prstGeom prst="rect">
            <a:avLst/>
          </a:prstGeom>
        </p:spPr>
      </p:pic>
      <p:pic>
        <p:nvPicPr>
          <p:cNvPr id="11" name="Imagen 10">
            <a:extLst>
              <a:ext uri="{FF2B5EF4-FFF2-40B4-BE49-F238E27FC236}">
                <a16:creationId xmlns:a16="http://schemas.microsoft.com/office/drawing/2014/main" id="{9C100014-EA3F-42D5-BD3C-8793143E37F5}"/>
              </a:ext>
            </a:extLst>
          </p:cNvPr>
          <p:cNvPicPr>
            <a:picLocks noChangeAspect="1"/>
          </p:cNvPicPr>
          <p:nvPr/>
        </p:nvPicPr>
        <p:blipFill>
          <a:blip r:embed="rId5"/>
          <a:stretch>
            <a:fillRect/>
          </a:stretch>
        </p:blipFill>
        <p:spPr>
          <a:xfrm>
            <a:off x="1596887" y="4552177"/>
            <a:ext cx="1981200" cy="1181100"/>
          </a:xfrm>
          <a:prstGeom prst="rect">
            <a:avLst/>
          </a:prstGeom>
        </p:spPr>
      </p:pic>
    </p:spTree>
    <p:extLst>
      <p:ext uri="{BB962C8B-B14F-4D97-AF65-F5344CB8AC3E}">
        <p14:creationId xmlns:p14="http://schemas.microsoft.com/office/powerpoint/2010/main" val="3877923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530378" y="284470"/>
            <a:ext cx="7267862" cy="292388"/>
          </a:xfrm>
        </p:spPr>
        <p:txBody>
          <a:bodyPr/>
          <a:lstStyle/>
          <a:p>
            <a:r>
              <a:rPr lang="es-CL" dirty="0"/>
              <a:t>Procedimiento de verificación y validación </a:t>
            </a:r>
            <a:endParaRPr lang="es-CL" sz="2000" dirty="0">
              <a:latin typeface="Calibri Light" panose="020F0302020204030204" pitchFamily="34" charset="0"/>
              <a:cs typeface="Calibri Light" panose="020F03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3</a:t>
            </a:fld>
            <a:endParaRPr lang="es-CL" dirty="0"/>
          </a:p>
        </p:txBody>
      </p:sp>
      <p:pic>
        <p:nvPicPr>
          <p:cNvPr id="7" name="Picture 50" descr="MChile">
            <a:extLst>
              <a:ext uri="{FF2B5EF4-FFF2-40B4-BE49-F238E27FC236}">
                <a16:creationId xmlns:a16="http://schemas.microsoft.com/office/drawing/2014/main" id="{7954BDB1-FD85-42B1-9457-0FC1F7C1DB0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1475" y="1153965"/>
            <a:ext cx="1027113"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57374095-43F0-48A3-9069-5AF210385D07}"/>
              </a:ext>
            </a:extLst>
          </p:cNvPr>
          <p:cNvSpPr/>
          <p:nvPr/>
        </p:nvSpPr>
        <p:spPr>
          <a:xfrm>
            <a:off x="3080466" y="2445026"/>
            <a:ext cx="7759812" cy="3970318"/>
          </a:xfrm>
          <a:prstGeom prst="rect">
            <a:avLst/>
          </a:prstGeom>
        </p:spPr>
        <p:txBody>
          <a:bodyPr wrap="square">
            <a:spAutoFit/>
          </a:bodyPr>
          <a:lstStyle/>
          <a:p>
            <a:pPr marL="285750" indent="-285750">
              <a:buFont typeface="Arial" panose="020B0604020202020204" pitchFamily="34" charset="0"/>
              <a:buChar char="•"/>
            </a:pPr>
            <a:r>
              <a:rPr lang="es-CL" dirty="0">
                <a:solidFill>
                  <a:srgbClr val="000000"/>
                </a:solidFill>
                <a:latin typeface="Calibri" panose="020F0502020204030204" pitchFamily="34" charset="0"/>
              </a:rPr>
              <a:t>Cada línea de registro en la matriz en análisis, puede tener una o más observaciones.</a:t>
            </a:r>
          </a:p>
          <a:p>
            <a:pPr marL="285750" indent="-285750">
              <a:buFont typeface="Arial" panose="020B0604020202020204" pitchFamily="34" charset="0"/>
              <a:buChar char="•"/>
            </a:pPr>
            <a:r>
              <a:rPr lang="es-CL" dirty="0">
                <a:solidFill>
                  <a:srgbClr val="000000"/>
                </a:solidFill>
                <a:latin typeface="Calibri" panose="020F0502020204030204" pitchFamily="34" charset="0"/>
              </a:rPr>
              <a:t>Cada observación hace referencia a un campo especifico de  registro, el cual es destacado.</a:t>
            </a:r>
          </a:p>
          <a:p>
            <a:pPr marL="285750" indent="-285750">
              <a:buFont typeface="Arial" panose="020B0604020202020204" pitchFamily="34" charset="0"/>
              <a:buChar char="•"/>
            </a:pPr>
            <a:r>
              <a:rPr lang="es-CL" dirty="0">
                <a:solidFill>
                  <a:srgbClr val="000000"/>
                </a:solidFill>
                <a:latin typeface="Calibri" panose="020F0502020204030204" pitchFamily="34" charset="0"/>
              </a:rPr>
              <a:t>Se debe corregir cada campo observado y completar la columna respuesta la acción realizada, por cada observación. Se debe dar respuesta a cada observación de la línea de registro.</a:t>
            </a:r>
          </a:p>
          <a:p>
            <a:pPr marL="285750" indent="-285750">
              <a:buFont typeface="Arial" panose="020B0604020202020204" pitchFamily="34" charset="0"/>
              <a:buChar char="•"/>
            </a:pPr>
            <a:r>
              <a:rPr lang="es-CL" dirty="0">
                <a:solidFill>
                  <a:srgbClr val="000000"/>
                </a:solidFill>
                <a:latin typeface="Calibri" panose="020F0502020204030204" pitchFamily="34" charset="0"/>
              </a:rPr>
              <a:t>En caso de que la línea de registro se deba eliminar, se debe informar en el campo respuesta eliminar, señalando el motivo. Por ningún motivo suprimir la línea de registro.</a:t>
            </a:r>
          </a:p>
          <a:p>
            <a:pPr marL="285750" indent="-285750">
              <a:buFont typeface="Arial" panose="020B0604020202020204" pitchFamily="34" charset="0"/>
              <a:buChar char="•"/>
            </a:pPr>
            <a:r>
              <a:rPr lang="es-CL" dirty="0">
                <a:solidFill>
                  <a:srgbClr val="000000"/>
                </a:solidFill>
                <a:latin typeface="Calibri" panose="020F0502020204030204" pitchFamily="34" charset="0"/>
              </a:rPr>
              <a:t>Si por efecto del caso anterior, se  debe incorporar nuevo registro en otra matriz, ello se deber realizar en una nueva hoja de archivo en análisis, indicando el nombre de la matriz  y completar todos los campos de  esta ultima.</a:t>
            </a:r>
          </a:p>
        </p:txBody>
      </p:sp>
      <p:pic>
        <p:nvPicPr>
          <p:cNvPr id="11" name="Imagen 10">
            <a:extLst>
              <a:ext uri="{FF2B5EF4-FFF2-40B4-BE49-F238E27FC236}">
                <a16:creationId xmlns:a16="http://schemas.microsoft.com/office/drawing/2014/main" id="{9C100014-EA3F-42D5-BD3C-8793143E37F5}"/>
              </a:ext>
            </a:extLst>
          </p:cNvPr>
          <p:cNvPicPr>
            <a:picLocks noChangeAspect="1"/>
          </p:cNvPicPr>
          <p:nvPr/>
        </p:nvPicPr>
        <p:blipFill>
          <a:blip r:embed="rId4"/>
          <a:stretch>
            <a:fillRect/>
          </a:stretch>
        </p:blipFill>
        <p:spPr>
          <a:xfrm>
            <a:off x="1822174" y="1013846"/>
            <a:ext cx="1981200" cy="1181100"/>
          </a:xfrm>
          <a:prstGeom prst="rect">
            <a:avLst/>
          </a:prstGeom>
        </p:spPr>
      </p:pic>
    </p:spTree>
    <p:extLst>
      <p:ext uri="{BB962C8B-B14F-4D97-AF65-F5344CB8AC3E}">
        <p14:creationId xmlns:p14="http://schemas.microsoft.com/office/powerpoint/2010/main" val="62483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4</a:t>
            </a:fld>
            <a:endParaRPr lang="es-CL" dirty="0"/>
          </a:p>
        </p:txBody>
      </p:sp>
      <p:pic>
        <p:nvPicPr>
          <p:cNvPr id="6" name="Imagen 5" descr="CIERRE-PPT_CHILE-LO-HACEMOS-TODOS.png">
            <a:extLst>
              <a:ext uri="{FF2B5EF4-FFF2-40B4-BE49-F238E27FC236}">
                <a16:creationId xmlns:a16="http://schemas.microsoft.com/office/drawing/2014/main" id="{D7BCC6E5-C263-443E-ACB3-C256CDFBAC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5273" y="1779152"/>
            <a:ext cx="7697587" cy="4576031"/>
          </a:xfrm>
          <a:prstGeom prst="rect">
            <a:avLst/>
          </a:prstGeom>
        </p:spPr>
      </p:pic>
    </p:spTree>
    <p:extLst>
      <p:ext uri="{BB962C8B-B14F-4D97-AF65-F5344CB8AC3E}">
        <p14:creationId xmlns:p14="http://schemas.microsoft.com/office/powerpoint/2010/main" val="18666956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7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ex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ex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5643</TotalTime>
  <Words>204</Words>
  <Application>Microsoft Office PowerPoint</Application>
  <PresentationFormat>Panorámica</PresentationFormat>
  <Paragraphs>18</Paragraphs>
  <Slides>4</Slides>
  <Notes>4</Notes>
  <HiddenSlides>0</HiddenSlides>
  <MMClips>0</MMClips>
  <ScaleCrop>false</ScaleCrop>
  <HeadingPairs>
    <vt:vector size="8" baseType="variant">
      <vt:variant>
        <vt:lpstr>Fuentes usadas</vt:lpstr>
      </vt:variant>
      <vt:variant>
        <vt:i4>3</vt:i4>
      </vt:variant>
      <vt:variant>
        <vt:lpstr>Tema</vt:lpstr>
      </vt:variant>
      <vt:variant>
        <vt:i4>2</vt:i4>
      </vt:variant>
      <vt:variant>
        <vt:lpstr>Servidores OLE incrustados</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Contenido</vt:lpstr>
      <vt:lpstr>1_Contenido</vt:lpstr>
      <vt:lpstr>Diapositiva de think-cell</vt:lpstr>
      <vt:lpstr>Procedimiento de verificación y validación </vt:lpstr>
      <vt:lpstr>Procedimiento de verificación y validación </vt:lpstr>
      <vt:lpstr>Procedimiento de verificación y validación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mjcanelo@outlook.com</dc:creator>
  <cp:lastModifiedBy>Cecilia Angelica Digmann Muñoz</cp:lastModifiedBy>
  <cp:revision>284</cp:revision>
  <dcterms:created xsi:type="dcterms:W3CDTF">2018-02-12T19:45:10Z</dcterms:created>
  <dcterms:modified xsi:type="dcterms:W3CDTF">2018-12-11T18:56:19Z</dcterms:modified>
</cp:coreProperties>
</file>