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26"/>
  </p:notesMasterIdLst>
  <p:sldIdLst>
    <p:sldId id="260" r:id="rId3"/>
    <p:sldId id="263" r:id="rId4"/>
    <p:sldId id="360" r:id="rId5"/>
    <p:sldId id="391" r:id="rId6"/>
    <p:sldId id="392" r:id="rId7"/>
    <p:sldId id="393" r:id="rId8"/>
    <p:sldId id="394" r:id="rId9"/>
    <p:sldId id="361" r:id="rId10"/>
    <p:sldId id="502" r:id="rId11"/>
    <p:sldId id="362" r:id="rId12"/>
    <p:sldId id="503" r:id="rId13"/>
    <p:sldId id="353" r:id="rId14"/>
    <p:sldId id="355" r:id="rId15"/>
    <p:sldId id="363" r:id="rId16"/>
    <p:sldId id="506" r:id="rId17"/>
    <p:sldId id="508" r:id="rId18"/>
    <p:sldId id="395" r:id="rId19"/>
    <p:sldId id="504" r:id="rId20"/>
    <p:sldId id="509" r:id="rId21"/>
    <p:sldId id="510" r:id="rId22"/>
    <p:sldId id="348" r:id="rId23"/>
    <p:sldId id="375" r:id="rId24"/>
    <p:sldId id="310" r:id="rId25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3977" autoAdjust="0"/>
  </p:normalViewPr>
  <p:slideViewPr>
    <p:cSldViewPr snapToGrid="0">
      <p:cViewPr varScale="1">
        <p:scale>
          <a:sx n="66" d="100"/>
          <a:sy n="66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32E3A-24D4-4346-A6A6-748F24BD745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DFB8155-8D4C-492A-8BA9-F1A468D8F485}">
      <dgm:prSet phldrT="[Texto]"/>
      <dgm:spPr/>
      <dgm:t>
        <a:bodyPr/>
        <a:lstStyle/>
        <a:p>
          <a:r>
            <a:rPr lang="es-CL" dirty="0"/>
            <a:t>Matriz D</a:t>
          </a:r>
        </a:p>
      </dgm:t>
    </dgm:pt>
    <dgm:pt modelId="{6E40C1CE-F38D-4AF8-A7AC-A9A59F931598}" type="parTrans" cxnId="{35955CB3-FE85-43D0-AB81-6D956E67EC53}">
      <dgm:prSet/>
      <dgm:spPr/>
      <dgm:t>
        <a:bodyPr/>
        <a:lstStyle/>
        <a:p>
          <a:endParaRPr lang="es-CL"/>
        </a:p>
      </dgm:t>
    </dgm:pt>
    <dgm:pt modelId="{017B9C97-3E49-40DB-AB2E-B1362FB6AE82}" type="sibTrans" cxnId="{35955CB3-FE85-43D0-AB81-6D956E67EC53}">
      <dgm:prSet/>
      <dgm:spPr/>
      <dgm:t>
        <a:bodyPr/>
        <a:lstStyle/>
        <a:p>
          <a:endParaRPr lang="es-CL"/>
        </a:p>
      </dgm:t>
    </dgm:pt>
    <dgm:pt modelId="{FE3B8655-DE3A-44A0-AA0E-C766EDACA26A}">
      <dgm:prSet phldrT="[Texto]"/>
      <dgm:spPr/>
      <dgm:t>
        <a:bodyPr/>
        <a:lstStyle/>
        <a:p>
          <a:r>
            <a:rPr lang="es-CL" dirty="0"/>
            <a:t>Matriz H</a:t>
          </a:r>
        </a:p>
      </dgm:t>
    </dgm:pt>
    <dgm:pt modelId="{5D06CFC3-E8F6-4A53-9313-1BFC4603A029}" type="parTrans" cxnId="{A0FC068C-AFCC-4273-92B7-1C5E2442E155}">
      <dgm:prSet/>
      <dgm:spPr/>
      <dgm:t>
        <a:bodyPr/>
        <a:lstStyle/>
        <a:p>
          <a:endParaRPr lang="es-CL"/>
        </a:p>
      </dgm:t>
    </dgm:pt>
    <dgm:pt modelId="{028A9900-7D3D-43BB-89EB-8C9503159892}" type="sibTrans" cxnId="{A0FC068C-AFCC-4273-92B7-1C5E2442E155}">
      <dgm:prSet/>
      <dgm:spPr/>
      <dgm:t>
        <a:bodyPr/>
        <a:lstStyle/>
        <a:p>
          <a:endParaRPr lang="es-CL"/>
        </a:p>
      </dgm:t>
    </dgm:pt>
    <dgm:pt modelId="{0C2AD7EC-C010-439A-B93A-D3DE6DF25F5F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L" dirty="0"/>
            <a:t>Matriz C</a:t>
          </a:r>
        </a:p>
      </dgm:t>
    </dgm:pt>
    <dgm:pt modelId="{6EB8385D-8680-475F-BA99-B08F63033859}" type="parTrans" cxnId="{C316F114-0416-4B7F-8AEA-4340F3AFE190}">
      <dgm:prSet/>
      <dgm:spPr/>
      <dgm:t>
        <a:bodyPr/>
        <a:lstStyle/>
        <a:p>
          <a:endParaRPr lang="es-CL"/>
        </a:p>
      </dgm:t>
    </dgm:pt>
    <dgm:pt modelId="{D82CC26E-720A-4746-8BA3-40360D67C159}" type="sibTrans" cxnId="{C316F114-0416-4B7F-8AEA-4340F3AFE190}">
      <dgm:prSet/>
      <dgm:spPr/>
      <dgm:t>
        <a:bodyPr/>
        <a:lstStyle/>
        <a:p>
          <a:endParaRPr lang="es-CL"/>
        </a:p>
      </dgm:t>
    </dgm:pt>
    <dgm:pt modelId="{28B7E30D-E085-44CB-9837-3A537375210A}">
      <dgm:prSet phldrT="[Texto]"/>
      <dgm:spPr/>
      <dgm:t>
        <a:bodyPr/>
        <a:lstStyle/>
        <a:p>
          <a:r>
            <a:rPr lang="es-CL" dirty="0"/>
            <a:t>Matriz S</a:t>
          </a:r>
        </a:p>
      </dgm:t>
    </dgm:pt>
    <dgm:pt modelId="{E8E3B66A-9C7B-432D-BDF0-5EF25528B862}" type="parTrans" cxnId="{466C192B-8DBD-4A3F-8A4B-84A3121A5DA9}">
      <dgm:prSet/>
      <dgm:spPr/>
      <dgm:t>
        <a:bodyPr/>
        <a:lstStyle/>
        <a:p>
          <a:endParaRPr lang="es-CL"/>
        </a:p>
      </dgm:t>
    </dgm:pt>
    <dgm:pt modelId="{BE58B74C-212B-45AB-84E3-F3DE8F792841}" type="sibTrans" cxnId="{466C192B-8DBD-4A3F-8A4B-84A3121A5DA9}">
      <dgm:prSet/>
      <dgm:spPr/>
      <dgm:t>
        <a:bodyPr/>
        <a:lstStyle/>
        <a:p>
          <a:endParaRPr lang="es-CL"/>
        </a:p>
      </dgm:t>
    </dgm:pt>
    <dgm:pt modelId="{ADC8EBEA-7476-4E37-9B8E-0D69CCD1E7C4}" type="pres">
      <dgm:prSet presAssocID="{33032E3A-24D4-4346-A6A6-748F24BD7450}" presName="linearFlow" presStyleCnt="0">
        <dgm:presLayoutVars>
          <dgm:dir/>
          <dgm:resizeHandles val="exact"/>
        </dgm:presLayoutVars>
      </dgm:prSet>
      <dgm:spPr/>
    </dgm:pt>
    <dgm:pt modelId="{1430D84D-18B8-49AB-A1F1-88A68A2819D7}" type="pres">
      <dgm:prSet presAssocID="{6DFB8155-8D4C-492A-8BA9-F1A468D8F485}" presName="node" presStyleLbl="node1" presStyleIdx="0" presStyleCnt="4">
        <dgm:presLayoutVars>
          <dgm:bulletEnabled val="1"/>
        </dgm:presLayoutVars>
      </dgm:prSet>
      <dgm:spPr/>
    </dgm:pt>
    <dgm:pt modelId="{2112D210-B272-4F69-BA1E-47EB099E4F88}" type="pres">
      <dgm:prSet presAssocID="{017B9C97-3E49-40DB-AB2E-B1362FB6AE82}" presName="spacerL" presStyleCnt="0"/>
      <dgm:spPr/>
    </dgm:pt>
    <dgm:pt modelId="{195160BA-15F0-4E56-9BA0-91E41DC87A48}" type="pres">
      <dgm:prSet presAssocID="{017B9C97-3E49-40DB-AB2E-B1362FB6AE82}" presName="sibTrans" presStyleLbl="sibTrans2D1" presStyleIdx="0" presStyleCnt="3"/>
      <dgm:spPr/>
    </dgm:pt>
    <dgm:pt modelId="{42EDDBF0-7802-44C1-9C17-D62CDD325E7D}" type="pres">
      <dgm:prSet presAssocID="{017B9C97-3E49-40DB-AB2E-B1362FB6AE82}" presName="spacerR" presStyleCnt="0"/>
      <dgm:spPr/>
    </dgm:pt>
    <dgm:pt modelId="{0B113547-912F-4C89-81FE-5E590C493BB0}" type="pres">
      <dgm:prSet presAssocID="{FE3B8655-DE3A-44A0-AA0E-C766EDACA26A}" presName="node" presStyleLbl="node1" presStyleIdx="1" presStyleCnt="4">
        <dgm:presLayoutVars>
          <dgm:bulletEnabled val="1"/>
        </dgm:presLayoutVars>
      </dgm:prSet>
      <dgm:spPr/>
    </dgm:pt>
    <dgm:pt modelId="{57F4B13A-9DA0-4CEE-9676-4FCD920C2C8D}" type="pres">
      <dgm:prSet presAssocID="{028A9900-7D3D-43BB-89EB-8C9503159892}" presName="spacerL" presStyleCnt="0"/>
      <dgm:spPr/>
    </dgm:pt>
    <dgm:pt modelId="{53F7D812-A706-4F61-86B4-E554AF1BD676}" type="pres">
      <dgm:prSet presAssocID="{028A9900-7D3D-43BB-89EB-8C9503159892}" presName="sibTrans" presStyleLbl="sibTrans2D1" presStyleIdx="1" presStyleCnt="3"/>
      <dgm:spPr/>
    </dgm:pt>
    <dgm:pt modelId="{B55B6209-D291-445E-958D-0301AB29C3D9}" type="pres">
      <dgm:prSet presAssocID="{028A9900-7D3D-43BB-89EB-8C9503159892}" presName="spacerR" presStyleCnt="0"/>
      <dgm:spPr/>
    </dgm:pt>
    <dgm:pt modelId="{EEBFEC97-6DD4-4279-BCB3-89C8372C66F9}" type="pres">
      <dgm:prSet presAssocID="{28B7E30D-E085-44CB-9837-3A537375210A}" presName="node" presStyleLbl="node1" presStyleIdx="2" presStyleCnt="4">
        <dgm:presLayoutVars>
          <dgm:bulletEnabled val="1"/>
        </dgm:presLayoutVars>
      </dgm:prSet>
      <dgm:spPr/>
    </dgm:pt>
    <dgm:pt modelId="{E6AF83FC-7578-40E7-9876-53008C508974}" type="pres">
      <dgm:prSet presAssocID="{BE58B74C-212B-45AB-84E3-F3DE8F792841}" presName="spacerL" presStyleCnt="0"/>
      <dgm:spPr/>
    </dgm:pt>
    <dgm:pt modelId="{845C946E-B5D7-4F9B-878A-897D875E181D}" type="pres">
      <dgm:prSet presAssocID="{BE58B74C-212B-45AB-84E3-F3DE8F792841}" presName="sibTrans" presStyleLbl="sibTrans2D1" presStyleIdx="2" presStyleCnt="3"/>
      <dgm:spPr>
        <a:prstGeom prst="mathPlus">
          <a:avLst/>
        </a:prstGeom>
      </dgm:spPr>
    </dgm:pt>
    <dgm:pt modelId="{912DFA48-D4F1-48EB-8538-CF6EE5723EE4}" type="pres">
      <dgm:prSet presAssocID="{BE58B74C-212B-45AB-84E3-F3DE8F792841}" presName="spacerR" presStyleCnt="0"/>
      <dgm:spPr/>
    </dgm:pt>
    <dgm:pt modelId="{0365DC81-A8F5-4A1D-B268-0CA630B1B2B2}" type="pres">
      <dgm:prSet presAssocID="{0C2AD7EC-C010-439A-B93A-D3DE6DF25F5F}" presName="node" presStyleLbl="node1" presStyleIdx="3" presStyleCnt="4">
        <dgm:presLayoutVars>
          <dgm:bulletEnabled val="1"/>
        </dgm:presLayoutVars>
      </dgm:prSet>
      <dgm:spPr/>
    </dgm:pt>
  </dgm:ptLst>
  <dgm:cxnLst>
    <dgm:cxn modelId="{0CD96F01-9FF6-44FF-9669-EB663FC7AE4C}" type="presOf" srcId="{017B9C97-3E49-40DB-AB2E-B1362FB6AE82}" destId="{195160BA-15F0-4E56-9BA0-91E41DC87A48}" srcOrd="0" destOrd="0" presId="urn:microsoft.com/office/officeart/2005/8/layout/equation1"/>
    <dgm:cxn modelId="{C316F114-0416-4B7F-8AEA-4340F3AFE190}" srcId="{33032E3A-24D4-4346-A6A6-748F24BD7450}" destId="{0C2AD7EC-C010-439A-B93A-D3DE6DF25F5F}" srcOrd="3" destOrd="0" parTransId="{6EB8385D-8680-475F-BA99-B08F63033859}" sibTransId="{D82CC26E-720A-4746-8BA3-40360D67C159}"/>
    <dgm:cxn modelId="{EA2B4C17-DCDB-448C-83F5-04EECF8AC208}" type="presOf" srcId="{028A9900-7D3D-43BB-89EB-8C9503159892}" destId="{53F7D812-A706-4F61-86B4-E554AF1BD676}" srcOrd="0" destOrd="0" presId="urn:microsoft.com/office/officeart/2005/8/layout/equation1"/>
    <dgm:cxn modelId="{76668B17-0AEA-407C-B8D1-984387427B65}" type="presOf" srcId="{FE3B8655-DE3A-44A0-AA0E-C766EDACA26A}" destId="{0B113547-912F-4C89-81FE-5E590C493BB0}" srcOrd="0" destOrd="0" presId="urn:microsoft.com/office/officeart/2005/8/layout/equation1"/>
    <dgm:cxn modelId="{466C192B-8DBD-4A3F-8A4B-84A3121A5DA9}" srcId="{33032E3A-24D4-4346-A6A6-748F24BD7450}" destId="{28B7E30D-E085-44CB-9837-3A537375210A}" srcOrd="2" destOrd="0" parTransId="{E8E3B66A-9C7B-432D-BDF0-5EF25528B862}" sibTransId="{BE58B74C-212B-45AB-84E3-F3DE8F792841}"/>
    <dgm:cxn modelId="{48D5FF38-CEAB-4F79-856D-411B1FD297F2}" type="presOf" srcId="{0C2AD7EC-C010-439A-B93A-D3DE6DF25F5F}" destId="{0365DC81-A8F5-4A1D-B268-0CA630B1B2B2}" srcOrd="0" destOrd="0" presId="urn:microsoft.com/office/officeart/2005/8/layout/equation1"/>
    <dgm:cxn modelId="{B609216A-9960-4272-B3DE-E6E1713B6B30}" type="presOf" srcId="{33032E3A-24D4-4346-A6A6-748F24BD7450}" destId="{ADC8EBEA-7476-4E37-9B8E-0D69CCD1E7C4}" srcOrd="0" destOrd="0" presId="urn:microsoft.com/office/officeart/2005/8/layout/equation1"/>
    <dgm:cxn modelId="{3706FA52-788C-4DA5-A02C-CE8C61F2EBE5}" type="presOf" srcId="{28B7E30D-E085-44CB-9837-3A537375210A}" destId="{EEBFEC97-6DD4-4279-BCB3-89C8372C66F9}" srcOrd="0" destOrd="0" presId="urn:microsoft.com/office/officeart/2005/8/layout/equation1"/>
    <dgm:cxn modelId="{9BAA9775-9545-4A3A-8DDA-E1BEABE8CC36}" type="presOf" srcId="{BE58B74C-212B-45AB-84E3-F3DE8F792841}" destId="{845C946E-B5D7-4F9B-878A-897D875E181D}" srcOrd="0" destOrd="0" presId="urn:microsoft.com/office/officeart/2005/8/layout/equation1"/>
    <dgm:cxn modelId="{A0FC068C-AFCC-4273-92B7-1C5E2442E155}" srcId="{33032E3A-24D4-4346-A6A6-748F24BD7450}" destId="{FE3B8655-DE3A-44A0-AA0E-C766EDACA26A}" srcOrd="1" destOrd="0" parTransId="{5D06CFC3-E8F6-4A53-9313-1BFC4603A029}" sibTransId="{028A9900-7D3D-43BB-89EB-8C9503159892}"/>
    <dgm:cxn modelId="{35955CB3-FE85-43D0-AB81-6D956E67EC53}" srcId="{33032E3A-24D4-4346-A6A6-748F24BD7450}" destId="{6DFB8155-8D4C-492A-8BA9-F1A468D8F485}" srcOrd="0" destOrd="0" parTransId="{6E40C1CE-F38D-4AF8-A7AC-A9A59F931598}" sibTransId="{017B9C97-3E49-40DB-AB2E-B1362FB6AE82}"/>
    <dgm:cxn modelId="{DF0890B3-46AC-43A7-B993-D19E34555B32}" type="presOf" srcId="{6DFB8155-8D4C-492A-8BA9-F1A468D8F485}" destId="{1430D84D-18B8-49AB-A1F1-88A68A2819D7}" srcOrd="0" destOrd="0" presId="urn:microsoft.com/office/officeart/2005/8/layout/equation1"/>
    <dgm:cxn modelId="{1F48A622-0E6F-400A-971A-7103EE504631}" type="presParOf" srcId="{ADC8EBEA-7476-4E37-9B8E-0D69CCD1E7C4}" destId="{1430D84D-18B8-49AB-A1F1-88A68A2819D7}" srcOrd="0" destOrd="0" presId="urn:microsoft.com/office/officeart/2005/8/layout/equation1"/>
    <dgm:cxn modelId="{C7296A7C-D78F-46F8-ABEF-6F1FC4B18B41}" type="presParOf" srcId="{ADC8EBEA-7476-4E37-9B8E-0D69CCD1E7C4}" destId="{2112D210-B272-4F69-BA1E-47EB099E4F88}" srcOrd="1" destOrd="0" presId="urn:microsoft.com/office/officeart/2005/8/layout/equation1"/>
    <dgm:cxn modelId="{C07C85C6-C128-4119-A91B-9AF6270E5528}" type="presParOf" srcId="{ADC8EBEA-7476-4E37-9B8E-0D69CCD1E7C4}" destId="{195160BA-15F0-4E56-9BA0-91E41DC87A48}" srcOrd="2" destOrd="0" presId="urn:microsoft.com/office/officeart/2005/8/layout/equation1"/>
    <dgm:cxn modelId="{36994D44-5207-4D14-8F7B-D7F61F506915}" type="presParOf" srcId="{ADC8EBEA-7476-4E37-9B8E-0D69CCD1E7C4}" destId="{42EDDBF0-7802-44C1-9C17-D62CDD325E7D}" srcOrd="3" destOrd="0" presId="urn:microsoft.com/office/officeart/2005/8/layout/equation1"/>
    <dgm:cxn modelId="{16251A98-5E6F-41D1-8F9D-DDAAE06A49B8}" type="presParOf" srcId="{ADC8EBEA-7476-4E37-9B8E-0D69CCD1E7C4}" destId="{0B113547-912F-4C89-81FE-5E590C493BB0}" srcOrd="4" destOrd="0" presId="urn:microsoft.com/office/officeart/2005/8/layout/equation1"/>
    <dgm:cxn modelId="{515E41AA-2660-4F12-B035-65A620206D68}" type="presParOf" srcId="{ADC8EBEA-7476-4E37-9B8E-0D69CCD1E7C4}" destId="{57F4B13A-9DA0-4CEE-9676-4FCD920C2C8D}" srcOrd="5" destOrd="0" presId="urn:microsoft.com/office/officeart/2005/8/layout/equation1"/>
    <dgm:cxn modelId="{12B98B5A-CEF3-438D-A9E3-985EE17F29FD}" type="presParOf" srcId="{ADC8EBEA-7476-4E37-9B8E-0D69CCD1E7C4}" destId="{53F7D812-A706-4F61-86B4-E554AF1BD676}" srcOrd="6" destOrd="0" presId="urn:microsoft.com/office/officeart/2005/8/layout/equation1"/>
    <dgm:cxn modelId="{AD280A9D-0802-4A10-836E-16F35DD0EE20}" type="presParOf" srcId="{ADC8EBEA-7476-4E37-9B8E-0D69CCD1E7C4}" destId="{B55B6209-D291-445E-958D-0301AB29C3D9}" srcOrd="7" destOrd="0" presId="urn:microsoft.com/office/officeart/2005/8/layout/equation1"/>
    <dgm:cxn modelId="{05E378D6-5C79-4E3F-A743-70D3F8038460}" type="presParOf" srcId="{ADC8EBEA-7476-4E37-9B8E-0D69CCD1E7C4}" destId="{EEBFEC97-6DD4-4279-BCB3-89C8372C66F9}" srcOrd="8" destOrd="0" presId="urn:microsoft.com/office/officeart/2005/8/layout/equation1"/>
    <dgm:cxn modelId="{68BE1BBE-858F-4201-B8A4-A8F44FDB87C8}" type="presParOf" srcId="{ADC8EBEA-7476-4E37-9B8E-0D69CCD1E7C4}" destId="{E6AF83FC-7578-40E7-9876-53008C508974}" srcOrd="9" destOrd="0" presId="urn:microsoft.com/office/officeart/2005/8/layout/equation1"/>
    <dgm:cxn modelId="{1E70D061-B87D-49B6-AF9F-2E1DBD7A5CAF}" type="presParOf" srcId="{ADC8EBEA-7476-4E37-9B8E-0D69CCD1E7C4}" destId="{845C946E-B5D7-4F9B-878A-897D875E181D}" srcOrd="10" destOrd="0" presId="urn:microsoft.com/office/officeart/2005/8/layout/equation1"/>
    <dgm:cxn modelId="{FE55401B-2C7C-4D0D-8DE9-A57516ADDD75}" type="presParOf" srcId="{ADC8EBEA-7476-4E37-9B8E-0D69CCD1E7C4}" destId="{912DFA48-D4F1-48EB-8538-CF6EE5723EE4}" srcOrd="11" destOrd="0" presId="urn:microsoft.com/office/officeart/2005/8/layout/equation1"/>
    <dgm:cxn modelId="{92D7FA2F-D6A6-499D-BA58-6136D081A4A5}" type="presParOf" srcId="{ADC8EBEA-7476-4E37-9B8E-0D69CCD1E7C4}" destId="{0365DC81-A8F5-4A1D-B268-0CA630B1B2B2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</a:t>
          </a:r>
          <a:r>
            <a:rPr lang="es-ES_tradnl" sz="14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9F8A1AB0-1A01-4047-9347-EE7DBC4ADCD5}">
      <dgm:prSet phldrT="[Text]" custT="1"/>
      <dgm:spPr/>
      <dgm:t>
        <a:bodyPr/>
        <a:lstStyle/>
        <a:p>
          <a:r>
            <a:rPr lang="es-ES_tradnl" sz="1400" noProof="0" dirty="0"/>
            <a:t>Causal Cese</a:t>
          </a:r>
        </a:p>
      </dgm:t>
    </dgm:pt>
    <dgm:pt modelId="{D650E282-9A1B-3345-8ADB-0A22DAE15BB1}" type="parTrans" cxnId="{EAA74086-57AC-3544-B5AE-73FD47E1297B}">
      <dgm:prSet/>
      <dgm:spPr/>
      <dgm:t>
        <a:bodyPr/>
        <a:lstStyle/>
        <a:p>
          <a:endParaRPr lang="en-US" sz="3200"/>
        </a:p>
      </dgm:t>
    </dgm:pt>
    <dgm:pt modelId="{70037E48-E3CC-D84E-BAF5-217A1CFDC764}" type="sibTrans" cxnId="{EAA74086-57AC-3544-B5AE-73FD47E1297B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/>
            <a:t>Matriz</a:t>
          </a:r>
          <a:r>
            <a:rPr lang="en-US" sz="3200" dirty="0"/>
            <a:t>_C</a:t>
          </a:r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Contrato</a:t>
          </a:r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>
        <dgm:presLayoutVars>
          <dgm:bulletEnabled val="1"/>
        </dgm:presLayoutVars>
      </dgm:prSet>
      <dgm:spPr/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>
        <dgm:presLayoutVars>
          <dgm:bulletEnabled val="1"/>
        </dgm:presLayoutVars>
      </dgm:prSet>
      <dgm:spPr/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</dgm:pt>
    <dgm:pt modelId="{32C9DD05-F896-4843-AC69-073BFD4DEFD0}" type="pres">
      <dgm:prSet presAssocID="{713C6BCD-541F-0741-B666-E079ABD51D82}" presName="spacerB" presStyleCnt="0"/>
      <dgm:spPr/>
    </dgm:pt>
    <dgm:pt modelId="{0F1DE70C-0D33-484E-99C6-0F0EB4FAE245}" type="pres">
      <dgm:prSet presAssocID="{9F8A1AB0-1A01-4047-9347-EE7DBC4ADCD5}" presName="node" presStyleLbl="node1" presStyleIdx="2" presStyleCnt="4">
        <dgm:presLayoutVars>
          <dgm:bulletEnabled val="1"/>
        </dgm:presLayoutVars>
      </dgm:prSet>
      <dgm:spPr/>
    </dgm:pt>
    <dgm:pt modelId="{FB76CE77-41D5-3340-988F-33554C822DAE}" type="pres">
      <dgm:prSet presAssocID="{0EBFC1E8-6F9B-3D45-92B0-6CCBB7B6E2AB}" presName="sibTransLast" presStyleLbl="sibTrans2D1" presStyleIdx="2" presStyleCnt="3"/>
      <dgm:spPr/>
    </dgm:pt>
    <dgm:pt modelId="{8E55DDE6-3259-C34B-8E1A-DD1BDF0CA358}" type="pres">
      <dgm:prSet presAssocID="{0EBFC1E8-6F9B-3D45-92B0-6CCBB7B6E2AB}" presName="connectorText" presStyleLbl="sibTrans2D1" presStyleIdx="2" presStyleCnt="3"/>
      <dgm:spPr/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CAF4B101-B5A2-C541-AB5B-84934F0AA4D9}" type="presOf" srcId="{70037E48-E3CC-D84E-BAF5-217A1CFDC764}" destId="{FB76CE77-41D5-3340-988F-33554C822DAE}" srcOrd="0" destOrd="0" presId="urn:microsoft.com/office/officeart/2005/8/layout/equation2"/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9C8EA441-B6F4-5549-9207-C3C4BF6B2882}" type="presOf" srcId="{9F8A1AB0-1A01-4047-9347-EE7DBC4ADCD5}" destId="{0F1DE70C-0D33-484E-99C6-0F0EB4FAE245}" srcOrd="0" destOrd="0" presId="urn:microsoft.com/office/officeart/2005/8/layout/equation2"/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A110477D-17EE-CF47-BC49-EE8946B8D42E}" type="presOf" srcId="{713C6BCD-541F-0741-B666-E079ABD51D82}" destId="{E912B662-03EF-F146-AECD-F447DE358C0E}" srcOrd="0" destOrd="0" presId="urn:microsoft.com/office/officeart/2005/8/layout/equation2"/>
    <dgm:cxn modelId="{36FD4385-473A-A640-974D-D41E68F8C920}" type="presOf" srcId="{70037E48-E3CC-D84E-BAF5-217A1CFDC764}" destId="{8E55DDE6-3259-C34B-8E1A-DD1BDF0CA358}" srcOrd="1" destOrd="0" presId="urn:microsoft.com/office/officeart/2005/8/layout/equation2"/>
    <dgm:cxn modelId="{EAA74086-57AC-3544-B5AE-73FD47E1297B}" srcId="{0EBFC1E8-6F9B-3D45-92B0-6CCBB7B6E2AB}" destId="{9F8A1AB0-1A01-4047-9347-EE7DBC4ADCD5}" srcOrd="2" destOrd="0" parTransId="{D650E282-9A1B-3345-8ADB-0A22DAE15BB1}" sibTransId="{70037E48-E3CC-D84E-BAF5-217A1CFDC764}"/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940CEF82-6568-4D40-8267-4FD02DA1CF22}" type="presParOf" srcId="{80950AE1-DA14-AD4E-B0A0-066505704FA1}" destId="{7F8FD9CE-8C8F-4543-999D-DCFE8D2DE124}" srcOrd="5" destOrd="0" presId="urn:microsoft.com/office/officeart/2005/8/layout/equation2"/>
    <dgm:cxn modelId="{FC4DB947-C1A7-2C4D-86F0-610991D6ABFD}" type="presParOf" srcId="{80950AE1-DA14-AD4E-B0A0-066505704FA1}" destId="{E912B662-03EF-F146-AECD-F447DE358C0E}" srcOrd="6" destOrd="0" presId="urn:microsoft.com/office/officeart/2005/8/layout/equation2"/>
    <dgm:cxn modelId="{073443DE-4299-1545-B2DE-40A4C5CD5C32}" type="presParOf" srcId="{80950AE1-DA14-AD4E-B0A0-066505704FA1}" destId="{32C9DD05-F896-4843-AC69-073BFD4DEFD0}" srcOrd="7" destOrd="0" presId="urn:microsoft.com/office/officeart/2005/8/layout/equation2"/>
    <dgm:cxn modelId="{12E2F372-D4DB-7A42-A863-014D1F0A949E}" type="presParOf" srcId="{80950AE1-DA14-AD4E-B0A0-066505704FA1}" destId="{0F1DE70C-0D33-484E-99C6-0F0EB4FAE245}" srcOrd="8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A2FBE-FE04-4E09-A627-484FBD870BA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A7E96BE-655C-48C8-A899-E237DF1C10BF}">
      <dgm:prSet phldrT="[Texto]" custT="1"/>
      <dgm:spPr/>
      <dgm:t>
        <a:bodyPr/>
        <a:lstStyle/>
        <a:p>
          <a:r>
            <a:rPr lang="es-CL" sz="2000" dirty="0"/>
            <a:t>Matriz D1</a:t>
          </a:r>
        </a:p>
      </dgm:t>
    </dgm:pt>
    <dgm:pt modelId="{598E097A-4966-41D6-9881-7BFF0AB17B3E}" type="parTrans" cxnId="{34D32097-01B1-4225-B3C7-C9CF14DA51DF}">
      <dgm:prSet/>
      <dgm:spPr/>
      <dgm:t>
        <a:bodyPr/>
        <a:lstStyle/>
        <a:p>
          <a:endParaRPr lang="es-CL"/>
        </a:p>
      </dgm:t>
    </dgm:pt>
    <dgm:pt modelId="{D70D8593-D586-46ED-B4C0-8E184CE0DD8A}" type="sibTrans" cxnId="{34D32097-01B1-4225-B3C7-C9CF14DA51DF}">
      <dgm:prSet/>
      <dgm:spPr/>
      <dgm:t>
        <a:bodyPr/>
        <a:lstStyle/>
        <a:p>
          <a:endParaRPr lang="es-CL"/>
        </a:p>
      </dgm:t>
    </dgm:pt>
    <dgm:pt modelId="{59013338-4D68-45F9-B7B5-5649326A3E76}">
      <dgm:prSet phldrT="[Texto]" custT="1"/>
      <dgm:spPr/>
      <dgm:t>
        <a:bodyPr/>
        <a:lstStyle/>
        <a:p>
          <a:r>
            <a:rPr lang="es-CL" sz="2000" dirty="0"/>
            <a:t>Matriz D2</a:t>
          </a:r>
        </a:p>
      </dgm:t>
    </dgm:pt>
    <dgm:pt modelId="{2F77F706-44C6-4A46-9601-589D305987A4}" type="parTrans" cxnId="{8E829488-6B0D-4F8A-8917-1085D823F370}">
      <dgm:prSet/>
      <dgm:spPr/>
      <dgm:t>
        <a:bodyPr/>
        <a:lstStyle/>
        <a:p>
          <a:endParaRPr lang="es-CL"/>
        </a:p>
      </dgm:t>
    </dgm:pt>
    <dgm:pt modelId="{9C06847C-4DF0-4E5E-97BC-EAE210A73105}" type="sibTrans" cxnId="{8E829488-6B0D-4F8A-8917-1085D823F370}">
      <dgm:prSet/>
      <dgm:spPr/>
      <dgm:t>
        <a:bodyPr/>
        <a:lstStyle/>
        <a:p>
          <a:endParaRPr lang="es-CL"/>
        </a:p>
      </dgm:t>
    </dgm:pt>
    <dgm:pt modelId="{DC96F992-0DD6-4F85-AC29-2DFB50DF9CC7}" type="pres">
      <dgm:prSet presAssocID="{CAAA2FBE-FE04-4E09-A627-484FBD870BAA}" presName="compositeShape" presStyleCnt="0">
        <dgm:presLayoutVars>
          <dgm:chMax val="7"/>
          <dgm:dir/>
          <dgm:resizeHandles val="exact"/>
        </dgm:presLayoutVars>
      </dgm:prSet>
      <dgm:spPr/>
    </dgm:pt>
    <dgm:pt modelId="{DB6A58EF-6656-4D47-AE9F-026557EC99A2}" type="pres">
      <dgm:prSet presAssocID="{6A7E96BE-655C-48C8-A899-E237DF1C10BF}" presName="circ1" presStyleLbl="vennNode1" presStyleIdx="0" presStyleCnt="2"/>
      <dgm:spPr/>
    </dgm:pt>
    <dgm:pt modelId="{A9895236-BC26-4ADD-AA82-556CB6CD360A}" type="pres">
      <dgm:prSet presAssocID="{6A7E96BE-655C-48C8-A899-E237DF1C10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442DB9-D0E7-48C1-B206-449431637B5D}" type="pres">
      <dgm:prSet presAssocID="{59013338-4D68-45F9-B7B5-5649326A3E76}" presName="circ2" presStyleLbl="vennNode1" presStyleIdx="1" presStyleCnt="2" custLinFactNeighborX="-6216"/>
      <dgm:spPr/>
    </dgm:pt>
    <dgm:pt modelId="{33F45FF7-9F10-4C50-8A14-AB7F5265AF74}" type="pres">
      <dgm:prSet presAssocID="{59013338-4D68-45F9-B7B5-5649326A3E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D47C90D-F4C1-4FD2-808B-FDA354691BD8}" type="presOf" srcId="{59013338-4D68-45F9-B7B5-5649326A3E76}" destId="{5D442DB9-D0E7-48C1-B206-449431637B5D}" srcOrd="0" destOrd="0" presId="urn:microsoft.com/office/officeart/2005/8/layout/venn1"/>
    <dgm:cxn modelId="{BA02A410-9EE7-49CF-B7A3-96365A804CB4}" type="presOf" srcId="{6A7E96BE-655C-48C8-A899-E237DF1C10BF}" destId="{DB6A58EF-6656-4D47-AE9F-026557EC99A2}" srcOrd="0" destOrd="0" presId="urn:microsoft.com/office/officeart/2005/8/layout/venn1"/>
    <dgm:cxn modelId="{99E8A639-4528-4F9B-B38E-6862577251A3}" type="presOf" srcId="{CAAA2FBE-FE04-4E09-A627-484FBD870BAA}" destId="{DC96F992-0DD6-4F85-AC29-2DFB50DF9CC7}" srcOrd="0" destOrd="0" presId="urn:microsoft.com/office/officeart/2005/8/layout/venn1"/>
    <dgm:cxn modelId="{6E77CB44-AB1A-4153-BAFA-3C16A385CE7E}" type="presOf" srcId="{59013338-4D68-45F9-B7B5-5649326A3E76}" destId="{33F45FF7-9F10-4C50-8A14-AB7F5265AF74}" srcOrd="1" destOrd="0" presId="urn:microsoft.com/office/officeart/2005/8/layout/venn1"/>
    <dgm:cxn modelId="{7853276A-C7A7-4F50-9B5B-8AB986CD5086}" type="presOf" srcId="{6A7E96BE-655C-48C8-A899-E237DF1C10BF}" destId="{A9895236-BC26-4ADD-AA82-556CB6CD360A}" srcOrd="1" destOrd="0" presId="urn:microsoft.com/office/officeart/2005/8/layout/venn1"/>
    <dgm:cxn modelId="{8E829488-6B0D-4F8A-8917-1085D823F370}" srcId="{CAAA2FBE-FE04-4E09-A627-484FBD870BAA}" destId="{59013338-4D68-45F9-B7B5-5649326A3E76}" srcOrd="1" destOrd="0" parTransId="{2F77F706-44C6-4A46-9601-589D305987A4}" sibTransId="{9C06847C-4DF0-4E5E-97BC-EAE210A73105}"/>
    <dgm:cxn modelId="{34D32097-01B1-4225-B3C7-C9CF14DA51DF}" srcId="{CAAA2FBE-FE04-4E09-A627-484FBD870BAA}" destId="{6A7E96BE-655C-48C8-A899-E237DF1C10BF}" srcOrd="0" destOrd="0" parTransId="{598E097A-4966-41D6-9881-7BFF0AB17B3E}" sibTransId="{D70D8593-D586-46ED-B4C0-8E184CE0DD8A}"/>
    <dgm:cxn modelId="{E9F09564-B165-4E56-950C-542D3B249AA7}" type="presParOf" srcId="{DC96F992-0DD6-4F85-AC29-2DFB50DF9CC7}" destId="{DB6A58EF-6656-4D47-AE9F-026557EC99A2}" srcOrd="0" destOrd="0" presId="urn:microsoft.com/office/officeart/2005/8/layout/venn1"/>
    <dgm:cxn modelId="{008EE5F4-73F0-4814-8DF1-5C7E50916833}" type="presParOf" srcId="{DC96F992-0DD6-4F85-AC29-2DFB50DF9CC7}" destId="{A9895236-BC26-4ADD-AA82-556CB6CD360A}" srcOrd="1" destOrd="0" presId="urn:microsoft.com/office/officeart/2005/8/layout/venn1"/>
    <dgm:cxn modelId="{115DD0B4-A004-485F-8BA7-5CCDE44199A8}" type="presParOf" srcId="{DC96F992-0DD6-4F85-AC29-2DFB50DF9CC7}" destId="{5D442DB9-D0E7-48C1-B206-449431637B5D}" srcOrd="2" destOrd="0" presId="urn:microsoft.com/office/officeart/2005/8/layout/venn1"/>
    <dgm:cxn modelId="{040EA213-15D1-4CD6-B990-4663970019FA}" type="presParOf" srcId="{DC96F992-0DD6-4F85-AC29-2DFB50DF9CC7}" destId="{33F45FF7-9F10-4C50-8A14-AB7F5265AF7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0D84D-18B8-49AB-A1F1-88A68A2819D7}">
      <dsp:nvSpPr>
        <dsp:cNvPr id="0" name=""/>
        <dsp:cNvSpPr/>
      </dsp:nvSpPr>
      <dsp:spPr>
        <a:xfrm>
          <a:off x="4983" y="1357026"/>
          <a:ext cx="1384465" cy="138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Matriz D</a:t>
          </a:r>
        </a:p>
      </dsp:txBody>
      <dsp:txXfrm>
        <a:off x="207733" y="1559776"/>
        <a:ext cx="978965" cy="978965"/>
      </dsp:txXfrm>
    </dsp:sp>
    <dsp:sp modelId="{195160BA-15F0-4E56-9BA0-91E41DC87A48}">
      <dsp:nvSpPr>
        <dsp:cNvPr id="0" name=""/>
        <dsp:cNvSpPr/>
      </dsp:nvSpPr>
      <dsp:spPr>
        <a:xfrm>
          <a:off x="1501867" y="1647763"/>
          <a:ext cx="802990" cy="80299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1608303" y="1954826"/>
        <a:ext cx="590118" cy="188864"/>
      </dsp:txXfrm>
    </dsp:sp>
    <dsp:sp modelId="{0B113547-912F-4C89-81FE-5E590C493BB0}">
      <dsp:nvSpPr>
        <dsp:cNvPr id="0" name=""/>
        <dsp:cNvSpPr/>
      </dsp:nvSpPr>
      <dsp:spPr>
        <a:xfrm>
          <a:off x="2417276" y="1357026"/>
          <a:ext cx="1384465" cy="138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Matriz H</a:t>
          </a:r>
        </a:p>
      </dsp:txBody>
      <dsp:txXfrm>
        <a:off x="2620026" y="1559776"/>
        <a:ext cx="978965" cy="978965"/>
      </dsp:txXfrm>
    </dsp:sp>
    <dsp:sp modelId="{53F7D812-A706-4F61-86B4-E554AF1BD676}">
      <dsp:nvSpPr>
        <dsp:cNvPr id="0" name=""/>
        <dsp:cNvSpPr/>
      </dsp:nvSpPr>
      <dsp:spPr>
        <a:xfrm>
          <a:off x="3914160" y="1647763"/>
          <a:ext cx="802990" cy="80299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4020596" y="1954826"/>
        <a:ext cx="590118" cy="188864"/>
      </dsp:txXfrm>
    </dsp:sp>
    <dsp:sp modelId="{EEBFEC97-6DD4-4279-BCB3-89C8372C66F9}">
      <dsp:nvSpPr>
        <dsp:cNvPr id="0" name=""/>
        <dsp:cNvSpPr/>
      </dsp:nvSpPr>
      <dsp:spPr>
        <a:xfrm>
          <a:off x="4829569" y="1357026"/>
          <a:ext cx="1384465" cy="138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Matriz S</a:t>
          </a:r>
        </a:p>
      </dsp:txBody>
      <dsp:txXfrm>
        <a:off x="5032319" y="1559776"/>
        <a:ext cx="978965" cy="978965"/>
      </dsp:txXfrm>
    </dsp:sp>
    <dsp:sp modelId="{845C946E-B5D7-4F9B-878A-897D875E181D}">
      <dsp:nvSpPr>
        <dsp:cNvPr id="0" name=""/>
        <dsp:cNvSpPr/>
      </dsp:nvSpPr>
      <dsp:spPr>
        <a:xfrm>
          <a:off x="6326453" y="1647763"/>
          <a:ext cx="802990" cy="80299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6432889" y="1954826"/>
        <a:ext cx="590118" cy="188864"/>
      </dsp:txXfrm>
    </dsp:sp>
    <dsp:sp modelId="{0365DC81-A8F5-4A1D-B268-0CA630B1B2B2}">
      <dsp:nvSpPr>
        <dsp:cNvPr id="0" name=""/>
        <dsp:cNvSpPr/>
      </dsp:nvSpPr>
      <dsp:spPr>
        <a:xfrm>
          <a:off x="7241862" y="1357026"/>
          <a:ext cx="1384465" cy="138446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Matriz C</a:t>
          </a:r>
        </a:p>
      </dsp:txBody>
      <dsp:txXfrm>
        <a:off x="7444612" y="1559776"/>
        <a:ext cx="978965" cy="978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854069" y="1311"/>
          <a:ext cx="1285280" cy="1285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</a:t>
          </a:r>
          <a:r>
            <a:rPr lang="es-ES_tradnl" sz="1400" kern="1200" noProof="0" dirty="0"/>
            <a:t>personales</a:t>
          </a:r>
        </a:p>
      </dsp:txBody>
      <dsp:txXfrm>
        <a:off x="1042294" y="189536"/>
        <a:ext cx="908830" cy="908830"/>
      </dsp:txXfrm>
    </dsp:sp>
    <dsp:sp modelId="{54B22EBF-4BD6-B247-BA80-74211CE53D13}">
      <dsp:nvSpPr>
        <dsp:cNvPr id="0" name=""/>
        <dsp:cNvSpPr/>
      </dsp:nvSpPr>
      <dsp:spPr>
        <a:xfrm>
          <a:off x="1123978" y="1390957"/>
          <a:ext cx="745462" cy="74546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22789" y="1676022"/>
        <a:ext cx="547840" cy="175332"/>
      </dsp:txXfrm>
    </dsp:sp>
    <dsp:sp modelId="{F4C2C787-4D78-1442-AE03-2093DE2CC317}">
      <dsp:nvSpPr>
        <dsp:cNvPr id="0" name=""/>
        <dsp:cNvSpPr/>
      </dsp:nvSpPr>
      <dsp:spPr>
        <a:xfrm>
          <a:off x="854069" y="2240785"/>
          <a:ext cx="1285280" cy="1285280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del Contrato</a:t>
          </a:r>
        </a:p>
      </dsp:txBody>
      <dsp:txXfrm>
        <a:off x="1042294" y="2429010"/>
        <a:ext cx="908830" cy="908830"/>
      </dsp:txXfrm>
    </dsp:sp>
    <dsp:sp modelId="{E912B662-03EF-F146-AECD-F447DE358C0E}">
      <dsp:nvSpPr>
        <dsp:cNvPr id="0" name=""/>
        <dsp:cNvSpPr/>
      </dsp:nvSpPr>
      <dsp:spPr>
        <a:xfrm>
          <a:off x="1123978" y="3630430"/>
          <a:ext cx="745462" cy="745462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22789" y="3915495"/>
        <a:ext cx="547840" cy="175332"/>
      </dsp:txXfrm>
    </dsp:sp>
    <dsp:sp modelId="{0F1DE70C-0D33-484E-99C6-0F0EB4FAE245}">
      <dsp:nvSpPr>
        <dsp:cNvPr id="0" name=""/>
        <dsp:cNvSpPr/>
      </dsp:nvSpPr>
      <dsp:spPr>
        <a:xfrm>
          <a:off x="854069" y="4480258"/>
          <a:ext cx="1285280" cy="1285280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Causal Cese</a:t>
          </a:r>
        </a:p>
      </dsp:txBody>
      <dsp:txXfrm>
        <a:off x="1042294" y="4668483"/>
        <a:ext cx="908830" cy="908830"/>
      </dsp:txXfrm>
    </dsp:sp>
    <dsp:sp modelId="{FB76CE77-41D5-3340-988F-33554C822DAE}">
      <dsp:nvSpPr>
        <dsp:cNvPr id="0" name=""/>
        <dsp:cNvSpPr/>
      </dsp:nvSpPr>
      <dsp:spPr>
        <a:xfrm>
          <a:off x="2332142" y="2644363"/>
          <a:ext cx="408719" cy="478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32142" y="2739988"/>
        <a:ext cx="286103" cy="286874"/>
      </dsp:txXfrm>
    </dsp:sp>
    <dsp:sp modelId="{07560488-B33B-134E-BEC2-7FDB2176B5E9}">
      <dsp:nvSpPr>
        <dsp:cNvPr id="0" name=""/>
        <dsp:cNvSpPr/>
      </dsp:nvSpPr>
      <dsp:spPr>
        <a:xfrm>
          <a:off x="2910519" y="1598144"/>
          <a:ext cx="2570561" cy="2570561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noProof="0" dirty="0"/>
            <a:t>Matriz</a:t>
          </a:r>
          <a:r>
            <a:rPr lang="en-US" sz="3200" kern="1200" dirty="0"/>
            <a:t>_C</a:t>
          </a:r>
        </a:p>
      </dsp:txBody>
      <dsp:txXfrm>
        <a:off x="3286969" y="1974594"/>
        <a:ext cx="1817661" cy="1817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A58EF-6656-4D47-AE9F-026557EC99A2}">
      <dsp:nvSpPr>
        <dsp:cNvPr id="0" name=""/>
        <dsp:cNvSpPr/>
      </dsp:nvSpPr>
      <dsp:spPr>
        <a:xfrm>
          <a:off x="775157" y="4949"/>
          <a:ext cx="1809652" cy="18096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Matriz D1</a:t>
          </a:r>
        </a:p>
      </dsp:txBody>
      <dsp:txXfrm>
        <a:off x="1027856" y="218346"/>
        <a:ext cx="1043403" cy="1382858"/>
      </dsp:txXfrm>
    </dsp:sp>
    <dsp:sp modelId="{5D442DB9-D0E7-48C1-B206-449431637B5D}">
      <dsp:nvSpPr>
        <dsp:cNvPr id="0" name=""/>
        <dsp:cNvSpPr/>
      </dsp:nvSpPr>
      <dsp:spPr>
        <a:xfrm>
          <a:off x="1966923" y="4949"/>
          <a:ext cx="1809652" cy="18096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Matriz D2</a:t>
          </a:r>
        </a:p>
      </dsp:txBody>
      <dsp:txXfrm>
        <a:off x="2480473" y="218346"/>
        <a:ext cx="1043403" cy="1382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5882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7826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014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48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76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285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34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63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72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00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88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rh.c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95773"/>
            <a:ext cx="7164186" cy="9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Cecilia Digmann Muñoz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563237"/>
            <a:ext cx="9236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Matriz C (Ceses de Funciones) y V (Ceses con bonificación retiro voluntario)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DB587A-B882-4444-A8A3-83DEEB79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87A423-99CF-4625-9A78-040F6CE01AE6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C- Fuentes de información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E5408-D777-4BBB-B498-6E8938587D71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F13C1E-0026-424F-BD9E-1C2144DF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0" y="2005626"/>
            <a:ext cx="1133475" cy="105727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57A9FE6-5187-4280-8BCC-114BA869E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2" y="3275825"/>
            <a:ext cx="1038550" cy="103855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852" y="4546275"/>
            <a:ext cx="1038550" cy="10385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CBAFCB1-7F36-4A34-866D-F06C7F5B2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809" y="980729"/>
            <a:ext cx="6641228" cy="511013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F61ED68-6188-4EAC-B5D2-ED1D8B127525}"/>
              </a:ext>
            </a:extLst>
          </p:cNvPr>
          <p:cNvSpPr/>
          <p:nvPr/>
        </p:nvSpPr>
        <p:spPr>
          <a:xfrm>
            <a:off x="3133655" y="2426251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FECEF8D-D0C2-40D7-BF1E-23C702FD485B}"/>
              </a:ext>
            </a:extLst>
          </p:cNvPr>
          <p:cNvSpPr/>
          <p:nvPr/>
        </p:nvSpPr>
        <p:spPr>
          <a:xfrm>
            <a:off x="3246196" y="3999702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900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DB587A-B882-4444-A8A3-83DEEB79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87A423-99CF-4625-9A78-040F6CE01AE6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C- Fuentes de información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E5408-D777-4BBB-B498-6E8938587D71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852" y="4546275"/>
            <a:ext cx="1038550" cy="1038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693476-0E77-42D6-87C3-2E9564DC29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0" r="63850" b="47334"/>
          <a:stretch/>
        </p:blipFill>
        <p:spPr>
          <a:xfrm>
            <a:off x="413266" y="950976"/>
            <a:ext cx="4407408" cy="3419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E4E7B2-52E5-4BB3-91CA-FA3531F80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76" t="14627" r="22149" b="32267"/>
          <a:stretch/>
        </p:blipFill>
        <p:spPr>
          <a:xfrm>
            <a:off x="5034984" y="1466214"/>
            <a:ext cx="5820418" cy="31455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72489F-0553-4EDF-AB01-A946624E3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304" y="3589147"/>
            <a:ext cx="4941824" cy="277977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1355C41-43B8-418E-84C2-109BBFD79A15}"/>
              </a:ext>
            </a:extLst>
          </p:cNvPr>
          <p:cNvSpPr/>
          <p:nvPr/>
        </p:nvSpPr>
        <p:spPr>
          <a:xfrm>
            <a:off x="1606607" y="2325667"/>
            <a:ext cx="23042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28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8"/>
            <a:ext cx="9886946" cy="36492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Asegurarse de copiar todos los datos desde el archivo Excel original hacia el archivo Excel de la matriz de validación.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Utilizar la última versión de la matriz de validación (descargar desde </a:t>
            </a:r>
            <a:r>
              <a:rPr lang="es-ES" sz="1800" kern="0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www.sirh.cl</a:t>
            </a:r>
            <a:r>
              <a:rPr lang="es-ES" sz="1800" kern="0" dirty="0">
                <a:solidFill>
                  <a:srgbClr val="000000"/>
                </a:solidFill>
              </a:rPr>
              <a:t>) . Además es posible descargar desde DIPRES (pero no tiene columna de </a:t>
            </a:r>
            <a:r>
              <a:rPr lang="es-ES" sz="1800" kern="0" dirty="0" err="1">
                <a:solidFill>
                  <a:srgbClr val="000000"/>
                </a:solidFill>
              </a:rPr>
              <a:t>corr_cto</a:t>
            </a:r>
            <a:r>
              <a:rPr lang="es-ES" sz="1800" kern="0" dirty="0">
                <a:solidFill>
                  <a:srgbClr val="000000"/>
                </a:solidFill>
              </a:rPr>
              <a:t> y </a:t>
            </a:r>
            <a:r>
              <a:rPr lang="es-ES" sz="1800" kern="0" dirty="0" err="1">
                <a:solidFill>
                  <a:srgbClr val="000000"/>
                </a:solidFill>
              </a:rPr>
              <a:t>estab</a:t>
            </a:r>
            <a:r>
              <a:rPr lang="es-ES" sz="1800" kern="0" dirty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 de incluir los campos de “establecimiento” y “correlativo”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Hacer las correcciones en el archivo Excel original y volver a validar nuevamente.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Copiar la sección de fórmulas para todos los registros</a:t>
            </a: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E1788-3460-6E41-9D9F-CA7BABADB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93" y="3909060"/>
            <a:ext cx="4849981" cy="233172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8778240" y="5074920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8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D65C-8E62-4B48-9B11-D10ED197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3987801"/>
            <a:ext cx="2803713" cy="15639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925032" y="2640622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ID Servicio</a:t>
            </a:r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DDCB-C8E9-4548-9DCF-85CC1C86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468" y="3459502"/>
            <a:ext cx="1028700" cy="314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9A44F6-669B-B14E-ABA9-6A57F244314F}"/>
              </a:ext>
            </a:extLst>
          </p:cNvPr>
          <p:cNvSpPr/>
          <p:nvPr/>
        </p:nvSpPr>
        <p:spPr>
          <a:xfrm>
            <a:off x="3161853" y="2397368"/>
            <a:ext cx="1725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son correctos pero no así el formato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C75C0-82EB-9441-AF4E-D4D36875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615" y="4448629"/>
            <a:ext cx="1132442" cy="13154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1275DC-3ED0-6447-BF7B-414C9081EABC}"/>
              </a:ext>
            </a:extLst>
          </p:cNvPr>
          <p:cNvSpPr/>
          <p:nvPr/>
        </p:nvSpPr>
        <p:spPr>
          <a:xfrm>
            <a:off x="4580435" y="3411666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Convertir a Texto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51599-FF4C-4847-B120-F4271A2A1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306" y="3853609"/>
            <a:ext cx="3160629" cy="15950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0D158E-C9A2-3241-86A8-60F6BDE077DD}"/>
              </a:ext>
            </a:extLst>
          </p:cNvPr>
          <p:cNvSpPr/>
          <p:nvPr/>
        </p:nvSpPr>
        <p:spPr>
          <a:xfrm>
            <a:off x="9434527" y="3042334"/>
            <a:ext cx="172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C04A7-060D-3440-86D5-2FC3A71F2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1899" y="4277508"/>
            <a:ext cx="1486584" cy="14865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5BE80-9675-4607-9233-222AC1069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260" y="3597697"/>
            <a:ext cx="1638300" cy="270510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9B117EDA-9DA4-4F72-A985-E3496EEFA3C1}"/>
              </a:ext>
            </a:extLst>
          </p:cNvPr>
          <p:cNvSpPr/>
          <p:nvPr/>
        </p:nvSpPr>
        <p:spPr>
          <a:xfrm>
            <a:off x="6378256" y="2120369"/>
            <a:ext cx="21211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Al presionar 2 veces siguiente nos aparece la opción “Formato de Datos”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398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Errores Frecuentes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14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53449D8-B640-4C16-97DB-46EF06D1632C}"/>
              </a:ext>
            </a:extLst>
          </p:cNvPr>
          <p:cNvSpPr/>
          <p:nvPr/>
        </p:nvSpPr>
        <p:spPr>
          <a:xfrm>
            <a:off x="1328046" y="976791"/>
            <a:ext cx="74328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s-CL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Errores de Formato, campos  vacíos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Error consistencia contractual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Registros que desaparecen de un trimestre a otro.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El valor del campo ANTIG_SERV, debe ser consistente con el cálculo a la fecha de alejamiento;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El valor del campo EDAD, debe ser consistente con el cálculo a la fecha de alejamiento;"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Error en el valor del campo CAUSAL_ALEJAMIENTO, dado que no se ajusta al Código establecido para los funcionarios con Incentivo al Retiro.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Registros cambian de causal de un trimestre a otro.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Fecha de término igual que fecha de alejamiento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2"/>
                </a:solidFill>
                <a:latin typeface="Calibri" panose="020F0502020204030204" pitchFamily="34" charset="0"/>
              </a:rPr>
              <a:t>Faltan honorarios regularizados</a:t>
            </a:r>
          </a:p>
          <a:p>
            <a:endParaRPr lang="es-CL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AutoShape 2" descr="Image result for no ver">
            <a:extLst>
              <a:ext uri="{FF2B5EF4-FFF2-40B4-BE49-F238E27FC236}">
                <a16:creationId xmlns:a16="http://schemas.microsoft.com/office/drawing/2014/main" id="{EAB84C11-6285-4AE1-8A58-1A32FF1E1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D3AF6E-562A-4299-A170-DA2632CA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42" y="5240190"/>
            <a:ext cx="3467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1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Errores Frecuentes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15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5" name="AutoShape 2" descr="Image result for no ver">
            <a:extLst>
              <a:ext uri="{FF2B5EF4-FFF2-40B4-BE49-F238E27FC236}">
                <a16:creationId xmlns:a16="http://schemas.microsoft.com/office/drawing/2014/main" id="{EAB84C11-6285-4AE1-8A58-1A32FF1E1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D3AF6E-562A-4299-A170-DA2632CA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42" y="5240190"/>
            <a:ext cx="3467100" cy="13144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4715B68-944B-4884-AC8D-1D5B86BAD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306" y="457247"/>
            <a:ext cx="7290772" cy="40990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D7C777A-AE79-42FD-A540-9122565C1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58" y="2862881"/>
            <a:ext cx="6292623" cy="35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2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5" name="AutoShape 2" descr="Image result for no ver">
            <a:extLst>
              <a:ext uri="{FF2B5EF4-FFF2-40B4-BE49-F238E27FC236}">
                <a16:creationId xmlns:a16="http://schemas.microsoft.com/office/drawing/2014/main" id="{EAB84C11-6285-4AE1-8A58-1A32FF1E1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CE3DBF-B05F-4B03-9D02-A5CC5499F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7" t="31171" r="39665" b="12801"/>
          <a:stretch/>
        </p:blipFill>
        <p:spPr>
          <a:xfrm>
            <a:off x="5467892" y="759655"/>
            <a:ext cx="6545918" cy="404400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862D510-BC39-48BE-85D1-14B9A93C7762}"/>
              </a:ext>
            </a:extLst>
          </p:cNvPr>
          <p:cNvSpPr txBox="1">
            <a:spLocks/>
          </p:cNvSpPr>
          <p:nvPr/>
        </p:nvSpPr>
        <p:spPr bwMode="auto">
          <a:xfrm>
            <a:off x="1282798" y="303358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CD050D9-5D99-4D67-B598-3C2072E99040}"/>
              </a:ext>
            </a:extLst>
          </p:cNvPr>
          <p:cNvGrpSpPr/>
          <p:nvPr/>
        </p:nvGrpSpPr>
        <p:grpSpPr>
          <a:xfrm>
            <a:off x="77886" y="1354308"/>
            <a:ext cx="4430293" cy="4193555"/>
            <a:chOff x="406400" y="1700808"/>
            <a:chExt cx="4525640" cy="4448032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E973D19-7806-4184-B749-8543BAF336B7}"/>
                </a:ext>
              </a:extLst>
            </p:cNvPr>
            <p:cNvSpPr/>
            <p:nvPr/>
          </p:nvSpPr>
          <p:spPr>
            <a:xfrm>
              <a:off x="406400" y="1700808"/>
              <a:ext cx="4525640" cy="444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endParaRPr lang="es-CL" dirty="0"/>
            </a:p>
            <a:p>
              <a:pPr algn="ctr"/>
              <a:r>
                <a:rPr lang="es-CL" sz="3200" dirty="0"/>
                <a:t>Matriz C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ECF8EE21-68BF-4BE1-A94B-0DD023ABAA21}"/>
                </a:ext>
              </a:extLst>
            </p:cNvPr>
            <p:cNvSpPr/>
            <p:nvPr/>
          </p:nvSpPr>
          <p:spPr>
            <a:xfrm>
              <a:off x="1248379" y="2460228"/>
              <a:ext cx="2841681" cy="292919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3200" dirty="0">
                  <a:solidFill>
                    <a:schemeClr val="tx1"/>
                  </a:solidFill>
                </a:rPr>
                <a:t>Matriz V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D1E9FEC-7FCD-48FB-B63E-B740DA5F4846}"/>
              </a:ext>
            </a:extLst>
          </p:cNvPr>
          <p:cNvSpPr txBox="1"/>
          <p:nvPr/>
        </p:nvSpPr>
        <p:spPr>
          <a:xfrm>
            <a:off x="4783328" y="3092953"/>
            <a:ext cx="482231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2000" b="1" u="sng">
                <a:solidFill>
                  <a:srgbClr val="FF0000"/>
                </a:solidFill>
                <a:latin typeface="Candara" panose="020E0502030303020204" pitchFamily="34" charset="0"/>
              </a:defRPr>
            </a:lvl1pPr>
          </a:lstStyle>
          <a:p>
            <a:pPr marL="0" indent="0">
              <a:buNone/>
            </a:pPr>
            <a:r>
              <a:rPr lang="es-CL" u="none" dirty="0">
                <a:solidFill>
                  <a:schemeClr val="tx2"/>
                </a:solidFill>
              </a:rPr>
              <a:t>1.- Los registros de la matriz V, deben estar contenidos en la matriz C. (</a:t>
            </a:r>
            <a:r>
              <a:rPr lang="es-CL" u="none" dirty="0"/>
              <a:t>Exceptuando los Retiros Voluntarios por Salud No recuperable</a:t>
            </a:r>
            <a:r>
              <a:rPr lang="es-CL" u="none" dirty="0">
                <a:solidFill>
                  <a:schemeClr val="tx2"/>
                </a:solidFill>
              </a:rPr>
              <a:t>).</a:t>
            </a:r>
          </a:p>
          <a:p>
            <a:pPr marL="0" indent="0">
              <a:buNone/>
            </a:pPr>
            <a:endParaRPr lang="es-CL" u="none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CL" u="none" dirty="0">
                <a:solidFill>
                  <a:schemeClr val="tx2"/>
                </a:solidFill>
              </a:rPr>
              <a:t>2.- Deben aparecer en la Matriz C con la </a:t>
            </a:r>
            <a:r>
              <a:rPr lang="es-CL" dirty="0">
                <a:solidFill>
                  <a:schemeClr val="tx2"/>
                </a:solidFill>
              </a:rPr>
              <a:t>causal 312.</a:t>
            </a:r>
          </a:p>
          <a:p>
            <a:pPr marL="0" indent="0">
              <a:buNone/>
            </a:pPr>
            <a:endParaRPr lang="es-CL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CL" u="none" dirty="0">
                <a:solidFill>
                  <a:schemeClr val="tx2"/>
                </a:solidFill>
              </a:rPr>
              <a:t>3.- En el caso de que no esté contenida, se deben declarar los funcionarios faltantes en la Matriz C.</a:t>
            </a:r>
          </a:p>
        </p:txBody>
      </p:sp>
    </p:spTree>
    <p:extLst>
      <p:ext uri="{BB962C8B-B14F-4D97-AF65-F5344CB8AC3E}">
        <p14:creationId xmlns:p14="http://schemas.microsoft.com/office/powerpoint/2010/main" val="143932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DB587A-B882-4444-A8A3-83DEEB79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17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87A423-99CF-4625-9A78-040F6CE01AE6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V- Fuentes de información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E5408-D777-4BBB-B498-6E8938587D71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18024" y="5366435"/>
            <a:ext cx="1038550" cy="10385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C35530-9E7D-4E35-87C2-1A37B3535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3" y="1062852"/>
            <a:ext cx="5040560" cy="43035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D8BB38-F8AC-47FC-BBBD-F0097AF3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752" y="2838244"/>
            <a:ext cx="3989755" cy="29569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7F9812-2D2C-41CF-AA41-92EA9295AF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96" t="17865" r="22697" b="5095"/>
          <a:stretch/>
        </p:blipFill>
        <p:spPr>
          <a:xfrm>
            <a:off x="6507036" y="4170811"/>
            <a:ext cx="3592009" cy="24382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D5621D3-ACB7-430E-969A-B2BD90C6646E}"/>
              </a:ext>
            </a:extLst>
          </p:cNvPr>
          <p:cNvSpPr/>
          <p:nvPr/>
        </p:nvSpPr>
        <p:spPr>
          <a:xfrm>
            <a:off x="6507035" y="1083918"/>
            <a:ext cx="4873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b="1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ctr"/>
            <a:r>
              <a:rPr lang="es-ES_tradnl" b="1" dirty="0">
                <a:solidFill>
                  <a:srgbClr val="FF0000"/>
                </a:solidFill>
                <a:latin typeface="Candara" panose="020E0502030303020204" pitchFamily="34" charset="0"/>
              </a:rPr>
              <a:t>¿De dónde se extraen los datos?</a:t>
            </a:r>
          </a:p>
          <a:p>
            <a:pPr algn="ctr"/>
            <a:r>
              <a:rPr lang="es-ES_tradnl" b="1" dirty="0">
                <a:solidFill>
                  <a:schemeClr val="tx2"/>
                </a:solidFill>
                <a:latin typeface="Candara" panose="020E0502030303020204" pitchFamily="34" charset="0"/>
              </a:rPr>
              <a:t>Módulo Retiro Voluntario /</a:t>
            </a:r>
            <a:r>
              <a:rPr lang="es-ES_tradnl" b="1" dirty="0">
                <a:solidFill>
                  <a:schemeClr val="tx2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 Mantenedor de Alejamientos </a:t>
            </a:r>
          </a:p>
          <a:p>
            <a:pPr algn="ctr"/>
            <a:endParaRPr lang="es-ES_tradnl" b="1" u="sng" dirty="0">
              <a:solidFill>
                <a:schemeClr val="tx2"/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s-ES_tradnl" b="1" u="sng" dirty="0">
                <a:solidFill>
                  <a:srgbClr val="FF0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VALIDAR COMPLETITUD: </a:t>
            </a:r>
            <a:r>
              <a:rPr lang="es-ES_tradnl" b="1" u="sng" dirty="0">
                <a:solidFill>
                  <a:schemeClr val="tx2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Informe de Indemnización Fase IV Retiro Voluntario de ambas Leyes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959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DB587A-B882-4444-A8A3-83DEEB79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18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87A423-99CF-4625-9A78-040F6CE01AE6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V- Fuentes de información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E5408-D777-4BBB-B498-6E8938587D71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438BDC-C5FA-452C-848E-30B1F3B4C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3" r="27550" b="15200"/>
          <a:stretch/>
        </p:blipFill>
        <p:spPr>
          <a:xfrm>
            <a:off x="2210401" y="1038698"/>
            <a:ext cx="8125726" cy="5164799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474" y="4939467"/>
            <a:ext cx="1038550" cy="1038550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17F953C-1912-43B2-AEE9-6560D9C228F7}"/>
              </a:ext>
            </a:extLst>
          </p:cNvPr>
          <p:cNvSpPr/>
          <p:nvPr/>
        </p:nvSpPr>
        <p:spPr>
          <a:xfrm>
            <a:off x="328651" y="2930652"/>
            <a:ext cx="1192761" cy="9966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HABER 245 Y 246</a:t>
            </a:r>
          </a:p>
        </p:txBody>
      </p:sp>
    </p:spTree>
    <p:extLst>
      <p:ext uri="{BB962C8B-B14F-4D97-AF65-F5344CB8AC3E}">
        <p14:creationId xmlns:p14="http://schemas.microsoft.com/office/powerpoint/2010/main" val="251302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DB587A-B882-4444-A8A3-83DEEB79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19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87A423-99CF-4625-9A78-040F6CE01AE6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Correlación de matrices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E5408-D777-4BBB-B498-6E8938587D71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18024" y="5366435"/>
            <a:ext cx="1038550" cy="1038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A85988-DE20-4561-8F8E-6CE979F30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8" t="30493" r="41745" b="16702"/>
          <a:stretch/>
        </p:blipFill>
        <p:spPr>
          <a:xfrm>
            <a:off x="1246922" y="1637137"/>
            <a:ext cx="7214907" cy="446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0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2030871" y="1548606"/>
            <a:ext cx="7861037" cy="447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de las Matriz C y V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matriz 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de matrices anteriores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Consultas</a:t>
            </a:r>
            <a:br>
              <a:rPr lang="es-ES" sz="2000" dirty="0">
                <a:solidFill>
                  <a:schemeClr val="accent5"/>
                </a:solidFill>
              </a:rPr>
            </a:br>
            <a:r>
              <a:rPr lang="es-CL" sz="2000" dirty="0">
                <a:solidFill>
                  <a:schemeClr val="accent5"/>
                </a:solidFill>
              </a:rPr>
              <a:t> 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DB587A-B882-4444-A8A3-83DEEB79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20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87A423-99CF-4625-9A78-040F6CE01AE6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Correlación de matrices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E5408-D777-4BBB-B498-6E8938587D71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DEFACAF-7993-48E9-8DE9-C0A7D3A2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18024" y="5366435"/>
            <a:ext cx="1038550" cy="1038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D06901-4E95-4157-A9B1-EF66D3BC8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7" t="30466" r="37738" b="14268"/>
          <a:stretch/>
        </p:blipFill>
        <p:spPr>
          <a:xfrm>
            <a:off x="1246922" y="1157874"/>
            <a:ext cx="7606791" cy="4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E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Correlación de matrices anteriores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Matriz C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79363461-546C-6541-96E6-7319BC632E0B}"/>
              </a:ext>
            </a:extLst>
          </p:cNvPr>
          <p:cNvSpPr txBox="1">
            <a:spLocks/>
          </p:cNvSpPr>
          <p:nvPr/>
        </p:nvSpPr>
        <p:spPr>
          <a:xfrm>
            <a:off x="510716" y="1234639"/>
            <a:ext cx="7465666" cy="3084143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000" kern="0" dirty="0">
                <a:solidFill>
                  <a:srgbClr val="000000"/>
                </a:solidFill>
              </a:rPr>
              <a:t>Al hecho de ser una matriz acumulativa siempre tener presentes lo siguientes: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b="1" kern="0" dirty="0">
              <a:solidFill>
                <a:srgbClr val="000000"/>
              </a:solidFill>
            </a:endParaRPr>
          </a:p>
          <a:p>
            <a:pPr marL="483357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kern="0" dirty="0">
                <a:solidFill>
                  <a:srgbClr val="000000"/>
                </a:solidFill>
              </a:rPr>
              <a:t>No pueden aparecer menos casos que el corte anterior. Verificar movilidad de matriz, tener presente para aclarar en observaciones</a:t>
            </a:r>
          </a:p>
          <a:p>
            <a:pPr marL="483357" lvl="1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kern="0" dirty="0">
                <a:solidFill>
                  <a:srgbClr val="000000"/>
                </a:solidFill>
              </a:rPr>
              <a:t>Cambio causal de alejamiento respecto del periodo anterior. Tener presente para aclarar en observaciones.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F4547280-8200-421E-8DDF-422370301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468" y="3682890"/>
            <a:ext cx="3857568" cy="2747272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014B603-E014-47C1-B8D0-3A2B305B7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048470"/>
              </p:ext>
            </p:extLst>
          </p:nvPr>
        </p:nvGraphicFramePr>
        <p:xfrm>
          <a:off x="2032001" y="4318781"/>
          <a:ext cx="4664222" cy="181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AC3750B-2A74-4BA7-825A-68DE2EB009A5}"/>
              </a:ext>
            </a:extLst>
          </p:cNvPr>
          <p:cNvCxnSpPr/>
          <p:nvPr/>
        </p:nvCxnSpPr>
        <p:spPr>
          <a:xfrm flipH="1">
            <a:off x="1814732" y="5303520"/>
            <a:ext cx="1209822" cy="0"/>
          </a:xfrm>
          <a:prstGeom prst="straightConnector1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E28E0020-D55B-468B-89B0-02ED84E3E263}"/>
              </a:ext>
            </a:extLst>
          </p:cNvPr>
          <p:cNvSpPr/>
          <p:nvPr/>
        </p:nvSpPr>
        <p:spPr>
          <a:xfrm>
            <a:off x="815926" y="4994030"/>
            <a:ext cx="998806" cy="59084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CESES</a:t>
            </a:r>
          </a:p>
        </p:txBody>
      </p:sp>
    </p:spTree>
    <p:extLst>
      <p:ext uri="{BB962C8B-B14F-4D97-AF65-F5344CB8AC3E}">
        <p14:creationId xmlns:p14="http://schemas.microsoft.com/office/powerpoint/2010/main" val="394864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Consultas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22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900134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23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7A26CCC-40D1-409F-914D-D379BE9E1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703221"/>
              </p:ext>
            </p:extLst>
          </p:nvPr>
        </p:nvGraphicFramePr>
        <p:xfrm>
          <a:off x="779973" y="-211015"/>
          <a:ext cx="8631311" cy="409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brir llave 11">
            <a:extLst>
              <a:ext uri="{FF2B5EF4-FFF2-40B4-BE49-F238E27FC236}">
                <a16:creationId xmlns:a16="http://schemas.microsoft.com/office/drawing/2014/main" id="{8FB10DF3-5C45-4C69-8E02-1B2A394BB287}"/>
              </a:ext>
            </a:extLst>
          </p:cNvPr>
          <p:cNvSpPr/>
          <p:nvPr/>
        </p:nvSpPr>
        <p:spPr>
          <a:xfrm rot="16200000">
            <a:off x="3313656" y="-142177"/>
            <a:ext cx="1088031" cy="6380484"/>
          </a:xfrm>
          <a:prstGeom prst="leftBrac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FDBEDEF9-39FE-4A2A-A10B-74BD4696B32D}"/>
              </a:ext>
            </a:extLst>
          </p:cNvPr>
          <p:cNvSpPr/>
          <p:nvPr/>
        </p:nvSpPr>
        <p:spPr>
          <a:xfrm>
            <a:off x="8539089" y="3052689"/>
            <a:ext cx="717453" cy="834814"/>
          </a:xfrm>
          <a:prstGeom prst="down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err="1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0A3943-DDD4-42F5-9793-4495C1E3890C}"/>
              </a:ext>
            </a:extLst>
          </p:cNvPr>
          <p:cNvSpPr txBox="1"/>
          <p:nvPr/>
        </p:nvSpPr>
        <p:spPr>
          <a:xfrm>
            <a:off x="2419643" y="3889211"/>
            <a:ext cx="2987090" cy="6405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 algn="ctr">
              <a:buNone/>
            </a:pPr>
            <a:r>
              <a:rPr lang="es-CL" sz="2000" dirty="0">
                <a:solidFill>
                  <a:schemeClr val="tx2"/>
                </a:solidFill>
              </a:rPr>
              <a:t>Matrices Bases, consultan Personal disponible, en funciones a la fecha de corte</a:t>
            </a:r>
            <a:endParaRPr lang="es-CL" sz="20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684CCE-D0E0-4076-B803-2125A7919908}"/>
              </a:ext>
            </a:extLst>
          </p:cNvPr>
          <p:cNvSpPr txBox="1"/>
          <p:nvPr/>
        </p:nvSpPr>
        <p:spPr>
          <a:xfrm>
            <a:off x="7610620" y="4351034"/>
            <a:ext cx="3179300" cy="1069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 algn="ctr">
              <a:buNone/>
            </a:pPr>
            <a:r>
              <a:rPr lang="es-CL" sz="2000" dirty="0">
                <a:solidFill>
                  <a:schemeClr val="tx2"/>
                </a:solidFill>
              </a:rPr>
              <a:t>Matriz Base, consulta por el personal, que cesó durante el período, es acumulativa.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FE6688-755A-4AE4-92CD-13B548A9840B}"/>
              </a:ext>
            </a:extLst>
          </p:cNvPr>
          <p:cNvSpPr/>
          <p:nvPr/>
        </p:nvSpPr>
        <p:spPr>
          <a:xfrm>
            <a:off x="754911" y="1001334"/>
            <a:ext cx="689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Personal que debe ser informado </a:t>
            </a:r>
            <a:endParaRPr lang="es-CL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61F6233-29B1-4A44-AD3B-B1E226CD5BE7}"/>
              </a:ext>
            </a:extLst>
          </p:cNvPr>
          <p:cNvSpPr/>
          <p:nvPr/>
        </p:nvSpPr>
        <p:spPr>
          <a:xfrm>
            <a:off x="754911" y="1853196"/>
            <a:ext cx="45626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Todo el personal que, durante el período informado, presentó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alejamiento del Servicio por cualquier causa.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Independiente de la calidad jurídica o tipo de contrato en el que se desempeñó o si su cargo se consideró como parte de la dotación del Servicio o fuera de la dotación.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En el caso de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personal que cuenta con más de un contrato</a:t>
            </a:r>
            <a:r>
              <a:rPr lang="es-CL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en el período informado, hablamos de Cese </a:t>
            </a:r>
            <a:r>
              <a:rPr lang="es-CL" b="1" i="1" dirty="0">
                <a:solidFill>
                  <a:schemeClr val="tx2"/>
                </a:solidFill>
                <a:latin typeface="Calibri" panose="020F0502020204030204" pitchFamily="34" charset="0"/>
              </a:rPr>
              <a:t>cuando se presenta solución de continuidad</a:t>
            </a:r>
            <a:r>
              <a:rPr lang="es-CL" i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entre un contrato y el siguiente.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C490AF-12A8-49FF-AF20-E2E5C195F420}"/>
              </a:ext>
            </a:extLst>
          </p:cNvPr>
          <p:cNvSpPr/>
          <p:nvPr/>
        </p:nvSpPr>
        <p:spPr>
          <a:xfrm>
            <a:off x="6297638" y="1714696"/>
            <a:ext cx="49424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Condición especial, personal que aún cuando no representan alejamiento de la institución: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Personal a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honorarios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que pasa a la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contrata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(regularización de honorarios)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Personal de la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dotación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 que termina su contrato y pasa a desempeñarse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fuera de la dotación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(por ejemplo, contratas que pasan a honorarios).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Personal de cualquier tipo cuyo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contrato del año anterior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no fue renovado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para el presente año (con </a:t>
            </a: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>fecha término de contrato 31 de diciembre año anterior </a:t>
            </a:r>
            <a:r>
              <a:rPr lang="es-CL" dirty="0">
                <a:solidFill>
                  <a:srgbClr val="000000"/>
                </a:solidFill>
                <a:latin typeface="Calibri" panose="020F0502020204030204" pitchFamily="34" charset="0"/>
              </a:rPr>
              <a:t>y, por tanto, fecha de alejamiento 1 de enero año en curso). 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61" y="5102021"/>
            <a:ext cx="2271122" cy="15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FE6688-755A-4AE4-92CD-13B548A9840B}"/>
              </a:ext>
            </a:extLst>
          </p:cNvPr>
          <p:cNvSpPr/>
          <p:nvPr/>
        </p:nvSpPr>
        <p:spPr>
          <a:xfrm>
            <a:off x="754911" y="1001334"/>
            <a:ext cx="6897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Personal que NO debe ser informado </a:t>
            </a:r>
            <a:endParaRPr lang="es-CL" sz="2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313776-CCCA-49D7-8639-8958C3D1ABBA}"/>
              </a:ext>
            </a:extLst>
          </p:cNvPr>
          <p:cNvSpPr/>
          <p:nvPr/>
        </p:nvSpPr>
        <p:spPr>
          <a:xfrm>
            <a:off x="584790" y="1462999"/>
            <a:ext cx="95989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s-C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Términos de contrato por cambios en calidad jurídica dentro del mismo grupo; se entiende como grupo, por un lado al personal de la dotación, y por otro, al personal fuera de dotación (por ejemplo, no informar contratas que pasan a la planta o viceversa);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Personal de cualquier tipo, cuyo contrato fue renovado o modificado, pero que se mantiene en funciones a la fecha de término del período informado.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Personal suplente o reemplazo que termina una suplencia y comienza otra, de manera continua, durante el período informado;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Personal que mantiene propiedad de un cargo en la planta del Servicio informante, y pasa a desempeñarse en otro cargo, fuera de la institución.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Personal cuyo contrato finaliza en la fecha de cierre del informe</a:t>
            </a:r>
            <a:r>
              <a:rPr lang="es-CL" sz="2000" dirty="0">
                <a:solidFill>
                  <a:srgbClr val="FF0000"/>
                </a:solidFill>
                <a:latin typeface="Calibri" panose="020F0502020204030204" pitchFamily="34" charset="0"/>
              </a:rPr>
              <a:t>; </a:t>
            </a:r>
            <a:r>
              <a:rPr lang="es-CL" sz="2000" dirty="0">
                <a:solidFill>
                  <a:srgbClr val="000000"/>
                </a:solidFill>
                <a:latin typeface="Calibri" panose="020F0502020204030204" pitchFamily="34" charset="0"/>
              </a:rPr>
              <a:t>este personal se considera en funciones puesto que la fecha de alejamiento es posterior a la fecha de cierre del informe, y, por tanto, debe ser declarado en la matriz correspondiente (D, S, H).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0A94CD-55B1-437A-9D5E-80E66A098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251" y="1285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5559271" y="1316792"/>
            <a:ext cx="5274950" cy="31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C : </a:t>
            </a:r>
            <a:r>
              <a:rPr lang="es-CL" sz="2000" dirty="0">
                <a:solidFill>
                  <a:schemeClr val="tx2"/>
                </a:solidFill>
              </a:rPr>
              <a:t>Personal que cesó durante el período.</a:t>
            </a:r>
            <a:endParaRPr lang="es-ES" sz="2000" b="1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Personales: nombre, </a:t>
            </a:r>
            <a:r>
              <a:rPr lang="es-ES" sz="2000" dirty="0" err="1">
                <a:solidFill>
                  <a:schemeClr val="accent5"/>
                </a:solidFill>
              </a:rPr>
              <a:t>rut</a:t>
            </a:r>
            <a:r>
              <a:rPr lang="es-ES" sz="2000" dirty="0">
                <a:solidFill>
                  <a:schemeClr val="accent5"/>
                </a:solidFill>
              </a:rPr>
              <a:t>,  edad, sexo, país entre otros.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cargo : características del contrato desempeñado al momento del cese.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Causal del Cese: Fecha del alejamiento y la causal del alejamiento</a:t>
            </a:r>
            <a:endParaRPr lang="es-CL" sz="2000" dirty="0">
              <a:solidFill>
                <a:schemeClr val="accent5"/>
              </a:solidFill>
            </a:endParaRP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C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21130"/>
              </p:ext>
            </p:extLst>
          </p:nvPr>
        </p:nvGraphicFramePr>
        <p:xfrm>
          <a:off x="-239151" y="872196"/>
          <a:ext cx="6335151" cy="576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131" y="4983480"/>
            <a:ext cx="2271122" cy="15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B8E5E4-CCE9-4A1E-9022-5DD10B95E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15" t="22756" r="27884" b="17728"/>
          <a:stretch/>
        </p:blipFill>
        <p:spPr>
          <a:xfrm>
            <a:off x="0" y="952295"/>
            <a:ext cx="8380076" cy="4559516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759D0CFB-4989-4682-873A-4CF924C933AB}"/>
              </a:ext>
            </a:extLst>
          </p:cNvPr>
          <p:cNvSpPr/>
          <p:nvPr/>
        </p:nvSpPr>
        <p:spPr>
          <a:xfrm>
            <a:off x="9355014" y="1744394"/>
            <a:ext cx="1899139" cy="126609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Fecha Término</a:t>
            </a:r>
          </a:p>
        </p:txBody>
      </p:sp>
      <p:sp>
        <p:nvSpPr>
          <p:cNvPr id="11" name="Distinto de 10">
            <a:extLst>
              <a:ext uri="{FF2B5EF4-FFF2-40B4-BE49-F238E27FC236}">
                <a16:creationId xmlns:a16="http://schemas.microsoft.com/office/drawing/2014/main" id="{B199B4AE-8978-41B5-BCA4-99C3358FBC05}"/>
              </a:ext>
            </a:extLst>
          </p:cNvPr>
          <p:cNvSpPr/>
          <p:nvPr/>
        </p:nvSpPr>
        <p:spPr>
          <a:xfrm>
            <a:off x="9355014" y="3353387"/>
            <a:ext cx="1899139" cy="988255"/>
          </a:xfrm>
          <a:prstGeom prst="mathNotEqual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err="1">
              <a:solidFill>
                <a:schemeClr val="tx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6014DC4-8807-44B5-AD83-5B5C297C3D75}"/>
              </a:ext>
            </a:extLst>
          </p:cNvPr>
          <p:cNvSpPr/>
          <p:nvPr/>
        </p:nvSpPr>
        <p:spPr>
          <a:xfrm>
            <a:off x="9355014" y="4684542"/>
            <a:ext cx="2082020" cy="1266093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Fecha Alejamiento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B4178E8-7C50-43C3-9E79-6A3C6C4D06AA}"/>
              </a:ext>
            </a:extLst>
          </p:cNvPr>
          <p:cNvGrpSpPr/>
          <p:nvPr/>
        </p:nvGrpSpPr>
        <p:grpSpPr>
          <a:xfrm>
            <a:off x="1899881" y="5739529"/>
            <a:ext cx="700611" cy="700611"/>
            <a:chOff x="986388" y="1306661"/>
            <a:chExt cx="700611" cy="700611"/>
          </a:xfrm>
        </p:grpSpPr>
        <p:sp>
          <p:nvSpPr>
            <p:cNvPr id="17" name="Más 6">
              <a:extLst>
                <a:ext uri="{FF2B5EF4-FFF2-40B4-BE49-F238E27FC236}">
                  <a16:creationId xmlns:a16="http://schemas.microsoft.com/office/drawing/2014/main" id="{DC91654B-6318-4D17-A6E5-B4668CEF98D0}"/>
                </a:ext>
              </a:extLst>
            </p:cNvPr>
            <p:cNvSpPr/>
            <p:nvPr/>
          </p:nvSpPr>
          <p:spPr>
            <a:xfrm>
              <a:off x="986388" y="1306661"/>
              <a:ext cx="700611" cy="700611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Más 4">
              <a:extLst>
                <a:ext uri="{FF2B5EF4-FFF2-40B4-BE49-F238E27FC236}">
                  <a16:creationId xmlns:a16="http://schemas.microsoft.com/office/drawing/2014/main" id="{ED327F9A-0521-44BC-8B17-5B842B04F04E}"/>
                </a:ext>
              </a:extLst>
            </p:cNvPr>
            <p:cNvSpPr/>
            <p:nvPr/>
          </p:nvSpPr>
          <p:spPr>
            <a:xfrm>
              <a:off x="1079254" y="1574575"/>
              <a:ext cx="514879" cy="164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06E7FE-F0D6-45A1-BB22-E41FAEC764D9}"/>
              </a:ext>
            </a:extLst>
          </p:cNvPr>
          <p:cNvGrpSpPr/>
          <p:nvPr/>
        </p:nvGrpSpPr>
        <p:grpSpPr>
          <a:xfrm>
            <a:off x="2671319" y="5413012"/>
            <a:ext cx="1361128" cy="1273915"/>
            <a:chOff x="732719" y="625"/>
            <a:chExt cx="1207950" cy="1207950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119D97C-EE25-4094-952C-4D6163BF888B}"/>
                </a:ext>
              </a:extLst>
            </p:cNvPr>
            <p:cNvSpPr/>
            <p:nvPr/>
          </p:nvSpPr>
          <p:spPr>
            <a:xfrm>
              <a:off x="732719" y="625"/>
              <a:ext cx="1207950" cy="12079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4">
              <a:extLst>
                <a:ext uri="{FF2B5EF4-FFF2-40B4-BE49-F238E27FC236}">
                  <a16:creationId xmlns:a16="http://schemas.microsoft.com/office/drawing/2014/main" id="{C228481B-C727-4C44-8DB8-C1245347FF7F}"/>
                </a:ext>
              </a:extLst>
            </p:cNvPr>
            <p:cNvSpPr/>
            <p:nvPr/>
          </p:nvSpPr>
          <p:spPr>
            <a:xfrm>
              <a:off x="909619" y="177525"/>
              <a:ext cx="854150" cy="854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noProof="0" dirty="0"/>
                <a:t>ESTAB</a:t>
              </a:r>
              <a:endParaRPr lang="es-ES_tradnl" sz="1200" b="1" kern="1200" noProof="0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E2DF64A-08DE-4F06-88ED-7FC0BE1FCC39}"/>
              </a:ext>
            </a:extLst>
          </p:cNvPr>
          <p:cNvGrpSpPr/>
          <p:nvPr/>
        </p:nvGrpSpPr>
        <p:grpSpPr>
          <a:xfrm>
            <a:off x="5007385" y="5370485"/>
            <a:ext cx="1361128" cy="1273915"/>
            <a:chOff x="732719" y="625"/>
            <a:chExt cx="1207950" cy="1207950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88EAA08B-E8AA-456B-8412-169E238F9FA9}"/>
                </a:ext>
              </a:extLst>
            </p:cNvPr>
            <p:cNvSpPr/>
            <p:nvPr/>
          </p:nvSpPr>
          <p:spPr>
            <a:xfrm>
              <a:off x="732719" y="625"/>
              <a:ext cx="1207950" cy="12079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ipse 4">
              <a:extLst>
                <a:ext uri="{FF2B5EF4-FFF2-40B4-BE49-F238E27FC236}">
                  <a16:creationId xmlns:a16="http://schemas.microsoft.com/office/drawing/2014/main" id="{4867643E-7D24-4CAE-B94E-8CBA44E8FC45}"/>
                </a:ext>
              </a:extLst>
            </p:cNvPr>
            <p:cNvSpPr/>
            <p:nvPr/>
          </p:nvSpPr>
          <p:spPr>
            <a:xfrm>
              <a:off x="909619" y="177525"/>
              <a:ext cx="854150" cy="854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noProof="0" dirty="0"/>
                <a:t>CORR_CTO</a:t>
              </a:r>
              <a:endParaRPr lang="es-ES_tradnl" sz="1200" b="1" kern="1200" noProof="0" dirty="0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8DC8F0B-674B-4B43-893C-EA31DD97E77C}"/>
              </a:ext>
            </a:extLst>
          </p:cNvPr>
          <p:cNvGrpSpPr/>
          <p:nvPr/>
        </p:nvGrpSpPr>
        <p:grpSpPr>
          <a:xfrm>
            <a:off x="4306774" y="5752504"/>
            <a:ext cx="700611" cy="700611"/>
            <a:chOff x="986388" y="1306661"/>
            <a:chExt cx="700611" cy="700611"/>
          </a:xfrm>
        </p:grpSpPr>
        <p:sp>
          <p:nvSpPr>
            <p:cNvPr id="26" name="Más 6">
              <a:extLst>
                <a:ext uri="{FF2B5EF4-FFF2-40B4-BE49-F238E27FC236}">
                  <a16:creationId xmlns:a16="http://schemas.microsoft.com/office/drawing/2014/main" id="{C5F378D1-063E-457A-9B9C-672552726000}"/>
                </a:ext>
              </a:extLst>
            </p:cNvPr>
            <p:cNvSpPr/>
            <p:nvPr/>
          </p:nvSpPr>
          <p:spPr>
            <a:xfrm>
              <a:off x="986388" y="1306661"/>
              <a:ext cx="700611" cy="700611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Más 4">
              <a:extLst>
                <a:ext uri="{FF2B5EF4-FFF2-40B4-BE49-F238E27FC236}">
                  <a16:creationId xmlns:a16="http://schemas.microsoft.com/office/drawing/2014/main" id="{22729300-E537-488F-B46B-DCFF7D162E76}"/>
                </a:ext>
              </a:extLst>
            </p:cNvPr>
            <p:cNvSpPr/>
            <p:nvPr/>
          </p:nvSpPr>
          <p:spPr>
            <a:xfrm>
              <a:off x="1079254" y="1574575"/>
              <a:ext cx="514879" cy="164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1379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C-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241619" y="1314254"/>
            <a:ext cx="11424972" cy="13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SIRH, modulo gestión local e Informe Alejamientos</a:t>
            </a:r>
          </a:p>
          <a:p>
            <a:pPr lvl="1">
              <a:lnSpc>
                <a:spcPct val="150000"/>
              </a:lnSpc>
            </a:pPr>
            <a:endParaRPr lang="es-ES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3" y="3654897"/>
            <a:ext cx="1451079" cy="136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77" y="4930573"/>
            <a:ext cx="1038550" cy="10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A3410-15DB-D843-9161-F35E5B442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153" y="3067847"/>
            <a:ext cx="4184755" cy="2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480" y="4927209"/>
            <a:ext cx="1038550" cy="103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8E21C5-58C0-1643-B1BD-9DD679E3D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828" y="2848707"/>
            <a:ext cx="4703238" cy="2516505"/>
          </a:xfrm>
          <a:prstGeom prst="rect">
            <a:avLst/>
          </a:prstGeom>
        </p:spPr>
      </p:pic>
      <p:sp>
        <p:nvSpPr>
          <p:cNvPr id="16" name="Marcador de contenido 1">
            <a:extLst>
              <a:ext uri="{FF2B5EF4-FFF2-40B4-BE49-F238E27FC236}">
                <a16:creationId xmlns:a16="http://schemas.microsoft.com/office/drawing/2014/main" id="{46103432-07E5-0F49-9199-2C4E2FC1E757}"/>
              </a:ext>
            </a:extLst>
          </p:cNvPr>
          <p:cNvSpPr txBox="1">
            <a:spLocks/>
          </p:cNvSpPr>
          <p:nvPr/>
        </p:nvSpPr>
        <p:spPr>
          <a:xfrm>
            <a:off x="8516301" y="5444104"/>
            <a:ext cx="1957803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sz="1800" b="1" kern="0" dirty="0">
                <a:solidFill>
                  <a:srgbClr val="000000"/>
                </a:solidFill>
              </a:rPr>
              <a:t>Matriz L</a:t>
            </a:r>
          </a:p>
        </p:txBody>
      </p:sp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435320" y="3292333"/>
            <a:ext cx="1451079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69BD699-B4DD-425F-9493-7AE2FBDD2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0" t="42607" r="30106" b="9669"/>
          <a:stretch/>
        </p:blipFill>
        <p:spPr bwMode="auto">
          <a:xfrm>
            <a:off x="8630455" y="3615349"/>
            <a:ext cx="3112892" cy="214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202" y="5684465"/>
            <a:ext cx="1038550" cy="10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9DB587A-B882-4444-A8A3-83DEEB79C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687A423-99CF-4625-9A78-040F6CE01AE6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V- Fuentes de información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E5408-D777-4BBB-B498-6E8938587D71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DE8435-FC71-4A0D-8761-D90CB075C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66" y="1229379"/>
            <a:ext cx="7824692" cy="4399241"/>
          </a:xfrm>
          <a:prstGeom prst="rect">
            <a:avLst/>
          </a:prstGeom>
        </p:spPr>
      </p:pic>
      <p:sp>
        <p:nvSpPr>
          <p:cNvPr id="6" name="AutoShape 2" descr="Image result for imagen de busqueda">
            <a:extLst>
              <a:ext uri="{FF2B5EF4-FFF2-40B4-BE49-F238E27FC236}">
                <a16:creationId xmlns:a16="http://schemas.microsoft.com/office/drawing/2014/main" id="{22731A97-881F-402F-AB21-D1AE83ECD9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50158B-210B-49B7-A7CE-01A7B1C6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5" y="1324389"/>
            <a:ext cx="2762250" cy="165735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CB88273-EC7A-4BA7-B910-616DB4460105}"/>
              </a:ext>
            </a:extLst>
          </p:cNvPr>
          <p:cNvSpPr/>
          <p:nvPr/>
        </p:nvSpPr>
        <p:spPr>
          <a:xfrm>
            <a:off x="357656" y="3301218"/>
            <a:ext cx="2776829" cy="2465148"/>
          </a:xfrm>
          <a:prstGeom prst="round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Ordenar Columnas de acuerdo a Matriz Validación.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Verificar Causal. </a:t>
            </a:r>
            <a:r>
              <a:rPr lang="es-CL" dirty="0" err="1">
                <a:solidFill>
                  <a:schemeClr val="tx1"/>
                </a:solidFill>
              </a:rPr>
              <a:t>Inf</a:t>
            </a:r>
            <a:r>
              <a:rPr lang="es-CL" dirty="0">
                <a:solidFill>
                  <a:schemeClr val="tx1"/>
                </a:solidFill>
              </a:rPr>
              <a:t>. Alejamiento.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Verificar Causal Honorarios.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Verificar Fechas</a:t>
            </a:r>
          </a:p>
          <a:p>
            <a:pPr marL="342900" indent="-342900">
              <a:buFont typeface="+mj-lt"/>
              <a:buAutoNum type="arabicPeriod"/>
            </a:pP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2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9434</TotalTime>
  <Words>1148</Words>
  <Application>Microsoft Office PowerPoint</Application>
  <PresentationFormat>Panorámica</PresentationFormat>
  <Paragraphs>192</Paragraphs>
  <Slides>23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Courier New</vt:lpstr>
      <vt:lpstr>Verdana</vt:lpstr>
      <vt:lpstr>Verdana Bold</vt:lpstr>
      <vt:lpstr>Wingdings</vt:lpstr>
      <vt:lpstr>ヒラギノ角ゴ Pro W3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Matriz C- Fuentes de información</vt:lpstr>
      <vt:lpstr>Presentación de PowerPoint</vt:lpstr>
      <vt:lpstr>Presentación de PowerPoint</vt:lpstr>
      <vt:lpstr>Presentación de PowerPoint</vt:lpstr>
      <vt:lpstr>Aplicar Matriz de Validación</vt:lpstr>
      <vt:lpstr>Aplicar Matriz de Validación – Corregir Errores</vt:lpstr>
      <vt:lpstr>Errores Frecuentes</vt:lpstr>
      <vt:lpstr>Errores Frecuentes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Correlación de matrices anteriores – Matriz C</vt:lpstr>
      <vt:lpstr>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Cecilia Angelica Digmann Muñoz</cp:lastModifiedBy>
  <cp:revision>390</cp:revision>
  <cp:lastPrinted>2018-12-06T19:14:18Z</cp:lastPrinted>
  <dcterms:created xsi:type="dcterms:W3CDTF">2018-02-12T19:45:10Z</dcterms:created>
  <dcterms:modified xsi:type="dcterms:W3CDTF">2018-12-10T15:09:57Z</dcterms:modified>
</cp:coreProperties>
</file>