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1" r:id="rId2"/>
    <p:sldMasterId id="2147483683" r:id="rId3"/>
  </p:sldMasterIdLst>
  <p:notesMasterIdLst>
    <p:notesMasterId r:id="rId12"/>
  </p:notesMasterIdLst>
  <p:sldIdLst>
    <p:sldId id="260" r:id="rId4"/>
    <p:sldId id="263" r:id="rId5"/>
    <p:sldId id="296" r:id="rId6"/>
    <p:sldId id="338" r:id="rId7"/>
    <p:sldId id="326" r:id="rId8"/>
    <p:sldId id="324" r:id="rId9"/>
    <p:sldId id="343" r:id="rId10"/>
    <p:sldId id="31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B4"/>
    <a:srgbClr val="F4B0D4"/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Bueno-verde.png" TargetMode="External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Bueno-verde.png" TargetMode="External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3560D-47B4-0242-91AC-E6A9150DD3CD}" type="doc">
      <dgm:prSet loTypeId="urn:microsoft.com/office/officeart/2009/layout/Reverse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4E4D4D-9E9D-D44A-B8CF-B4FDA63BCFB0}">
      <dgm:prSet phldrT="[Text]"/>
      <dgm:spPr>
        <a:solidFill>
          <a:srgbClr val="F0E0B4"/>
        </a:solidFill>
      </dgm:spPr>
      <dgm:t>
        <a:bodyPr anchor="ctr" anchorCtr="0"/>
        <a:lstStyle/>
        <a:p>
          <a:pPr algn="ctr"/>
          <a:r>
            <a:rPr lang="en-US" dirty="0">
              <a:solidFill>
                <a:schemeClr val="tx2"/>
              </a:solidFill>
            </a:rPr>
            <a:t>Presencial</a:t>
          </a:r>
        </a:p>
        <a:p>
          <a:pPr algn="ctr"/>
          <a:r>
            <a:rPr lang="en-US" dirty="0">
              <a:solidFill>
                <a:schemeClr val="tx2"/>
              </a:solidFill>
            </a:rPr>
            <a:t>30% </a:t>
          </a:r>
        </a:p>
      </dgm:t>
    </dgm:pt>
    <dgm:pt modelId="{B08ED160-317C-E043-8E14-16B9F1D5FAEB}" type="parTrans" cxnId="{129B632F-A318-064E-B0F8-1CFA83BC7A3F}">
      <dgm:prSet/>
      <dgm:spPr/>
      <dgm:t>
        <a:bodyPr/>
        <a:lstStyle/>
        <a:p>
          <a:endParaRPr lang="en-US"/>
        </a:p>
      </dgm:t>
    </dgm:pt>
    <dgm:pt modelId="{3CC92B14-2887-2640-8A22-8C4A78559298}" type="sibTrans" cxnId="{129B632F-A318-064E-B0F8-1CFA83BC7A3F}">
      <dgm:prSet/>
      <dgm:spPr/>
      <dgm:t>
        <a:bodyPr/>
        <a:lstStyle/>
        <a:p>
          <a:endParaRPr lang="en-US"/>
        </a:p>
      </dgm:t>
    </dgm:pt>
    <dgm:pt modelId="{1470A71F-D13F-9649-9674-1F5DDB825AE7}">
      <dgm:prSet phldrT="[Text]"/>
      <dgm:spPr/>
      <dgm:t>
        <a:bodyPr anchor="ctr" anchorCtr="0"/>
        <a:lstStyle/>
        <a:p>
          <a:pPr algn="ctr"/>
          <a:r>
            <a:rPr lang="en-US" dirty="0">
              <a:solidFill>
                <a:schemeClr val="tx2"/>
              </a:solidFill>
            </a:rPr>
            <a:t>Ejecución: 70%</a:t>
          </a:r>
        </a:p>
      </dgm:t>
    </dgm:pt>
    <dgm:pt modelId="{F39145EB-3433-E54D-B768-03510B1FA235}" type="parTrans" cxnId="{CEEBFF07-17DA-224C-9BC0-F694FA6814CC}">
      <dgm:prSet/>
      <dgm:spPr/>
      <dgm:t>
        <a:bodyPr/>
        <a:lstStyle/>
        <a:p>
          <a:endParaRPr lang="en-US"/>
        </a:p>
      </dgm:t>
    </dgm:pt>
    <dgm:pt modelId="{4C604846-1C1B-F14E-9F3A-81379FA89C16}" type="sibTrans" cxnId="{CEEBFF07-17DA-224C-9BC0-F694FA6814CC}">
      <dgm:prSet/>
      <dgm:spPr/>
      <dgm:t>
        <a:bodyPr/>
        <a:lstStyle/>
        <a:p>
          <a:endParaRPr lang="en-US"/>
        </a:p>
      </dgm:t>
    </dgm:pt>
    <dgm:pt modelId="{18B4FD22-50C2-8E48-8B06-46E8E4A914A6}" type="pres">
      <dgm:prSet presAssocID="{2E03560D-47B4-0242-91AC-E6A9150DD3CD}" presName="Name0" presStyleCnt="0">
        <dgm:presLayoutVars>
          <dgm:chMax val="2"/>
          <dgm:chPref val="2"/>
          <dgm:animLvl val="lvl"/>
        </dgm:presLayoutVars>
      </dgm:prSet>
      <dgm:spPr/>
    </dgm:pt>
    <dgm:pt modelId="{C2E693D2-364D-5446-9398-7CE9C5B8DB8D}" type="pres">
      <dgm:prSet presAssocID="{2E03560D-47B4-0242-91AC-E6A9150DD3CD}" presName="LeftText" presStyleLbl="revTx" presStyleIdx="0" presStyleCnt="0">
        <dgm:presLayoutVars>
          <dgm:bulletEnabled val="1"/>
        </dgm:presLayoutVars>
      </dgm:prSet>
      <dgm:spPr/>
    </dgm:pt>
    <dgm:pt modelId="{C90D80E0-7DD9-1C49-A46C-3381B6AEE1C2}" type="pres">
      <dgm:prSet presAssocID="{2E03560D-47B4-0242-91AC-E6A9150DD3CD}" presName="LeftNode" presStyleLbl="bgImgPlace1" presStyleIdx="0" presStyleCnt="2" custLinFactNeighborX="0">
        <dgm:presLayoutVars>
          <dgm:chMax val="2"/>
          <dgm:chPref val="2"/>
        </dgm:presLayoutVars>
      </dgm:prSet>
      <dgm:spPr/>
    </dgm:pt>
    <dgm:pt modelId="{142BD5F4-267D-9045-BC63-5D5492C4D00C}" type="pres">
      <dgm:prSet presAssocID="{2E03560D-47B4-0242-91AC-E6A9150DD3CD}" presName="RightText" presStyleLbl="revTx" presStyleIdx="0" presStyleCnt="0">
        <dgm:presLayoutVars>
          <dgm:bulletEnabled val="1"/>
        </dgm:presLayoutVars>
      </dgm:prSet>
      <dgm:spPr/>
    </dgm:pt>
    <dgm:pt modelId="{8B5DAF40-B222-6B49-A085-4A1B93F2F4DC}" type="pres">
      <dgm:prSet presAssocID="{2E03560D-47B4-0242-91AC-E6A9150DD3CD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05F7FC33-0391-2F4B-AE50-4B33BE23F8A6}" type="pres">
      <dgm:prSet presAssocID="{2E03560D-47B4-0242-91AC-E6A9150DD3CD}" presName="TopArrow" presStyleLbl="node1" presStyleIdx="0" presStyleCnt="2"/>
      <dgm:spPr/>
    </dgm:pt>
    <dgm:pt modelId="{6ABB24EA-8ADD-7744-89DD-FD2828DC1D2C}" type="pres">
      <dgm:prSet presAssocID="{2E03560D-47B4-0242-91AC-E6A9150DD3CD}" presName="BottomArrow" presStyleLbl="node1" presStyleIdx="1" presStyleCnt="2"/>
      <dgm:spPr/>
    </dgm:pt>
  </dgm:ptLst>
  <dgm:cxnLst>
    <dgm:cxn modelId="{CEEBFF07-17DA-224C-9BC0-F694FA6814CC}" srcId="{2E03560D-47B4-0242-91AC-E6A9150DD3CD}" destId="{1470A71F-D13F-9649-9674-1F5DDB825AE7}" srcOrd="1" destOrd="0" parTransId="{F39145EB-3433-E54D-B768-03510B1FA235}" sibTransId="{4C604846-1C1B-F14E-9F3A-81379FA89C16}"/>
    <dgm:cxn modelId="{B1246A15-FBBF-5049-B29C-EDA723299FC2}" type="presOf" srcId="{B74E4D4D-9E9D-D44A-B8CF-B4FDA63BCFB0}" destId="{C90D80E0-7DD9-1C49-A46C-3381B6AEE1C2}" srcOrd="1" destOrd="0" presId="urn:microsoft.com/office/officeart/2009/layout/ReverseList"/>
    <dgm:cxn modelId="{A273531B-19A0-A64D-A339-7DE97E62C622}" type="presOf" srcId="{2E03560D-47B4-0242-91AC-E6A9150DD3CD}" destId="{18B4FD22-50C2-8E48-8B06-46E8E4A914A6}" srcOrd="0" destOrd="0" presId="urn:microsoft.com/office/officeart/2009/layout/ReverseList"/>
    <dgm:cxn modelId="{B368FA24-5863-C446-BF11-F928911F6445}" type="presOf" srcId="{1470A71F-D13F-9649-9674-1F5DDB825AE7}" destId="{142BD5F4-267D-9045-BC63-5D5492C4D00C}" srcOrd="0" destOrd="0" presId="urn:microsoft.com/office/officeart/2009/layout/ReverseList"/>
    <dgm:cxn modelId="{129B632F-A318-064E-B0F8-1CFA83BC7A3F}" srcId="{2E03560D-47B4-0242-91AC-E6A9150DD3CD}" destId="{B74E4D4D-9E9D-D44A-B8CF-B4FDA63BCFB0}" srcOrd="0" destOrd="0" parTransId="{B08ED160-317C-E043-8E14-16B9F1D5FAEB}" sibTransId="{3CC92B14-2887-2640-8A22-8C4A78559298}"/>
    <dgm:cxn modelId="{76D19437-DF5A-DF4E-AE10-9CD79FD9DFE8}" type="presOf" srcId="{B74E4D4D-9E9D-D44A-B8CF-B4FDA63BCFB0}" destId="{C2E693D2-364D-5446-9398-7CE9C5B8DB8D}" srcOrd="0" destOrd="0" presId="urn:microsoft.com/office/officeart/2009/layout/ReverseList"/>
    <dgm:cxn modelId="{42E645A7-065D-5446-9CDD-7F4FB8F938AC}" type="presOf" srcId="{1470A71F-D13F-9649-9674-1F5DDB825AE7}" destId="{8B5DAF40-B222-6B49-A085-4A1B93F2F4DC}" srcOrd="1" destOrd="0" presId="urn:microsoft.com/office/officeart/2009/layout/ReverseList"/>
    <dgm:cxn modelId="{63A1E531-1211-D14B-BCB2-9FF5A8BDA22D}" type="presParOf" srcId="{18B4FD22-50C2-8E48-8B06-46E8E4A914A6}" destId="{C2E693D2-364D-5446-9398-7CE9C5B8DB8D}" srcOrd="0" destOrd="0" presId="urn:microsoft.com/office/officeart/2009/layout/ReverseList"/>
    <dgm:cxn modelId="{22E6A548-2CE0-F646-A900-28EC8DD588C9}" type="presParOf" srcId="{18B4FD22-50C2-8E48-8B06-46E8E4A914A6}" destId="{C90D80E0-7DD9-1C49-A46C-3381B6AEE1C2}" srcOrd="1" destOrd="0" presId="urn:microsoft.com/office/officeart/2009/layout/ReverseList"/>
    <dgm:cxn modelId="{4D59B5A6-5AE3-F243-8082-88412D0C96E4}" type="presParOf" srcId="{18B4FD22-50C2-8E48-8B06-46E8E4A914A6}" destId="{142BD5F4-267D-9045-BC63-5D5492C4D00C}" srcOrd="2" destOrd="0" presId="urn:microsoft.com/office/officeart/2009/layout/ReverseList"/>
    <dgm:cxn modelId="{C17998A0-F81F-8446-B2B5-4E4ED41136B2}" type="presParOf" srcId="{18B4FD22-50C2-8E48-8B06-46E8E4A914A6}" destId="{8B5DAF40-B222-6B49-A085-4A1B93F2F4DC}" srcOrd="3" destOrd="0" presId="urn:microsoft.com/office/officeart/2009/layout/ReverseList"/>
    <dgm:cxn modelId="{F72706A7-A115-2D4C-948A-EEEF3F73977D}" type="presParOf" srcId="{18B4FD22-50C2-8E48-8B06-46E8E4A914A6}" destId="{05F7FC33-0391-2F4B-AE50-4B33BE23F8A6}" srcOrd="4" destOrd="0" presId="urn:microsoft.com/office/officeart/2009/layout/ReverseList"/>
    <dgm:cxn modelId="{D80329CE-ED51-2A46-A64B-7CA91EAF07D4}" type="presParOf" srcId="{18B4FD22-50C2-8E48-8B06-46E8E4A914A6}" destId="{6ABB24EA-8ADD-7744-89DD-FD2828DC1D2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31FF2-795B-F84A-AAC2-BE3514B2320F}" type="doc">
      <dgm:prSet loTypeId="urn:microsoft.com/office/officeart/2005/8/layout/vList3" loCatId="" qsTypeId="urn:microsoft.com/office/officeart/2005/8/quickstyle/simple1" qsCatId="simple" csTypeId="urn:microsoft.com/office/officeart/2005/8/colors/accent0_2" csCatId="mainScheme" phldr="1"/>
      <dgm:spPr/>
    </dgm:pt>
    <dgm:pt modelId="{713B94E4-C400-FD44-8852-65B77D7E056D}">
      <dgm:prSet phldrT="[Text]"/>
      <dgm:spPr/>
      <dgm:t>
        <a:bodyPr/>
        <a:lstStyle/>
        <a:p>
          <a:r>
            <a:rPr lang="es-CL" noProof="0" dirty="0"/>
            <a:t>Considera 20  horas pedagógicas. Para aprobar la capacitación requiere 100% de asistencia y nota mínima de 4.0</a:t>
          </a:r>
        </a:p>
        <a:p>
          <a:endParaRPr lang="es-ES_tradnl" noProof="0" dirty="0"/>
        </a:p>
      </dgm:t>
    </dgm:pt>
    <dgm:pt modelId="{144584F6-56C7-3B4C-B9DC-6D92EDDC5F1C}" type="parTrans" cxnId="{DBD9F9EE-BC14-1F46-990D-4992C20D732F}">
      <dgm:prSet/>
      <dgm:spPr/>
      <dgm:t>
        <a:bodyPr/>
        <a:lstStyle/>
        <a:p>
          <a:endParaRPr lang="en-US"/>
        </a:p>
      </dgm:t>
    </dgm:pt>
    <dgm:pt modelId="{71115640-B3D9-0243-8657-C3C5AE93EC28}" type="sibTrans" cxnId="{DBD9F9EE-BC14-1F46-990D-4992C20D732F}">
      <dgm:prSet/>
      <dgm:spPr/>
      <dgm:t>
        <a:bodyPr/>
        <a:lstStyle/>
        <a:p>
          <a:endParaRPr lang="en-US"/>
        </a:p>
      </dgm:t>
    </dgm:pt>
    <dgm:pt modelId="{1A5C317D-728A-4044-8B3B-72E32AD2CE32}">
      <dgm:prSet phldrT="[Text]"/>
      <dgm:spPr/>
      <dgm:t>
        <a:bodyPr/>
        <a:lstStyle/>
        <a:p>
          <a:r>
            <a:rPr lang="es-CL" noProof="0" dirty="0"/>
            <a:t>Informe con propuesta de mejoras por grupo de matrices y procedimiento de retroalimentación:</a:t>
          </a:r>
          <a:r>
            <a:rPr lang="es-CL" b="1" noProof="0" dirty="0">
              <a:solidFill>
                <a:srgbClr val="FF0000"/>
              </a:solidFill>
            </a:rPr>
            <a:t>30%</a:t>
          </a:r>
          <a:endParaRPr lang="es-ES_tradnl" b="1" noProof="0" dirty="0">
            <a:solidFill>
              <a:srgbClr val="FF0000"/>
            </a:solidFill>
          </a:endParaRPr>
        </a:p>
      </dgm:t>
    </dgm:pt>
    <dgm:pt modelId="{DA01AEBF-FC4C-9A4B-ACCF-E435F6DA2894}" type="parTrans" cxnId="{C46E1881-0EB2-A244-B151-7C9E61A98C67}">
      <dgm:prSet/>
      <dgm:spPr/>
      <dgm:t>
        <a:bodyPr/>
        <a:lstStyle/>
        <a:p>
          <a:endParaRPr lang="en-US"/>
        </a:p>
      </dgm:t>
    </dgm:pt>
    <dgm:pt modelId="{7FF58749-9BC3-1942-8A95-75AF05F12935}" type="sibTrans" cxnId="{C46E1881-0EB2-A244-B151-7C9E61A98C67}">
      <dgm:prSet/>
      <dgm:spPr/>
      <dgm:t>
        <a:bodyPr/>
        <a:lstStyle/>
        <a:p>
          <a:endParaRPr lang="en-US"/>
        </a:p>
      </dgm:t>
    </dgm:pt>
    <dgm:pt modelId="{F5AD8655-D3EA-0442-94EE-2929B9BA9882}">
      <dgm:prSet phldrT="[Text]"/>
      <dgm:spPr/>
      <dgm:t>
        <a:bodyPr/>
        <a:lstStyle/>
        <a:p>
          <a:r>
            <a:rPr lang="es-CL" noProof="0" dirty="0"/>
            <a:t>Carga primer grupo de matrices: </a:t>
          </a:r>
          <a:r>
            <a:rPr lang="es-CL" b="1" noProof="0" dirty="0">
              <a:solidFill>
                <a:srgbClr val="FF0000"/>
              </a:solidFill>
            </a:rPr>
            <a:t>30% </a:t>
          </a:r>
          <a:r>
            <a:rPr lang="es-CL" noProof="0" dirty="0"/>
            <a:t>(Medio de verificación Informe de Estado calidad y oportunidad igual o superior a 75%).</a:t>
          </a:r>
          <a:endParaRPr lang="es-ES_tradnl" noProof="0" dirty="0"/>
        </a:p>
      </dgm:t>
    </dgm:pt>
    <dgm:pt modelId="{66AFBAB7-45B8-B842-A829-7905A3D7C84D}" type="parTrans" cxnId="{9928A876-FBD0-2E47-A5C3-3105C84D9E8D}">
      <dgm:prSet/>
      <dgm:spPr/>
      <dgm:t>
        <a:bodyPr/>
        <a:lstStyle/>
        <a:p>
          <a:endParaRPr lang="en-US"/>
        </a:p>
      </dgm:t>
    </dgm:pt>
    <dgm:pt modelId="{D1895AB5-4AF3-BF44-8F66-B5DFBC0376F1}" type="sibTrans" cxnId="{9928A876-FBD0-2E47-A5C3-3105C84D9E8D}">
      <dgm:prSet/>
      <dgm:spPr/>
      <dgm:t>
        <a:bodyPr/>
        <a:lstStyle/>
        <a:p>
          <a:endParaRPr lang="en-US"/>
        </a:p>
      </dgm:t>
    </dgm:pt>
    <dgm:pt modelId="{965646F3-079D-2747-AA15-38B81DABFAFF}">
      <dgm:prSet phldrT="[Text]"/>
      <dgm:spPr/>
      <dgm:t>
        <a:bodyPr/>
        <a:lstStyle/>
        <a:p>
          <a:r>
            <a:rPr lang="es-CL" noProof="0" dirty="0"/>
            <a:t>Carga primer grupo de matrices: </a:t>
          </a:r>
          <a:r>
            <a:rPr lang="es-CL" b="1" noProof="0" dirty="0">
              <a:solidFill>
                <a:srgbClr val="FF0000"/>
              </a:solidFill>
            </a:rPr>
            <a:t>40</a:t>
          </a:r>
          <a:r>
            <a:rPr lang="es-CL" noProof="0" dirty="0">
              <a:solidFill>
                <a:srgbClr val="FF0000"/>
              </a:solidFill>
            </a:rPr>
            <a:t>% </a:t>
          </a:r>
          <a:r>
            <a:rPr lang="es-CL" noProof="0" dirty="0"/>
            <a:t>(Medio de verificación Informe de Estado calidad y oportunidad igual o superior a 75%).</a:t>
          </a:r>
          <a:endParaRPr lang="es-ES_tradnl" noProof="0" dirty="0"/>
        </a:p>
      </dgm:t>
    </dgm:pt>
    <dgm:pt modelId="{D4EEE60D-C918-0543-81EB-614EBB13B68E}" type="parTrans" cxnId="{63393A92-9769-2548-9033-CF5B85504379}">
      <dgm:prSet/>
      <dgm:spPr/>
      <dgm:t>
        <a:bodyPr/>
        <a:lstStyle/>
        <a:p>
          <a:endParaRPr lang="en-US"/>
        </a:p>
      </dgm:t>
    </dgm:pt>
    <dgm:pt modelId="{CF229F95-A7D6-EA4E-8441-EB9BEECAF617}" type="sibTrans" cxnId="{63393A92-9769-2548-9033-CF5B85504379}">
      <dgm:prSet/>
      <dgm:spPr/>
      <dgm:t>
        <a:bodyPr/>
        <a:lstStyle/>
        <a:p>
          <a:endParaRPr lang="en-US"/>
        </a:p>
      </dgm:t>
    </dgm:pt>
    <dgm:pt modelId="{AEB2EF29-3D53-C64F-84A8-0F941CCB755E}" type="pres">
      <dgm:prSet presAssocID="{4A931FF2-795B-F84A-AAC2-BE3514B2320F}" presName="linearFlow" presStyleCnt="0">
        <dgm:presLayoutVars>
          <dgm:dir/>
          <dgm:resizeHandles val="exact"/>
        </dgm:presLayoutVars>
      </dgm:prSet>
      <dgm:spPr/>
    </dgm:pt>
    <dgm:pt modelId="{3CE82B2D-6A78-9E4C-9FD9-CF22BB1BC645}" type="pres">
      <dgm:prSet presAssocID="{713B94E4-C400-FD44-8852-65B77D7E056D}" presName="composite" presStyleCnt="0"/>
      <dgm:spPr/>
    </dgm:pt>
    <dgm:pt modelId="{07706067-9B6C-CA45-9A10-CB2F3C7AAB64}" type="pres">
      <dgm:prSet presAssocID="{713B94E4-C400-FD44-8852-65B77D7E056D}" presName="imgShp" presStyleLbl="fgImgPlace1" presStyleIdx="0" presStyleCnt="4"/>
      <dgm:spPr/>
    </dgm:pt>
    <dgm:pt modelId="{CAF9D134-04A5-0947-8C69-4504F5B73F7F}" type="pres">
      <dgm:prSet presAssocID="{713B94E4-C400-FD44-8852-65B77D7E056D}" presName="txShp" presStyleLbl="node1" presStyleIdx="0" presStyleCnt="4" custScaleX="99087">
        <dgm:presLayoutVars>
          <dgm:bulletEnabled val="1"/>
        </dgm:presLayoutVars>
      </dgm:prSet>
      <dgm:spPr/>
    </dgm:pt>
    <dgm:pt modelId="{1EF20AAE-417B-A74A-9C4C-08455F60655B}" type="pres">
      <dgm:prSet presAssocID="{71115640-B3D9-0243-8657-C3C5AE93EC28}" presName="spacing" presStyleCnt="0"/>
      <dgm:spPr/>
    </dgm:pt>
    <dgm:pt modelId="{62C78FDC-C1E3-204C-B167-C761DA12094D}" type="pres">
      <dgm:prSet presAssocID="{1A5C317D-728A-4044-8B3B-72E32AD2CE32}" presName="composite" presStyleCnt="0"/>
      <dgm:spPr/>
    </dgm:pt>
    <dgm:pt modelId="{063B5FF3-7C2C-DB43-B67D-FB3BDA708831}" type="pres">
      <dgm:prSet presAssocID="{1A5C317D-728A-4044-8B3B-72E32AD2CE32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</dgm:spPr>
    </dgm:pt>
    <dgm:pt modelId="{A11AF7CF-85E5-A04A-88EE-4191DE0CE100}" type="pres">
      <dgm:prSet presAssocID="{1A5C317D-728A-4044-8B3B-72E32AD2CE32}" presName="txShp" presStyleLbl="node1" presStyleIdx="1" presStyleCnt="4" custLinFactNeighborX="486" custLinFactNeighborY="-5518">
        <dgm:presLayoutVars>
          <dgm:bulletEnabled val="1"/>
        </dgm:presLayoutVars>
      </dgm:prSet>
      <dgm:spPr/>
    </dgm:pt>
    <dgm:pt modelId="{C951008D-B7FE-7345-9D0E-175D36F08533}" type="pres">
      <dgm:prSet presAssocID="{7FF58749-9BC3-1942-8A95-75AF05F12935}" presName="spacing" presStyleCnt="0"/>
      <dgm:spPr/>
    </dgm:pt>
    <dgm:pt modelId="{2918C22F-45C5-7B4A-A456-9C3B17F75551}" type="pres">
      <dgm:prSet presAssocID="{F5AD8655-D3EA-0442-94EE-2929B9BA9882}" presName="composite" presStyleCnt="0"/>
      <dgm:spPr/>
    </dgm:pt>
    <dgm:pt modelId="{EA9BB667-1107-EA4F-B2A9-56E0E67A977D}" type="pres">
      <dgm:prSet presAssocID="{F5AD8655-D3EA-0442-94EE-2929B9BA9882}" presName="imgShp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</dgm:spPr>
    </dgm:pt>
    <dgm:pt modelId="{109755E2-0E64-E448-B2CD-542F1D6FC74B}" type="pres">
      <dgm:prSet presAssocID="{F5AD8655-D3EA-0442-94EE-2929B9BA9882}" presName="txShp" presStyleLbl="node1" presStyleIdx="2" presStyleCnt="4">
        <dgm:presLayoutVars>
          <dgm:bulletEnabled val="1"/>
        </dgm:presLayoutVars>
      </dgm:prSet>
      <dgm:spPr/>
    </dgm:pt>
    <dgm:pt modelId="{15912D15-06CB-9144-9FB2-41E1854449A9}" type="pres">
      <dgm:prSet presAssocID="{D1895AB5-4AF3-BF44-8F66-B5DFBC0376F1}" presName="spacing" presStyleCnt="0"/>
      <dgm:spPr/>
    </dgm:pt>
    <dgm:pt modelId="{ADB83D8D-3A31-EE4F-9CBE-3EF9FBD62560}" type="pres">
      <dgm:prSet presAssocID="{965646F3-079D-2747-AA15-38B81DABFAFF}" presName="composite" presStyleCnt="0"/>
      <dgm:spPr/>
    </dgm:pt>
    <dgm:pt modelId="{971B6BB1-D031-A34C-AC39-B76AD981E852}" type="pres">
      <dgm:prSet presAssocID="{965646F3-079D-2747-AA15-38B81DABFAFF}" presName="imgShp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</dgm:spPr>
    </dgm:pt>
    <dgm:pt modelId="{4D0A80CF-F0C9-4A4D-905F-A0C8F9710B42}" type="pres">
      <dgm:prSet presAssocID="{965646F3-079D-2747-AA15-38B81DABFAFF}" presName="txShp" presStyleLbl="node1" presStyleIdx="3" presStyleCnt="4" custLinFactNeighborX="-1269" custLinFactNeighborY="3033">
        <dgm:presLayoutVars>
          <dgm:bulletEnabled val="1"/>
        </dgm:presLayoutVars>
      </dgm:prSet>
      <dgm:spPr/>
    </dgm:pt>
  </dgm:ptLst>
  <dgm:cxnLst>
    <dgm:cxn modelId="{4136F43A-FE80-4740-AAC7-92F43BC6D4D0}" type="presOf" srcId="{1A5C317D-728A-4044-8B3B-72E32AD2CE32}" destId="{A11AF7CF-85E5-A04A-88EE-4191DE0CE100}" srcOrd="0" destOrd="0" presId="urn:microsoft.com/office/officeart/2005/8/layout/vList3"/>
    <dgm:cxn modelId="{D98F2D5F-282F-7341-930A-2D0D33C36D21}" type="presOf" srcId="{F5AD8655-D3EA-0442-94EE-2929B9BA9882}" destId="{109755E2-0E64-E448-B2CD-542F1D6FC74B}" srcOrd="0" destOrd="0" presId="urn:microsoft.com/office/officeart/2005/8/layout/vList3"/>
    <dgm:cxn modelId="{9928A876-FBD0-2E47-A5C3-3105C84D9E8D}" srcId="{4A931FF2-795B-F84A-AAC2-BE3514B2320F}" destId="{F5AD8655-D3EA-0442-94EE-2929B9BA9882}" srcOrd="2" destOrd="0" parTransId="{66AFBAB7-45B8-B842-A829-7905A3D7C84D}" sibTransId="{D1895AB5-4AF3-BF44-8F66-B5DFBC0376F1}"/>
    <dgm:cxn modelId="{13127F78-E6B6-B641-B00F-E7D5BFF67CBF}" type="presOf" srcId="{4A931FF2-795B-F84A-AAC2-BE3514B2320F}" destId="{AEB2EF29-3D53-C64F-84A8-0F941CCB755E}" srcOrd="0" destOrd="0" presId="urn:microsoft.com/office/officeart/2005/8/layout/vList3"/>
    <dgm:cxn modelId="{C46E1881-0EB2-A244-B151-7C9E61A98C67}" srcId="{4A931FF2-795B-F84A-AAC2-BE3514B2320F}" destId="{1A5C317D-728A-4044-8B3B-72E32AD2CE32}" srcOrd="1" destOrd="0" parTransId="{DA01AEBF-FC4C-9A4B-ACCF-E435F6DA2894}" sibTransId="{7FF58749-9BC3-1942-8A95-75AF05F12935}"/>
    <dgm:cxn modelId="{63393A92-9769-2548-9033-CF5B85504379}" srcId="{4A931FF2-795B-F84A-AAC2-BE3514B2320F}" destId="{965646F3-079D-2747-AA15-38B81DABFAFF}" srcOrd="3" destOrd="0" parTransId="{D4EEE60D-C918-0543-81EB-614EBB13B68E}" sibTransId="{CF229F95-A7D6-EA4E-8441-EB9BEECAF617}"/>
    <dgm:cxn modelId="{CA3CE79B-1B67-7F4E-AF85-52158FA2C2F2}" type="presOf" srcId="{965646F3-079D-2747-AA15-38B81DABFAFF}" destId="{4D0A80CF-F0C9-4A4D-905F-A0C8F9710B42}" srcOrd="0" destOrd="0" presId="urn:microsoft.com/office/officeart/2005/8/layout/vList3"/>
    <dgm:cxn modelId="{6EFAA9CE-B29E-D24F-90D5-C5A5C804652E}" type="presOf" srcId="{713B94E4-C400-FD44-8852-65B77D7E056D}" destId="{CAF9D134-04A5-0947-8C69-4504F5B73F7F}" srcOrd="0" destOrd="0" presId="urn:microsoft.com/office/officeart/2005/8/layout/vList3"/>
    <dgm:cxn modelId="{DBD9F9EE-BC14-1F46-990D-4992C20D732F}" srcId="{4A931FF2-795B-F84A-AAC2-BE3514B2320F}" destId="{713B94E4-C400-FD44-8852-65B77D7E056D}" srcOrd="0" destOrd="0" parTransId="{144584F6-56C7-3B4C-B9DC-6D92EDDC5F1C}" sibTransId="{71115640-B3D9-0243-8657-C3C5AE93EC28}"/>
    <dgm:cxn modelId="{36B87FD4-9E7C-AA46-9866-00DC4E219625}" type="presParOf" srcId="{AEB2EF29-3D53-C64F-84A8-0F941CCB755E}" destId="{3CE82B2D-6A78-9E4C-9FD9-CF22BB1BC645}" srcOrd="0" destOrd="0" presId="urn:microsoft.com/office/officeart/2005/8/layout/vList3"/>
    <dgm:cxn modelId="{D185BFF7-788D-B443-A68E-EE1E7178C04D}" type="presParOf" srcId="{3CE82B2D-6A78-9E4C-9FD9-CF22BB1BC645}" destId="{07706067-9B6C-CA45-9A10-CB2F3C7AAB64}" srcOrd="0" destOrd="0" presId="urn:microsoft.com/office/officeart/2005/8/layout/vList3"/>
    <dgm:cxn modelId="{B78B6DA6-45D8-6445-A177-75F571219E04}" type="presParOf" srcId="{3CE82B2D-6A78-9E4C-9FD9-CF22BB1BC645}" destId="{CAF9D134-04A5-0947-8C69-4504F5B73F7F}" srcOrd="1" destOrd="0" presId="urn:microsoft.com/office/officeart/2005/8/layout/vList3"/>
    <dgm:cxn modelId="{31C05C14-A4A0-904B-91D3-622218FB24C2}" type="presParOf" srcId="{AEB2EF29-3D53-C64F-84A8-0F941CCB755E}" destId="{1EF20AAE-417B-A74A-9C4C-08455F60655B}" srcOrd="1" destOrd="0" presId="urn:microsoft.com/office/officeart/2005/8/layout/vList3"/>
    <dgm:cxn modelId="{E7AF0D47-0342-3142-9260-A826C04AAC7A}" type="presParOf" srcId="{AEB2EF29-3D53-C64F-84A8-0F941CCB755E}" destId="{62C78FDC-C1E3-204C-B167-C761DA12094D}" srcOrd="2" destOrd="0" presId="urn:microsoft.com/office/officeart/2005/8/layout/vList3"/>
    <dgm:cxn modelId="{83F8A91B-DE92-4D47-824F-1147C9F11452}" type="presParOf" srcId="{62C78FDC-C1E3-204C-B167-C761DA12094D}" destId="{063B5FF3-7C2C-DB43-B67D-FB3BDA708831}" srcOrd="0" destOrd="0" presId="urn:microsoft.com/office/officeart/2005/8/layout/vList3"/>
    <dgm:cxn modelId="{0934E3DF-5EF5-2B47-95F3-048A67615819}" type="presParOf" srcId="{62C78FDC-C1E3-204C-B167-C761DA12094D}" destId="{A11AF7CF-85E5-A04A-88EE-4191DE0CE100}" srcOrd="1" destOrd="0" presId="urn:microsoft.com/office/officeart/2005/8/layout/vList3"/>
    <dgm:cxn modelId="{F3FFEE2F-64B9-EA46-9AD8-ED614534C900}" type="presParOf" srcId="{AEB2EF29-3D53-C64F-84A8-0F941CCB755E}" destId="{C951008D-B7FE-7345-9D0E-175D36F08533}" srcOrd="3" destOrd="0" presId="urn:microsoft.com/office/officeart/2005/8/layout/vList3"/>
    <dgm:cxn modelId="{C087AD9F-39E7-B14F-B6EB-04FC5DCA50A0}" type="presParOf" srcId="{AEB2EF29-3D53-C64F-84A8-0F941CCB755E}" destId="{2918C22F-45C5-7B4A-A456-9C3B17F75551}" srcOrd="4" destOrd="0" presId="urn:microsoft.com/office/officeart/2005/8/layout/vList3"/>
    <dgm:cxn modelId="{7F838E70-4159-544D-9B0F-B38D130E24D2}" type="presParOf" srcId="{2918C22F-45C5-7B4A-A456-9C3B17F75551}" destId="{EA9BB667-1107-EA4F-B2A9-56E0E67A977D}" srcOrd="0" destOrd="0" presId="urn:microsoft.com/office/officeart/2005/8/layout/vList3"/>
    <dgm:cxn modelId="{886DF8C7-0313-8F42-96EC-1DA9E66CB60B}" type="presParOf" srcId="{2918C22F-45C5-7B4A-A456-9C3B17F75551}" destId="{109755E2-0E64-E448-B2CD-542F1D6FC74B}" srcOrd="1" destOrd="0" presId="urn:microsoft.com/office/officeart/2005/8/layout/vList3"/>
    <dgm:cxn modelId="{9CE397B2-AC69-D645-9E76-590CDB420E69}" type="presParOf" srcId="{AEB2EF29-3D53-C64F-84A8-0F941CCB755E}" destId="{15912D15-06CB-9144-9FB2-41E1854449A9}" srcOrd="5" destOrd="0" presId="urn:microsoft.com/office/officeart/2005/8/layout/vList3"/>
    <dgm:cxn modelId="{6DE11157-4041-F748-B2BD-71DA2A90FF39}" type="presParOf" srcId="{AEB2EF29-3D53-C64F-84A8-0F941CCB755E}" destId="{ADB83D8D-3A31-EE4F-9CBE-3EF9FBD62560}" srcOrd="6" destOrd="0" presId="urn:microsoft.com/office/officeart/2005/8/layout/vList3"/>
    <dgm:cxn modelId="{55ED5772-38D1-C943-8A56-5158143196BC}" type="presParOf" srcId="{ADB83D8D-3A31-EE4F-9CBE-3EF9FBD62560}" destId="{971B6BB1-D031-A34C-AC39-B76AD981E852}" srcOrd="0" destOrd="0" presId="urn:microsoft.com/office/officeart/2005/8/layout/vList3"/>
    <dgm:cxn modelId="{BF9E8E0B-9CB3-6846-A2A7-00F4665F2735}" type="presParOf" srcId="{ADB83D8D-3A31-EE4F-9CBE-3EF9FBD62560}" destId="{4D0A80CF-F0C9-4A4D-905F-A0C8F9710B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D80E0-7DD9-1C49-A46C-3381B6AEE1C2}">
      <dsp:nvSpPr>
        <dsp:cNvPr id="0" name=""/>
        <dsp:cNvSpPr/>
      </dsp:nvSpPr>
      <dsp:spPr>
        <a:xfrm rot="16200000">
          <a:off x="202212" y="1140070"/>
          <a:ext cx="2414121" cy="1475284"/>
        </a:xfrm>
        <a:prstGeom prst="round2SameRect">
          <a:avLst>
            <a:gd name="adj1" fmla="val 16670"/>
            <a:gd name="adj2" fmla="val 0"/>
          </a:avLst>
        </a:prstGeom>
        <a:solidFill>
          <a:srgbClr val="F0E0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Presencial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30% </a:t>
          </a:r>
        </a:p>
      </dsp:txBody>
      <dsp:txXfrm rot="5400000">
        <a:off x="743660" y="742682"/>
        <a:ext cx="1403254" cy="2270061"/>
      </dsp:txXfrm>
    </dsp:sp>
    <dsp:sp modelId="{8B5DAF40-B222-6B49-A085-4A1B93F2F4DC}">
      <dsp:nvSpPr>
        <dsp:cNvPr id="0" name=""/>
        <dsp:cNvSpPr/>
      </dsp:nvSpPr>
      <dsp:spPr>
        <a:xfrm rot="5400000">
          <a:off x="1744486" y="1140070"/>
          <a:ext cx="2414121" cy="14752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3114644"/>
            <a:satOff val="-10763"/>
            <a:lumOff val="11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Ejecución: 70%</a:t>
          </a:r>
        </a:p>
      </dsp:txBody>
      <dsp:txXfrm rot="-5400000">
        <a:off x="2213904" y="742682"/>
        <a:ext cx="1403254" cy="2270061"/>
      </dsp:txXfrm>
    </dsp:sp>
    <dsp:sp modelId="{05F7FC33-0391-2F4B-AE50-4B33BE23F8A6}">
      <dsp:nvSpPr>
        <dsp:cNvPr id="0" name=""/>
        <dsp:cNvSpPr/>
      </dsp:nvSpPr>
      <dsp:spPr>
        <a:xfrm>
          <a:off x="1409122" y="0"/>
          <a:ext cx="1542273" cy="15421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B24EA-8ADD-7744-89DD-FD2828DC1D2C}">
      <dsp:nvSpPr>
        <dsp:cNvPr id="0" name=""/>
        <dsp:cNvSpPr/>
      </dsp:nvSpPr>
      <dsp:spPr>
        <a:xfrm rot="10800000">
          <a:off x="1409122" y="2212850"/>
          <a:ext cx="1542273" cy="15421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9D134-04A5-0947-8C69-4504F5B73F7F}">
      <dsp:nvSpPr>
        <dsp:cNvPr id="0" name=""/>
        <dsp:cNvSpPr/>
      </dsp:nvSpPr>
      <dsp:spPr>
        <a:xfrm rot="10800000">
          <a:off x="1688347" y="2052"/>
          <a:ext cx="5407051" cy="11060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Considera 20  horas pedagógicas. Para aprobar la capacitación requiere 100% de asistencia y nota mínima de 4.0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</dsp:txBody>
      <dsp:txXfrm rot="10800000">
        <a:off x="1964853" y="2052"/>
        <a:ext cx="5130545" cy="1106023"/>
      </dsp:txXfrm>
    </dsp:sp>
    <dsp:sp modelId="{07706067-9B6C-CA45-9A10-CB2F3C7AAB64}">
      <dsp:nvSpPr>
        <dsp:cNvPr id="0" name=""/>
        <dsp:cNvSpPr/>
      </dsp:nvSpPr>
      <dsp:spPr>
        <a:xfrm>
          <a:off x="1110424" y="2052"/>
          <a:ext cx="1106023" cy="110602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AF7CF-85E5-A04A-88EE-4191DE0CE100}">
      <dsp:nvSpPr>
        <dsp:cNvPr id="0" name=""/>
        <dsp:cNvSpPr/>
      </dsp:nvSpPr>
      <dsp:spPr>
        <a:xfrm rot="10800000">
          <a:off x="1677501" y="1377201"/>
          <a:ext cx="5456872" cy="11060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Informe con propuesta de mejoras por grupo de matrices y procedimiento de retroalimentación:</a:t>
          </a:r>
          <a:r>
            <a:rPr lang="es-CL" sz="1600" b="1" kern="1200" noProof="0" dirty="0">
              <a:solidFill>
                <a:srgbClr val="FF0000"/>
              </a:solidFill>
            </a:rPr>
            <a:t>30%</a:t>
          </a:r>
          <a:endParaRPr lang="es-ES_tradnl" sz="1600" b="1" kern="1200" noProof="0" dirty="0">
            <a:solidFill>
              <a:srgbClr val="FF0000"/>
            </a:solidFill>
          </a:endParaRPr>
        </a:p>
      </dsp:txBody>
      <dsp:txXfrm rot="10800000">
        <a:off x="1954007" y="1377201"/>
        <a:ext cx="5180366" cy="1106023"/>
      </dsp:txXfrm>
    </dsp:sp>
    <dsp:sp modelId="{063B5FF3-7C2C-DB43-B67D-FB3BDA708831}">
      <dsp:nvSpPr>
        <dsp:cNvPr id="0" name=""/>
        <dsp:cNvSpPr/>
      </dsp:nvSpPr>
      <dsp:spPr>
        <a:xfrm>
          <a:off x="1097969" y="1438232"/>
          <a:ext cx="1106023" cy="11060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755E2-0E64-E448-B2CD-542F1D6FC74B}">
      <dsp:nvSpPr>
        <dsp:cNvPr id="0" name=""/>
        <dsp:cNvSpPr/>
      </dsp:nvSpPr>
      <dsp:spPr>
        <a:xfrm rot="10800000">
          <a:off x="1650981" y="2874411"/>
          <a:ext cx="5456872" cy="11060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Carga primer grupo de matrices: </a:t>
          </a:r>
          <a:r>
            <a:rPr lang="es-CL" sz="1600" b="1" kern="1200" noProof="0" dirty="0">
              <a:solidFill>
                <a:srgbClr val="FF0000"/>
              </a:solidFill>
            </a:rPr>
            <a:t>30% </a:t>
          </a:r>
          <a:r>
            <a:rPr lang="es-CL" sz="1600" kern="1200" noProof="0" dirty="0"/>
            <a:t>(Medio de verificación Informe de Estado calidad y oportunidad igual o superior a 75%).</a:t>
          </a:r>
          <a:endParaRPr lang="es-ES_tradnl" sz="1600" kern="1200" noProof="0" dirty="0"/>
        </a:p>
      </dsp:txBody>
      <dsp:txXfrm rot="10800000">
        <a:off x="1927487" y="2874411"/>
        <a:ext cx="5180366" cy="1106023"/>
      </dsp:txXfrm>
    </dsp:sp>
    <dsp:sp modelId="{EA9BB667-1107-EA4F-B2A9-56E0E67A977D}">
      <dsp:nvSpPr>
        <dsp:cNvPr id="0" name=""/>
        <dsp:cNvSpPr/>
      </dsp:nvSpPr>
      <dsp:spPr>
        <a:xfrm>
          <a:off x="1097969" y="2874411"/>
          <a:ext cx="1106023" cy="110602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A80CF-F0C9-4A4D-905F-A0C8F9710B42}">
      <dsp:nvSpPr>
        <dsp:cNvPr id="0" name=""/>
        <dsp:cNvSpPr/>
      </dsp:nvSpPr>
      <dsp:spPr>
        <a:xfrm rot="10800000">
          <a:off x="1581733" y="4312643"/>
          <a:ext cx="5456872" cy="11060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2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Carga primer grupo de matrices: </a:t>
          </a:r>
          <a:r>
            <a:rPr lang="es-CL" sz="1600" b="1" kern="1200" noProof="0" dirty="0">
              <a:solidFill>
                <a:srgbClr val="FF0000"/>
              </a:solidFill>
            </a:rPr>
            <a:t>40</a:t>
          </a:r>
          <a:r>
            <a:rPr lang="es-CL" sz="1600" kern="1200" noProof="0" dirty="0">
              <a:solidFill>
                <a:srgbClr val="FF0000"/>
              </a:solidFill>
            </a:rPr>
            <a:t>% </a:t>
          </a:r>
          <a:r>
            <a:rPr lang="es-CL" sz="1600" kern="1200" noProof="0" dirty="0"/>
            <a:t>(Medio de verificación Informe de Estado calidad y oportunidad igual o superior a 75%).</a:t>
          </a:r>
          <a:endParaRPr lang="es-ES_tradnl" sz="1600" kern="1200" noProof="0" dirty="0"/>
        </a:p>
      </dsp:txBody>
      <dsp:txXfrm rot="10800000">
        <a:off x="1858239" y="4312643"/>
        <a:ext cx="5180366" cy="1106023"/>
      </dsp:txXfrm>
    </dsp:sp>
    <dsp:sp modelId="{971B6BB1-D031-A34C-AC39-B76AD981E852}">
      <dsp:nvSpPr>
        <dsp:cNvPr id="0" name=""/>
        <dsp:cNvSpPr/>
      </dsp:nvSpPr>
      <dsp:spPr>
        <a:xfrm>
          <a:off x="1097969" y="4310590"/>
          <a:ext cx="1106023" cy="110602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09-12-2018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544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760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973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126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797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6274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6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580557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845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76224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 dirty="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 dirty="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dirty="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 dirty="0">
                  <a:solidFill>
                    <a:srgbClr val="33448D"/>
                  </a:solidFill>
                </a:rPr>
                <a:t>SOURCE: </a:t>
              </a:r>
              <a:r>
                <a:rPr lang="es-CL" sz="900" dirty="0" err="1">
                  <a:solidFill>
                    <a:srgbClr val="33448D"/>
                  </a:solidFill>
                </a:rPr>
                <a:t>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 err="1">
                  <a:solidFill>
                    <a:srgbClr val="33448D"/>
                  </a:solidFill>
                </a:rPr>
                <a:t>Title</a:t>
              </a:r>
              <a:endParaRPr lang="es-CL" sz="1600" b="1" dirty="0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dirty="0" err="1">
                  <a:solidFill>
                    <a:srgbClr val="808080"/>
                  </a:solidFill>
                </a:rPr>
                <a:t>Unit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of</a:t>
              </a:r>
              <a:r>
                <a:rPr lang="es-CL" sz="1600" dirty="0">
                  <a:solidFill>
                    <a:srgbClr val="808080"/>
                  </a:solidFill>
                </a:rPr>
                <a:t> </a:t>
              </a:r>
              <a:r>
                <a:rPr lang="es-CL" sz="1600" dirty="0" err="1">
                  <a:solidFill>
                    <a:srgbClr val="808080"/>
                  </a:solidFill>
                </a:rPr>
                <a:t>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27" y="-15570"/>
            <a:ext cx="1279173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562226"/>
            <a:ext cx="819770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20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Jornada Nacional para fortalecer las competencias del referente técnico de los Informes Trimestrales de Dotación de Personal para DIPRES 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Cecilia Digmann Muñoz,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Jefa  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 err="1"/>
              <a:t>Dciembre</a:t>
            </a:r>
            <a:r>
              <a:rPr lang="es-CL" sz="1200" dirty="0"/>
              <a:t>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165EA2-2CCE-4626-9656-997D31411F22}"/>
              </a:ext>
            </a:extLst>
          </p:cNvPr>
          <p:cNvSpPr txBox="1"/>
          <p:nvPr/>
        </p:nvSpPr>
        <p:spPr>
          <a:xfrm>
            <a:off x="4606568" y="2960430"/>
            <a:ext cx="657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b="1" dirty="0"/>
          </a:p>
          <a:p>
            <a:pPr algn="ctr"/>
            <a:r>
              <a:rPr lang="es-CL" sz="2000" b="1" dirty="0"/>
              <a:t>METODOLOGÍA DE TRABAJO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504666"/>
            <a:ext cx="80385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Jornada Nacional</a:t>
            </a:r>
          </a:p>
          <a:p>
            <a:pPr algn="just"/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78" y="284470"/>
            <a:ext cx="7267862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2252869" y="1539509"/>
            <a:ext cx="6029740" cy="36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sz="2800" dirty="0">
                <a:solidFill>
                  <a:schemeClr val="accent5"/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sz="2800" b="1" dirty="0">
                <a:solidFill>
                  <a:schemeClr val="accent5"/>
                </a:solidFill>
              </a:rPr>
              <a:t>Metodología de Trabajo Jornada</a:t>
            </a:r>
          </a:p>
          <a:p>
            <a:pPr lvl="0"/>
            <a:endParaRPr lang="es-CL" sz="2800" b="1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800" dirty="0">
                <a:solidFill>
                  <a:schemeClr val="accent5"/>
                </a:solidFill>
              </a:rPr>
              <a:t>Objetivos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800" dirty="0">
                <a:solidFill>
                  <a:schemeClr val="accent5"/>
                </a:solidFill>
              </a:rPr>
              <a:t>Programa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800" dirty="0">
                <a:solidFill>
                  <a:schemeClr val="accent5"/>
                </a:solidFill>
              </a:rPr>
              <a:t>Pauta de Evaluación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CL" sz="2800" dirty="0">
                <a:solidFill>
                  <a:schemeClr val="accent5"/>
                </a:solidFill>
              </a:rPr>
              <a:t>Equipos de Trabajo</a:t>
            </a:r>
          </a:p>
          <a:p>
            <a:pPr lvl="0"/>
            <a:endParaRPr lang="es-CL" sz="2800" b="1" dirty="0">
              <a:solidFill>
                <a:schemeClr val="accent5"/>
              </a:solidFill>
            </a:endParaRPr>
          </a:p>
          <a:p>
            <a:r>
              <a:rPr lang="es-CL" sz="2800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28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8777964" y="2159023"/>
            <a:ext cx="1626130" cy="2845736"/>
          </a:xfrm>
          <a:prstGeom prst="rect">
            <a:avLst/>
          </a:prstGeom>
        </p:spPr>
      </p:pic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7954BDB1-FD85-42B1-9457-0FC1F7C1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5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319971" y="1331239"/>
            <a:ext cx="9599821" cy="262728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sz="2000" dirty="0">
                <a:solidFill>
                  <a:schemeClr val="accent1"/>
                </a:solidFill>
              </a:rPr>
              <a:t>Fortalecer las competencias del referente técnico de los Servicios de Salud, Establecimientos Experimentales, y organismos autónomos en la comprensión de la estructura, contenido y fuentes de información de las matrices trimestrales de gestión de personal exigidas por la unidad de estadísticas de DIPRES, en el contexto de mejorar la oportunidad y calidad de esta información, que es base para la toma de decisiones de las autoridades y control de DIPRES.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704954-0F7D-4D93-8739-4850E76C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5" y="3444555"/>
            <a:ext cx="4584589" cy="27556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 dirty="0"/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7" y="1113039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9B841FC-F4E5-41ED-883F-01DAA7BFB95B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 GENERAL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2" descr="Image result for fortalecer trabajo en equipo">
            <a:extLst>
              <a:ext uri="{FF2B5EF4-FFF2-40B4-BE49-F238E27FC236}">
                <a16:creationId xmlns:a16="http://schemas.microsoft.com/office/drawing/2014/main" id="{953CA8E3-302B-4294-9F96-C731505D1A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329327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BC7D49-8D1F-4BA7-B1E8-F40B48E6A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2513">
            <a:off x="4856350" y="4149138"/>
            <a:ext cx="5501032" cy="2297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90410C-3845-4378-962D-2F04C74B8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902" y="4606753"/>
            <a:ext cx="3019935" cy="2002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28760-3AA5-4E88-BA34-C6BC6D462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49076">
            <a:off x="8422379" y="3340912"/>
            <a:ext cx="3535436" cy="23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A228906-4E4C-4556-984D-1964C4ED1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99" y="3532571"/>
            <a:ext cx="1952101" cy="15694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88" y="303359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 ESPECIFICOS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 dirty="0"/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5" y="1153965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513C0-CEC4-42A0-B06F-532B75616978}"/>
              </a:ext>
            </a:extLst>
          </p:cNvPr>
          <p:cNvSpPr txBox="1"/>
          <p:nvPr/>
        </p:nvSpPr>
        <p:spPr>
          <a:xfrm>
            <a:off x="1762539" y="1630017"/>
            <a:ext cx="6149009" cy="446896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7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Entregar conocimiento sobre la estructura de las matrices trimestrales de dotación y las validaciones establecidas por la unidad de estadísticas de DIPRES..</a:t>
            </a:r>
          </a:p>
          <a:p>
            <a:pPr marL="344487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Dar a conocer las fuentes disponibles del SIRH que apoyan la generación de los informes trimestrales.</a:t>
            </a:r>
          </a:p>
          <a:p>
            <a:pPr marL="344487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Presentar los errores frecuentes y establecer procedimiento de retroalimentación y orientación al personal causante del registro errado.</a:t>
            </a:r>
          </a:p>
          <a:p>
            <a:pPr marL="344487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chemeClr val="accent1"/>
                </a:solidFill>
              </a:rPr>
              <a:t>Identificar oportunidades de mejoras en el SIRH y procedimientos para facilitar la generación y retroalimentación de errores de información.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60AD55-21D3-4EA1-85E8-DE165A83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148" y="1292131"/>
            <a:ext cx="1391072" cy="18117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72FE34-EE9B-4969-B25D-A3D05783E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321" y="2351559"/>
            <a:ext cx="1545177" cy="16019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33A382-13D1-4E50-B84C-264E69C10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57" y="4915674"/>
            <a:ext cx="1545178" cy="11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45D445-BB63-B840-B819-4EC034EB1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269525"/>
              </p:ext>
            </p:extLst>
          </p:nvPr>
        </p:nvGraphicFramePr>
        <p:xfrm>
          <a:off x="237683" y="790446"/>
          <a:ext cx="4360821" cy="375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56D96E-7B2F-D04F-9403-83B9CA31D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846062"/>
              </p:ext>
            </p:extLst>
          </p:nvPr>
        </p:nvGraphicFramePr>
        <p:xfrm>
          <a:off x="4383741" y="1135974"/>
          <a:ext cx="82058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7B40CA5A-A9ED-4735-8E3E-DB9C1E386AAD}"/>
              </a:ext>
            </a:extLst>
          </p:cNvPr>
          <p:cNvSpPr txBox="1">
            <a:spLocks/>
          </p:cNvSpPr>
          <p:nvPr/>
        </p:nvSpPr>
        <p:spPr bwMode="auto">
          <a:xfrm>
            <a:off x="1319971" y="303359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EVALUACION DE LA JORNADA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0B317A-2958-4B42-B1EB-77D3E18534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828" y="4724806"/>
            <a:ext cx="4478121" cy="16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7" y="239104"/>
            <a:ext cx="625806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7" name="Picture 50" descr="MChile">
            <a:extLst>
              <a:ext uri="{FF2B5EF4-FFF2-40B4-BE49-F238E27FC236}">
                <a16:creationId xmlns:a16="http://schemas.microsoft.com/office/drawing/2014/main" id="{D1379F64-1C3D-417D-B297-880BC00B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" y="1153966"/>
            <a:ext cx="1027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4302E7-0F63-4B4B-A0EC-F46924E6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43" r="7505" b="17066"/>
          <a:stretch/>
        </p:blipFill>
        <p:spPr>
          <a:xfrm>
            <a:off x="940906" y="1351720"/>
            <a:ext cx="4619695" cy="47804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92A9AB-45D6-43DE-8F7F-B546C3C7F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43" r="7032" b="3756"/>
          <a:stretch/>
        </p:blipFill>
        <p:spPr>
          <a:xfrm>
            <a:off x="5857462" y="1351720"/>
            <a:ext cx="4757530" cy="4876801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D1F8A14-C0E2-46FA-8E97-4DCBD0B702B2}"/>
              </a:ext>
            </a:extLst>
          </p:cNvPr>
          <p:cNvSpPr/>
          <p:nvPr/>
        </p:nvSpPr>
        <p:spPr>
          <a:xfrm>
            <a:off x="2014330" y="1032232"/>
            <a:ext cx="1431235" cy="220611"/>
          </a:xfrm>
          <a:prstGeom prst="round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2"/>
                </a:solidFill>
              </a:rPr>
              <a:t>10/12/2018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614A4D4-43A4-45DF-9D5F-3FB63DB6B55E}"/>
              </a:ext>
            </a:extLst>
          </p:cNvPr>
          <p:cNvSpPr/>
          <p:nvPr/>
        </p:nvSpPr>
        <p:spPr>
          <a:xfrm>
            <a:off x="7172464" y="1014626"/>
            <a:ext cx="1431235" cy="220611"/>
          </a:xfrm>
          <a:prstGeom prst="round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2"/>
                </a:solidFill>
              </a:rPr>
              <a:t>11/12/2018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2C09B4-5DB2-4FA8-85F3-3F48C93B9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513" y="5635479"/>
            <a:ext cx="919162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PRESENTACION DE EQUIPOS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-333317" y="4654336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 dirty="0">
                <a:solidFill>
                  <a:schemeClr val="accent5"/>
                </a:solidFill>
              </a:rPr>
              <a:t>¿Quiénes Somos ?</a:t>
            </a:r>
          </a:p>
        </p:txBody>
      </p:sp>
      <p:pic>
        <p:nvPicPr>
          <p:cNvPr id="7" name="Picture 6" descr="https://previews.123rf.com/images/coramax/coramax1208/coramax120802029/14949878-3d-people-men-person-and-a-blank-bubbles-talking.jpg">
            <a:extLst>
              <a:ext uri="{FF2B5EF4-FFF2-40B4-BE49-F238E27FC236}">
                <a16:creationId xmlns:a16="http://schemas.microsoft.com/office/drawing/2014/main" id="{9C86C6B5-0B48-48EA-A060-012FE86C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172971"/>
            <a:ext cx="4518991" cy="32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 dirty="0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73" y="1779152"/>
            <a:ext cx="7697587" cy="45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329</Words>
  <Application>Microsoft Office PowerPoint</Application>
  <PresentationFormat>Panorámica</PresentationFormat>
  <Paragraphs>57</Paragraphs>
  <Slides>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Contenido</vt:lpstr>
      <vt:lpstr>Office Theme</vt:lpstr>
      <vt:lpstr>1_Contenido</vt:lpstr>
      <vt:lpstr>Diapositiva de think-cell</vt:lpstr>
      <vt:lpstr>Presentación de PowerPoint</vt:lpstr>
      <vt:lpstr>CONTENIDOS DE LA PRESENTACION</vt:lpstr>
      <vt:lpstr>Presentación de PowerPoint</vt:lpstr>
      <vt:lpstr>OBJETIVOS ESPECIFICOS</vt:lpstr>
      <vt:lpstr>Presentación de PowerPoint</vt:lpstr>
      <vt:lpstr>PROGRAMA </vt:lpstr>
      <vt:lpstr>PRESENTACION DE EQUIPOS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Cecilia Angelica Digmann Muñoz</cp:lastModifiedBy>
  <cp:revision>278</cp:revision>
  <dcterms:created xsi:type="dcterms:W3CDTF">2018-02-12T19:45:10Z</dcterms:created>
  <dcterms:modified xsi:type="dcterms:W3CDTF">2018-12-09T22:30:59Z</dcterms:modified>
</cp:coreProperties>
</file>