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  <p:sldMasterId id="2147483653" r:id="rId2"/>
    <p:sldMasterId id="2147483665" r:id="rId3"/>
  </p:sldMasterIdLst>
  <p:notesMasterIdLst>
    <p:notesMasterId r:id="rId45"/>
  </p:notesMasterIdLst>
  <p:handoutMasterIdLst>
    <p:handoutMasterId r:id="rId46"/>
  </p:handoutMasterIdLst>
  <p:sldIdLst>
    <p:sldId id="256" r:id="rId4"/>
    <p:sldId id="620" r:id="rId5"/>
    <p:sldId id="621" r:id="rId6"/>
    <p:sldId id="623" r:id="rId7"/>
    <p:sldId id="647" r:id="rId8"/>
    <p:sldId id="622" r:id="rId9"/>
    <p:sldId id="624" r:id="rId10"/>
    <p:sldId id="625" r:id="rId11"/>
    <p:sldId id="627" r:id="rId12"/>
    <p:sldId id="628" r:id="rId13"/>
    <p:sldId id="629" r:id="rId14"/>
    <p:sldId id="650" r:id="rId15"/>
    <p:sldId id="630" r:id="rId16"/>
    <p:sldId id="631" r:id="rId17"/>
    <p:sldId id="648" r:id="rId18"/>
    <p:sldId id="633" r:id="rId19"/>
    <p:sldId id="649" r:id="rId20"/>
    <p:sldId id="632" r:id="rId21"/>
    <p:sldId id="651" r:id="rId22"/>
    <p:sldId id="634" r:id="rId23"/>
    <p:sldId id="657" r:id="rId24"/>
    <p:sldId id="658" r:id="rId25"/>
    <p:sldId id="652" r:id="rId26"/>
    <p:sldId id="635" r:id="rId27"/>
    <p:sldId id="636" r:id="rId28"/>
    <p:sldId id="653" r:id="rId29"/>
    <p:sldId id="626" r:id="rId30"/>
    <p:sldId id="637" r:id="rId31"/>
    <p:sldId id="638" r:id="rId32"/>
    <p:sldId id="639" r:id="rId33"/>
    <p:sldId id="640" r:id="rId34"/>
    <p:sldId id="654" r:id="rId35"/>
    <p:sldId id="641" r:id="rId36"/>
    <p:sldId id="642" r:id="rId37"/>
    <p:sldId id="643" r:id="rId38"/>
    <p:sldId id="644" r:id="rId39"/>
    <p:sldId id="645" r:id="rId40"/>
    <p:sldId id="646" r:id="rId41"/>
    <p:sldId id="656" r:id="rId42"/>
    <p:sldId id="655" r:id="rId43"/>
    <p:sldId id="348" r:id="rId4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0E5AD23-1FCB-43F0-95A3-7F2E346B4AB5}">
          <p14:sldIdLst>
            <p14:sldId id="256"/>
            <p14:sldId id="620"/>
            <p14:sldId id="621"/>
            <p14:sldId id="623"/>
            <p14:sldId id="647"/>
            <p14:sldId id="622"/>
            <p14:sldId id="624"/>
            <p14:sldId id="625"/>
          </p14:sldIdLst>
        </p14:section>
        <p14:section name="Sección sin título" id="{EC369650-F43B-4FBA-8FBB-7004AF534B98}">
          <p14:sldIdLst>
            <p14:sldId id="627"/>
            <p14:sldId id="628"/>
            <p14:sldId id="629"/>
            <p14:sldId id="650"/>
            <p14:sldId id="630"/>
            <p14:sldId id="631"/>
            <p14:sldId id="648"/>
            <p14:sldId id="633"/>
            <p14:sldId id="649"/>
            <p14:sldId id="632"/>
            <p14:sldId id="651"/>
            <p14:sldId id="634"/>
            <p14:sldId id="657"/>
            <p14:sldId id="658"/>
            <p14:sldId id="652"/>
            <p14:sldId id="635"/>
            <p14:sldId id="636"/>
            <p14:sldId id="653"/>
            <p14:sldId id="626"/>
            <p14:sldId id="637"/>
            <p14:sldId id="638"/>
            <p14:sldId id="639"/>
            <p14:sldId id="640"/>
            <p14:sldId id="654"/>
            <p14:sldId id="641"/>
            <p14:sldId id="642"/>
            <p14:sldId id="643"/>
            <p14:sldId id="644"/>
            <p14:sldId id="645"/>
            <p14:sldId id="646"/>
            <p14:sldId id="656"/>
            <p14:sldId id="655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E17068"/>
    <a:srgbClr val="005FA1"/>
    <a:srgbClr val="008080"/>
    <a:srgbClr val="748002"/>
    <a:srgbClr val="E10202"/>
    <a:srgbClr val="404040"/>
    <a:srgbClr val="80808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9027" autoAdjust="0"/>
  </p:normalViewPr>
  <p:slideViewPr>
    <p:cSldViewPr snapToObjects="1">
      <p:cViewPr varScale="1">
        <p:scale>
          <a:sx n="72" d="100"/>
          <a:sy n="72" d="100"/>
        </p:scale>
        <p:origin x="1206" y="66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48EB8669-2C39-4CD9-901C-245D015DFB3E}" type="datetime1">
              <a:rPr lang="es-ES_tradnl"/>
              <a:pPr>
                <a:defRPr/>
              </a:pPr>
              <a:t>30/07/2015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A503C52-CB0C-4BFB-803D-95F638D9CC0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99957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1183AFAE-6C7A-407B-8AD2-C814F7C4C670}" type="datetime1">
              <a:rPr lang="en-US"/>
              <a:pPr>
                <a:defRPr/>
              </a:pPr>
              <a:t>7/30/2015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133" tIns="46067" rIns="92133" bIns="4606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EBBDAE7-AC1E-45A4-AB8C-21BC2E0E5C3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03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dirty="0" smtClean="0">
              <a:ea typeface="ヒラギノ角ゴ Pro W3"/>
              <a:cs typeface="ヒラギノ角ゴ Pro W3"/>
            </a:endParaRPr>
          </a:p>
        </p:txBody>
      </p:sp>
      <p:sp>
        <p:nvSpPr>
          <p:cNvPr id="3584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F2E34BEC-6D5E-4975-82FE-0C0C2CD907FB}" type="slidenum">
              <a:rPr lang="en-US" altLang="es-CL" smtClean="0">
                <a:latin typeface="Calibri" pitchFamily="34" charset="0"/>
              </a:rPr>
              <a:pPr/>
              <a:t>1</a:t>
            </a:fld>
            <a:endParaRPr lang="en-US" altLang="es-CL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21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dirty="0" smtClean="0">
              <a:ea typeface="ヒラギノ角ゴ Pro W3"/>
              <a:cs typeface="ヒラギノ角ゴ Pro W3"/>
            </a:endParaRPr>
          </a:p>
        </p:txBody>
      </p:sp>
      <p:sp>
        <p:nvSpPr>
          <p:cNvPr id="75779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33" tIns="46067" rIns="92133" bIns="46067"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/>
            <a:fld id="{E23FABAC-28EF-4952-97B3-D9E6D4E4E841}" type="slidenum">
              <a:rPr lang="en-US" altLang="es-CL" sz="1200">
                <a:latin typeface="Calibri" pitchFamily="34" charset="0"/>
              </a:rPr>
              <a:pPr algn="r"/>
              <a:t>41</a:t>
            </a:fld>
            <a:endParaRPr lang="en-US" altLang="es-CL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92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7AB04-3921-4CC0-84AB-F95680A402A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1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DA50E-69F8-449D-9B93-B646B2F1714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51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04AF-5FF8-430E-9980-8FE1E54423A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30A4A-46DE-4EFF-9A13-35DDC0ADD85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8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4E2A-D5C3-46CD-8623-69BB5B258FB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9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31F53-EFF0-4748-95DA-ABCC69FBA9D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5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/>
          <a:lstStyle/>
          <a:p>
            <a:fld id="{DF4DCCBE-92A2-42E1-8CCE-932B6E198079}" type="datetimeFigureOut">
              <a:rPr lang="es-CL" smtClean="0"/>
              <a:t>30-07-2015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106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07739825-38B6-489F-83F1-DDA951EE4B5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3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59B14A-98B6-4A74-9E68-B0BDE8A488E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60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7B11248A-FB3F-49FE-92B6-1480BD480E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8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04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2E6770B7-229F-4173-9BBC-DAAF1E24E3C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2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EC75FD69-CFAC-401B-A61A-ECF72C6C77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77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AD7AA83C-D2D1-4926-AB70-7899DF8EFA4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74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017F94A-DFAA-44B5-9C91-3DF2AE54B02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8648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EFAA8850-E173-4D07-988A-4EFB7EDF58D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664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4574ED5E-BE0F-4010-B103-8DF5696B09F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479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1D23F19E-AF1C-4B40-9225-130BFDDFC18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80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CF05AA00-2D49-497B-B570-430D1D82A1A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6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00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2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95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FDF08-7FA8-4F8E-BC41-61FF4824083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1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3175"/>
            <a:ext cx="6521451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 txBox="1">
            <a:spLocks/>
          </p:cNvSpPr>
          <p:nvPr userDrawn="1"/>
        </p:nvSpPr>
        <p:spPr bwMode="auto">
          <a:xfrm>
            <a:off x="482600" y="69850"/>
            <a:ext cx="2994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s-E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AF93D-9E16-4D68-AD24-F1AB8ABA8A8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8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01E99-7B32-4141-9E26-FA3EA1EA0AF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3DAF2-2F4B-431D-AF1E-108F5E2F61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78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B3746-5B16-4FEC-85F7-963F1B5C88E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7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file:///\\localhost\Users\CDEB\Pictures\3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file:///\\localhost\Users\CDEB\Desktop\logoMINSAL.jpg" TargetMode="Externa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481137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0" name="Rectangle 71"/>
          <p:cNvSpPr>
            <a:spLocks noChangeArrowheads="1"/>
          </p:cNvSpPr>
          <p:nvPr/>
        </p:nvSpPr>
        <p:spPr bwMode="auto">
          <a:xfrm>
            <a:off x="1566863" y="0"/>
            <a:ext cx="1481137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31" name="1.png" descr="/Users/CDEB/Pictures/1.png"/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3430588"/>
            <a:ext cx="1384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/>
          <p:cNvPicPr>
            <a:picLocks noChangeAspect="1"/>
          </p:cNvPicPr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6400800"/>
            <a:ext cx="207168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BAE65273-6738-413D-AF4D-36803B43577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CuadroTexto 11"/>
          <p:cNvSpPr txBox="1">
            <a:spLocks noChangeArrowheads="1"/>
          </p:cNvSpPr>
          <p:nvPr/>
        </p:nvSpPr>
        <p:spPr bwMode="auto">
          <a:xfrm>
            <a:off x="133350" y="6494463"/>
            <a:ext cx="2762250" cy="2460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s-ES_tradnl" sz="1000" dirty="0" smtClean="0">
                <a:solidFill>
                  <a:srgbClr val="7F7F7F"/>
                </a:solidFill>
                <a:latin typeface="Verdana" pitchFamily="34" charset="0"/>
              </a:rPr>
              <a:t>Gobierno de Chile / Ministerio de Salud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  <p:sldLayoutId id="2147483695" r:id="rId3"/>
    <p:sldLayoutId id="2147483691" r:id="rId4"/>
    <p:sldLayoutId id="2147483696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709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9459" name="logoMINSAL.jpg" descr="/Users/CDEB/Desktop/logoMINSAL.jpg"/>
          <p:cNvPicPr>
            <a:picLocks noChangeAspect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2286000"/>
            <a:ext cx="19907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pitchFamily="-60" charset="-128"/>
            </a:endParaRPr>
          </a:p>
        </p:txBody>
      </p: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4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693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Jur&#237;dica%20Art%204%2018717.pdf" TargetMode="Externa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Tabla%2015076.jpg" TargetMode="External"/><Relationship Id="rId2" Type="http://schemas.openxmlformats.org/officeDocument/2006/relationships/hyperlink" Target="CALC%2015076%20Final%2029.07.15.xlsx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Valor%20Art.%204%2018717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 txBox="1">
            <a:spLocks/>
          </p:cNvSpPr>
          <p:nvPr/>
        </p:nvSpPr>
        <p:spPr bwMode="auto">
          <a:xfrm>
            <a:off x="1218957" y="1484784"/>
            <a:ext cx="6913562" cy="13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/>
            <a:endParaRPr lang="es-ES_tradnl" altLang="es-CL" sz="2800" b="1" dirty="0" smtClean="0">
              <a:solidFill>
                <a:srgbClr val="FFFFFF"/>
              </a:solidFill>
              <a:latin typeface="Verdana" pitchFamily="34" charset="0"/>
              <a:sym typeface="Verdana Bold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1520" y="1124744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 Bold"/>
              <a:cs typeface="Verdana Bold"/>
              <a:sym typeface="Verdana Bold"/>
            </a:endParaRPr>
          </a:p>
          <a:p>
            <a:pPr algn="ctr"/>
            <a:r>
              <a:rPr lang="es-ES_tradnl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 Bold"/>
                <a:cs typeface="Verdana Bold"/>
                <a:sym typeface="Verdana Bold"/>
              </a:rPr>
              <a:t>Remuneraciones Profesionales Funcionarios                Ley Nº 15.076</a:t>
            </a:r>
            <a:endParaRPr lang="es-C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594707" y="5229200"/>
            <a:ext cx="364970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Arial" pitchFamily="34" charset="0"/>
              <a:buNone/>
            </a:pPr>
            <a:r>
              <a:rPr lang="es-ES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ヒラギノ角ゴ Pro W3"/>
                <a:cs typeface="Arial" panose="020B0604020202020204" pitchFamily="34" charset="0"/>
              </a:rPr>
              <a:t>Dpto. de Gestión de Recursos Humanos</a:t>
            </a:r>
          </a:p>
          <a:p>
            <a:pPr>
              <a:spcBef>
                <a:spcPts val="0"/>
              </a:spcBef>
              <a:buFont typeface="Arial" pitchFamily="34" charset="0"/>
              <a:buNone/>
            </a:pPr>
            <a:r>
              <a:rPr lang="es-ES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ヒラギノ角ゴ Pro W3"/>
                <a:cs typeface="Arial" panose="020B0604020202020204" pitchFamily="34" charset="0"/>
              </a:rPr>
              <a:t>División de Gestión y Desarrollo de las Personas</a:t>
            </a:r>
          </a:p>
          <a:p>
            <a:pPr>
              <a:spcBef>
                <a:spcPts val="0"/>
              </a:spcBef>
              <a:buFont typeface="Arial" pitchFamily="34" charset="0"/>
              <a:buNone/>
            </a:pPr>
            <a:r>
              <a:rPr lang="es-ES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ヒラギノ角ゴ Pro W3"/>
                <a:cs typeface="Arial" panose="020B0604020202020204" pitchFamily="34" charset="0"/>
              </a:rPr>
              <a:t>Subsecretaría de Redes Asistenciales</a:t>
            </a:r>
          </a:p>
          <a:p>
            <a:pPr>
              <a:spcBef>
                <a:spcPts val="0"/>
              </a:spcBef>
              <a:buFont typeface="Arial" pitchFamily="34" charset="0"/>
              <a:buNone/>
            </a:pPr>
            <a:endParaRPr lang="es-ES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ヒラギノ角ゴ Pro W3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None/>
            </a:pPr>
            <a:endParaRPr lang="es-E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ヒラギノ角ゴ Pro W3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buFont typeface="Arial" pitchFamily="34" charset="0"/>
              <a:buNone/>
            </a:pPr>
            <a:r>
              <a:rPr lang="es-ES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ヒラギノ角ゴ Pro W3"/>
                <a:cs typeface="Arial" panose="020B0604020202020204" pitchFamily="34" charset="0"/>
              </a:rPr>
              <a:t>Cecilia Valderrama Poblete</a:t>
            </a:r>
          </a:p>
          <a:p>
            <a:pPr algn="r">
              <a:spcBef>
                <a:spcPts val="0"/>
              </a:spcBef>
              <a:buFont typeface="Arial" pitchFamily="34" charset="0"/>
              <a:buNone/>
            </a:pPr>
            <a:r>
              <a:rPr lang="es-ES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ヒラギノ角ゴ Pro W3"/>
                <a:cs typeface="Arial" panose="020B0604020202020204" pitchFamily="34" charset="0"/>
              </a:rPr>
              <a:t>Julio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96614" y="2924944"/>
            <a:ext cx="6913562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/>
            <a:r>
              <a:rPr lang="es-ES_tradnl" altLang="es-C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Verdana Bold"/>
              </a:rPr>
              <a:t>Jornada Estandarización de Normativas del Área de Remuneraciones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65 Ley Nº 18.482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A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especial de estímulo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el personal afecto a la ley N°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15.076. 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 del sueldo asociados a </a:t>
            </a:r>
            <a:r>
              <a:rPr lang="es-CL" sz="1600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Gº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EUS, de acuerdo a nº de trienios)*64%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Montos vigentes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: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667" y="3142069"/>
            <a:ext cx="4850802" cy="2231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6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4 Ley Nº 18.717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Bo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nificación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sustitutiva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las asignaciones de Colación (Art. 9º, D.L. Nº249/74) y de Movilización (D.L. Nº300/74), que corresponde a los trabajadores de las entidades regidas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el Art. 1º del D.L. Nº249/74 que no reciben la Asignación Sustitutiva establecida en los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Arts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17 y 18 de la Ley Nº 19.185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</a:p>
          <a:p>
            <a:pPr marL="400050" lvl="1" algn="just"/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Monto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fijo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reajustable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 vigente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$17.628 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Memorándum 530/03.03.15, División Jurídica Ministerio de Salud:</a:t>
            </a:r>
          </a:p>
          <a:p>
            <a:pPr marL="400050" lvl="1" algn="just"/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>
            <a:hlinkClick r:id="rId2" action="ppaction://hlinkfile"/>
          </p:cNvPr>
          <p:cNvSpPr/>
          <p:nvPr/>
        </p:nvSpPr>
        <p:spPr>
          <a:xfrm>
            <a:off x="1209503" y="4221088"/>
            <a:ext cx="6696744" cy="1056893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Los profesionales </a:t>
            </a:r>
            <a:r>
              <a:rPr lang="es-CL" sz="1500" dirty="0"/>
              <a:t>funcionarios regulados por la Ley Nº 15.076, y además desempeñan un cargo </a:t>
            </a:r>
            <a:r>
              <a:rPr lang="es-CL" sz="1500" dirty="0" smtClean="0"/>
              <a:t>regido </a:t>
            </a:r>
            <a:r>
              <a:rPr lang="es-CL" sz="1500" dirty="0"/>
              <a:t>por la Ley Nº 19.664, </a:t>
            </a:r>
            <a:r>
              <a:rPr lang="es-CL" sz="1500" u="sng" dirty="0"/>
              <a:t>no les corresponde </a:t>
            </a:r>
            <a:r>
              <a:rPr lang="es-CL" sz="1500" dirty="0"/>
              <a:t>percibir la bonificación establecida en el artículo 4º de la Ley Nº 18.717</a:t>
            </a:r>
            <a:r>
              <a:rPr lang="es-CL" sz="1500" dirty="0" smtClean="0"/>
              <a:t>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15131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4 Ley Nº 18.717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755576" y="1988840"/>
            <a:ext cx="6696744" cy="3384376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u="sng" dirty="0" smtClean="0"/>
              <a:t>Profesional funcionario con cargo de 28 horas</a:t>
            </a:r>
            <a:r>
              <a:rPr lang="es-ES_tradnl" sz="1500" b="1" dirty="0" smtClean="0"/>
              <a:t> </a:t>
            </a:r>
            <a:r>
              <a:rPr lang="es-ES_tradnl" sz="1500" dirty="0" smtClean="0"/>
              <a:t>y cargo de la Ley Nº 19.664, percibe en </a:t>
            </a:r>
            <a:r>
              <a:rPr lang="es-CL" sz="1500" dirty="0" smtClean="0"/>
              <a:t>mayo </a:t>
            </a:r>
            <a:r>
              <a:rPr lang="es-CL" sz="1500" dirty="0"/>
              <a:t>2015 art. 4 Ley Nº 18717 (aprox. </a:t>
            </a:r>
            <a:r>
              <a:rPr lang="es-CL" sz="1500" b="1" dirty="0" smtClean="0"/>
              <a:t>902 casos </a:t>
            </a:r>
            <a:r>
              <a:rPr lang="es-CL" sz="1500" dirty="0"/>
              <a:t>a nivel nacional</a:t>
            </a:r>
            <a:r>
              <a:rPr lang="es-CL" sz="1500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u="sng" dirty="0"/>
              <a:t>Funcionario</a:t>
            </a:r>
            <a:r>
              <a:rPr lang="es-ES_tradnl" sz="1500" dirty="0"/>
              <a:t> </a:t>
            </a:r>
            <a:r>
              <a:rPr lang="es-ES_tradnl" sz="1500" dirty="0" smtClean="0"/>
              <a:t>se </a:t>
            </a:r>
            <a:r>
              <a:rPr lang="es-ES_tradnl" sz="1500" dirty="0"/>
              <a:t>le cancela </a:t>
            </a:r>
            <a:r>
              <a:rPr lang="es-ES_tradnl" sz="1500" u="sng" dirty="0"/>
              <a:t>monto distinto </a:t>
            </a:r>
            <a:r>
              <a:rPr lang="es-ES_tradnl" sz="1500" dirty="0"/>
              <a:t>al vigente actualmente </a:t>
            </a:r>
            <a:r>
              <a:rPr lang="es-ES_tradnl" sz="1500" dirty="0" smtClean="0"/>
              <a:t>(alrededor de 7 casos).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u="sng" dirty="0" smtClean="0"/>
              <a:t>Funcionario con cargo liberado </a:t>
            </a:r>
            <a:r>
              <a:rPr lang="es-CL" sz="1500" u="sng" dirty="0"/>
              <a:t>de guardia</a:t>
            </a:r>
            <a:r>
              <a:rPr lang="es-CL" sz="1500" dirty="0"/>
              <a:t> </a:t>
            </a:r>
            <a:r>
              <a:rPr lang="es-CL" sz="1500" dirty="0" smtClean="0"/>
              <a:t>y cargo de la Ley Nº 19.664, percibe en mayo 2015 art. 4 Ley Nº 18717 (aprox. </a:t>
            </a:r>
            <a:r>
              <a:rPr lang="es-CL" sz="1500" b="1" dirty="0" smtClean="0"/>
              <a:t>417 casos </a:t>
            </a:r>
            <a:r>
              <a:rPr lang="es-CL" sz="1500" dirty="0" smtClean="0"/>
              <a:t>a nivel nacional).</a:t>
            </a:r>
          </a:p>
          <a:p>
            <a:pPr algn="just"/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u="sng" dirty="0" smtClean="0"/>
              <a:t>Funcionario liberado de guardia</a:t>
            </a:r>
            <a:r>
              <a:rPr lang="es-ES_tradnl" sz="1500" dirty="0" smtClean="0"/>
              <a:t> se le cancela </a:t>
            </a:r>
            <a:r>
              <a:rPr lang="es-ES_tradnl" sz="1500" u="sng" dirty="0" smtClean="0"/>
              <a:t>monto distinto</a:t>
            </a:r>
            <a:r>
              <a:rPr lang="es-ES_tradnl" sz="1500" dirty="0" smtClean="0"/>
              <a:t> al vigente actualmente (1 caso).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</p:txBody>
      </p:sp>
    </p:spTree>
    <p:extLst>
      <p:ext uri="{BB962C8B-B14F-4D97-AF65-F5344CB8AC3E}">
        <p14:creationId xmlns:p14="http://schemas.microsoft.com/office/powerpoint/2010/main" val="19306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Bono especial, Art. 10 Ley Nº 20.261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B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ono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Mensual de guardia nocturna y día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festivo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que se otorgó 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contar del 01.11.2007, no imponible y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reajustable,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los profesionales funcionarios de planta 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contrata. </a:t>
            </a:r>
          </a:p>
          <a:p>
            <a:pPr marL="400050" lvl="1" algn="just"/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Monto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fijo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reajustable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 vigente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: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$157.119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Jurisprudencia: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2015):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217039" y="3645025"/>
            <a:ext cx="6696744" cy="576064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47.589/2013: </a:t>
            </a:r>
            <a:r>
              <a:rPr lang="es-CL" sz="1500" u="sng" dirty="0" smtClean="0"/>
              <a:t>No </a:t>
            </a:r>
            <a:r>
              <a:rPr lang="es-CL" sz="1500" u="sng" dirty="0"/>
              <a:t>procede el pago </a:t>
            </a:r>
            <a:r>
              <a:rPr lang="es-CL" sz="1500" dirty="0"/>
              <a:t>del bono del artículo 10 de la ley N° 20.261, a los profesionales funcionarios liberados de guardias</a:t>
            </a:r>
            <a:r>
              <a:rPr lang="es-CL" sz="1500" dirty="0" smtClean="0"/>
              <a:t>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1217039" y="4869160"/>
            <a:ext cx="6696744" cy="576064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Médicos </a:t>
            </a:r>
            <a:r>
              <a:rPr lang="es-CL" sz="1500" u="sng" dirty="0"/>
              <a:t>liberados de guardia </a:t>
            </a:r>
            <a:r>
              <a:rPr lang="es-CL" sz="1500" dirty="0"/>
              <a:t>con pagos de bono especial Art. 10 Ley Nº </a:t>
            </a:r>
            <a:r>
              <a:rPr lang="es-CL" sz="1500" dirty="0" smtClean="0"/>
              <a:t>20.261 (2 casos)</a:t>
            </a:r>
          </a:p>
        </p:txBody>
      </p:sp>
    </p:spTree>
    <p:extLst>
      <p:ext uri="{BB962C8B-B14F-4D97-AF65-F5344CB8AC3E}">
        <p14:creationId xmlns:p14="http://schemas.microsoft.com/office/powerpoint/2010/main" val="3064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Jefatura de Turno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7 Letra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e, 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19.112)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estímulo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otorgada a los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Jefes de Turno de Servicios de Urgencia, Maternidad y Unidades de Cuidados Intensivos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50% del sueldo base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 vigente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$62.821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Jurisprudencia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259633" y="3573016"/>
            <a:ext cx="6768752" cy="2736304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59.414/2015: </a:t>
            </a:r>
            <a:r>
              <a:rPr lang="es-CL" sz="1500" dirty="0" smtClean="0"/>
              <a:t>Jefe de turno del servicio de </a:t>
            </a:r>
            <a:r>
              <a:rPr lang="es-CL" sz="1500" u="sng" dirty="0" smtClean="0"/>
              <a:t>neonatología</a:t>
            </a:r>
            <a:r>
              <a:rPr lang="es-CL" sz="1500" dirty="0" smtClean="0"/>
              <a:t> no </a:t>
            </a:r>
            <a:r>
              <a:rPr lang="es-CL" sz="1500" dirty="0"/>
              <a:t>tiene derecho a la </a:t>
            </a:r>
            <a:r>
              <a:rPr lang="es-CL" sz="1500" dirty="0" smtClean="0"/>
              <a:t>asignación de estímulo de Jefatura de Turno.</a:t>
            </a:r>
          </a:p>
          <a:p>
            <a:pPr algn="just"/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6.314/2004: </a:t>
            </a:r>
            <a:r>
              <a:rPr lang="es-CL" sz="1500" dirty="0" smtClean="0"/>
              <a:t>Funcionarios </a:t>
            </a:r>
            <a:r>
              <a:rPr lang="es-CL" sz="1500" dirty="0"/>
              <a:t>que al acogerse al beneficio de </a:t>
            </a:r>
            <a:r>
              <a:rPr lang="es-CL" sz="1500" u="sng" dirty="0"/>
              <a:t>liberación de guardias </a:t>
            </a:r>
            <a:r>
              <a:rPr lang="es-CL" sz="1500" dirty="0"/>
              <a:t>nocturnas percibían la asignación </a:t>
            </a:r>
            <a:r>
              <a:rPr lang="es-CL" sz="1500" dirty="0" smtClean="0"/>
              <a:t>de jefatura </a:t>
            </a:r>
            <a:r>
              <a:rPr lang="es-CL" sz="1500" dirty="0"/>
              <a:t>de </a:t>
            </a:r>
            <a:r>
              <a:rPr lang="es-CL" sz="1500" dirty="0" smtClean="0"/>
              <a:t>turnos, </a:t>
            </a:r>
            <a:r>
              <a:rPr lang="es-CL" sz="1500" u="sng" dirty="0"/>
              <a:t>no pueden conservar dicho estipendio</a:t>
            </a:r>
            <a:r>
              <a:rPr lang="es-CL" sz="1500" dirty="0"/>
              <a:t> si se les destina a cargos que no tienen la misma jerarquía. </a:t>
            </a: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b="1" dirty="0"/>
              <a:t>Dictamen Nº 10.586/1993: </a:t>
            </a:r>
            <a:r>
              <a:rPr lang="es-ES_tradnl" sz="1500" u="sng" dirty="0"/>
              <a:t>S</a:t>
            </a:r>
            <a:r>
              <a:rPr lang="es-CL" sz="1500" u="sng" dirty="0"/>
              <a:t>ubrogantes de los jefes de turno</a:t>
            </a:r>
            <a:r>
              <a:rPr lang="es-CL" sz="1500" dirty="0"/>
              <a:t> de los servicios de urgencia, maternidades y UCI </a:t>
            </a:r>
            <a:r>
              <a:rPr lang="es-CL" sz="1500" u="sng" dirty="0"/>
              <a:t>no tienen derecho a percibir la </a:t>
            </a:r>
            <a:r>
              <a:rPr lang="es-CL" sz="1500" u="sng" dirty="0" err="1" smtClean="0"/>
              <a:t>asig</a:t>
            </a:r>
            <a:r>
              <a:rPr lang="es-CL" sz="1500" u="sng" dirty="0" smtClean="0"/>
              <a:t>. Jefatura </a:t>
            </a:r>
            <a:r>
              <a:rPr lang="es-CL" sz="1500" u="sng" dirty="0"/>
              <a:t>de Turno.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3191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58076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Jefatura de Turno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7 Letra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e, 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19.112)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87624" y="2035294"/>
            <a:ext cx="6696744" cy="88965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Médicos </a:t>
            </a:r>
            <a:r>
              <a:rPr lang="es-CL" sz="1500" u="sng" dirty="0"/>
              <a:t>liberados de guardia</a:t>
            </a:r>
            <a:r>
              <a:rPr lang="es-CL" sz="1500" dirty="0"/>
              <a:t> con pagos de </a:t>
            </a:r>
            <a:r>
              <a:rPr lang="es-CL" sz="1500" dirty="0" smtClean="0"/>
              <a:t>Asignación </a:t>
            </a:r>
            <a:r>
              <a:rPr lang="es-CL" sz="1500" dirty="0"/>
              <a:t>Jefatura de </a:t>
            </a:r>
            <a:r>
              <a:rPr lang="es-CL" sz="1500" dirty="0" smtClean="0"/>
              <a:t>Turno (3 casos)</a:t>
            </a:r>
          </a:p>
        </p:txBody>
      </p:sp>
    </p:spTree>
    <p:extLst>
      <p:ext uri="{BB962C8B-B14F-4D97-AF65-F5344CB8AC3E}">
        <p14:creationId xmlns:p14="http://schemas.microsoft.com/office/powerpoint/2010/main" val="37072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Especialidad en Falencia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(Letra c Art 27 D</a:t>
            </a:r>
            <a:r>
              <a:rPr lang="da-DK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 110/1963; Letra b Art. 7 Ley N°19.112, Art. 2 Ley Nº 19.230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</a:t>
            </a:r>
            <a:r>
              <a:rPr lang="es-CL" sz="1600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ignación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que se otorga a aquellos profesionales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funcionarios cuya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especialidad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 conveniente proveer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acuerdo a las Leyes que establecen dicha asignación.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40% o 50% sobre el sueldo base, según la especialidad</a:t>
            </a:r>
          </a:p>
          <a:p>
            <a:pPr marL="685800" lvl="1" indent="-285750" algn="just">
              <a:buFontTx/>
              <a:buChar char="-"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Anatomía Patológica 50%</a:t>
            </a:r>
          </a:p>
          <a:p>
            <a:pPr marL="685800" lvl="1" indent="-285750" algn="just">
              <a:buFontTx/>
              <a:buChar char="-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Radiología, Microbiología, </a:t>
            </a:r>
            <a:r>
              <a:rPr lang="es-ES_tradnl" sz="1600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Neumotisiología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Cirugía de Tórax y Tuberculosis, Fisiatría, Anestesiología, Oftalmología y Medicina Familiar 40%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 vigente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$50.257 o $62.821, según la especialidad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Jurisprudencia: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87624" y="4653136"/>
            <a:ext cx="6768752" cy="1656184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43.407/2000: </a:t>
            </a:r>
            <a:r>
              <a:rPr lang="es-CL" sz="1500" b="1" u="sng" dirty="0" smtClean="0"/>
              <a:t>N</a:t>
            </a:r>
            <a:r>
              <a:rPr lang="es-CL" sz="1500" u="sng" dirty="0" smtClean="0"/>
              <a:t>o </a:t>
            </a:r>
            <a:r>
              <a:rPr lang="es-CL" sz="1500" u="sng" dirty="0"/>
              <a:t>procede que </a:t>
            </a:r>
            <a:r>
              <a:rPr lang="es-CL" sz="1500" u="sng" dirty="0" smtClean="0"/>
              <a:t>químico farmacéutico</a:t>
            </a:r>
            <a:r>
              <a:rPr lang="es-CL" sz="1500" dirty="0" smtClean="0"/>
              <a:t> perciba asignación </a:t>
            </a:r>
            <a:r>
              <a:rPr lang="es-CL" sz="1500" dirty="0"/>
              <a:t>de estimulo contemplada en art/27 letra c) del </a:t>
            </a:r>
            <a:r>
              <a:rPr lang="es-CL" sz="1500" dirty="0" smtClean="0"/>
              <a:t>Decreto Nº 110/63.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15.432/1983: </a:t>
            </a:r>
            <a:r>
              <a:rPr lang="es-CL" sz="1500" dirty="0" smtClean="0"/>
              <a:t>Para </a:t>
            </a:r>
            <a:r>
              <a:rPr lang="es-CL" sz="1500" dirty="0"/>
              <a:t>tener derecho a esta </a:t>
            </a:r>
            <a:r>
              <a:rPr lang="es-CL" sz="1500" dirty="0" smtClean="0"/>
              <a:t>asignación </a:t>
            </a:r>
            <a:r>
              <a:rPr lang="es-CL" sz="1500" dirty="0"/>
              <a:t>es preciso que se </a:t>
            </a:r>
            <a:r>
              <a:rPr lang="es-CL" sz="1500" u="sng" dirty="0"/>
              <a:t>designe al empleado en dicha especialidad</a:t>
            </a:r>
            <a:r>
              <a:rPr lang="es-CL" sz="1500" dirty="0"/>
              <a:t>, constando esta circunstancia en el decreto de </a:t>
            </a:r>
            <a:r>
              <a:rPr lang="es-CL" sz="1500" dirty="0" smtClean="0"/>
              <a:t>nombramiento.</a:t>
            </a:r>
          </a:p>
          <a:p>
            <a:pPr algn="just"/>
            <a:endParaRPr lang="es-CL" sz="1500" dirty="0" smtClean="0"/>
          </a:p>
        </p:txBody>
      </p:sp>
    </p:spTree>
    <p:extLst>
      <p:ext uri="{BB962C8B-B14F-4D97-AF65-F5344CB8AC3E}">
        <p14:creationId xmlns:p14="http://schemas.microsoft.com/office/powerpoint/2010/main" val="20866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Especialidad en Falencia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(Letra c Art 27 D</a:t>
            </a:r>
            <a:r>
              <a:rPr lang="da-DK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 110/1963; Letra b Art. 7 Ley N°19.112, Art. 2 Ley Nº 19.230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2015):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87624" y="2115370"/>
            <a:ext cx="6696744" cy="3545878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de 28 horas se le cancela en mayo 2015 asignación de especialidad en </a:t>
            </a:r>
            <a:r>
              <a:rPr lang="es-ES_tradnl" sz="1500" u="sng" dirty="0" smtClean="0"/>
              <a:t>falencia por anestesiología correspondiente a un 25% </a:t>
            </a:r>
            <a:r>
              <a:rPr lang="es-ES_tradnl" sz="1500" dirty="0" smtClean="0"/>
              <a:t>del sueldo base (1 caso), desde Dic. 2007 se le está cancelando $31.983.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funcionario de 28 horas se le cancela en mayo 2015 asignación de especialidad en </a:t>
            </a:r>
            <a:r>
              <a:rPr lang="es-ES_tradnl" sz="1500" u="sng" dirty="0"/>
              <a:t>falencia por anestesiología correspondiente a un </a:t>
            </a:r>
            <a:r>
              <a:rPr lang="es-ES_tradnl" sz="1500" u="sng" dirty="0" smtClean="0"/>
              <a:t>33% </a:t>
            </a:r>
            <a:r>
              <a:rPr lang="es-ES_tradnl" sz="1500" dirty="0"/>
              <a:t>del sueldo base (1 caso), desde Dic. </a:t>
            </a:r>
            <a:r>
              <a:rPr lang="es-ES_tradnl" sz="1500" dirty="0" smtClean="0"/>
              <a:t>2011 </a:t>
            </a:r>
            <a:r>
              <a:rPr lang="es-ES_tradnl" sz="1500" dirty="0"/>
              <a:t>se le está cancelando </a:t>
            </a:r>
            <a:r>
              <a:rPr lang="es-ES_tradnl" sz="1500" dirty="0" smtClean="0"/>
              <a:t>$40.956.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Profesionales funcionarios liberados </a:t>
            </a:r>
            <a:r>
              <a:rPr lang="es-CL" sz="1500" dirty="0"/>
              <a:t>de guardia con Especialidad en Falencia </a:t>
            </a:r>
            <a:r>
              <a:rPr lang="es-CL" sz="1500" u="sng" dirty="0"/>
              <a:t>cirugía tórax y anestesista con 50% de </a:t>
            </a:r>
            <a:r>
              <a:rPr lang="es-CL" sz="1500" u="sng" dirty="0" smtClean="0"/>
              <a:t>falencia </a:t>
            </a:r>
            <a:r>
              <a:rPr lang="es-CL" sz="1500" dirty="0" smtClean="0"/>
              <a:t>(2 casos).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liberado de guardia de la especialidad de </a:t>
            </a:r>
            <a:r>
              <a:rPr lang="es-ES_tradnl" sz="1500" u="sng" dirty="0" smtClean="0"/>
              <a:t>Odontopediatra con asignación de falencia de especialidad </a:t>
            </a:r>
            <a:r>
              <a:rPr lang="es-ES_tradnl" sz="1500" dirty="0" smtClean="0"/>
              <a:t>(1 caso).</a:t>
            </a:r>
            <a:endParaRPr lang="es-CL" sz="1500" dirty="0" smtClean="0"/>
          </a:p>
        </p:txBody>
      </p:sp>
    </p:spTree>
    <p:extLst>
      <p:ext uri="{BB962C8B-B14F-4D97-AF65-F5344CB8AC3E}">
        <p14:creationId xmlns:p14="http://schemas.microsoft.com/office/powerpoint/2010/main" val="36928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de Urgencia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2, 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19.230)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de estímulo otorgada a los profesionales funcionarios que se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desempeñen en servicios de urgencia y unidades de cuidados intensivos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en cargos de 28 horas semanales.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50% del sueldo base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 vigente a contar del 01.12.2014: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$62.821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Jurisprudencia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87624" y="3861048"/>
            <a:ext cx="6840760" cy="1728192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34.895/1995: </a:t>
            </a:r>
            <a:r>
              <a:rPr lang="es-CL" sz="1500" dirty="0" smtClean="0"/>
              <a:t>Médico </a:t>
            </a:r>
            <a:r>
              <a:rPr lang="es-CL" sz="1500" dirty="0"/>
              <a:t>que sirve cargo 22/28 en </a:t>
            </a:r>
            <a:r>
              <a:rPr lang="es-CL" sz="1500" u="sng" dirty="0"/>
              <a:t>residencia medicina interna</a:t>
            </a:r>
            <a:r>
              <a:rPr lang="es-CL" sz="1500" dirty="0"/>
              <a:t> de hospital no tiene derecho a </a:t>
            </a:r>
            <a:r>
              <a:rPr lang="es-CL" sz="1500" dirty="0" smtClean="0"/>
              <a:t>asignación </a:t>
            </a:r>
            <a:r>
              <a:rPr lang="es-CL" sz="1500" dirty="0"/>
              <a:t>de estimulo por especialidad en falencia a que se refiere ley 19230 </a:t>
            </a:r>
            <a:r>
              <a:rPr lang="es-CL" sz="1500" dirty="0" smtClean="0"/>
              <a:t>art/2, </a:t>
            </a:r>
            <a:r>
              <a:rPr lang="es-CL" sz="1500" dirty="0"/>
              <a:t>porque, acorde dicho precepto, uno de los requisitos para gozar del mencionado beneficio es </a:t>
            </a:r>
            <a:r>
              <a:rPr lang="es-CL" sz="1500" dirty="0" smtClean="0"/>
              <a:t>desempeñarse </a:t>
            </a:r>
            <a:r>
              <a:rPr lang="es-CL" sz="1500" dirty="0"/>
              <a:t>en "servicios de urgencia" o "unidades de cuidado </a:t>
            </a:r>
            <a:r>
              <a:rPr lang="es-CL" sz="1500" dirty="0" smtClean="0"/>
              <a:t>intensivo. Este criterio resulta también válido </a:t>
            </a:r>
            <a:r>
              <a:rPr lang="es-CL" sz="1500" dirty="0"/>
              <a:t>respecto de los profesionales funcionarios que se </a:t>
            </a:r>
            <a:r>
              <a:rPr lang="es-CL" sz="1500" dirty="0" smtClean="0"/>
              <a:t>desempeñan </a:t>
            </a:r>
            <a:r>
              <a:rPr lang="es-CL" sz="1500" dirty="0"/>
              <a:t>como </a:t>
            </a:r>
            <a:r>
              <a:rPr lang="es-CL" sz="1500" dirty="0" smtClean="0"/>
              <a:t>médicos </a:t>
            </a:r>
            <a:r>
              <a:rPr lang="es-CL" sz="1500" u="sng" dirty="0"/>
              <a:t>residentes de </a:t>
            </a:r>
            <a:r>
              <a:rPr lang="es-CL" sz="1500" u="sng" dirty="0" smtClean="0"/>
              <a:t>pediatría</a:t>
            </a:r>
            <a:r>
              <a:rPr lang="es-CL" sz="1500" dirty="0" smtClean="0"/>
              <a:t>. </a:t>
            </a: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100432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de Urgencia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2, 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19.230)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87624" y="2115370"/>
            <a:ext cx="6696744" cy="311383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de 28 horas se le cancela en mayo 2015 asignación de </a:t>
            </a:r>
            <a:r>
              <a:rPr lang="es-ES_tradnl" sz="1500" u="sng" dirty="0" smtClean="0"/>
              <a:t>urgencia correspondiente al 10% del sueldo base</a:t>
            </a:r>
            <a:r>
              <a:rPr lang="es-ES_tradnl" sz="1500" dirty="0" smtClean="0"/>
              <a:t> (2 casos). Uno de ellos, desde Enero del año 2010 que se le cancela el 10% del sueldo base.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funcionario de 28 horas se le cancela en mayo 2015 asignación de </a:t>
            </a:r>
            <a:r>
              <a:rPr lang="es-ES_tradnl" sz="1500" u="sng" dirty="0"/>
              <a:t>urgencia correspondiente al </a:t>
            </a:r>
            <a:r>
              <a:rPr lang="es-ES_tradnl" sz="1500" u="sng" dirty="0" smtClean="0"/>
              <a:t>75% </a:t>
            </a:r>
            <a:r>
              <a:rPr lang="es-ES_tradnl" sz="1500" u="sng" dirty="0"/>
              <a:t>del sueldo </a:t>
            </a:r>
            <a:r>
              <a:rPr lang="es-ES_tradnl" sz="1500" u="sng" dirty="0" smtClean="0"/>
              <a:t>base</a:t>
            </a:r>
            <a:r>
              <a:rPr lang="es-ES_tradnl" sz="1500" dirty="0" smtClean="0"/>
              <a:t>. Desde Junio </a:t>
            </a:r>
            <a:r>
              <a:rPr lang="es-ES_tradnl" sz="1500" dirty="0"/>
              <a:t>del año </a:t>
            </a:r>
            <a:r>
              <a:rPr lang="es-ES_tradnl" sz="1500" dirty="0" smtClean="0"/>
              <a:t>2014 </a:t>
            </a:r>
            <a:r>
              <a:rPr lang="es-ES_tradnl" sz="1500" dirty="0"/>
              <a:t>que se le cancela </a:t>
            </a:r>
            <a:r>
              <a:rPr lang="es-ES_tradnl" sz="1500" dirty="0" smtClean="0"/>
              <a:t> ese porcentaje.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funcionario de 28 horas se le cancela en mayo 2015 asignación </a:t>
            </a:r>
            <a:r>
              <a:rPr lang="es-ES_tradnl" sz="1500" dirty="0" smtClean="0"/>
              <a:t>de </a:t>
            </a:r>
            <a:r>
              <a:rPr lang="es-ES_tradnl" sz="1500" u="sng" dirty="0" smtClean="0"/>
              <a:t>urgencia correspondiente </a:t>
            </a:r>
            <a:r>
              <a:rPr lang="es-ES_tradnl" sz="1500" u="sng" dirty="0"/>
              <a:t>a un </a:t>
            </a:r>
            <a:r>
              <a:rPr lang="es-ES_tradnl" sz="1500" u="sng" dirty="0" smtClean="0"/>
              <a:t>40% </a:t>
            </a:r>
            <a:r>
              <a:rPr lang="es-ES_tradnl" sz="1500" u="sng" dirty="0"/>
              <a:t>del sueldo base</a:t>
            </a:r>
            <a:r>
              <a:rPr lang="es-ES_tradnl" sz="1500" dirty="0"/>
              <a:t> (1 caso), desde Dic. 2007 se le está cancelando </a:t>
            </a:r>
            <a:r>
              <a:rPr lang="es-ES_tradnl" sz="1500" dirty="0" smtClean="0"/>
              <a:t>dicho porcentaje.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5697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371112"/>
            <a:ext cx="770485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LEY Nº 15.076 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1192466"/>
            <a:ext cx="792088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Estatuto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de los 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medico-cirujanos, farmacéuticos o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químicos-farmacéuticos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bioquímicos y cirujanos dentistas, que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desempeñan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funciones </a:t>
            </a:r>
            <a:r>
              <a:rPr lang="es-CL" alt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profesionales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en </a:t>
            </a:r>
            <a:r>
              <a:rPr lang="es-CL" alt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cargos o empleos remunerados a base de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de los Servicios de Salud, Servicios de la Administración Pública, de las empresas fiscales y a las instituciones semifiscales o autónomas.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Ø"/>
            </a:pPr>
            <a:endParaRPr lang="es-ES_tradnl" altLang="es-CL" sz="1600" dirty="0">
              <a:solidFill>
                <a:srgbClr val="1F497D"/>
              </a:solidFill>
              <a:latin typeface="+mj-lt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funcionarios que desempeñan cargos con jornadas de 11, 22, 33 y 44 horas semanales en los establecimientos de los Servicios de Salud se rigen por la </a:t>
            </a:r>
            <a:r>
              <a:rPr lang="es-CL" alt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Nº 19.664.</a:t>
            </a:r>
            <a:r>
              <a:rPr lang="es-CL" altLang="es-CL" sz="1600" u="sng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ES_tradn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Sólo 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funcionarios con jornada de </a:t>
            </a:r>
            <a:r>
              <a:rPr lang="es-CL" alt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28 horas semanales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y los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cargos adicionales en extinción por liberación de guardia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se regulan </a:t>
            </a:r>
            <a:r>
              <a:rPr lang="es-CL" alt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las disposiciones establecidas en la Ley Nº 15.076. </a:t>
            </a: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ES_tradn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Ø"/>
            </a:pPr>
            <a:endParaRPr lang="es-CL" altLang="es-CL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91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Sistema 1, Horas Nocturnas, Domingos y Festivos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10 de la Ley Nº 15.076,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34 del Decreto 110/1963,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de la Ley Nº 19.230)</a:t>
            </a:r>
            <a:endParaRPr lang="es-CL" sz="14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que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compensa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los trabajos realizados en jornadas nocturnas, domingos y festivos, de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funcionarios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que cumplen funciones en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establecimientos que poseen servicios de urgencia, postas y maternidades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que laboran ininterrumpidamente las 24 horas del día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685800" lvl="1" indent="-285750" algn="just">
              <a:buFontTx/>
              <a:buChar char="-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Fórmulas de cálculo Procedimiento I: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 Urgencia  </a:t>
            </a:r>
          </a:p>
          <a:p>
            <a:pPr marL="1314450" lvl="3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857250" lvl="2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(Sueldo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Base +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de Antigüedad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DL N°3551/80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65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Nº 18.482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Jefatura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de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Turno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Falencia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Especialidad + Estímulo de Urgencia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2 Ley 19.230)*75/240 </a:t>
            </a: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 Maternidad </a:t>
            </a: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857250" lvl="2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(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DL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N°3551/80 + art. 65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Nº 18.482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Jefatura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de Turno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Falencia por Especialidad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)*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86/240  </a:t>
            </a: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9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Sistema 1, Horas Nocturnas, Domingos y Festivos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10 de la Ley Nº 15.076,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34 del Decreto 110/1963,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de la Ley Nº 19.230)</a:t>
            </a:r>
            <a:endParaRPr lang="es-CL" sz="14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Fórmulas de cálculo, procedimiento II: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Para un cargo de 28 horas             4 horas diarias * 30 días = 120 </a:t>
            </a:r>
          </a:p>
          <a:p>
            <a:pPr marL="400050" lvl="1" algn="just"/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</a:p>
          <a:p>
            <a:pPr marL="400050" lvl="1" algn="just"/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Valor Hora Ordinaria             = (Suma de las asignaciones)/120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Compensación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                     = Valor Hora Ordinaria * 50%</a:t>
            </a:r>
          </a:p>
          <a:p>
            <a:pPr marL="400050" lvl="1" algn="just"/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</a:t>
            </a:r>
            <a:r>
              <a:rPr lang="es-ES_tradnl" sz="1600" b="1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Urgencia                     = Compensación Diaria * 75</a:t>
            </a:r>
          </a:p>
          <a:p>
            <a:pPr marL="400050" lvl="1" algn="just"/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</a:p>
          <a:p>
            <a:pPr marL="400050" lvl="1" algn="just"/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</a:t>
            </a:r>
            <a:r>
              <a:rPr lang="es-ES_tradnl" sz="1600" b="1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Maternidad                = Compensación Diaria * 86 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2 Flecha derecha"/>
          <p:cNvSpPr/>
          <p:nvPr/>
        </p:nvSpPr>
        <p:spPr>
          <a:xfrm>
            <a:off x="3530309" y="2276872"/>
            <a:ext cx="360040" cy="1440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9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Sistema 1, Horas Nocturnas, Domingos y Festivos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10 de la Ley Nº 15.076,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34 del Decreto 110/1963,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de la Ley Nº 19.230)</a:t>
            </a:r>
            <a:endParaRPr lang="es-CL" sz="14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Ejemplo: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		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904" y="1844824"/>
            <a:ext cx="3815037" cy="208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722" y="4365100"/>
            <a:ext cx="3815037" cy="48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721" y="5013172"/>
            <a:ext cx="3815037" cy="938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4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Sistema 1, Horas Nocturnas, Domingos y Festivos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10 de la Ley Nº 15.076,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34 del Decreto 110/1963,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de la Ley Nº 19.230)</a:t>
            </a:r>
            <a:endParaRPr lang="es-CL" sz="14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263202" y="2276872"/>
            <a:ext cx="6696744" cy="1169614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de 28 horas se le cancela en mayo 2015 </a:t>
            </a:r>
            <a:r>
              <a:rPr lang="es-ES_tradnl" sz="1500" u="sng" dirty="0" smtClean="0"/>
              <a:t>86 </a:t>
            </a:r>
            <a:r>
              <a:rPr lang="es-ES_tradnl" sz="1500" u="sng" dirty="0" err="1" smtClean="0"/>
              <a:t>HNDyF</a:t>
            </a:r>
            <a:r>
              <a:rPr lang="es-ES_tradnl" sz="1500" dirty="0" smtClean="0"/>
              <a:t>, sin embargo se le pagó el mismo mes la asignación establecida en el </a:t>
            </a:r>
            <a:r>
              <a:rPr lang="es-ES_tradnl" sz="1500" u="sng" dirty="0" smtClean="0"/>
              <a:t>art. 2 de la Ley Nº 19.230</a:t>
            </a:r>
            <a:r>
              <a:rPr lang="es-ES_tradnl" sz="1500" dirty="0" smtClean="0"/>
              <a:t> (32 casos).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algn="just"/>
            <a:endParaRPr 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338383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de estímulo, letra h) del art. 27 del Decreto Nº 110/63, Art. 1 Ley Nº 19.230</a:t>
            </a:r>
            <a:endParaRPr lang="es-CL" sz="14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A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estímulo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profesionales funcionarios que tengan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designación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en cargo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28 horas, en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servicios de urgencia, maternidades y unidades de cuidados intensivos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150% * (Sueldo Base + HNDyF)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9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Incremento Previsional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2, DL 3501)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Bonificación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establecida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evitar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la disminución de los estipendios del trabajador,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ocasión del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aumento de las cotizaciones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efectuadas por el Art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del DL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3501/1980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que a su vez las hizo enteramente de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cargo de los empleados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(Sueldo Base + Trienios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Falencia de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Especialidad + HNDyF)  *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13.05%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Jurisprudencia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87624" y="3284984"/>
            <a:ext cx="6840760" cy="2952328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450" b="1" dirty="0" smtClean="0"/>
              <a:t>Dictamen Nº 15.836/1992: </a:t>
            </a:r>
            <a:r>
              <a:rPr lang="es-CL" sz="1450" dirty="0" smtClean="0"/>
              <a:t>En la determinación de las remuneraciones sobre las que procede efectuar los descuentos </a:t>
            </a:r>
            <a:r>
              <a:rPr lang="es-CL" sz="1450" u="sng" dirty="0" smtClean="0"/>
              <a:t>por inasistencias o atrasos injustificados,</a:t>
            </a:r>
            <a:r>
              <a:rPr lang="es-CL" sz="1450" dirty="0" smtClean="0"/>
              <a:t> no corresponde considerar el DL 3501/80 art/2.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4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450" b="1" dirty="0"/>
              <a:t>Dictamen 22.611/2003: </a:t>
            </a:r>
            <a:r>
              <a:rPr lang="es-ES_tradnl" sz="1450" dirty="0"/>
              <a:t>DL</a:t>
            </a:r>
            <a:r>
              <a:rPr lang="es-CL" sz="1450" dirty="0"/>
              <a:t> 3501/80 art/2, </a:t>
            </a:r>
            <a:r>
              <a:rPr lang="es-CL" sz="1450" u="sng" dirty="0"/>
              <a:t>debe excluirse de la base de cálculo </a:t>
            </a:r>
            <a:r>
              <a:rPr lang="es-CL" sz="1450" dirty="0"/>
              <a:t>de cualquier beneficio de origen legal que se determine en relación con las remuneraciones del empleado, </a:t>
            </a:r>
            <a:r>
              <a:rPr lang="es-CL" sz="1450" u="sng" dirty="0"/>
              <a:t>salvo norma expresa en contrario</a:t>
            </a:r>
            <a:r>
              <a:rPr lang="es-CL" sz="1450" dirty="0"/>
              <a:t>. </a:t>
            </a:r>
          </a:p>
          <a:p>
            <a:pPr algn="just"/>
            <a:endParaRPr lang="es-CL" sz="14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450" b="1" dirty="0" smtClean="0"/>
              <a:t>Dictamen 10.497/2009:</a:t>
            </a:r>
            <a:r>
              <a:rPr lang="es-CL" sz="1450" dirty="0" smtClean="0"/>
              <a:t> </a:t>
            </a:r>
            <a:r>
              <a:rPr lang="es-CL" sz="1450" u="sng" dirty="0" smtClean="0"/>
              <a:t>Funcionario suplente no tiene derecho al incremento </a:t>
            </a:r>
            <a:r>
              <a:rPr lang="es-CL" sz="1450" dirty="0" smtClean="0"/>
              <a:t>previsional, a excepción de aquellos que conservan la propiedad de su cargo titular, manteniendo la base de cálculo del cargo en propiedad.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4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40146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26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Incremento Previsional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4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  <a:r>
              <a:rPr lang="es-C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2, DL 3501)</a:t>
            </a:r>
          </a:p>
          <a:p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</a:t>
            </a:r>
          </a:p>
          <a:p>
            <a:pPr marL="400050" lvl="1" indent="0" algn="just">
              <a:buNone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</a:p>
          <a:p>
            <a:pPr marL="400050" lvl="1" algn="just"/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</a:p>
          <a:p>
            <a:pPr marL="400050" lvl="1" algn="just"/>
            <a:r>
              <a:rPr lang="es-ES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</a:p>
          <a:p>
            <a:pPr marL="685800" lvl="1" indent="-285750" algn="just">
              <a:buFontTx/>
              <a:buChar char="-"/>
            </a:pPr>
            <a:endParaRPr lang="es-ES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275007" y="3645024"/>
            <a:ext cx="6696744" cy="1944216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</a:t>
            </a:r>
            <a:r>
              <a:rPr lang="es-ES_tradnl" sz="1500" u="sng" dirty="0" smtClean="0"/>
              <a:t>funcionario de 28 horas</a:t>
            </a:r>
            <a:r>
              <a:rPr lang="es-ES_tradnl" sz="1500" dirty="0" smtClean="0"/>
              <a:t> se le cancela en mayo 2015 </a:t>
            </a:r>
            <a:r>
              <a:rPr lang="es-ES_tradnl" sz="1500" u="sng" dirty="0" smtClean="0"/>
              <a:t>porcentaje distinto al 13,05%</a:t>
            </a:r>
            <a:r>
              <a:rPr lang="es-ES_tradnl" sz="1500" dirty="0" smtClean="0"/>
              <a:t>, tales como 3,28%, 4,99%, 6,75%, 10,53%, 11,05%, 14,21%, entre otros (161 casos).</a:t>
            </a:r>
          </a:p>
          <a:p>
            <a:pPr algn="just"/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</a:t>
            </a:r>
            <a:r>
              <a:rPr lang="es-ES_tradnl" sz="1500" u="sng" dirty="0"/>
              <a:t>funcionario </a:t>
            </a:r>
            <a:r>
              <a:rPr lang="es-ES_tradnl" sz="1500" u="sng" dirty="0" smtClean="0"/>
              <a:t>liberado de guardia</a:t>
            </a:r>
            <a:r>
              <a:rPr lang="es-ES_tradnl" sz="1500" dirty="0" smtClean="0"/>
              <a:t> se </a:t>
            </a:r>
            <a:r>
              <a:rPr lang="es-ES_tradnl" sz="1500" dirty="0"/>
              <a:t>le cancela en mayo 2015 porcentaje distinto al 13,05%, tales como </a:t>
            </a:r>
            <a:r>
              <a:rPr lang="es-ES_tradnl" sz="1500" dirty="0" smtClean="0"/>
              <a:t>10,52%, 11,9%, 12,05%, 12,16%, 21,42 </a:t>
            </a:r>
            <a:r>
              <a:rPr lang="es-ES_tradnl" sz="1500" dirty="0"/>
              <a:t>entre otros </a:t>
            </a:r>
            <a:r>
              <a:rPr lang="es-ES_tradnl" sz="1500" dirty="0" smtClean="0"/>
              <a:t>(91 </a:t>
            </a:r>
            <a:r>
              <a:rPr lang="es-ES_tradnl" sz="1500" dirty="0"/>
              <a:t>casos</a:t>
            </a:r>
            <a:r>
              <a:rPr lang="es-ES_tradnl" sz="1500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algn="just"/>
            <a:endParaRPr lang="es-ES_tradnl" sz="1500" dirty="0" smtClean="0"/>
          </a:p>
        </p:txBody>
      </p:sp>
      <p:sp>
        <p:nvSpPr>
          <p:cNvPr id="9" name="8 Rectángulo redondeado"/>
          <p:cNvSpPr/>
          <p:nvPr/>
        </p:nvSpPr>
        <p:spPr>
          <a:xfrm>
            <a:off x="1331640" y="1967936"/>
            <a:ext cx="6624736" cy="80166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Dictamen Nº 15.446/2013: El incremento previsional debe calcularse aplicando el factor sólo sobre las </a:t>
            </a:r>
            <a:r>
              <a:rPr lang="es-CL" sz="1500" u="sng" dirty="0" smtClean="0"/>
              <a:t>remuneraciones que al 28 de febrero 1981 se encontraban afectas a cotizaciones previsionales</a:t>
            </a:r>
            <a:r>
              <a:rPr lang="es-CL" sz="1500" dirty="0" smtClean="0"/>
              <a:t>.</a:t>
            </a: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5732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27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Bonificación Art. 3 Ley Nº 18.566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onificación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compensatoria que tiene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como propósito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mantener el monto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líquido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las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remuneraciones,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evitando de este modo, la disminución que les afectaría a causa de haberse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hecho imponible para los efectos de salud las remuneraciones no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imponibles.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4,5% (sin trienios) o 4,3% (con trienios), según corresponda,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aplicado sobre las siguientes remuneraciones imponibles:</a:t>
            </a: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(Sueldo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Base + Asig. de Antigüedad + DL N°3551/80 + Art. 65 Ley Nº 18.482 + Jefatura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Turno + Falencia por Especialidad + Estímulo de Urgencia Art. 2 Ley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19.230 + Asig. Estímulo 150% + Incremento Previsional + HNDyF)*% </a:t>
            </a:r>
          </a:p>
          <a:p>
            <a:pPr marL="400050" lvl="1" algn="just"/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 </a:t>
            </a: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87624" y="4653136"/>
            <a:ext cx="6840760" cy="86409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Los porcentajes señalados </a:t>
            </a:r>
            <a:r>
              <a:rPr lang="es-CL" sz="1500" u="sng" dirty="0" smtClean="0"/>
              <a:t>se deben calcular considerando </a:t>
            </a:r>
            <a:r>
              <a:rPr lang="es-CL" sz="1500" u="sng" dirty="0"/>
              <a:t>los topes </a:t>
            </a:r>
            <a:r>
              <a:rPr lang="es-CL" sz="1500" u="sng" dirty="0" smtClean="0"/>
              <a:t>imponibles</a:t>
            </a:r>
            <a:r>
              <a:rPr lang="es-CL" sz="1500" dirty="0" smtClean="0"/>
              <a:t> </a:t>
            </a:r>
            <a:r>
              <a:rPr lang="es-CL" sz="1500" dirty="0"/>
              <a:t>a la fecha del periodo a </a:t>
            </a:r>
            <a:r>
              <a:rPr lang="es-CL" sz="1500" dirty="0" smtClean="0"/>
              <a:t>pagar.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27156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28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62719"/>
            <a:ext cx="8640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Bonificación Art. 10 Ley Nº 18.675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onificación compensatoria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que tiene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como propósito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mantener el monto de las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remuneraciones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evitando de este modo la disminución que les afecta a causa de haberse hecho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imponibles para los efectos de las pensiones las remuneraciones no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imponibles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11% (sin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trienios)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 10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 (con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trienios), según corresponda,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aplicado sobre las siguientes remuneraciones imponibles:</a:t>
            </a: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Art. 65 Ley Nº 18.482 + Jefatura de Turno + Falencia por Especialidad + Estímulo de Urgencia Art. 2 Ley 19.230 + Asig. Estímulo 150% + Incremento Previsional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 + Art. 3 Ley Nº 18.566)*% </a:t>
            </a: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 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280893" y="4005064"/>
            <a:ext cx="6840760" cy="432048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Los porcentajes señalados se deben </a:t>
            </a:r>
            <a:r>
              <a:rPr lang="es-CL" sz="1500" u="sng" dirty="0" smtClean="0"/>
              <a:t>calcular considerando </a:t>
            </a:r>
            <a:r>
              <a:rPr lang="es-CL" sz="1500" u="sng" dirty="0"/>
              <a:t>los topes </a:t>
            </a:r>
            <a:r>
              <a:rPr lang="es-CL" sz="1500" u="sng" dirty="0" smtClean="0"/>
              <a:t>imponibles</a:t>
            </a:r>
            <a:r>
              <a:rPr lang="es-CL" sz="1500" dirty="0" smtClean="0"/>
              <a:t>.</a:t>
            </a:r>
            <a:endParaRPr lang="es-CL" sz="15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1259632" y="5229200"/>
            <a:ext cx="6840760" cy="86409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43.696/2013: </a:t>
            </a:r>
            <a:r>
              <a:rPr lang="es-CL" sz="1500" u="sng" dirty="0"/>
              <a:t>No procede que funcionaria </a:t>
            </a:r>
            <a:r>
              <a:rPr lang="es-CL" sz="1500" u="sng" dirty="0" smtClean="0"/>
              <a:t>que </a:t>
            </a:r>
            <a:r>
              <a:rPr lang="es-CL" sz="1500" u="sng" dirty="0"/>
              <a:t>no efectúa cotizaciones </a:t>
            </a:r>
            <a:r>
              <a:rPr lang="es-CL" sz="1500" u="sng" dirty="0" smtClean="0"/>
              <a:t>previsionales</a:t>
            </a:r>
            <a:r>
              <a:rPr lang="es-CL" sz="1500" dirty="0" smtClean="0"/>
              <a:t> </a:t>
            </a:r>
            <a:r>
              <a:rPr lang="es-CL" sz="1500" dirty="0"/>
              <a:t>continúe percibiendo la bonificación compensatoria establecida en el artículo 10 de la ley N° 18675.</a:t>
            </a: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18251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29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08720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Bonificación Art. 11 Ley Nº 18.675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onificación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compensatoria que busca </a:t>
            </a:r>
            <a:r>
              <a:rPr lang="es-CL" sz="1600" u="sng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compensar el mayor porcentaje en la tasa impositiva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para efectos previsionales, que tienen los funcionarios adscritos al D.L.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Nº3.501/80.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3,7%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aplicado sobre las siguientes remuneraciones imponibles:</a:t>
            </a: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Art. 65 Ley Nº 18.482 + Jefatura de Turno + Falencia por Especialidad + Estímulo de Urgencia Art. 2 Ley 19.230 + Asig. Estímulo 150% + Incremento Previsional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 + Art. 3 Ley Nº 18.566)*3,7% </a:t>
            </a: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259632" y="3943628"/>
            <a:ext cx="6840760" cy="637499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Los porcentajes señalados se deben </a:t>
            </a:r>
            <a:r>
              <a:rPr lang="es-CL" sz="1500" u="sng" dirty="0" smtClean="0"/>
              <a:t>calcular considerando el tope imponible</a:t>
            </a:r>
            <a:r>
              <a:rPr lang="es-CL" sz="1500" dirty="0" smtClean="0"/>
              <a:t>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27361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7361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Compatibilidad cargos de 28 horas</a:t>
            </a:r>
            <a:b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177213" cy="45340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92 de la Ley Nº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18.591</a:t>
            </a:r>
          </a:p>
          <a:p>
            <a:pPr marL="0" indent="0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Establece que los cargos de 28 horas semanales son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compatibles con sólo jornadas de un máximo de 22 horas semanales.</a:t>
            </a:r>
          </a:p>
          <a:p>
            <a:pPr marL="0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Inciso 8º del art. 12 de la Ley Nº 15.076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Señala que los profesionales funcionarios podrán realizar suplencias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y reemplazos en Asistencias Públicas, Servicios de Urgencias y Maternidades, por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lapsos no superiores a cuatro meses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en cada año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calendario.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13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 Ley Nº 15.076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Indica la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compatibilidad con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el desempeño de cargos docentes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hasta un máximo de 12 horas semanales, sin perjuicio del cabal cumplimiento de la jornada contratada.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85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30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51106"/>
            <a:ext cx="86409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Art. 1 Ley Nº 19.112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mensual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funcionarios regidos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la ley N°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15.076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Letra a) Art. 1 Ley Nº 19.112 + letra b) Art. 1 Ley Nº 19.112</a:t>
            </a:r>
          </a:p>
          <a:p>
            <a:pPr marL="685800" lvl="1" indent="-285750" algn="just">
              <a:buFontTx/>
              <a:buChar char="-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742950" lvl="1" indent="-342900" algn="just">
              <a:buAutoNum type="alphaLcParenR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32% * Sueldo Base</a:t>
            </a: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b) 20% * 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Art. 65 Ley Nº 18.482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4 Ley Nº 18.717 + Jefatura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Turno + Falencia por Especialidad + Estímulo de Urgencia Art. 2 Ley 19.230 + Asig. Estímulo 150%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DL 3501/80 + Art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Ley Nº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18.566 +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10 Ley Nº 18.675 + Art. 11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Nº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18.675 + 32% * Sueldo Base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 </a:t>
            </a:r>
          </a:p>
          <a:p>
            <a:pPr marL="400050" lvl="1" algn="just"/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con observaciones (Información extraída de base de remuneraciones Mayo 2015):</a:t>
            </a: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259632" y="4653136"/>
            <a:ext cx="6696744" cy="1512168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de 28 horas se le cancela en mayo 2015 </a:t>
            </a:r>
            <a:r>
              <a:rPr lang="es-ES_tradnl" sz="1500" u="sng" dirty="0" smtClean="0"/>
              <a:t>monto no consistente con base de cálculo</a:t>
            </a:r>
            <a:r>
              <a:rPr lang="es-ES_tradnl" sz="1500" dirty="0" smtClean="0"/>
              <a:t> (4 casos).</a:t>
            </a:r>
          </a:p>
          <a:p>
            <a:pPr algn="just"/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funcionario </a:t>
            </a:r>
            <a:r>
              <a:rPr lang="es-ES_tradnl" sz="1500" dirty="0" smtClean="0"/>
              <a:t>liberado de guardia se </a:t>
            </a:r>
            <a:r>
              <a:rPr lang="es-ES_tradnl" sz="1500" dirty="0"/>
              <a:t>le cancela en mayo 2015 </a:t>
            </a:r>
            <a:r>
              <a:rPr lang="es-ES_tradnl" sz="1500" u="sng" dirty="0" smtClean="0"/>
              <a:t>monto no consistente con base de cálculo</a:t>
            </a:r>
            <a:r>
              <a:rPr lang="es-ES_tradnl" sz="1500" dirty="0" smtClean="0"/>
              <a:t> (18 </a:t>
            </a:r>
            <a:r>
              <a:rPr lang="es-ES_tradnl" sz="1500" dirty="0"/>
              <a:t>casos</a:t>
            </a:r>
            <a:r>
              <a:rPr lang="es-ES_tradnl" sz="1500" dirty="0" smtClean="0"/>
              <a:t>).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algn="just"/>
            <a:endParaRPr 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164312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31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08720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de Zona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</a:t>
            </a:r>
            <a:r>
              <a:rPr lang="es-CL" sz="1600" dirty="0" err="1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emuneración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que tienen derecho los empleados cuando para el desempeño de sus funciones deban residir en una provincia o territorio que según la ley,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reúne condiciones especiales derivadas del aislamiento o del costo de la vida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 Zona * 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Art. 65 Ley Nº 18.482 + Art. 4 Ley Nº 18.717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10 Ley Nº 20.261 + Jefatura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Turno + Falencia por Especialidad + Estímulo de Urgencia Art. 2 Ley 19.230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HNDyF + Asig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Estímulo 150% 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Ley Nº 18.566 + Art. 10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Ley Nº 18.675 + Art.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11 Ley Nº 18.675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Art. 1 Ley Nº 19.112)</a:t>
            </a:r>
            <a:endParaRPr lang="es-C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259632" y="4149080"/>
            <a:ext cx="6840760" cy="194421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43.696/2013: </a:t>
            </a:r>
            <a:r>
              <a:rPr lang="es-CL" sz="1500" b="1" u="sng" dirty="0" smtClean="0"/>
              <a:t>N</a:t>
            </a:r>
            <a:r>
              <a:rPr lang="es-CL" sz="1500" u="sng" dirty="0" smtClean="0"/>
              <a:t>o procede considerar el Art. 2 del DL 3501/80 en el cálculo </a:t>
            </a:r>
            <a:r>
              <a:rPr lang="es-CL" sz="1500" u="sng" dirty="0"/>
              <a:t>de la </a:t>
            </a:r>
            <a:r>
              <a:rPr lang="es-CL" sz="1500" u="sng" dirty="0" smtClean="0"/>
              <a:t>asignación </a:t>
            </a:r>
            <a:r>
              <a:rPr lang="es-CL" sz="1500" u="sng" dirty="0"/>
              <a:t>de zona</a:t>
            </a:r>
            <a:r>
              <a:rPr lang="es-CL" sz="1500" dirty="0" smtClean="0"/>
              <a:t>.</a:t>
            </a:r>
          </a:p>
          <a:p>
            <a:pPr algn="just"/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38.972/1995: </a:t>
            </a:r>
            <a:r>
              <a:rPr lang="es-CL" sz="1500" dirty="0" smtClean="0"/>
              <a:t>Procede </a:t>
            </a:r>
            <a:r>
              <a:rPr lang="es-CL" sz="1500" dirty="0"/>
              <a:t>considerar, para calcular la </a:t>
            </a:r>
            <a:r>
              <a:rPr lang="es-CL" sz="1500" dirty="0" smtClean="0"/>
              <a:t>asignación </a:t>
            </a:r>
            <a:r>
              <a:rPr lang="es-CL" sz="1500" dirty="0"/>
              <a:t>de zona correspondiente a los profesionales funcionarios, </a:t>
            </a:r>
            <a:r>
              <a:rPr lang="es-CL" sz="1500" dirty="0" smtClean="0"/>
              <a:t>las </a:t>
            </a:r>
            <a:r>
              <a:rPr lang="es-CL" sz="1500" u="sng" dirty="0"/>
              <a:t>remuneraciones mensuales </a:t>
            </a:r>
            <a:r>
              <a:rPr lang="es-CL" sz="1500" u="sng" dirty="0" smtClean="0"/>
              <a:t>permanentes</a:t>
            </a:r>
            <a:r>
              <a:rPr lang="es-CL" sz="1500" dirty="0" smtClean="0"/>
              <a:t>. Por consiguiente, deben </a:t>
            </a:r>
            <a:r>
              <a:rPr lang="es-CL" sz="1500" dirty="0"/>
              <a:t>incorporarse las sumas percibidas por planilla </a:t>
            </a:r>
            <a:r>
              <a:rPr lang="es-CL" sz="1500" dirty="0" smtClean="0"/>
              <a:t>suplementaria.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41731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32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0872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de Zona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Casos con observaciones (Información extraída de base de remuneraciones Mayo 2015</a:t>
            </a: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):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331640" y="1916832"/>
            <a:ext cx="6696744" cy="1512168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funcionario de 28 horas se le cancela en mayo 2015 </a:t>
            </a:r>
            <a:r>
              <a:rPr lang="es-ES_tradnl" sz="1500" u="sng" dirty="0" smtClean="0"/>
              <a:t>monto no consistente con porcentaje de zona establecido por Ley</a:t>
            </a:r>
            <a:r>
              <a:rPr lang="es-ES_tradnl" sz="1500" dirty="0" smtClean="0"/>
              <a:t> (62 casos).</a:t>
            </a:r>
          </a:p>
          <a:p>
            <a:pPr algn="just"/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/>
              <a:t>Profesional funcionario </a:t>
            </a:r>
            <a:r>
              <a:rPr lang="es-ES_tradnl" sz="1500" dirty="0" smtClean="0"/>
              <a:t>liberado de guardia se </a:t>
            </a:r>
            <a:r>
              <a:rPr lang="es-ES_tradnl" sz="1500" dirty="0"/>
              <a:t>le cancela en mayo 2015 </a:t>
            </a:r>
            <a:r>
              <a:rPr lang="es-ES_tradnl" sz="1500" u="sng" dirty="0" smtClean="0"/>
              <a:t>monto no consistente con porcentaje de zona establecido por Ley</a:t>
            </a:r>
            <a:r>
              <a:rPr lang="es-ES_tradnl" sz="1500" dirty="0" smtClean="0"/>
              <a:t> (18 </a:t>
            </a:r>
            <a:r>
              <a:rPr lang="es-ES_tradnl" sz="1500" dirty="0"/>
              <a:t>casos</a:t>
            </a:r>
            <a:r>
              <a:rPr lang="es-ES_tradnl" sz="1500" dirty="0" smtClean="0"/>
              <a:t>).</a:t>
            </a: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algn="just"/>
            <a:endParaRPr 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41352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33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836712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por Competencia Profesional (Art. 10 Ley Nº 20.707)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para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funcionarios que tengan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especialidades certificadas e inscritas en el registro que mantiene la Superintendencia de Salud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y desempeñen cargos de planta o a contrata de 28 horas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semanales.</a:t>
            </a: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30% * 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</a:t>
            </a:r>
            <a:r>
              <a:rPr lang="en-US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65 Ley Nº 18.482 </a:t>
            </a:r>
            <a:r>
              <a:rPr lang="en-US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Estímulo 150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%)</a:t>
            </a:r>
            <a:endParaRPr lang="es-C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2015):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238150" y="4221088"/>
            <a:ext cx="6840760" cy="86409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82.651/2014: </a:t>
            </a:r>
            <a:r>
              <a:rPr lang="es-CL" sz="1500" dirty="0" smtClean="0"/>
              <a:t>Para </a:t>
            </a:r>
            <a:r>
              <a:rPr lang="es-CL" sz="1500" dirty="0"/>
              <a:t>tener derecho a la </a:t>
            </a:r>
            <a:r>
              <a:rPr lang="es-CL" sz="1500" dirty="0" smtClean="0"/>
              <a:t>asignación, </a:t>
            </a:r>
            <a:r>
              <a:rPr lang="es-CL" sz="1500" dirty="0"/>
              <a:t>es necesario que en el año anterior al de pago del beneficio los profesionales tengan su especialidad certificada e inscrita en el registro de la Superintendencia de Salud.</a:t>
            </a:r>
            <a:endParaRPr lang="es-ES_tradnl" sz="15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1238150" y="2420888"/>
            <a:ext cx="6840760" cy="504056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u="sng" dirty="0" smtClean="0"/>
              <a:t>No es base </a:t>
            </a:r>
            <a:r>
              <a:rPr lang="es-CL" sz="1500" u="sng" dirty="0"/>
              <a:t>de cálculo</a:t>
            </a:r>
            <a:r>
              <a:rPr lang="es-CL" sz="1500" dirty="0"/>
              <a:t> para la determinación de ninguna </a:t>
            </a:r>
            <a:r>
              <a:rPr lang="es-CL" sz="1500" u="sng" dirty="0"/>
              <a:t>remuneración</a:t>
            </a:r>
            <a:r>
              <a:rPr lang="es-CL" sz="1500" dirty="0"/>
              <a:t> o beneficio remuneratorio</a:t>
            </a:r>
            <a:r>
              <a:rPr lang="es-CL" sz="1500" dirty="0" smtClean="0"/>
              <a:t>.</a:t>
            </a:r>
            <a:endParaRPr lang="es-ES_tradnl" sz="15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1259632" y="5733256"/>
            <a:ext cx="6819278" cy="648072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dirty="0" smtClean="0"/>
              <a:t>Profesional </a:t>
            </a:r>
            <a:r>
              <a:rPr lang="es-ES_tradnl" sz="1500" dirty="0"/>
              <a:t>funcionario </a:t>
            </a:r>
            <a:r>
              <a:rPr lang="es-ES_tradnl" sz="1500" dirty="0" smtClean="0"/>
              <a:t>liberado de guardia se </a:t>
            </a:r>
            <a:r>
              <a:rPr lang="es-ES_tradnl" sz="1500" dirty="0"/>
              <a:t>le cancela en mayo 2015 </a:t>
            </a:r>
            <a:r>
              <a:rPr lang="es-ES_tradnl" sz="1500" u="sng" dirty="0" smtClean="0"/>
              <a:t>monto no consistente con base de cálculo </a:t>
            </a:r>
            <a:r>
              <a:rPr lang="es-ES_tradnl" sz="1500" dirty="0" smtClean="0"/>
              <a:t>(2 </a:t>
            </a:r>
            <a:r>
              <a:rPr lang="es-ES_tradnl" sz="1500" dirty="0"/>
              <a:t>casos</a:t>
            </a:r>
            <a:r>
              <a:rPr lang="es-ES_tradnl" sz="1500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algn="just"/>
            <a:endParaRPr 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197689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34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08720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por Cumplimiento de Metas (Art. 12 Ley Nº 20.707)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signación asociada al </a:t>
            </a:r>
            <a:r>
              <a:rPr lang="es-CL" sz="1600" u="sng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cumplimiento anual de metas de producción y de </a:t>
            </a:r>
            <a:r>
              <a:rPr lang="es-CL" sz="1600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calidad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para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profesionales funcionarios que desempeñen cargos de 28 horas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semanales.</a:t>
            </a: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Requisitos: 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 typeface="Arial" panose="020B0604020202020204" pitchFamily="34" charset="0"/>
              <a:buChar char="•"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Haber prestado servicios,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sin solución de continuidad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durante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todo el año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objeto de evaluación del cumplimiento de las metas fijadas </a:t>
            </a: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 typeface="Arial" panose="020B0604020202020204" pitchFamily="34" charset="0"/>
              <a:buChar char="•"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Que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 encuentren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en servicio al momento del pago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 cuota respectiva de la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asignación.</a:t>
            </a:r>
          </a:p>
          <a:p>
            <a:pPr marL="400050" lvl="1" algn="just"/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 typeface="Arial" panose="020B0604020202020204" pitchFamily="34" charset="0"/>
              <a:buChar char="•"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profesionales percibirán la asignación siempre que las unidades donde presten sus funciones hayan cumplido,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lo menos, el 75% de las metas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fijadas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238150" y="2132856"/>
            <a:ext cx="6840760" cy="1368152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u="sng" dirty="0" smtClean="0"/>
              <a:t>No es base </a:t>
            </a:r>
            <a:r>
              <a:rPr lang="es-CL" sz="1500" u="sng" dirty="0"/>
              <a:t>de cálculo para la determinación de ninguna remuneración </a:t>
            </a:r>
            <a:r>
              <a:rPr lang="es-CL" sz="1500" u="sng" dirty="0" smtClean="0"/>
              <a:t>o beneficio remuneratorio</a:t>
            </a:r>
            <a:r>
              <a:rPr lang="es-CL" sz="1500" dirty="0" smtClean="0"/>
              <a:t>.</a:t>
            </a:r>
          </a:p>
          <a:p>
            <a:pPr algn="just"/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Se pagará en </a:t>
            </a:r>
            <a:r>
              <a:rPr lang="es-CL" sz="1500" u="sng" dirty="0" smtClean="0"/>
              <a:t>cuatro cuotas </a:t>
            </a:r>
            <a:r>
              <a:rPr lang="es-CL" sz="1500" dirty="0" smtClean="0"/>
              <a:t>(marzo, junio, septiembre y diciembre).</a:t>
            </a: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17421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35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908720"/>
            <a:ext cx="86409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por Cumplimiento de Metas (Art. 12 Ley Nº 20.707)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Fórmula de cálculo cuota: </a:t>
            </a:r>
          </a:p>
          <a:p>
            <a:pPr marL="685800" lvl="1" indent="-285750" algn="just">
              <a:buFontTx/>
              <a:buChar char="-"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Unidad que cumplió 100% o más de las metas</a:t>
            </a:r>
          </a:p>
          <a:p>
            <a:pPr marL="685800" lvl="1" indent="-285750" algn="just">
              <a:buFont typeface="Arial" panose="020B0604020202020204" pitchFamily="34" charset="0"/>
              <a:buChar char="•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314450" lvl="3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10% * ((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</a:t>
            </a:r>
            <a:r>
              <a:rPr lang="en-US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65 Ley Nº 18.482 </a:t>
            </a:r>
            <a:r>
              <a:rPr lang="en-US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+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Estímulo 150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%) del trimestre respectivo)</a:t>
            </a:r>
            <a:endParaRPr lang="es-C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143000" lvl="2" indent="-285750" algn="just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Unidad que cumplió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&gt;= 75% y &lt; 100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las metas</a:t>
            </a: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 typeface="Arial" panose="020B0604020202020204" pitchFamily="34" charset="0"/>
              <a:buChar char="•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1314450" lvl="3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% * ((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+ Asig. de Antigüedad + DL N°3551/80 + </a:t>
            </a:r>
            <a:r>
              <a:rPr lang="en-US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65 Ley Nº 18.482 +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Asig. Estímulo 150%) del trimestre respectivo)</a:t>
            </a: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619672" y="4437112"/>
            <a:ext cx="1944216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500" dirty="0" smtClean="0"/>
              <a:t>Si cumple el 99%  </a:t>
            </a:r>
            <a:endParaRPr lang="es-ES_tradnl" sz="15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4716016" y="4437112"/>
            <a:ext cx="2665288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500" dirty="0"/>
          </a:p>
          <a:p>
            <a:pPr algn="ctr"/>
            <a:r>
              <a:rPr lang="es-ES_tradnl" sz="1500" dirty="0" smtClean="0"/>
              <a:t>9,9% de la base de cálculo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1619672" y="4949552"/>
            <a:ext cx="1944216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500" dirty="0" smtClean="0"/>
              <a:t>Si cumple el 80% </a:t>
            </a:r>
            <a:endParaRPr lang="es-ES_tradnl" sz="15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716016" y="4938915"/>
            <a:ext cx="2665288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500" dirty="0"/>
          </a:p>
          <a:p>
            <a:pPr algn="ctr"/>
            <a:r>
              <a:rPr lang="es-ES_tradnl" sz="1500" dirty="0" smtClean="0"/>
              <a:t>8% de la base de cálculo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1628386" y="5472090"/>
            <a:ext cx="1944216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500" dirty="0" smtClean="0"/>
              <a:t>Si cumple el 75% </a:t>
            </a:r>
            <a:endParaRPr lang="es-ES_tradnl" sz="15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751161" y="5493757"/>
            <a:ext cx="2665288" cy="3600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500" dirty="0"/>
          </a:p>
          <a:p>
            <a:pPr algn="ctr"/>
            <a:r>
              <a:rPr lang="es-ES_tradnl" sz="1500" dirty="0" smtClean="0"/>
              <a:t>7,5% de la base de cálculo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  <p:sp>
        <p:nvSpPr>
          <p:cNvPr id="3" name="2 Flecha derecha"/>
          <p:cNvSpPr/>
          <p:nvPr/>
        </p:nvSpPr>
        <p:spPr>
          <a:xfrm>
            <a:off x="3995936" y="4586874"/>
            <a:ext cx="360040" cy="108012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Flecha derecha"/>
          <p:cNvSpPr/>
          <p:nvPr/>
        </p:nvSpPr>
        <p:spPr>
          <a:xfrm>
            <a:off x="3995936" y="5064929"/>
            <a:ext cx="360040" cy="108012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Flecha derecha"/>
          <p:cNvSpPr/>
          <p:nvPr/>
        </p:nvSpPr>
        <p:spPr>
          <a:xfrm>
            <a:off x="3995936" y="5565765"/>
            <a:ext cx="360040" cy="108012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8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97234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Liberados de Guardia Nocturna, Domingos y  Festivos                     </a:t>
            </a:r>
            <a:r>
              <a:rPr lang="es-ES_tradnl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(Art. 44 Ley Nº 15.076, Art. 6 Ley Nº 19.230, Decreto Nº 2207/1994, Ley N° 20.707) </a:t>
            </a:r>
            <a:endParaRPr lang="es-CL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36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134076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profesionales funcionarios que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durante más de 20 años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hayan prestado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servicios de guardia nocturna y en días festivos, quedarán exentos al término de este plazo de la obligación de prestar dichos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servicios.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1600" dirty="0" smtClean="0">
                <a:solidFill>
                  <a:srgbClr val="1F497D"/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Conservan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la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incompatibilidad de 11 horas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y todos los demás derechos que esas funciones les conferían, con excepción del descanso compensatorio especial.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Para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los efectos de hacer efectivos los derechos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del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artículo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44,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el solo ministerio de la ley se crearán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cargos de planta, adicionales, en extinción, a contar del 1° de enero del año siguiente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al de la solicitud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respectiva.</a:t>
            </a:r>
          </a:p>
          <a:p>
            <a:pPr algn="just"/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Tienen la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obligación de trabajar 22 horas semanales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en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horario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diurno en las mismas unidades en que servían antes de ser liberados, o en otras que a solicitud del interesado autorice el Director del Servicio.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la jornada, 15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horas se destinarán a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trabajos asistenciales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y el resto a tareas de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investigación, asesoría técnica o a actividades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docentes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7563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                                                                               </a:t>
            </a:r>
            <a:r>
              <a:rPr lang="es-ES_tradn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Liberados de Guardia Nocturna, Domingos y Festivos </a:t>
            </a:r>
            <a:endParaRPr lang="es-C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37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69653" y="1164133"/>
            <a:ext cx="864096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Sueldo Base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Asig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de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Antigüedad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DL N°3551/80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65 Ley Nº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18.482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4 Ley Nº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18.717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Falencia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Especialidad 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Estímulo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 Urgencia Art. 2 Ley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19.230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Sistema 1, HNDyF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Asig. Estímulo 150%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DL 3501/80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3 Ley Nº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18.566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10 Ley Nº 18.675 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11 Ley Nº 18.675 </a:t>
            </a: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 1 Ley Nº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19.112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Asig. de Zona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Art. 10 Ley Nº 20.707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Art. 12 Ley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Nº 20.707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3491880" y="4822745"/>
            <a:ext cx="4680520" cy="1512168"/>
          </a:xfrm>
          <a:prstGeom prst="ellipse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 asignaciones  corresponderán mientras </a:t>
            </a:r>
            <a:r>
              <a:rPr lang="es-C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desempeñen en las unidades Servicios de Urgencia, Maternidades o UCI</a:t>
            </a:r>
          </a:p>
        </p:txBody>
      </p:sp>
      <p:sp>
        <p:nvSpPr>
          <p:cNvPr id="5" name="4 Cerrar llave"/>
          <p:cNvSpPr/>
          <p:nvPr/>
        </p:nvSpPr>
        <p:spPr>
          <a:xfrm>
            <a:off x="2339752" y="4941168"/>
            <a:ext cx="144016" cy="43204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Flecha derecha"/>
          <p:cNvSpPr/>
          <p:nvPr/>
        </p:nvSpPr>
        <p:spPr>
          <a:xfrm>
            <a:off x="2699792" y="5085184"/>
            <a:ext cx="576064" cy="144016"/>
          </a:xfrm>
          <a:prstGeom prst="rightArrow">
            <a:avLst/>
          </a:prstGeom>
          <a:gradFill>
            <a:gsLst>
              <a:gs pos="0">
                <a:schemeClr val="tx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3779912" y="2060848"/>
            <a:ext cx="4680520" cy="1512168"/>
          </a:xfrm>
          <a:prstGeom prst="ellipse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 </a:t>
            </a:r>
            <a:r>
              <a:rPr lang="es-C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 asignación de </a:t>
            </a:r>
            <a:r>
              <a:rPr lang="es-C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antigüedad a la fecha de liberación.  </a:t>
            </a:r>
          </a:p>
          <a:p>
            <a:pPr algn="ctr"/>
            <a:r>
              <a:rPr lang="es-C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 </a:t>
            </a:r>
            <a:r>
              <a:rPr lang="es-C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 asignación de jefatura de turno, si es que la percibía </a:t>
            </a:r>
            <a:r>
              <a:rPr lang="es-C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 fecha de liberación</a:t>
            </a:r>
            <a:endParaRPr lang="es-C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2051720" y="2980806"/>
            <a:ext cx="576064" cy="144016"/>
          </a:xfrm>
          <a:prstGeom prst="rightArrow">
            <a:avLst/>
          </a:prstGeom>
          <a:gradFill>
            <a:gsLst>
              <a:gs pos="0">
                <a:schemeClr val="tx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5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7563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                                                                               </a:t>
            </a:r>
            <a:r>
              <a:rPr lang="es-ES_tradn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Liberados de Guardia Nocturna, Domingos y Festivos </a:t>
            </a:r>
            <a:endParaRPr lang="es-C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38</a:t>
            </a:fld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169653" y="1052736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257988" y="1484784"/>
            <a:ext cx="6840760" cy="3960440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</a:t>
            </a:r>
            <a:r>
              <a:rPr lang="es-CL" sz="1500" b="1" dirty="0"/>
              <a:t>Nº </a:t>
            </a:r>
            <a:r>
              <a:rPr lang="es-CL" sz="1500" b="1" dirty="0" smtClean="0"/>
              <a:t>16.233/2015: </a:t>
            </a:r>
            <a:r>
              <a:rPr lang="es-CL" sz="1500" dirty="0" smtClean="0"/>
              <a:t>Profesional </a:t>
            </a:r>
            <a:r>
              <a:rPr lang="es-CL" sz="1500" dirty="0"/>
              <a:t>funcionario </a:t>
            </a:r>
            <a:r>
              <a:rPr lang="es-CL" sz="1500" u="sng" dirty="0"/>
              <a:t>liberado de </a:t>
            </a:r>
            <a:r>
              <a:rPr lang="es-CL" sz="1500" u="sng" dirty="0" smtClean="0"/>
              <a:t>guardia </a:t>
            </a:r>
            <a:r>
              <a:rPr lang="es-CL" sz="1500" u="sng" dirty="0"/>
              <a:t>cesa en su empleo al asumir </a:t>
            </a:r>
            <a:r>
              <a:rPr lang="es-CL" sz="1500" u="sng" dirty="0" smtClean="0"/>
              <a:t>el </a:t>
            </a:r>
            <a:r>
              <a:rPr lang="es-CL" sz="1500" u="sng" dirty="0"/>
              <a:t>cargo titular </a:t>
            </a:r>
            <a:r>
              <a:rPr lang="es-CL" sz="1500" u="sng" dirty="0" smtClean="0"/>
              <a:t>de Director de Servicio</a:t>
            </a:r>
            <a:r>
              <a:rPr lang="es-CL" sz="15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/>
              <a:t>Dictamen Nº 101.384/2014: </a:t>
            </a:r>
            <a:r>
              <a:rPr lang="es-CL" sz="1500" dirty="0"/>
              <a:t>Tareas desempeñadas para entidades privadas que cumplen </a:t>
            </a:r>
            <a:r>
              <a:rPr lang="es-CL" sz="1500" u="sng" dirty="0"/>
              <a:t>servicios delegados de un servicio de salud, no son útiles</a:t>
            </a:r>
            <a:r>
              <a:rPr lang="es-CL" sz="1500" dirty="0"/>
              <a:t> para liberación de </a:t>
            </a:r>
            <a:r>
              <a:rPr lang="es-CL" sz="1500" dirty="0" smtClean="0"/>
              <a:t>guardia.</a:t>
            </a:r>
            <a:endParaRPr lang="es-CL" sz="1500" dirty="0"/>
          </a:p>
          <a:p>
            <a:pPr algn="just"/>
            <a:endParaRPr lang="es-C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</a:t>
            </a:r>
            <a:r>
              <a:rPr lang="es-CL" sz="1500" b="1" dirty="0"/>
              <a:t>Nº </a:t>
            </a:r>
            <a:r>
              <a:rPr lang="es-CL" sz="1500" b="1" dirty="0" smtClean="0"/>
              <a:t>94.790/2014: </a:t>
            </a:r>
            <a:r>
              <a:rPr lang="es-CL" sz="1500" dirty="0"/>
              <a:t>Labores cumplidas en calidad de </a:t>
            </a:r>
            <a:r>
              <a:rPr lang="es-CL" sz="1500" u="sng" dirty="0"/>
              <a:t>becario, no son útiles</a:t>
            </a:r>
            <a:r>
              <a:rPr lang="es-CL" sz="1500" dirty="0"/>
              <a:t> para acceder al beneficio de liberación de </a:t>
            </a:r>
            <a:r>
              <a:rPr lang="es-CL" sz="1500" dirty="0" smtClean="0"/>
              <a:t>guardia.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37.640/2014: </a:t>
            </a:r>
            <a:r>
              <a:rPr lang="es-CL" sz="1500" dirty="0" smtClean="0"/>
              <a:t>Período </a:t>
            </a:r>
            <a:r>
              <a:rPr lang="es-CL" sz="1500" dirty="0"/>
              <a:t>durante el cual los </a:t>
            </a:r>
            <a:r>
              <a:rPr lang="es-CL" sz="1500" u="sng" dirty="0"/>
              <a:t>comisionados de estudios</a:t>
            </a:r>
            <a:r>
              <a:rPr lang="es-CL" sz="1500" dirty="0"/>
              <a:t> deban cumplir turno, es </a:t>
            </a:r>
            <a:r>
              <a:rPr lang="es-CL" sz="1500" dirty="0" smtClean="0"/>
              <a:t>útil, </a:t>
            </a:r>
            <a:r>
              <a:rPr lang="es-CL" sz="1500" dirty="0"/>
              <a:t>en la medida que aquellos estén </a:t>
            </a:r>
            <a:r>
              <a:rPr lang="es-CL" sz="1500" u="sng" dirty="0"/>
              <a:t>contemplados en el respectivo programa de especialización</a:t>
            </a:r>
            <a:r>
              <a:rPr lang="es-CL" sz="1500" dirty="0"/>
              <a:t>, y correspondan a una modalidad sistemática y continua de atención de </a:t>
            </a:r>
            <a:r>
              <a:rPr lang="es-CL" sz="1500" dirty="0" smtClean="0"/>
              <a:t>urgencias.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</p:txBody>
      </p:sp>
    </p:spTree>
    <p:extLst>
      <p:ext uri="{BB962C8B-B14F-4D97-AF65-F5344CB8AC3E}">
        <p14:creationId xmlns:p14="http://schemas.microsoft.com/office/powerpoint/2010/main" val="33002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371112"/>
            <a:ext cx="770485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EJEMPLOS 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LEY Nº 15.076 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5 Rectángulo redondeado">
            <a:hlinkClick r:id="rId2" action="ppaction://hlinkfile"/>
          </p:cNvPr>
          <p:cNvSpPr/>
          <p:nvPr/>
        </p:nvSpPr>
        <p:spPr>
          <a:xfrm>
            <a:off x="2682846" y="4149080"/>
            <a:ext cx="4392488" cy="1728192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s-CL" dirty="0" smtClean="0"/>
              <a:t>Ejemplos remuneraciones funcionarios 28 horas y liberados de guardia</a:t>
            </a:r>
          </a:p>
        </p:txBody>
      </p:sp>
      <p:sp>
        <p:nvSpPr>
          <p:cNvPr id="4" name="3 Rectángulo redondeado">
            <a:hlinkClick r:id="rId3" action="ppaction://hlinkfile"/>
          </p:cNvPr>
          <p:cNvSpPr/>
          <p:nvPr/>
        </p:nvSpPr>
        <p:spPr>
          <a:xfrm>
            <a:off x="2682846" y="1557363"/>
            <a:ext cx="4392488" cy="648072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s-CL" dirty="0" smtClean="0"/>
              <a:t>Tabla de Remuneraciones Ley N° 15.076</a:t>
            </a:r>
          </a:p>
        </p:txBody>
      </p:sp>
      <p:sp>
        <p:nvSpPr>
          <p:cNvPr id="5" name="4 Rectángulo redondeado">
            <a:hlinkClick r:id="rId4" action="ppaction://hlinkfile"/>
          </p:cNvPr>
          <p:cNvSpPr/>
          <p:nvPr/>
        </p:nvSpPr>
        <p:spPr>
          <a:xfrm>
            <a:off x="2682846" y="2852936"/>
            <a:ext cx="4392488" cy="648072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s-CL" dirty="0" smtClean="0"/>
              <a:t>Art. 4 Ley N° 18.717</a:t>
            </a:r>
          </a:p>
        </p:txBody>
      </p:sp>
    </p:spTree>
    <p:extLst>
      <p:ext uri="{BB962C8B-B14F-4D97-AF65-F5344CB8AC3E}">
        <p14:creationId xmlns:p14="http://schemas.microsoft.com/office/powerpoint/2010/main" val="1141226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4682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Casos detectados de incompatibilidad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177213" cy="2880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Profesionales Funcionarios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2 cargos de 28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horas</a:t>
            </a:r>
            <a:endParaRPr lang="es-ES_tradnl" dirty="0"/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4</a:t>
            </a:fld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83" y="1556792"/>
            <a:ext cx="7623867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635896" y="4478923"/>
            <a:ext cx="4681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000" b="1" dirty="0" smtClean="0">
                <a:latin typeface="+mj-lt"/>
              </a:rPr>
              <a:t>Fuente: Base de Dotación efectiva Enero 2015</a:t>
            </a:r>
            <a:endParaRPr lang="es-CL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96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371112"/>
            <a:ext cx="770485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Orientaciones Ministeriales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1192466"/>
            <a:ext cx="792088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Corroborar que la orden de pago, presente los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respaldos necesarios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para realizar el proceso de remuneraciones.</a:t>
            </a:r>
          </a:p>
          <a:p>
            <a:pPr lvl="0" algn="just" defTabSz="914400"/>
            <a:endParaRPr lang="es-ES_tradnl" altLang="es-CL" sz="1600" dirty="0">
              <a:solidFill>
                <a:srgbClr val="1F497D"/>
              </a:solidFill>
              <a:latin typeface="+mj-lt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Verificar el cumplimiento de los requisitos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tener derecho a los diversos beneficios pecuniarios, y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revisar, de forma periódica,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que los cálculos y pagos realizados se ajusten a la normativa vigente.</a:t>
            </a: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Cuando un funcionario le debe al Estado, por haber percibido remuneraciones en exceso, se debe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notificar al funcionario de ésta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y señalarle que tiene la posibilidad de acudir a CGR, para solicitar facilidades de pago,  o liberarlo parcial o totalmente de dicha deuda. Además de señalarle la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prescripción de los 5 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años establecidas en el art. 2515 del Código Civil.</a:t>
            </a: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Cuando el Estado le debe al funcionario, se tendrá en consideración los plazos de </a:t>
            </a:r>
            <a:r>
              <a:rPr lang="es-CL" alt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prescripción previstos en el art. 99 y 161 de la Ley Nº 18.834</a:t>
            </a:r>
            <a:r>
              <a:rPr lang="es-CL" alt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según corresponda.</a:t>
            </a:r>
          </a:p>
          <a:p>
            <a:pPr algn="just" defTabSz="914400"/>
            <a:endParaRPr lang="es-CL" alt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just" defTabSz="914400"/>
            <a:endParaRPr lang="es-C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CL" alt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ES_tradn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Ø"/>
            </a:pPr>
            <a:endParaRPr lang="es-ES_tradnl" altLang="es-C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Ø"/>
            </a:pPr>
            <a:endParaRPr lang="es-CL" altLang="es-CL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299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/>
          <p:cNvSpPr>
            <a:spLocks noGrp="1"/>
          </p:cNvSpPr>
          <p:nvPr>
            <p:ph type="ctrTitle" idx="4294967295"/>
          </p:nvPr>
        </p:nvSpPr>
        <p:spPr>
          <a:xfrm>
            <a:off x="685800" y="2339975"/>
            <a:ext cx="6019800" cy="1470025"/>
          </a:xfrm>
        </p:spPr>
        <p:txBody>
          <a:bodyPr/>
          <a:lstStyle/>
          <a:p>
            <a:pPr eaLnBrk="1" hangingPunct="1"/>
            <a:r>
              <a:rPr lang="en-US" altLang="es-CL" sz="60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4682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Casos detectados de incompatibilidad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5</a:t>
            </a:fld>
            <a:endParaRPr lang="es-C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369739" cy="236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311514" y="980728"/>
            <a:ext cx="817721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Profesionales Funcionarios con cargos de 28 - 33 horas y con cargos de 11-22-28 </a:t>
            </a:r>
          </a:p>
          <a:p>
            <a:pPr marL="0" indent="0">
              <a:buFont typeface="Arial" pitchFamily="34" charset="0"/>
              <a:buNone/>
            </a:pPr>
            <a:endParaRPr lang="es-ES_tradnl" b="1" dirty="0" smtClean="0"/>
          </a:p>
          <a:p>
            <a:endParaRPr lang="es-CL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543302" y="3858437"/>
            <a:ext cx="4681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000" b="1" dirty="0" smtClean="0">
                <a:latin typeface="+mj-lt"/>
              </a:rPr>
              <a:t>Fuente: Base de Dotación efectiva Enero 2015</a:t>
            </a:r>
            <a:endParaRPr lang="es-CL" sz="1000" b="1" dirty="0"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423846" y="4393244"/>
            <a:ext cx="817721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kern="1200">
                <a:solidFill>
                  <a:srgbClr val="595959"/>
                </a:solidFill>
                <a:latin typeface="Verdana"/>
                <a:ea typeface="ヒラギノ角ゴ Pro W3" charset="-128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Profesional Funcionario 2 cargos acogidos al beneficio del art. 44 Ley N° 15076 </a:t>
            </a:r>
          </a:p>
          <a:p>
            <a:pPr marL="0" indent="0">
              <a:buFont typeface="Arial" pitchFamily="34" charset="0"/>
              <a:buNone/>
            </a:pPr>
            <a:endParaRPr lang="es-ES_tradnl" b="1" dirty="0" smtClean="0"/>
          </a:p>
          <a:p>
            <a:pPr marL="0" indent="0">
              <a:buFont typeface="Arial" pitchFamily="34" charset="0"/>
              <a:buNone/>
            </a:pPr>
            <a:endParaRPr lang="es-ES_tradnl" b="1" dirty="0" smtClean="0"/>
          </a:p>
          <a:p>
            <a:endParaRPr lang="es-CL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854" y="4771429"/>
            <a:ext cx="53625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2582412" y="5661248"/>
            <a:ext cx="4681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000" b="1" dirty="0" smtClean="0">
                <a:latin typeface="+mj-lt"/>
              </a:rPr>
              <a:t>Fuente: Base de Remuneraciones Mayo 2015</a:t>
            </a:r>
            <a:endParaRPr lang="es-CL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00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52400"/>
            <a:ext cx="7777361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(Art. 7 Ley Nº 15.076 y Art. 21 Decreto 110/1963)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la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retribución pecuniaria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asignada a un empleo público, de acuerdo a las horas contratadas mensualmente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 de cálculo: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 un monto fijo reajustable, proporcional al sueldo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base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establecido para la jornada de 44 horas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semanales.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Monto vigente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01.12.2014: </a:t>
            </a:r>
            <a:r>
              <a:rPr lang="es-ES_tradn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$  </a:t>
            </a: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125.642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Jurisprudencia:</a:t>
            </a: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Casos </a:t>
            </a:r>
            <a:r>
              <a:rPr lang="es-ES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con observaciones (Información extraída de base de remuneraciones Mayo 2015):</a:t>
            </a: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685800" lvl="1" indent="-285750" algn="just">
              <a:buFontTx/>
              <a:buChar char="-"/>
            </a:pPr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87624" y="4005064"/>
            <a:ext cx="6696744" cy="1152128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39.731/2011: </a:t>
            </a:r>
            <a:r>
              <a:rPr lang="es-CL" sz="1500" dirty="0" smtClean="0"/>
              <a:t>El </a:t>
            </a:r>
            <a:r>
              <a:rPr lang="es-CL" sz="1500" dirty="0"/>
              <a:t>artículo 3° de la ley N° 18.834, en sus letras d) y e), ha definido el significado legal para efectos de dicho Estatuto Administrativo, de los términos sueldo y remuneración, siendo el </a:t>
            </a:r>
            <a:r>
              <a:rPr lang="es-CL" sz="1500" u="sng" dirty="0"/>
              <a:t>primero una especie del segundo</a:t>
            </a:r>
            <a:r>
              <a:rPr lang="es-CL" sz="1500" b="1" dirty="0"/>
              <a:t>,</a:t>
            </a:r>
            <a:r>
              <a:rPr lang="es-CL" sz="1500" dirty="0"/>
              <a:t> y no meros sinónimos.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124508" y="5733256"/>
            <a:ext cx="6759860" cy="576064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349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dirty="0" smtClean="0"/>
              <a:t>Médico liberado </a:t>
            </a:r>
            <a:r>
              <a:rPr lang="es-CL" sz="1500" dirty="0"/>
              <a:t>de guardia </a:t>
            </a:r>
            <a:r>
              <a:rPr lang="es-CL" sz="1500" dirty="0" smtClean="0"/>
              <a:t>con cargo vigente en un Servicio de Salud se le </a:t>
            </a:r>
            <a:r>
              <a:rPr lang="es-CL" sz="1500" u="sng" dirty="0" smtClean="0"/>
              <a:t>canceló sueldo base y sus otras remuneraciones en 2 Servicios de Salud. </a:t>
            </a:r>
          </a:p>
        </p:txBody>
      </p:sp>
    </p:spTree>
    <p:extLst>
      <p:ext uri="{BB962C8B-B14F-4D97-AF65-F5344CB8AC3E}">
        <p14:creationId xmlns:p14="http://schemas.microsoft.com/office/powerpoint/2010/main" val="4434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7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de Antigüedad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4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(inciso 3, art. 7 Ley Nº 15.076)</a:t>
            </a:r>
            <a:endParaRPr lang="es-ES_tradnl" sz="14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Definición: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por cada 3 años de antigüedad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, servido como profesional funcionario en los servicios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públicos.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 de cálculo: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Sueldo base por porcentaje correspondiente al número de trienios</a:t>
            </a: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Montos vigentes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:</a:t>
            </a: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b="1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209503" y="4581128"/>
            <a:ext cx="6696744" cy="1656184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46.401/2015: </a:t>
            </a:r>
            <a:r>
              <a:rPr lang="es-CL" sz="1500" dirty="0"/>
              <a:t>Labores cumplidas como profesional funcionario en una </a:t>
            </a:r>
            <a:r>
              <a:rPr lang="es-CL" sz="1500" u="sng" dirty="0"/>
              <a:t>corporación municipal</a:t>
            </a:r>
            <a:r>
              <a:rPr lang="es-CL" sz="1500" dirty="0"/>
              <a:t>, serán útiles para efectos del pago de la asignación de antigüedad, </a:t>
            </a:r>
            <a:r>
              <a:rPr lang="es-CL" sz="1500" dirty="0" smtClean="0"/>
              <a:t>siempre </a:t>
            </a:r>
            <a:r>
              <a:rPr lang="es-CL" sz="1500" dirty="0"/>
              <a:t>que sean cumplidas en virtud de un contrato de trabajo</a:t>
            </a:r>
            <a:r>
              <a:rPr lang="es-CL" sz="15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43.620/2015: </a:t>
            </a:r>
            <a:r>
              <a:rPr lang="es-CL" sz="1500" dirty="0" smtClean="0"/>
              <a:t>Tiempo</a:t>
            </a:r>
            <a:r>
              <a:rPr lang="es-CL" sz="1500" b="1" dirty="0" smtClean="0"/>
              <a:t> </a:t>
            </a:r>
            <a:r>
              <a:rPr lang="es-CL" sz="1500" dirty="0"/>
              <a:t>de trabajo como médico cirujano en una </a:t>
            </a:r>
            <a:r>
              <a:rPr lang="es-CL" sz="1500" u="sng" dirty="0"/>
              <a:t>municipalidad</a:t>
            </a:r>
            <a:r>
              <a:rPr lang="es-CL" sz="1500" dirty="0"/>
              <a:t>, es útil para el pago de trienios.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8206308" cy="69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06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52400"/>
            <a:ext cx="7777361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6 Rectángulo redondeado"/>
          <p:cNvSpPr/>
          <p:nvPr/>
        </p:nvSpPr>
        <p:spPr>
          <a:xfrm>
            <a:off x="1188526" y="1340768"/>
            <a:ext cx="6696744" cy="4536504"/>
          </a:xfrm>
          <a:prstGeom prst="roundRect">
            <a:avLst/>
          </a:prstGeom>
          <a:solidFill>
            <a:schemeClr val="tx2"/>
          </a:solidFill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</a:t>
            </a:r>
            <a:r>
              <a:rPr lang="es-CL" sz="1500" b="1" dirty="0"/>
              <a:t>Nº </a:t>
            </a:r>
            <a:r>
              <a:rPr lang="es-CL" sz="1500" b="1" dirty="0" smtClean="0"/>
              <a:t>11.479/2014: </a:t>
            </a:r>
            <a:r>
              <a:rPr lang="es-CL" sz="1500" dirty="0"/>
              <a:t>Procede considerar para el pago de las asignaciones de </a:t>
            </a:r>
            <a:r>
              <a:rPr lang="es-CL" sz="1500" dirty="0" smtClean="0"/>
              <a:t>antigüedad, </a:t>
            </a:r>
            <a:r>
              <a:rPr lang="es-CL" sz="1500" dirty="0"/>
              <a:t>el lapso cumplido en el Hospital San Francisco de Pucón, ya que este último ejerce </a:t>
            </a:r>
            <a:r>
              <a:rPr lang="es-CL" sz="1500" u="sng" dirty="0"/>
              <a:t>labores delegadas </a:t>
            </a:r>
            <a:r>
              <a:rPr lang="es-CL" sz="1500" dirty="0"/>
              <a:t>por un servicio de salud.</a:t>
            </a: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</a:t>
            </a:r>
            <a:r>
              <a:rPr lang="es-CL" sz="1600" b="1" dirty="0" smtClean="0"/>
              <a:t>55.641</a:t>
            </a:r>
            <a:r>
              <a:rPr lang="es-CL" sz="1500" b="1" dirty="0" smtClean="0"/>
              <a:t>/2013: </a:t>
            </a:r>
            <a:r>
              <a:rPr lang="es-CL" sz="1500" dirty="0" smtClean="0"/>
              <a:t>Sólo </a:t>
            </a:r>
            <a:r>
              <a:rPr lang="es-CL" sz="1500" dirty="0"/>
              <a:t>procede considerar para efectos del pago de la asignación de </a:t>
            </a:r>
            <a:r>
              <a:rPr lang="es-CL" sz="1500" dirty="0" smtClean="0"/>
              <a:t>antigüedad, </a:t>
            </a:r>
            <a:r>
              <a:rPr lang="es-CL" sz="1500" dirty="0"/>
              <a:t>los </a:t>
            </a:r>
            <a:r>
              <a:rPr lang="es-CL" sz="1500" u="sng" dirty="0"/>
              <a:t>desempeños cumplidos como profesional funcionario. </a:t>
            </a:r>
            <a:endParaRPr lang="es-CL" sz="1500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500" b="1" dirty="0" smtClean="0"/>
              <a:t>Dictamen Nº 19.702/2013: </a:t>
            </a:r>
            <a:r>
              <a:rPr lang="es-CL" sz="1500" dirty="0" smtClean="0"/>
              <a:t>Tiempo </a:t>
            </a:r>
            <a:r>
              <a:rPr lang="es-CL" sz="1500" dirty="0"/>
              <a:t>servido </a:t>
            </a:r>
            <a:r>
              <a:rPr lang="es-CL" sz="1500" dirty="0" smtClean="0"/>
              <a:t>en </a:t>
            </a:r>
            <a:r>
              <a:rPr lang="es-CL" sz="1500" dirty="0"/>
              <a:t>calidad de </a:t>
            </a:r>
            <a:r>
              <a:rPr lang="es-CL" sz="1500" u="sng" dirty="0"/>
              <a:t>becaria</a:t>
            </a:r>
            <a:r>
              <a:rPr lang="es-CL" sz="1500" dirty="0"/>
              <a:t>, le será útil para el pago de la asignación de antigüedad, siempre que acredite que dicho perfeccionamiento tuvo </a:t>
            </a:r>
            <a:r>
              <a:rPr lang="es-CL" sz="1500" u="sng" dirty="0"/>
              <a:t>la duración exigida por la ley </a:t>
            </a:r>
            <a:r>
              <a:rPr lang="es-CL" sz="1500" dirty="0"/>
              <a:t>y, además, que cuente con el respectivo </a:t>
            </a:r>
            <a:r>
              <a:rPr lang="es-CL" sz="1500" u="sng" dirty="0"/>
              <a:t>certificado de especialista</a:t>
            </a:r>
            <a:r>
              <a:rPr lang="es-CL" sz="15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5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500" b="1" dirty="0"/>
              <a:t>Dictamen Nº </a:t>
            </a:r>
            <a:r>
              <a:rPr lang="es-ES_tradnl" sz="1500" b="1" dirty="0" smtClean="0"/>
              <a:t>1118/2013: </a:t>
            </a:r>
            <a:r>
              <a:rPr lang="es-ES_tradnl" sz="1500" dirty="0" smtClean="0"/>
              <a:t>N</a:t>
            </a:r>
            <a:r>
              <a:rPr lang="es-CL" sz="1500" dirty="0" smtClean="0"/>
              <a:t>o </a:t>
            </a:r>
            <a:r>
              <a:rPr lang="es-CL" sz="1500" dirty="0"/>
              <a:t>procede considerar, para el cálculo de la asignación de antigüedad, el período durante el cual un profesional funcionario cumplió con actividades de </a:t>
            </a:r>
            <a:r>
              <a:rPr lang="es-CL" sz="1500" u="sng" dirty="0"/>
              <a:t>especialización </a:t>
            </a:r>
            <a:r>
              <a:rPr lang="es-CL" sz="1500" u="sng" dirty="0" smtClean="0"/>
              <a:t>autofinanciada. </a:t>
            </a:r>
            <a:endParaRPr lang="es-CL" sz="1500" u="sng" dirty="0"/>
          </a:p>
        </p:txBody>
      </p:sp>
      <p:sp>
        <p:nvSpPr>
          <p:cNvPr id="8" name="7 Rectángulo"/>
          <p:cNvSpPr/>
          <p:nvPr/>
        </p:nvSpPr>
        <p:spPr>
          <a:xfrm>
            <a:off x="131787" y="83671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algn="just"/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Jurisprudencia:</a:t>
            </a:r>
          </a:p>
          <a:p>
            <a:pPr marL="400050" lvl="1" indent="0" algn="just">
              <a:buNone/>
            </a:pP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52400"/>
            <a:ext cx="7849369" cy="540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Remuneraciones profesionales funcionarios, 28 horas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582EB-53E6-4E2B-AC7E-15033EFEA37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2400" y="999887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s-ES_tradnl" sz="1600" b="1" u="sng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Art. 39 DL Nº 3551/80 (8º ter del DFL 1 del año 2001)</a:t>
            </a:r>
          </a:p>
          <a:p>
            <a:pPr marL="400050" lvl="1" algn="just"/>
            <a:endParaRPr lang="es-ES_tradnl" sz="1600" dirty="0" smtClean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Definición:  </a:t>
            </a:r>
            <a:r>
              <a:rPr lang="es-C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Asignación </a:t>
            </a:r>
            <a:r>
              <a:rPr lang="es-C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especial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para el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personal regido por la Ley Nº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15.076.</a:t>
            </a:r>
          </a:p>
          <a:p>
            <a:pPr marL="400050" lvl="1" algn="just"/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r>
              <a:rPr lang="es-ES_tradn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Fórmula de cálculo: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Monto fijo reajustable, </a:t>
            </a:r>
            <a:r>
              <a:rPr lang="es-CL" sz="1600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en función del </a:t>
            </a:r>
            <a:r>
              <a:rPr lang="es-CL" sz="1600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número de trienios</a:t>
            </a:r>
            <a:endParaRPr lang="es-CL" sz="1600" dirty="0" smtClean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indent="0" algn="just">
              <a:buNone/>
            </a:pPr>
            <a:endParaRPr lang="es-ES_tradnl" sz="1600" dirty="0">
              <a:solidFill>
                <a:srgbClr val="1F497D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400050" lvl="1" algn="just"/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- Montos vigentes </a:t>
            </a:r>
            <a:r>
              <a:rPr lang="es-ES_tradnl" sz="1600" b="1" dirty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a contar del 01.12.2014</a:t>
            </a:r>
            <a:r>
              <a:rPr lang="es-ES_tradnl" sz="1600" b="1" dirty="0" smtClean="0">
                <a:solidFill>
                  <a:srgbClr val="1F497D"/>
                </a:solidFill>
                <a:latin typeface="+mj-lt"/>
                <a:ea typeface="Calibri" pitchFamily="34" charset="0"/>
                <a:cs typeface="Arial" pitchFamily="34" charset="0"/>
              </a:rPr>
              <a:t>:</a:t>
            </a:r>
            <a:endParaRPr lang="es-ES_tradnl" sz="1600" dirty="0">
              <a:solidFill>
                <a:srgbClr val="1F497D"/>
              </a:solidFill>
              <a:ea typeface="Calibri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602" y="3068960"/>
            <a:ext cx="2642556" cy="176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17460</TotalTime>
  <Words>5023</Words>
  <Application>Microsoft Office PowerPoint</Application>
  <PresentationFormat>Presentación en pantalla (4:3)</PresentationFormat>
  <Paragraphs>626</Paragraphs>
  <Slides>41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41</vt:i4>
      </vt:variant>
    </vt:vector>
  </HeadingPairs>
  <TitlesOfParts>
    <vt:vector size="50" baseType="lpstr">
      <vt:lpstr>Arial</vt:lpstr>
      <vt:lpstr>Calibri</vt:lpstr>
      <vt:lpstr>Verdana</vt:lpstr>
      <vt:lpstr>Verdana Bold</vt:lpstr>
      <vt:lpstr>Wingdings</vt:lpstr>
      <vt:lpstr>ヒラギノ角ゴ Pro W3</vt:lpstr>
      <vt:lpstr>Office Theme</vt:lpstr>
      <vt:lpstr>1_Office Theme</vt:lpstr>
      <vt:lpstr>2_Office Theme</vt:lpstr>
      <vt:lpstr>Presentación de PowerPoint</vt:lpstr>
      <vt:lpstr>Presentación de PowerPoint</vt:lpstr>
      <vt:lpstr>Compatibilidad cargos de 28 horas </vt:lpstr>
      <vt:lpstr>Casos detectados de incompatibilidad</vt:lpstr>
      <vt:lpstr>Casos detectados de incompatibilidad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Remuneraciones profesionales funcionarios, 28 horas</vt:lpstr>
      <vt:lpstr>Liberados de Guardia Nocturna, Domingos y  Festivos                     (Art. 44 Ley Nº 15.076, Art. 6 Ley Nº 19.230, Decreto Nº 2207/1994, Ley N° 20.707) </vt:lpstr>
      <vt:lpstr>Remuneraciones                                                                                Liberados de Guardia Nocturna, Domingos y Festivos </vt:lpstr>
      <vt:lpstr>Remuneraciones                                                                                Liberados de Guardia Nocturna, Domingos y Festivos </vt:lpstr>
      <vt:lpstr>Presentación de PowerPoint</vt:lpstr>
      <vt:lpstr>Presentación de PowerPoint</vt:lpstr>
      <vt:lpstr>Gracias.</vt:lpstr>
    </vt:vector>
  </TitlesOfParts>
  <Company>Gabriel Badagnani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Usuario</cp:lastModifiedBy>
  <cp:revision>873</cp:revision>
  <cp:lastPrinted>2013-05-20T14:37:14Z</cp:lastPrinted>
  <dcterms:created xsi:type="dcterms:W3CDTF">2010-12-28T17:53:50Z</dcterms:created>
  <dcterms:modified xsi:type="dcterms:W3CDTF">2015-07-30T19:43:01Z</dcterms:modified>
</cp:coreProperties>
</file>