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99" r:id="rId3"/>
    <p:sldId id="308" r:id="rId4"/>
    <p:sldId id="309" r:id="rId5"/>
    <p:sldId id="263" r:id="rId6"/>
    <p:sldId id="293" r:id="rId7"/>
    <p:sldId id="294" r:id="rId8"/>
    <p:sldId id="269" r:id="rId9"/>
    <p:sldId id="305" r:id="rId10"/>
    <p:sldId id="306" r:id="rId11"/>
    <p:sldId id="307" r:id="rId12"/>
    <p:sldId id="284" r:id="rId13"/>
    <p:sldId id="289" r:id="rId14"/>
    <p:sldId id="285" r:id="rId15"/>
    <p:sldId id="287" r:id="rId16"/>
    <p:sldId id="290" r:id="rId17"/>
    <p:sldId id="288" r:id="rId18"/>
    <p:sldId id="301" r:id="rId19"/>
    <p:sldId id="310" r:id="rId20"/>
    <p:sldId id="304" r:id="rId21"/>
    <p:sldId id="296" r:id="rId22"/>
    <p:sldId id="311" r:id="rId23"/>
    <p:sldId id="264" r:id="rId24"/>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21" autoAdjust="0"/>
    <p:restoredTop sz="94660"/>
  </p:normalViewPr>
  <p:slideViewPr>
    <p:cSldViewPr snapToGrid="0" snapToObjects="1">
      <p:cViewPr>
        <p:scale>
          <a:sx n="66" d="100"/>
          <a:sy n="66" d="100"/>
        </p:scale>
        <p:origin x="-648" y="52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CDC5E338-B6D7-AA4A-829B-C5892A4589BD}" type="datetimeFigureOut">
              <a:rPr lang="es-ES" smtClean="0"/>
              <a:t>14/11/2014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861759F-0397-7F45-A235-0F581D030DCD}" type="slidenum">
              <a:rPr lang="es-ES" smtClean="0"/>
              <a:t>‹Nº›</a:t>
            </a:fld>
            <a:endParaRPr lang="es-ES"/>
          </a:p>
        </p:txBody>
      </p:sp>
    </p:spTree>
    <p:extLst>
      <p:ext uri="{BB962C8B-B14F-4D97-AF65-F5344CB8AC3E}">
        <p14:creationId xmlns:p14="http://schemas.microsoft.com/office/powerpoint/2010/main" val="349820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CDC5E338-B6D7-AA4A-829B-C5892A4589BD}" type="datetimeFigureOut">
              <a:rPr lang="es-ES" smtClean="0"/>
              <a:t>14/11/2014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861759F-0397-7F45-A235-0F581D030DCD}" type="slidenum">
              <a:rPr lang="es-ES" smtClean="0"/>
              <a:t>‹Nº›</a:t>
            </a:fld>
            <a:endParaRPr lang="es-ES"/>
          </a:p>
        </p:txBody>
      </p:sp>
    </p:spTree>
    <p:extLst>
      <p:ext uri="{BB962C8B-B14F-4D97-AF65-F5344CB8AC3E}">
        <p14:creationId xmlns:p14="http://schemas.microsoft.com/office/powerpoint/2010/main" val="2533510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CDC5E338-B6D7-AA4A-829B-C5892A4589BD}" type="datetimeFigureOut">
              <a:rPr lang="es-ES" smtClean="0"/>
              <a:t>14/11/2014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861759F-0397-7F45-A235-0F581D030DCD}" type="slidenum">
              <a:rPr lang="es-ES" smtClean="0"/>
              <a:t>‹Nº›</a:t>
            </a:fld>
            <a:endParaRPr lang="es-ES"/>
          </a:p>
        </p:txBody>
      </p:sp>
    </p:spTree>
    <p:extLst>
      <p:ext uri="{BB962C8B-B14F-4D97-AF65-F5344CB8AC3E}">
        <p14:creationId xmlns:p14="http://schemas.microsoft.com/office/powerpoint/2010/main" val="484407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CDC5E338-B6D7-AA4A-829B-C5892A4589BD}" type="datetimeFigureOut">
              <a:rPr lang="es-ES" smtClean="0"/>
              <a:t>14/11/2014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861759F-0397-7F45-A235-0F581D030DCD}" type="slidenum">
              <a:rPr lang="es-ES" smtClean="0"/>
              <a:t>‹Nº›</a:t>
            </a:fld>
            <a:endParaRPr lang="es-ES"/>
          </a:p>
        </p:txBody>
      </p:sp>
    </p:spTree>
    <p:extLst>
      <p:ext uri="{BB962C8B-B14F-4D97-AF65-F5344CB8AC3E}">
        <p14:creationId xmlns:p14="http://schemas.microsoft.com/office/powerpoint/2010/main" val="1635784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fld id="{CDC5E338-B6D7-AA4A-829B-C5892A4589BD}" type="datetimeFigureOut">
              <a:rPr lang="es-ES" smtClean="0"/>
              <a:t>14/11/2014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861759F-0397-7F45-A235-0F581D030DCD}" type="slidenum">
              <a:rPr lang="es-ES" smtClean="0"/>
              <a:t>‹Nº›</a:t>
            </a:fld>
            <a:endParaRPr lang="es-ES"/>
          </a:p>
        </p:txBody>
      </p:sp>
    </p:spTree>
    <p:extLst>
      <p:ext uri="{BB962C8B-B14F-4D97-AF65-F5344CB8AC3E}">
        <p14:creationId xmlns:p14="http://schemas.microsoft.com/office/powerpoint/2010/main" val="1539323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p:txBody>
          <a:bodyPr/>
          <a:lstStyle/>
          <a:p>
            <a:fld id="{CDC5E338-B6D7-AA4A-829B-C5892A4589BD}" type="datetimeFigureOut">
              <a:rPr lang="es-ES" smtClean="0"/>
              <a:t>14/11/2014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861759F-0397-7F45-A235-0F581D030DCD}" type="slidenum">
              <a:rPr lang="es-ES" smtClean="0"/>
              <a:t>‹Nº›</a:t>
            </a:fld>
            <a:endParaRPr lang="es-ES"/>
          </a:p>
        </p:txBody>
      </p:sp>
    </p:spTree>
    <p:extLst>
      <p:ext uri="{BB962C8B-B14F-4D97-AF65-F5344CB8AC3E}">
        <p14:creationId xmlns:p14="http://schemas.microsoft.com/office/powerpoint/2010/main" val="2446773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p:txBody>
          <a:bodyPr/>
          <a:lstStyle/>
          <a:p>
            <a:fld id="{CDC5E338-B6D7-AA4A-829B-C5892A4589BD}" type="datetimeFigureOut">
              <a:rPr lang="es-ES" smtClean="0"/>
              <a:t>14/11/2014</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2861759F-0397-7F45-A235-0F581D030DCD}" type="slidenum">
              <a:rPr lang="es-ES" smtClean="0"/>
              <a:t>‹Nº›</a:t>
            </a:fld>
            <a:endParaRPr lang="es-ES"/>
          </a:p>
        </p:txBody>
      </p:sp>
    </p:spTree>
    <p:extLst>
      <p:ext uri="{BB962C8B-B14F-4D97-AF65-F5344CB8AC3E}">
        <p14:creationId xmlns:p14="http://schemas.microsoft.com/office/powerpoint/2010/main" val="2268853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2"/>
          <p:cNvSpPr>
            <a:spLocks noGrp="1"/>
          </p:cNvSpPr>
          <p:nvPr>
            <p:ph type="dt" sz="half" idx="10"/>
          </p:nvPr>
        </p:nvSpPr>
        <p:spPr/>
        <p:txBody>
          <a:bodyPr/>
          <a:lstStyle/>
          <a:p>
            <a:fld id="{CDC5E338-B6D7-AA4A-829B-C5892A4589BD}" type="datetimeFigureOut">
              <a:rPr lang="es-ES" smtClean="0"/>
              <a:t>14/11/2014</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2861759F-0397-7F45-A235-0F581D030DCD}" type="slidenum">
              <a:rPr lang="es-ES" smtClean="0"/>
              <a:t>‹Nº›</a:t>
            </a:fld>
            <a:endParaRPr lang="es-ES"/>
          </a:p>
        </p:txBody>
      </p:sp>
    </p:spTree>
    <p:extLst>
      <p:ext uri="{BB962C8B-B14F-4D97-AF65-F5344CB8AC3E}">
        <p14:creationId xmlns:p14="http://schemas.microsoft.com/office/powerpoint/2010/main" val="710100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CDC5E338-B6D7-AA4A-829B-C5892A4589BD}" type="datetimeFigureOut">
              <a:rPr lang="es-ES" smtClean="0"/>
              <a:t>14/11/2014</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2861759F-0397-7F45-A235-0F581D030DCD}" type="slidenum">
              <a:rPr lang="es-ES" smtClean="0"/>
              <a:t>‹Nº›</a:t>
            </a:fld>
            <a:endParaRPr lang="es-ES"/>
          </a:p>
        </p:txBody>
      </p:sp>
    </p:spTree>
    <p:extLst>
      <p:ext uri="{BB962C8B-B14F-4D97-AF65-F5344CB8AC3E}">
        <p14:creationId xmlns:p14="http://schemas.microsoft.com/office/powerpoint/2010/main" val="1310718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CDC5E338-B6D7-AA4A-829B-C5892A4589BD}" type="datetimeFigureOut">
              <a:rPr lang="es-ES" smtClean="0"/>
              <a:t>14/11/2014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861759F-0397-7F45-A235-0F581D030DCD}" type="slidenum">
              <a:rPr lang="es-ES" smtClean="0"/>
              <a:t>‹Nº›</a:t>
            </a:fld>
            <a:endParaRPr lang="es-ES"/>
          </a:p>
        </p:txBody>
      </p:sp>
    </p:spTree>
    <p:extLst>
      <p:ext uri="{BB962C8B-B14F-4D97-AF65-F5344CB8AC3E}">
        <p14:creationId xmlns:p14="http://schemas.microsoft.com/office/powerpoint/2010/main" val="37956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CDC5E338-B6D7-AA4A-829B-C5892A4589BD}" type="datetimeFigureOut">
              <a:rPr lang="es-ES" smtClean="0"/>
              <a:t>14/11/2014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861759F-0397-7F45-A235-0F581D030DCD}" type="slidenum">
              <a:rPr lang="es-ES" smtClean="0"/>
              <a:t>‹Nº›</a:t>
            </a:fld>
            <a:endParaRPr lang="es-ES"/>
          </a:p>
        </p:txBody>
      </p:sp>
    </p:spTree>
    <p:extLst>
      <p:ext uri="{BB962C8B-B14F-4D97-AF65-F5344CB8AC3E}">
        <p14:creationId xmlns:p14="http://schemas.microsoft.com/office/powerpoint/2010/main" val="2830298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C5E338-B6D7-AA4A-829B-C5892A4589BD}" type="datetimeFigureOut">
              <a:rPr lang="es-ES" smtClean="0"/>
              <a:t>14/11/2014</a:t>
            </a:fld>
            <a:endParaRPr lang="es-E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61759F-0397-7F45-A235-0F581D030DCD}" type="slidenum">
              <a:rPr lang="es-ES" smtClean="0"/>
              <a:t>‹Nº›</a:t>
            </a:fld>
            <a:endParaRPr lang="es-ES"/>
          </a:p>
        </p:txBody>
      </p:sp>
    </p:spTree>
    <p:extLst>
      <p:ext uri="{BB962C8B-B14F-4D97-AF65-F5344CB8AC3E}">
        <p14:creationId xmlns:p14="http://schemas.microsoft.com/office/powerpoint/2010/main" val="42263277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088436" y="932688"/>
            <a:ext cx="7369763" cy="2456907"/>
          </a:xfrm>
        </p:spPr>
        <p:txBody>
          <a:bodyPr>
            <a:normAutofit/>
          </a:bodyPr>
          <a:lstStyle/>
          <a:p>
            <a:r>
              <a:rPr lang="es-ES" dirty="0" smtClean="0"/>
              <a:t/>
            </a:r>
            <a:br>
              <a:rPr lang="es-ES" dirty="0" smtClean="0"/>
            </a:br>
            <a:r>
              <a:rPr lang="es-ES" dirty="0" smtClean="0"/>
              <a:t> </a:t>
            </a:r>
            <a:r>
              <a:rPr lang="es-ES" dirty="0"/>
              <a:t/>
            </a:r>
            <a:br>
              <a:rPr lang="es-ES" dirty="0"/>
            </a:br>
            <a:r>
              <a:rPr lang="es-ES" dirty="0" smtClean="0"/>
              <a:t>Avanzando </a:t>
            </a:r>
            <a:r>
              <a:rPr lang="es-ES" dirty="0"/>
              <a:t>h</a:t>
            </a:r>
            <a:r>
              <a:rPr lang="es-ES" dirty="0" smtClean="0"/>
              <a:t>acia un Buen Trato </a:t>
            </a:r>
            <a:endParaRPr lang="es-ES" dirty="0"/>
          </a:p>
        </p:txBody>
      </p:sp>
      <p:sp>
        <p:nvSpPr>
          <p:cNvPr id="3" name="Subtítulo 2"/>
          <p:cNvSpPr>
            <a:spLocks noGrp="1"/>
          </p:cNvSpPr>
          <p:nvPr>
            <p:ph type="subTitle" idx="1"/>
          </p:nvPr>
        </p:nvSpPr>
        <p:spPr>
          <a:xfrm>
            <a:off x="2471657" y="4507473"/>
            <a:ext cx="5986541" cy="1752600"/>
          </a:xfrm>
        </p:spPr>
        <p:txBody>
          <a:bodyPr>
            <a:normAutofit/>
          </a:bodyPr>
          <a:lstStyle/>
          <a:p>
            <a:r>
              <a:rPr lang="es-ES" sz="2800" b="1" dirty="0" smtClean="0"/>
              <a:t>Comisión de Igualdad de Oportunidades </a:t>
            </a:r>
          </a:p>
          <a:p>
            <a:r>
              <a:rPr lang="es-ES" dirty="0" err="1" smtClean="0"/>
              <a:t>Fenpruss</a:t>
            </a:r>
            <a:endParaRPr lang="es-ES" dirty="0" smtClean="0"/>
          </a:p>
        </p:txBody>
      </p:sp>
      <p:pic>
        <p:nvPicPr>
          <p:cNvPr id="4" name="Imagen 3" descr="Banner.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762000"/>
          </a:xfrm>
          <a:prstGeom prst="rect">
            <a:avLst/>
          </a:prstGeom>
        </p:spPr>
      </p:pic>
      <p:pic>
        <p:nvPicPr>
          <p:cNvPr id="5" name="3 Marcador de contenido" descr="02.jpg"/>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a:xfrm>
            <a:off x="0" y="3214688"/>
            <a:ext cx="2214563" cy="3643312"/>
          </a:xfrm>
        </p:spPr>
      </p:pic>
      <p:pic>
        <p:nvPicPr>
          <p:cNvPr id="7" name="3 Marcador de contenido" descr="02.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0" y="3214688"/>
            <a:ext cx="2214563" cy="3643312"/>
          </a:xfrm>
          <a:prstGeom prst="rect">
            <a:avLst/>
          </a:prstGeom>
        </p:spPr>
      </p:pic>
    </p:spTree>
    <p:extLst>
      <p:ext uri="{BB962C8B-B14F-4D97-AF65-F5344CB8AC3E}">
        <p14:creationId xmlns:p14="http://schemas.microsoft.com/office/powerpoint/2010/main" val="33468626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892629"/>
            <a:ext cx="8229600" cy="838200"/>
          </a:xfrm>
        </p:spPr>
        <p:txBody>
          <a:bodyPr>
            <a:noAutofit/>
          </a:bodyPr>
          <a:lstStyle/>
          <a:p>
            <a:r>
              <a:rPr lang="es-CL" sz="2800" b="1" dirty="0"/>
              <a:t>Pauta de levantamiento de información sobre </a:t>
            </a:r>
            <a:r>
              <a:rPr lang="es-CL" sz="2800" b="1" dirty="0" smtClean="0"/>
              <a:t>Maltrato y  Acoso Laboral </a:t>
            </a:r>
            <a:r>
              <a:rPr lang="es-CL" sz="2800" b="1" dirty="0"/>
              <a:t>en </a:t>
            </a:r>
            <a:r>
              <a:rPr lang="es-CL" sz="2800" b="1" dirty="0" smtClean="0"/>
              <a:t>los Servicio de Salud</a:t>
            </a:r>
            <a:endParaRPr lang="es-CL" sz="2800" dirty="0"/>
          </a:p>
        </p:txBody>
      </p:sp>
      <p:sp>
        <p:nvSpPr>
          <p:cNvPr id="3" name="2 Marcador de contenido"/>
          <p:cNvSpPr>
            <a:spLocks noGrp="1"/>
          </p:cNvSpPr>
          <p:nvPr>
            <p:ph idx="1"/>
          </p:nvPr>
        </p:nvSpPr>
        <p:spPr>
          <a:xfrm>
            <a:off x="341453" y="1734458"/>
            <a:ext cx="8229600" cy="5066818"/>
          </a:xfrm>
        </p:spPr>
        <p:txBody>
          <a:bodyPr>
            <a:noAutofit/>
          </a:bodyPr>
          <a:lstStyle/>
          <a:p>
            <a:pPr lvl="0"/>
            <a:r>
              <a:rPr lang="es-CL" sz="2400" dirty="0"/>
              <a:t>Se han realizado denuncias formales o informales o conductas de discriminación por orientación sexual?</a:t>
            </a:r>
          </a:p>
          <a:p>
            <a:pPr lvl="0"/>
            <a:r>
              <a:rPr lang="es-CL" sz="2400" dirty="0"/>
              <a:t>Se conoce y se ha difundido el procedimiento para atender el acoso laboral en el servicio o establecimiento</a:t>
            </a:r>
            <a:r>
              <a:rPr lang="es-CL" sz="2400" dirty="0" smtClean="0"/>
              <a:t>?</a:t>
            </a:r>
            <a:endParaRPr lang="es-CL" sz="2400" dirty="0"/>
          </a:p>
          <a:p>
            <a:pPr lvl="0"/>
            <a:r>
              <a:rPr lang="es-CL" sz="2400" dirty="0"/>
              <a:t>Existen  procedimientos para atender denuncias de acoso laboral en el servicio o establecimiento? </a:t>
            </a:r>
          </a:p>
          <a:p>
            <a:pPr lvl="0"/>
            <a:r>
              <a:rPr lang="es-CL" sz="2400" dirty="0"/>
              <a:t>Quiénes son los encargados/as de atender las denuncias de acoso laboral? Genero del </a:t>
            </a:r>
            <a:r>
              <a:rPr lang="es-CL" sz="2400" dirty="0" smtClean="0"/>
              <a:t>encargado/a</a:t>
            </a:r>
            <a:endParaRPr lang="es-CL" sz="2400" dirty="0"/>
          </a:p>
          <a:p>
            <a:pPr lvl="0"/>
            <a:r>
              <a:rPr lang="es-CL" sz="2400" dirty="0"/>
              <a:t>Participan las  organizaciones en el equipo que atiende las denuncias. Describa como participan</a:t>
            </a:r>
            <a:r>
              <a:rPr lang="es-CL" sz="2400" dirty="0" smtClean="0"/>
              <a:t>?</a:t>
            </a:r>
            <a:endParaRPr lang="es-CL" sz="2400" dirty="0"/>
          </a:p>
          <a:p>
            <a:pPr lvl="0"/>
            <a:r>
              <a:rPr lang="es-CL" sz="2400" dirty="0"/>
              <a:t>Conoce la ley sobre abuso laboral y las normas vigentes en el sector público para enfrentar las denuncias de acoso laboral?</a:t>
            </a:r>
          </a:p>
          <a:p>
            <a:pPr algn="just"/>
            <a:endParaRPr lang="es-CL"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490888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62000"/>
            <a:ext cx="8229600" cy="838200"/>
          </a:xfrm>
        </p:spPr>
        <p:txBody>
          <a:bodyPr>
            <a:normAutofit fontScale="90000"/>
          </a:bodyPr>
          <a:lstStyle/>
          <a:p>
            <a:r>
              <a:rPr lang="es-CL" sz="2800" b="1" dirty="0"/>
              <a:t>Pauta de levantamiento de información sobre </a:t>
            </a:r>
            <a:r>
              <a:rPr lang="es-CL" sz="2800" b="1" dirty="0" smtClean="0"/>
              <a:t>Maltrato y  Acoso Laboral </a:t>
            </a:r>
            <a:r>
              <a:rPr lang="es-CL" sz="2800" b="1" dirty="0"/>
              <a:t>en </a:t>
            </a:r>
            <a:r>
              <a:rPr lang="es-CL" sz="2800" b="1" dirty="0" smtClean="0"/>
              <a:t>los Servicio de Salud</a:t>
            </a:r>
            <a:endParaRPr lang="es-CL" sz="2800" dirty="0"/>
          </a:p>
        </p:txBody>
      </p:sp>
      <p:sp>
        <p:nvSpPr>
          <p:cNvPr id="3" name="2 Marcador de contenido"/>
          <p:cNvSpPr>
            <a:spLocks noGrp="1"/>
          </p:cNvSpPr>
          <p:nvPr>
            <p:ph idx="1"/>
          </p:nvPr>
        </p:nvSpPr>
        <p:spPr>
          <a:xfrm>
            <a:off x="341453" y="1600200"/>
            <a:ext cx="8229600" cy="5066818"/>
          </a:xfrm>
        </p:spPr>
        <p:txBody>
          <a:bodyPr>
            <a:noAutofit/>
          </a:bodyPr>
          <a:lstStyle/>
          <a:p>
            <a:pPr lvl="0"/>
            <a:r>
              <a:rPr lang="es-CL" sz="2400" dirty="0"/>
              <a:t>Describa, por favor, los trámites para dar curso a las denuncias sobre acoso laboral en su servicio, municipio, centro de salud o </a:t>
            </a:r>
            <a:r>
              <a:rPr lang="es-CL" sz="2400" dirty="0" smtClean="0"/>
              <a:t>colegio</a:t>
            </a:r>
            <a:endParaRPr lang="es-CL" sz="2400" dirty="0"/>
          </a:p>
          <a:p>
            <a:pPr lvl="0"/>
            <a:r>
              <a:rPr lang="es-CL" sz="2400" dirty="0"/>
              <a:t>Cuáles son las dificultades para tramitar una denuncia de acoso </a:t>
            </a:r>
            <a:r>
              <a:rPr lang="es-CL" sz="2400" dirty="0" smtClean="0"/>
              <a:t>laboral</a:t>
            </a:r>
            <a:endParaRPr lang="es-CL" sz="2400" dirty="0"/>
          </a:p>
          <a:p>
            <a:pPr lvl="0"/>
            <a:r>
              <a:rPr lang="es-CL" sz="2400" dirty="0"/>
              <a:t>Que factores influyen  positivamente en la denuncia de acoso </a:t>
            </a:r>
            <a:r>
              <a:rPr lang="es-CL" sz="2400" dirty="0" smtClean="0"/>
              <a:t>laboral</a:t>
            </a:r>
            <a:endParaRPr lang="es-CL" sz="2400" dirty="0"/>
          </a:p>
          <a:p>
            <a:pPr lvl="0"/>
            <a:r>
              <a:rPr lang="es-CL" sz="2400" dirty="0"/>
              <a:t>Que mecanismos institucionales y sindicales tienen  para apoyar a la víctima de abuso </a:t>
            </a:r>
            <a:r>
              <a:rPr lang="es-CL" sz="2400" dirty="0" smtClean="0"/>
              <a:t>laboral</a:t>
            </a:r>
            <a:endParaRPr lang="es-CL" sz="2400" dirty="0"/>
          </a:p>
          <a:p>
            <a:pPr lvl="0"/>
            <a:r>
              <a:rPr lang="es-CL" sz="2400" dirty="0"/>
              <a:t>Realice sugerencias para abordar las situaciones de abuso laboral en la administración pública.</a:t>
            </a:r>
          </a:p>
          <a:p>
            <a:pPr algn="just"/>
            <a:endParaRPr lang="es-CL"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646828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39838" y="833376"/>
            <a:ext cx="8229600" cy="567159"/>
          </a:xfrm>
        </p:spPr>
        <p:txBody>
          <a:bodyPr>
            <a:normAutofit fontScale="90000"/>
          </a:bodyPr>
          <a:lstStyle/>
          <a:p>
            <a:r>
              <a:rPr lang="es-CL" dirty="0" smtClean="0"/>
              <a:t>Resultados Parciales </a:t>
            </a:r>
            <a:endParaRPr lang="es-CL" dirty="0"/>
          </a:p>
        </p:txBody>
      </p:sp>
      <p:sp>
        <p:nvSpPr>
          <p:cNvPr id="3" name="2 Marcador de contenido"/>
          <p:cNvSpPr>
            <a:spLocks noGrp="1"/>
          </p:cNvSpPr>
          <p:nvPr>
            <p:ph idx="1"/>
          </p:nvPr>
        </p:nvSpPr>
        <p:spPr>
          <a:xfrm>
            <a:off x="457200" y="1600200"/>
            <a:ext cx="8229600" cy="5020519"/>
          </a:xfrm>
        </p:spPr>
        <p:txBody>
          <a:bodyPr>
            <a:normAutofit fontScale="85000" lnSpcReduction="20000"/>
          </a:bodyPr>
          <a:lstStyle/>
          <a:p>
            <a:pPr marL="0" indent="0">
              <a:buNone/>
            </a:pPr>
            <a:r>
              <a:rPr lang="es-CL" dirty="0" smtClean="0"/>
              <a:t>El estudio se realizó en 32 establecimientos del país, que representa a </a:t>
            </a:r>
            <a:r>
              <a:rPr lang="es-CL" dirty="0">
                <a:solidFill>
                  <a:srgbClr val="FF0000"/>
                </a:solidFill>
              </a:rPr>
              <a:t>18.623 </a:t>
            </a:r>
            <a:r>
              <a:rPr lang="es-CL" dirty="0" smtClean="0"/>
              <a:t>trabajadoras y trabajadores. De ellos, </a:t>
            </a:r>
            <a:r>
              <a:rPr lang="es-CL" dirty="0">
                <a:solidFill>
                  <a:srgbClr val="FF0000"/>
                </a:solidFill>
              </a:rPr>
              <a:t>3.148 </a:t>
            </a:r>
            <a:r>
              <a:rPr lang="es-CL" dirty="0" smtClean="0"/>
              <a:t>eran socios y socias de </a:t>
            </a:r>
            <a:r>
              <a:rPr lang="es-CL" dirty="0" err="1" smtClean="0"/>
              <a:t>Fenpruss</a:t>
            </a:r>
            <a:endParaRPr lang="es-CL" dirty="0"/>
          </a:p>
          <a:p>
            <a:pPr marL="0" indent="0">
              <a:buNone/>
            </a:pPr>
            <a:endParaRPr lang="es-CL" dirty="0" smtClean="0"/>
          </a:p>
          <a:p>
            <a:pPr marL="0" indent="0">
              <a:buNone/>
            </a:pPr>
            <a:r>
              <a:rPr lang="es-CL" dirty="0" smtClean="0"/>
              <a:t>3.-Constatación de Acoso Laboral. Casos conocidos en el año 2012-2013 (distinga los presentados por hombres y mujeres):</a:t>
            </a:r>
          </a:p>
          <a:p>
            <a:pPr marL="0" indent="0">
              <a:buNone/>
            </a:pPr>
            <a:r>
              <a:rPr lang="es-CL" dirty="0" smtClean="0"/>
              <a:t>4.-Casos conocidos              </a:t>
            </a:r>
            <a:r>
              <a:rPr lang="es-CL" dirty="0" smtClean="0"/>
              <a:t>   </a:t>
            </a:r>
            <a:r>
              <a:rPr lang="es-CL" dirty="0" smtClean="0">
                <a:solidFill>
                  <a:srgbClr val="FF0000"/>
                </a:solidFill>
              </a:rPr>
              <a:t>142 </a:t>
            </a:r>
            <a:endParaRPr lang="es-CL" dirty="0" smtClean="0">
              <a:solidFill>
                <a:srgbClr val="FF0000"/>
              </a:solidFill>
            </a:endParaRPr>
          </a:p>
          <a:p>
            <a:pPr marL="0" indent="0">
              <a:buNone/>
            </a:pPr>
            <a:r>
              <a:rPr lang="es-CL" dirty="0" smtClean="0"/>
              <a:t>5.-Casos </a:t>
            </a:r>
            <a:r>
              <a:rPr lang="es-CL" dirty="0"/>
              <a:t>denunciados</a:t>
            </a:r>
          </a:p>
          <a:p>
            <a:endParaRPr lang="es-CL" dirty="0" smtClean="0"/>
          </a:p>
          <a:p>
            <a:pPr marL="0" indent="0">
              <a:buNone/>
            </a:pPr>
            <a:r>
              <a:rPr lang="es-CL" dirty="0" smtClean="0"/>
              <a:t>6.-Casos investigados                 </a:t>
            </a:r>
            <a:r>
              <a:rPr lang="es-CL" dirty="0" smtClean="0"/>
              <a:t>       </a:t>
            </a:r>
            <a:r>
              <a:rPr lang="es-CL" dirty="0" smtClean="0">
                <a:solidFill>
                  <a:srgbClr val="FF0000"/>
                </a:solidFill>
              </a:rPr>
              <a:t>62 </a:t>
            </a:r>
            <a:r>
              <a:rPr lang="es-CL" dirty="0" smtClean="0">
                <a:solidFill>
                  <a:srgbClr val="FF0000"/>
                </a:solidFill>
              </a:rPr>
              <a:t>%</a:t>
            </a:r>
          </a:p>
          <a:p>
            <a:pPr marL="0" indent="0">
              <a:buNone/>
            </a:pPr>
            <a:r>
              <a:rPr lang="es-CL" dirty="0" smtClean="0"/>
              <a:t>7.-Casos sancionados                  </a:t>
            </a:r>
            <a:r>
              <a:rPr lang="es-CL" dirty="0" smtClean="0"/>
              <a:t>      </a:t>
            </a:r>
            <a:r>
              <a:rPr lang="es-CL" dirty="0" smtClean="0">
                <a:solidFill>
                  <a:srgbClr val="FF0000"/>
                </a:solidFill>
              </a:rPr>
              <a:t>31</a:t>
            </a:r>
            <a:r>
              <a:rPr lang="es-CL" dirty="0" smtClean="0">
                <a:solidFill>
                  <a:srgbClr val="FF0000"/>
                </a:solidFill>
              </a:rPr>
              <a:t>%</a:t>
            </a:r>
            <a:endParaRPr lang="es-CL" dirty="0">
              <a:solidFill>
                <a:srgbClr val="FF0000"/>
              </a:solidFill>
            </a:endParaRPr>
          </a:p>
        </p:txBody>
      </p:sp>
      <p:sp>
        <p:nvSpPr>
          <p:cNvPr id="4" name="3 Cerrar llave"/>
          <p:cNvSpPr/>
          <p:nvPr/>
        </p:nvSpPr>
        <p:spPr>
          <a:xfrm>
            <a:off x="3599726" y="3758877"/>
            <a:ext cx="768905" cy="1333983"/>
          </a:xfrm>
          <a:prstGeom prst="rightBrace">
            <a:avLst>
              <a:gd name="adj1" fmla="val 0"/>
              <a:gd name="adj2" fmla="val 50000"/>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s-CL"/>
          </a:p>
        </p:txBody>
      </p:sp>
      <p:sp>
        <p:nvSpPr>
          <p:cNvPr id="5" name="4 Flecha derecha"/>
          <p:cNvSpPr/>
          <p:nvPr/>
        </p:nvSpPr>
        <p:spPr>
          <a:xfrm>
            <a:off x="4082331" y="5493315"/>
            <a:ext cx="978408" cy="242316"/>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p>
        </p:txBody>
      </p:sp>
      <p:sp>
        <p:nvSpPr>
          <p:cNvPr id="6" name="5 Flecha derecha"/>
          <p:cNvSpPr/>
          <p:nvPr/>
        </p:nvSpPr>
        <p:spPr>
          <a:xfrm>
            <a:off x="4085313" y="5958662"/>
            <a:ext cx="978408" cy="21991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5" y="0"/>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039128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86971"/>
            <a:ext cx="8229600" cy="5784219"/>
          </a:xfrm>
        </p:spPr>
        <p:txBody>
          <a:bodyPr>
            <a:normAutofit fontScale="92500" lnSpcReduction="20000"/>
          </a:bodyPr>
          <a:lstStyle/>
          <a:p>
            <a:pPr marL="0" indent="0">
              <a:buNone/>
            </a:pPr>
            <a:r>
              <a:rPr lang="es-CL" sz="2600" dirty="0" smtClean="0"/>
              <a:t>8.-Se </a:t>
            </a:r>
            <a:r>
              <a:rPr lang="es-CL" sz="2600" dirty="0"/>
              <a:t>han realizado denuncias formales o informales o conductas </a:t>
            </a:r>
            <a:r>
              <a:rPr lang="es-CL" sz="2600" dirty="0" smtClean="0"/>
              <a:t>	de </a:t>
            </a:r>
            <a:r>
              <a:rPr lang="es-CL" sz="2600" dirty="0"/>
              <a:t>discriminación por orientación sexual</a:t>
            </a:r>
            <a:r>
              <a:rPr lang="es-CL" sz="2600" dirty="0" smtClean="0"/>
              <a:t>? </a:t>
            </a:r>
          </a:p>
          <a:p>
            <a:pPr marL="0" indent="0">
              <a:buNone/>
            </a:pPr>
            <a:r>
              <a:rPr lang="es-CL" sz="2600" dirty="0"/>
              <a:t>	</a:t>
            </a:r>
            <a:r>
              <a:rPr lang="es-CL" sz="2600" dirty="0" smtClean="0">
                <a:solidFill>
                  <a:srgbClr val="FF0000"/>
                </a:solidFill>
              </a:rPr>
              <a:t>NO   = 100 %</a:t>
            </a:r>
          </a:p>
          <a:p>
            <a:pPr marL="0" indent="0">
              <a:buNone/>
            </a:pPr>
            <a:r>
              <a:rPr lang="es-CL" sz="2600" dirty="0" smtClean="0"/>
              <a:t>9</a:t>
            </a:r>
            <a:r>
              <a:rPr lang="es-CL" sz="2600" dirty="0" smtClean="0"/>
              <a:t>.-</a:t>
            </a:r>
            <a:r>
              <a:rPr lang="es-CL" sz="2600" dirty="0"/>
              <a:t>Existen  procedimientos para atender denuncias de acoso 	laboral en el servicio o establecimiento? </a:t>
            </a:r>
          </a:p>
          <a:p>
            <a:pPr marL="0" indent="0">
              <a:buNone/>
            </a:pPr>
            <a:r>
              <a:rPr lang="es-CL" sz="2600" dirty="0">
                <a:solidFill>
                  <a:srgbClr val="FF0000"/>
                </a:solidFill>
              </a:rPr>
              <a:t>	SI = </a:t>
            </a:r>
            <a:r>
              <a:rPr lang="es-CL" sz="2600" dirty="0" smtClean="0">
                <a:solidFill>
                  <a:srgbClr val="FF0000"/>
                </a:solidFill>
              </a:rPr>
              <a:t>  69</a:t>
            </a:r>
            <a:r>
              <a:rPr lang="es-CL" sz="2600" dirty="0">
                <a:solidFill>
                  <a:srgbClr val="FF0000"/>
                </a:solidFill>
              </a:rPr>
              <a:t>%</a:t>
            </a:r>
          </a:p>
          <a:p>
            <a:pPr marL="0" indent="0">
              <a:buNone/>
            </a:pPr>
            <a:r>
              <a:rPr lang="es-CL" sz="2600" dirty="0">
                <a:solidFill>
                  <a:srgbClr val="FF0000"/>
                </a:solidFill>
              </a:rPr>
              <a:t> 	NO= </a:t>
            </a:r>
            <a:r>
              <a:rPr lang="es-CL" sz="2600" dirty="0" smtClean="0">
                <a:solidFill>
                  <a:srgbClr val="FF0000"/>
                </a:solidFill>
              </a:rPr>
              <a:t> 24%</a:t>
            </a:r>
          </a:p>
          <a:p>
            <a:pPr marL="0" indent="0">
              <a:buNone/>
            </a:pPr>
            <a:r>
              <a:rPr lang="es-CL" sz="2600" dirty="0" smtClean="0">
                <a:solidFill>
                  <a:srgbClr val="FF0000"/>
                </a:solidFill>
              </a:rPr>
              <a:t>	N/R= 0,7%</a:t>
            </a:r>
            <a:endParaRPr lang="es-CL" sz="2600" dirty="0">
              <a:solidFill>
                <a:srgbClr val="FF0000"/>
              </a:solidFill>
            </a:endParaRPr>
          </a:p>
          <a:p>
            <a:pPr marL="0" indent="0">
              <a:buNone/>
            </a:pPr>
            <a:r>
              <a:rPr lang="es-CL" sz="2600" dirty="0" smtClean="0"/>
              <a:t>10</a:t>
            </a:r>
            <a:r>
              <a:rPr lang="es-CL" sz="2600" dirty="0" smtClean="0"/>
              <a:t>.- Se </a:t>
            </a:r>
            <a:r>
              <a:rPr lang="es-CL" sz="2600" dirty="0"/>
              <a:t>conoce y se ha difundido el procedimiento para atender el </a:t>
            </a:r>
            <a:r>
              <a:rPr lang="es-CL" sz="2600" dirty="0" smtClean="0"/>
              <a:t>	acoso </a:t>
            </a:r>
            <a:r>
              <a:rPr lang="es-CL" sz="2600" dirty="0"/>
              <a:t>laboral en el servicio o </a:t>
            </a:r>
            <a:r>
              <a:rPr lang="es-CL" sz="2600" dirty="0" smtClean="0"/>
              <a:t>establecimiento?</a:t>
            </a:r>
            <a:r>
              <a:rPr lang="es-CL" sz="2600" dirty="0">
                <a:solidFill>
                  <a:srgbClr val="FF0000"/>
                </a:solidFill>
              </a:rPr>
              <a:t> </a:t>
            </a:r>
            <a:endParaRPr lang="es-CL" sz="2600" dirty="0" smtClean="0">
              <a:solidFill>
                <a:srgbClr val="FF0000"/>
              </a:solidFill>
            </a:endParaRPr>
          </a:p>
          <a:p>
            <a:pPr marL="0" indent="0">
              <a:buNone/>
            </a:pPr>
            <a:r>
              <a:rPr lang="es-CL" sz="2600" dirty="0">
                <a:solidFill>
                  <a:srgbClr val="FF0000"/>
                </a:solidFill>
              </a:rPr>
              <a:t>	</a:t>
            </a:r>
            <a:r>
              <a:rPr lang="es-CL" sz="2600" dirty="0" smtClean="0">
                <a:solidFill>
                  <a:srgbClr val="FF0000"/>
                </a:solidFill>
              </a:rPr>
              <a:t>SI =  </a:t>
            </a:r>
            <a:r>
              <a:rPr lang="es-CL" sz="2600" dirty="0">
                <a:solidFill>
                  <a:srgbClr val="FF0000"/>
                </a:solidFill>
              </a:rPr>
              <a:t>4</a:t>
            </a:r>
            <a:r>
              <a:rPr lang="es-CL" sz="2600" dirty="0" smtClean="0">
                <a:solidFill>
                  <a:srgbClr val="FF0000"/>
                </a:solidFill>
              </a:rPr>
              <a:t>0%</a:t>
            </a:r>
          </a:p>
          <a:p>
            <a:pPr marL="0" indent="0">
              <a:buNone/>
            </a:pPr>
            <a:r>
              <a:rPr lang="es-CL" sz="2600" dirty="0">
                <a:solidFill>
                  <a:srgbClr val="FF0000"/>
                </a:solidFill>
              </a:rPr>
              <a:t> </a:t>
            </a:r>
            <a:r>
              <a:rPr lang="es-CL" sz="2600" dirty="0" smtClean="0">
                <a:solidFill>
                  <a:srgbClr val="FF0000"/>
                </a:solidFill>
              </a:rPr>
              <a:t>   	NO= </a:t>
            </a:r>
            <a:r>
              <a:rPr lang="es-CL" sz="2600" dirty="0">
                <a:solidFill>
                  <a:srgbClr val="FF0000"/>
                </a:solidFill>
              </a:rPr>
              <a:t>1</a:t>
            </a:r>
            <a:r>
              <a:rPr lang="es-CL" sz="2600" dirty="0" smtClean="0">
                <a:solidFill>
                  <a:srgbClr val="FF0000"/>
                </a:solidFill>
              </a:rPr>
              <a:t>8%</a:t>
            </a:r>
          </a:p>
          <a:p>
            <a:pPr marL="0" indent="0">
              <a:buNone/>
            </a:pPr>
            <a:r>
              <a:rPr lang="es-CL" sz="2600" dirty="0" smtClean="0">
                <a:solidFill>
                  <a:srgbClr val="FF0000"/>
                </a:solidFill>
              </a:rPr>
              <a:t>    	Medianamente= 11%</a:t>
            </a:r>
          </a:p>
          <a:p>
            <a:pPr marL="0" indent="0">
              <a:buNone/>
            </a:pPr>
            <a:r>
              <a:rPr lang="es-CL" sz="2600" dirty="0">
                <a:solidFill>
                  <a:srgbClr val="FF0000"/>
                </a:solidFill>
              </a:rPr>
              <a:t> </a:t>
            </a:r>
            <a:r>
              <a:rPr lang="es-CL" sz="2600" dirty="0" smtClean="0">
                <a:solidFill>
                  <a:srgbClr val="FF0000"/>
                </a:solidFill>
              </a:rPr>
              <a:t>      	S/R= 6%</a:t>
            </a:r>
          </a:p>
          <a:p>
            <a:pPr marL="0" indent="0">
              <a:buNone/>
            </a:pPr>
            <a:r>
              <a:rPr lang="es-CL" sz="2600" dirty="0"/>
              <a:t> </a:t>
            </a:r>
          </a:p>
          <a:p>
            <a:pPr marL="0" indent="0">
              <a:buNone/>
            </a:pPr>
            <a:endParaRPr lang="es-CL" dirty="0"/>
          </a:p>
          <a:p>
            <a:endParaRPr lang="es-CL" dirty="0"/>
          </a:p>
        </p:txBody>
      </p:sp>
      <p:pic>
        <p:nvPicPr>
          <p:cNvPr id="4" name="Imagen 3" descr="Banner.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762000"/>
          </a:xfrm>
          <a:prstGeom prst="rect">
            <a:avLst/>
          </a:prstGeom>
        </p:spPr>
      </p:pic>
    </p:spTree>
    <p:extLst>
      <p:ext uri="{BB962C8B-B14F-4D97-AF65-F5344CB8AC3E}">
        <p14:creationId xmlns:p14="http://schemas.microsoft.com/office/powerpoint/2010/main" val="41351655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291772"/>
            <a:ext cx="8229600" cy="5328948"/>
          </a:xfrm>
        </p:spPr>
        <p:txBody>
          <a:bodyPr>
            <a:normAutofit/>
          </a:bodyPr>
          <a:lstStyle/>
          <a:p>
            <a:pPr marL="0" indent="0">
              <a:buNone/>
            </a:pPr>
            <a:r>
              <a:rPr lang="es-CL" sz="2400" dirty="0" smtClean="0"/>
              <a:t>11.-Quiénes </a:t>
            </a:r>
            <a:r>
              <a:rPr lang="es-CL" sz="2400" dirty="0"/>
              <a:t>son los encargados/as de atender las denuncias de </a:t>
            </a:r>
            <a:r>
              <a:rPr lang="es-CL" sz="2400" dirty="0" smtClean="0"/>
              <a:t>	acoso </a:t>
            </a:r>
            <a:r>
              <a:rPr lang="es-CL" sz="2400" dirty="0"/>
              <a:t>laboral? Genero del </a:t>
            </a:r>
            <a:r>
              <a:rPr lang="es-CL" sz="2400" dirty="0" smtClean="0"/>
              <a:t>encargado/a</a:t>
            </a:r>
          </a:p>
          <a:p>
            <a:pPr marL="0" indent="0">
              <a:buNone/>
            </a:pPr>
            <a:r>
              <a:rPr lang="es-CL" sz="2400" dirty="0" smtClean="0">
                <a:solidFill>
                  <a:srgbClr val="FF0000"/>
                </a:solidFill>
              </a:rPr>
              <a:t>	Género Femenino= 98%</a:t>
            </a:r>
            <a:endParaRPr lang="es-CL" sz="2400" dirty="0">
              <a:solidFill>
                <a:srgbClr val="FF0000"/>
              </a:solidFill>
            </a:endParaRPr>
          </a:p>
          <a:p>
            <a:pPr marL="0" indent="0">
              <a:buNone/>
            </a:pPr>
            <a:r>
              <a:rPr lang="es-CL" sz="2400" dirty="0" smtClean="0">
                <a:solidFill>
                  <a:srgbClr val="FF0000"/>
                </a:solidFill>
              </a:rPr>
              <a:t>	Asistente Social o Sicóloga =     80%</a:t>
            </a:r>
          </a:p>
          <a:p>
            <a:pPr marL="0" indent="0">
              <a:buNone/>
            </a:pPr>
            <a:r>
              <a:rPr lang="es-CL" sz="2400" dirty="0" smtClean="0">
                <a:solidFill>
                  <a:srgbClr val="FF0000"/>
                </a:solidFill>
              </a:rPr>
              <a:t>	Otro Profesional RRHH= 20%</a:t>
            </a:r>
            <a:endParaRPr lang="es-CL" sz="2400" dirty="0">
              <a:solidFill>
                <a:srgbClr val="FF0000"/>
              </a:solidFill>
            </a:endParaRPr>
          </a:p>
          <a:p>
            <a:pPr marL="0" indent="0">
              <a:buNone/>
            </a:pPr>
            <a:r>
              <a:rPr lang="es-CL" sz="2400" dirty="0" smtClean="0"/>
              <a:t>12.-Participan </a:t>
            </a:r>
            <a:r>
              <a:rPr lang="es-CL" sz="2400" dirty="0"/>
              <a:t>las  organizaciones en el equipo que atiende las </a:t>
            </a:r>
            <a:r>
              <a:rPr lang="es-CL" sz="2400" dirty="0" smtClean="0"/>
              <a:t>	denuncias</a:t>
            </a:r>
            <a:r>
              <a:rPr lang="es-CL" sz="2400" dirty="0"/>
              <a:t>. Describa como participan?</a:t>
            </a:r>
          </a:p>
          <a:p>
            <a:pPr marL="0" indent="0">
              <a:buNone/>
            </a:pPr>
            <a:r>
              <a:rPr lang="es-CL" sz="2400" dirty="0"/>
              <a:t> </a:t>
            </a:r>
            <a:r>
              <a:rPr lang="es-CL" sz="2400" dirty="0" smtClean="0"/>
              <a:t>  	</a:t>
            </a:r>
            <a:r>
              <a:rPr lang="es-CL" sz="2400" dirty="0" smtClean="0">
                <a:solidFill>
                  <a:srgbClr val="FF0000"/>
                </a:solidFill>
              </a:rPr>
              <a:t>NO=  100%</a:t>
            </a:r>
          </a:p>
          <a:p>
            <a:pPr marL="0" indent="0">
              <a:buNone/>
            </a:pPr>
            <a:r>
              <a:rPr lang="es-CL" sz="2400" dirty="0" smtClean="0">
                <a:solidFill>
                  <a:srgbClr val="FF0000"/>
                </a:solidFill>
              </a:rPr>
              <a:t>   	Participan conteniendo y asesorando a la victima (socio/a)  	cuando acude al gremio.</a:t>
            </a:r>
          </a:p>
          <a:p>
            <a:pPr marL="0" indent="0">
              <a:buNone/>
            </a:pPr>
            <a:endParaRPr lang="es-CL" dirty="0"/>
          </a:p>
          <a:p>
            <a:endParaRPr lang="es-CL" b="1" dirty="0"/>
          </a:p>
        </p:txBody>
      </p:sp>
      <p:pic>
        <p:nvPicPr>
          <p:cNvPr id="4" name="Imagen 3" descr="Banner.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762000"/>
          </a:xfrm>
          <a:prstGeom prst="rect">
            <a:avLst/>
          </a:prstGeom>
        </p:spPr>
      </p:pic>
    </p:spTree>
    <p:extLst>
      <p:ext uri="{BB962C8B-B14F-4D97-AF65-F5344CB8AC3E}">
        <p14:creationId xmlns:p14="http://schemas.microsoft.com/office/powerpoint/2010/main" val="5400346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00200"/>
            <a:ext cx="8229600" cy="4962646"/>
          </a:xfrm>
        </p:spPr>
        <p:txBody>
          <a:bodyPr>
            <a:normAutofit fontScale="25000" lnSpcReduction="20000"/>
          </a:bodyPr>
          <a:lstStyle/>
          <a:p>
            <a:pPr marL="0" indent="0">
              <a:buNone/>
            </a:pPr>
            <a:r>
              <a:rPr lang="es-CL" sz="9600" dirty="0" smtClean="0"/>
              <a:t>13.-Conoce </a:t>
            </a:r>
            <a:r>
              <a:rPr lang="es-CL" sz="9600" dirty="0"/>
              <a:t>la ley sobre abuso laboral y las normas vigentes en el sector público </a:t>
            </a:r>
            <a:r>
              <a:rPr lang="es-CL" sz="9600" dirty="0" smtClean="0"/>
              <a:t>	para </a:t>
            </a:r>
            <a:r>
              <a:rPr lang="es-CL" sz="9600" dirty="0"/>
              <a:t>enfrentar las denuncias de acoso laboral</a:t>
            </a:r>
            <a:r>
              <a:rPr lang="es-CL" sz="9600" dirty="0" smtClean="0"/>
              <a:t>?</a:t>
            </a:r>
          </a:p>
          <a:p>
            <a:pPr marL="0" indent="0">
              <a:buNone/>
            </a:pPr>
            <a:r>
              <a:rPr lang="es-CL" sz="9600" b="1" dirty="0" smtClean="0">
                <a:solidFill>
                  <a:srgbClr val="FF0000"/>
                </a:solidFill>
              </a:rPr>
              <a:t>	</a:t>
            </a:r>
            <a:r>
              <a:rPr lang="es-CL" sz="9600" dirty="0" smtClean="0">
                <a:solidFill>
                  <a:srgbClr val="FF0000"/>
                </a:solidFill>
              </a:rPr>
              <a:t>Si = 60%</a:t>
            </a:r>
          </a:p>
          <a:p>
            <a:pPr marL="0" indent="0">
              <a:buNone/>
            </a:pPr>
            <a:r>
              <a:rPr lang="es-CL" sz="9600" dirty="0" smtClean="0">
                <a:solidFill>
                  <a:srgbClr val="FF0000"/>
                </a:solidFill>
              </a:rPr>
              <a:t>	No=  </a:t>
            </a:r>
            <a:r>
              <a:rPr lang="es-CL" sz="9600" dirty="0">
                <a:solidFill>
                  <a:srgbClr val="FF0000"/>
                </a:solidFill>
              </a:rPr>
              <a:t>3</a:t>
            </a:r>
            <a:r>
              <a:rPr lang="es-CL" sz="9600" dirty="0" smtClean="0">
                <a:solidFill>
                  <a:srgbClr val="FF0000"/>
                </a:solidFill>
              </a:rPr>
              <a:t>0%</a:t>
            </a:r>
          </a:p>
          <a:p>
            <a:pPr marL="0" indent="0">
              <a:buNone/>
            </a:pPr>
            <a:r>
              <a:rPr lang="es-CL" sz="9600" dirty="0" smtClean="0">
                <a:solidFill>
                  <a:srgbClr val="FF0000"/>
                </a:solidFill>
              </a:rPr>
              <a:t>	Levemente=10%</a:t>
            </a:r>
            <a:endParaRPr lang="es-CL" sz="9600" dirty="0"/>
          </a:p>
          <a:p>
            <a:pPr marL="0" indent="0">
              <a:buNone/>
            </a:pPr>
            <a:r>
              <a:rPr lang="es-CL" sz="9600" dirty="0" smtClean="0"/>
              <a:t>14.-Cuáles </a:t>
            </a:r>
            <a:r>
              <a:rPr lang="es-CL" sz="9600" dirty="0"/>
              <a:t>son las dificultades para tramitar una denuncia de acoso </a:t>
            </a:r>
            <a:r>
              <a:rPr lang="es-CL" sz="9600" dirty="0" smtClean="0"/>
              <a:t>laboral.</a:t>
            </a:r>
          </a:p>
          <a:p>
            <a:pPr marL="0" indent="0">
              <a:buNone/>
            </a:pPr>
            <a:r>
              <a:rPr lang="es-CL" sz="9600" dirty="0" smtClean="0">
                <a:solidFill>
                  <a:srgbClr val="FF0000"/>
                </a:solidFill>
              </a:rPr>
              <a:t>	Temor a los resultados </a:t>
            </a:r>
          </a:p>
          <a:p>
            <a:pPr marL="0" indent="0">
              <a:buNone/>
            </a:pPr>
            <a:r>
              <a:rPr lang="es-CL" sz="9600" dirty="0" smtClean="0">
                <a:solidFill>
                  <a:srgbClr val="FF0000"/>
                </a:solidFill>
              </a:rPr>
              <a:t>	Incredibilidad</a:t>
            </a:r>
          </a:p>
          <a:p>
            <a:pPr marL="0" indent="0">
              <a:buNone/>
            </a:pPr>
            <a:r>
              <a:rPr lang="es-CL" sz="9600" dirty="0" smtClean="0">
                <a:solidFill>
                  <a:srgbClr val="FF0000"/>
                </a:solidFill>
              </a:rPr>
              <a:t>	Miedo a represalias</a:t>
            </a:r>
          </a:p>
          <a:p>
            <a:pPr marL="0" indent="0">
              <a:buNone/>
            </a:pPr>
            <a:r>
              <a:rPr lang="es-CL" sz="9600" dirty="0" smtClean="0">
                <a:solidFill>
                  <a:srgbClr val="FF0000"/>
                </a:solidFill>
              </a:rPr>
              <a:t>	Desconfianza en el Proceso</a:t>
            </a:r>
          </a:p>
          <a:p>
            <a:pPr marL="0" indent="0">
              <a:buNone/>
            </a:pPr>
            <a:r>
              <a:rPr lang="es-CL" sz="9600" dirty="0">
                <a:solidFill>
                  <a:srgbClr val="FF0000"/>
                </a:solidFill>
              </a:rPr>
              <a:t> </a:t>
            </a:r>
            <a:r>
              <a:rPr lang="es-CL" sz="9600" dirty="0" smtClean="0">
                <a:solidFill>
                  <a:srgbClr val="FF0000"/>
                </a:solidFill>
              </a:rPr>
              <a:t>      Resultados nefasto</a:t>
            </a:r>
          </a:p>
          <a:p>
            <a:pPr marL="0" indent="0">
              <a:buNone/>
            </a:pPr>
            <a:r>
              <a:rPr lang="es-CL" sz="9600" dirty="0" smtClean="0">
                <a:solidFill>
                  <a:srgbClr val="FF0000"/>
                </a:solidFill>
              </a:rPr>
              <a:t>	Bajo perfil que las autoridades le prestan a las denuncia.</a:t>
            </a:r>
          </a:p>
          <a:p>
            <a:pPr marL="0" indent="0">
              <a:buNone/>
            </a:pPr>
            <a:r>
              <a:rPr lang="es-CL" sz="9600" dirty="0" smtClean="0">
                <a:solidFill>
                  <a:srgbClr val="FF0000"/>
                </a:solidFill>
              </a:rPr>
              <a:t>	</a:t>
            </a:r>
            <a:r>
              <a:rPr lang="es-CL" sz="9600" dirty="0" err="1" smtClean="0">
                <a:solidFill>
                  <a:srgbClr val="FF0000"/>
                </a:solidFill>
              </a:rPr>
              <a:t>Desinteres</a:t>
            </a:r>
            <a:r>
              <a:rPr lang="es-CL" sz="9600" dirty="0" smtClean="0">
                <a:solidFill>
                  <a:srgbClr val="FF0000"/>
                </a:solidFill>
              </a:rPr>
              <a:t> de la autoridad de </a:t>
            </a:r>
            <a:r>
              <a:rPr lang="es-CL" sz="9600" dirty="0" err="1" smtClean="0">
                <a:solidFill>
                  <a:srgbClr val="FF0000"/>
                </a:solidFill>
              </a:rPr>
              <a:t>tratael</a:t>
            </a:r>
            <a:r>
              <a:rPr lang="es-CL" sz="9600" dirty="0" smtClean="0">
                <a:solidFill>
                  <a:srgbClr val="FF0000"/>
                </a:solidFill>
              </a:rPr>
              <a:t> tema</a:t>
            </a:r>
          </a:p>
          <a:p>
            <a:pPr marL="0" indent="0">
              <a:buNone/>
            </a:pPr>
            <a:endParaRPr lang="es-CL" sz="9600" b="1" dirty="0">
              <a:solidFill>
                <a:srgbClr val="FF0000"/>
              </a:solidFill>
            </a:endParaRPr>
          </a:p>
          <a:p>
            <a:pPr marL="0" indent="0">
              <a:buNone/>
            </a:pPr>
            <a:r>
              <a:rPr lang="es-CL" sz="9600" dirty="0"/>
              <a:t> </a:t>
            </a:r>
          </a:p>
          <a:p>
            <a:endParaRPr lang="es-CL" dirty="0"/>
          </a:p>
        </p:txBody>
      </p:sp>
      <p:pic>
        <p:nvPicPr>
          <p:cNvPr id="4" name="Imagen 3" descr="Banner.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762000"/>
          </a:xfrm>
          <a:prstGeom prst="rect">
            <a:avLst/>
          </a:prstGeom>
        </p:spPr>
      </p:pic>
    </p:spTree>
    <p:extLst>
      <p:ext uri="{BB962C8B-B14F-4D97-AF65-F5344CB8AC3E}">
        <p14:creationId xmlns:p14="http://schemas.microsoft.com/office/powerpoint/2010/main" val="14535315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076446"/>
            <a:ext cx="8229600" cy="5513040"/>
          </a:xfrm>
        </p:spPr>
        <p:txBody>
          <a:bodyPr>
            <a:normAutofit fontScale="92500"/>
          </a:bodyPr>
          <a:lstStyle/>
          <a:p>
            <a:pPr marL="0" indent="0">
              <a:buNone/>
            </a:pPr>
            <a:r>
              <a:rPr lang="es-CL" sz="2800" dirty="0" smtClean="0"/>
              <a:t>16.-</a:t>
            </a:r>
            <a:r>
              <a:rPr lang="es-CL" sz="2400" dirty="0" smtClean="0"/>
              <a:t>Que </a:t>
            </a:r>
            <a:r>
              <a:rPr lang="es-CL" sz="2400" dirty="0"/>
              <a:t>factores influyen  positivamente en la </a:t>
            </a:r>
            <a:r>
              <a:rPr lang="es-CL" sz="2400" dirty="0" smtClean="0"/>
              <a:t>	denuncia </a:t>
            </a:r>
            <a:r>
              <a:rPr lang="es-CL" sz="2400" dirty="0"/>
              <a:t>de </a:t>
            </a:r>
            <a:r>
              <a:rPr lang="es-CL" sz="2400" dirty="0" smtClean="0"/>
              <a:t>acoso laboral.</a:t>
            </a:r>
          </a:p>
          <a:p>
            <a:pPr marL="0" indent="0">
              <a:buNone/>
            </a:pPr>
            <a:r>
              <a:rPr lang="es-CL" sz="2400" dirty="0" smtClean="0"/>
              <a:t>	</a:t>
            </a:r>
            <a:r>
              <a:rPr lang="es-CL" sz="2400" dirty="0" smtClean="0">
                <a:solidFill>
                  <a:srgbClr val="FF0000"/>
                </a:solidFill>
              </a:rPr>
              <a:t>Existencia procesos formalizados, manual de CBPL.</a:t>
            </a:r>
          </a:p>
          <a:p>
            <a:pPr marL="0" indent="0">
              <a:buNone/>
            </a:pPr>
            <a:r>
              <a:rPr lang="es-CL" sz="2400" dirty="0" smtClean="0">
                <a:solidFill>
                  <a:srgbClr val="FF0000"/>
                </a:solidFill>
              </a:rPr>
              <a:t>	Preocupación  gremial del tema.</a:t>
            </a:r>
          </a:p>
          <a:p>
            <a:pPr marL="0" indent="0">
              <a:buNone/>
            </a:pPr>
            <a:r>
              <a:rPr lang="es-CL" sz="2400" dirty="0" smtClean="0">
                <a:solidFill>
                  <a:srgbClr val="FF0000"/>
                </a:solidFill>
              </a:rPr>
              <a:t>	Contar con Receptor/a de denuncia</a:t>
            </a:r>
          </a:p>
          <a:p>
            <a:pPr marL="0" indent="0">
              <a:buNone/>
            </a:pPr>
            <a:r>
              <a:rPr lang="es-CL" sz="2400" dirty="0" smtClean="0">
                <a:solidFill>
                  <a:srgbClr val="FF0000"/>
                </a:solidFill>
              </a:rPr>
              <a:t>	Intervención en los servicios.(sicólogo laboral)</a:t>
            </a:r>
          </a:p>
          <a:p>
            <a:pPr marL="0" indent="0">
              <a:buNone/>
            </a:pPr>
            <a:r>
              <a:rPr lang="es-CL" sz="2400" dirty="0" smtClean="0">
                <a:solidFill>
                  <a:srgbClr val="FF0000"/>
                </a:solidFill>
              </a:rPr>
              <a:t>	Resguardo de la integridad</a:t>
            </a:r>
          </a:p>
          <a:p>
            <a:pPr marL="0" indent="0">
              <a:buNone/>
            </a:pPr>
            <a:r>
              <a:rPr lang="es-CL" sz="2400" dirty="0" smtClean="0"/>
              <a:t>17.-Que </a:t>
            </a:r>
            <a:r>
              <a:rPr lang="es-CL" sz="2400" dirty="0"/>
              <a:t>mecanismos institucionales y sindicales tienen  para apoyar a la víctima de abuso </a:t>
            </a:r>
            <a:r>
              <a:rPr lang="es-CL" sz="2400" dirty="0" smtClean="0"/>
              <a:t>laboral.</a:t>
            </a:r>
          </a:p>
          <a:p>
            <a:pPr marL="0" indent="0">
              <a:buNone/>
            </a:pPr>
            <a:r>
              <a:rPr lang="es-CL" sz="2400" dirty="0"/>
              <a:t>	</a:t>
            </a:r>
            <a:r>
              <a:rPr lang="es-CL" sz="2400" u="sng" dirty="0" smtClean="0">
                <a:solidFill>
                  <a:srgbClr val="FF0000"/>
                </a:solidFill>
              </a:rPr>
              <a:t>Institucionales:</a:t>
            </a:r>
            <a:r>
              <a:rPr lang="es-CL" sz="2400" dirty="0" smtClean="0">
                <a:solidFill>
                  <a:srgbClr val="FF0000"/>
                </a:solidFill>
              </a:rPr>
              <a:t> Protocolo existente, Mediación en Unidades, 	Apoyo sicológica, 	receptor de denuncia, existencia de 	Comité de 	buenas practicas,</a:t>
            </a:r>
          </a:p>
          <a:p>
            <a:pPr marL="0" indent="0">
              <a:buNone/>
            </a:pPr>
            <a:r>
              <a:rPr lang="es-CL" sz="2400" dirty="0" smtClean="0">
                <a:solidFill>
                  <a:srgbClr val="FF0000"/>
                </a:solidFill>
              </a:rPr>
              <a:t>	</a:t>
            </a:r>
            <a:r>
              <a:rPr lang="es-CL" sz="2400" u="sng" dirty="0" smtClean="0">
                <a:solidFill>
                  <a:srgbClr val="FF0000"/>
                </a:solidFill>
              </a:rPr>
              <a:t>Sindicales: A</a:t>
            </a:r>
            <a:r>
              <a:rPr lang="es-CL" sz="2400" dirty="0" smtClean="0">
                <a:solidFill>
                  <a:srgbClr val="FF0000"/>
                </a:solidFill>
              </a:rPr>
              <a:t>poyo y contención, </a:t>
            </a:r>
            <a:r>
              <a:rPr lang="es-CL" sz="2400" dirty="0">
                <a:solidFill>
                  <a:srgbClr val="FF0000"/>
                </a:solidFill>
              </a:rPr>
              <a:t>asesoramiento </a:t>
            </a:r>
            <a:r>
              <a:rPr lang="es-CL" sz="2400" dirty="0" smtClean="0">
                <a:solidFill>
                  <a:srgbClr val="FF0000"/>
                </a:solidFill>
              </a:rPr>
              <a:t>y hacer cumplir 	la 	normativa, Representación en comités, apoyo jurídico</a:t>
            </a:r>
            <a:r>
              <a:rPr lang="es-CL" sz="2400" dirty="0" smtClean="0">
                <a:solidFill>
                  <a:srgbClr val="FF0000"/>
                </a:solidFill>
              </a:rPr>
              <a:t>.</a:t>
            </a:r>
            <a:endParaRPr lang="es-CL" sz="2400" dirty="0">
              <a:solidFill>
                <a:srgbClr val="FF0000"/>
              </a:solidFill>
            </a:endParaRPr>
          </a:p>
        </p:txBody>
      </p:sp>
      <p:pic>
        <p:nvPicPr>
          <p:cNvPr id="4" name="Imagen 3" descr="Banner.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646"/>
            <a:ext cx="9144000" cy="762000"/>
          </a:xfrm>
          <a:prstGeom prst="rect">
            <a:avLst/>
          </a:prstGeom>
        </p:spPr>
      </p:pic>
    </p:spTree>
    <p:extLst>
      <p:ext uri="{BB962C8B-B14F-4D97-AF65-F5344CB8AC3E}">
        <p14:creationId xmlns:p14="http://schemas.microsoft.com/office/powerpoint/2010/main" val="33115876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10000"/>
          </a:bodyPr>
          <a:lstStyle/>
          <a:p>
            <a:pPr marL="0" indent="0">
              <a:buNone/>
            </a:pPr>
            <a:r>
              <a:rPr lang="es-CL" sz="2600" dirty="0"/>
              <a:t> </a:t>
            </a:r>
            <a:r>
              <a:rPr lang="es-CL" sz="2600" dirty="0" smtClean="0"/>
              <a:t>18.- Realice </a:t>
            </a:r>
            <a:r>
              <a:rPr lang="es-CL" sz="2600" dirty="0"/>
              <a:t>sugerencias para abordar las situaciones de abuso </a:t>
            </a:r>
            <a:r>
              <a:rPr lang="es-CL" sz="2600" dirty="0" smtClean="0"/>
              <a:t>	laboral </a:t>
            </a:r>
            <a:r>
              <a:rPr lang="es-CL" sz="2600" dirty="0"/>
              <a:t>en la administración pública</a:t>
            </a:r>
            <a:r>
              <a:rPr lang="es-CL" sz="2600" dirty="0" smtClean="0"/>
              <a:t>.</a:t>
            </a:r>
          </a:p>
          <a:p>
            <a:pPr marL="0" indent="0">
              <a:buNone/>
            </a:pPr>
            <a:r>
              <a:rPr lang="es-CL" sz="2600" dirty="0" smtClean="0"/>
              <a:t>	</a:t>
            </a:r>
            <a:r>
              <a:rPr lang="es-CL" sz="2600" dirty="0">
                <a:solidFill>
                  <a:srgbClr val="FF0000"/>
                </a:solidFill>
              </a:rPr>
              <a:t>Programa de </a:t>
            </a:r>
            <a:r>
              <a:rPr lang="es-CL" sz="2600" dirty="0" smtClean="0">
                <a:solidFill>
                  <a:srgbClr val="FF0000"/>
                </a:solidFill>
              </a:rPr>
              <a:t>Prevención </a:t>
            </a:r>
            <a:r>
              <a:rPr lang="es-CL" sz="2600" dirty="0">
                <a:solidFill>
                  <a:srgbClr val="FF0000"/>
                </a:solidFill>
              </a:rPr>
              <a:t>del mal clima </a:t>
            </a:r>
            <a:r>
              <a:rPr lang="es-CL" sz="2600" dirty="0" smtClean="0">
                <a:solidFill>
                  <a:srgbClr val="FF0000"/>
                </a:solidFill>
              </a:rPr>
              <a:t>laboral </a:t>
            </a:r>
            <a:r>
              <a:rPr lang="es-CL" sz="2600" dirty="0" smtClean="0">
                <a:solidFill>
                  <a:srgbClr val="FF0000"/>
                </a:solidFill>
              </a:rPr>
              <a:t>y Maltrato Laboral.</a:t>
            </a:r>
            <a:endParaRPr lang="es-CL" sz="2600" dirty="0">
              <a:solidFill>
                <a:srgbClr val="FF0000"/>
              </a:solidFill>
            </a:endParaRPr>
          </a:p>
          <a:p>
            <a:pPr marL="0" indent="0">
              <a:buNone/>
            </a:pPr>
            <a:r>
              <a:rPr lang="es-ES" sz="2600" dirty="0" smtClean="0">
                <a:solidFill>
                  <a:srgbClr val="FF0000"/>
                </a:solidFill>
              </a:rPr>
              <a:t>	El </a:t>
            </a:r>
            <a:r>
              <a:rPr lang="es-ES" sz="2600" dirty="0">
                <a:solidFill>
                  <a:srgbClr val="FF0000"/>
                </a:solidFill>
              </a:rPr>
              <a:t>CBPL sea instrumento de gestión  de las autoridades</a:t>
            </a:r>
            <a:endParaRPr lang="es-CL" sz="2600" dirty="0">
              <a:solidFill>
                <a:srgbClr val="FF0000"/>
              </a:solidFill>
            </a:endParaRPr>
          </a:p>
          <a:p>
            <a:pPr marL="0" indent="0">
              <a:buNone/>
            </a:pPr>
            <a:r>
              <a:rPr lang="es-CL" sz="2600" dirty="0">
                <a:solidFill>
                  <a:srgbClr val="FF0000"/>
                </a:solidFill>
              </a:rPr>
              <a:t>	</a:t>
            </a:r>
            <a:r>
              <a:rPr lang="es-CL" sz="2600" dirty="0" smtClean="0">
                <a:solidFill>
                  <a:srgbClr val="FF0000"/>
                </a:solidFill>
              </a:rPr>
              <a:t>Dar legitimidad al proceso de  Prevención al Maltrato y /o  	Acoso 	laboral </a:t>
            </a:r>
          </a:p>
          <a:p>
            <a:pPr marL="0" indent="0">
              <a:buNone/>
            </a:pPr>
            <a:r>
              <a:rPr lang="es-CL" sz="2600" dirty="0" smtClean="0">
                <a:solidFill>
                  <a:srgbClr val="FF0000"/>
                </a:solidFill>
              </a:rPr>
              <a:t>	Establecer Protocolos en todos los servicios de salud.</a:t>
            </a:r>
          </a:p>
          <a:p>
            <a:pPr marL="0" indent="0">
              <a:buNone/>
            </a:pPr>
            <a:r>
              <a:rPr lang="es-CL" sz="2600" dirty="0" smtClean="0">
                <a:solidFill>
                  <a:srgbClr val="FF0000"/>
                </a:solidFill>
              </a:rPr>
              <a:t>	Protocolo socializado con difusión permanente.</a:t>
            </a:r>
          </a:p>
          <a:p>
            <a:pPr marL="0" indent="0">
              <a:buNone/>
            </a:pPr>
            <a:r>
              <a:rPr lang="es-CL" sz="2600" dirty="0">
                <a:solidFill>
                  <a:srgbClr val="FF0000"/>
                </a:solidFill>
              </a:rPr>
              <a:t>	</a:t>
            </a:r>
            <a:r>
              <a:rPr lang="es-CL" sz="2600" dirty="0" smtClean="0">
                <a:solidFill>
                  <a:srgbClr val="FF0000"/>
                </a:solidFill>
              </a:rPr>
              <a:t>Capacitación a Funcionarios/as responsables de equipo de 	Trabajo.</a:t>
            </a:r>
          </a:p>
          <a:p>
            <a:pPr marL="0" indent="0">
              <a:buNone/>
            </a:pPr>
            <a:r>
              <a:rPr lang="es-ES" sz="2400" dirty="0" smtClean="0"/>
              <a:t>	</a:t>
            </a:r>
            <a:endParaRPr lang="es-CL" sz="2400" dirty="0">
              <a:solidFill>
                <a:srgbClr val="FF0000"/>
              </a:solidFill>
            </a:endParaRPr>
          </a:p>
          <a:p>
            <a:endParaRPr lang="es-CL" dirty="0"/>
          </a:p>
          <a:p>
            <a:endParaRPr lang="es-CL" dirty="0"/>
          </a:p>
        </p:txBody>
      </p:sp>
      <p:pic>
        <p:nvPicPr>
          <p:cNvPr id="4" name="Imagen 3" descr="Banner.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646"/>
            <a:ext cx="9144000" cy="762000"/>
          </a:xfrm>
          <a:prstGeom prst="rect">
            <a:avLst/>
          </a:prstGeom>
        </p:spPr>
      </p:pic>
    </p:spTree>
    <p:extLst>
      <p:ext uri="{BB962C8B-B14F-4D97-AF65-F5344CB8AC3E}">
        <p14:creationId xmlns:p14="http://schemas.microsoft.com/office/powerpoint/2010/main" val="10356458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98652"/>
            <a:ext cx="8229600" cy="618985"/>
          </a:xfrm>
        </p:spPr>
        <p:txBody>
          <a:bodyPr>
            <a:normAutofit fontScale="90000"/>
          </a:bodyPr>
          <a:lstStyle/>
          <a:p>
            <a:r>
              <a:rPr lang="es-CL" dirty="0" smtClean="0"/>
              <a:t>Conclusiones</a:t>
            </a:r>
            <a:endParaRPr lang="es-CL" dirty="0"/>
          </a:p>
        </p:txBody>
      </p:sp>
      <p:sp>
        <p:nvSpPr>
          <p:cNvPr id="3" name="2 Marcador de contenido"/>
          <p:cNvSpPr>
            <a:spLocks noGrp="1"/>
          </p:cNvSpPr>
          <p:nvPr>
            <p:ph idx="1"/>
          </p:nvPr>
        </p:nvSpPr>
        <p:spPr>
          <a:xfrm>
            <a:off x="457200" y="1600200"/>
            <a:ext cx="8229600" cy="4989286"/>
          </a:xfrm>
        </p:spPr>
        <p:txBody>
          <a:bodyPr>
            <a:normAutofit fontScale="92500" lnSpcReduction="20000"/>
          </a:bodyPr>
          <a:lstStyle/>
          <a:p>
            <a:pPr marL="0" indent="0" algn="just">
              <a:buNone/>
            </a:pPr>
            <a:r>
              <a:rPr lang="es-CL" sz="2600" dirty="0" smtClean="0"/>
              <a:t>El </a:t>
            </a:r>
            <a:r>
              <a:rPr lang="es-CL" sz="2400" dirty="0"/>
              <a:t>Acoso laboral es significativo a nivel cualitativo, </a:t>
            </a:r>
            <a:r>
              <a:rPr lang="es-CL" sz="2400" dirty="0" smtClean="0"/>
              <a:t>impactando negativamente </a:t>
            </a:r>
            <a:r>
              <a:rPr lang="es-CL" sz="2400" dirty="0"/>
              <a:t>no tan solo en la víctima, sino </a:t>
            </a:r>
            <a:r>
              <a:rPr lang="es-CL" sz="2400" dirty="0" smtClean="0"/>
              <a:t>	también en la </a:t>
            </a:r>
            <a:r>
              <a:rPr lang="es-CL" sz="2400" dirty="0" smtClean="0"/>
              <a:t>calidad </a:t>
            </a:r>
            <a:r>
              <a:rPr lang="es-CL" sz="2400" dirty="0" smtClean="0"/>
              <a:t>del </a:t>
            </a:r>
            <a:r>
              <a:rPr lang="es-CL" sz="2400" dirty="0"/>
              <a:t>ambiente laboral y en las relaciones </a:t>
            </a:r>
            <a:r>
              <a:rPr lang="es-CL" sz="2400" dirty="0" smtClean="0"/>
              <a:t>de </a:t>
            </a:r>
            <a:r>
              <a:rPr lang="es-CL" sz="2400" dirty="0"/>
              <a:t>trabajo. </a:t>
            </a:r>
            <a:endParaRPr lang="es-CL" sz="2400" dirty="0" smtClean="0"/>
          </a:p>
          <a:p>
            <a:pPr marL="514350" indent="-514350" algn="just">
              <a:buFont typeface="+mj-lt"/>
              <a:buAutoNum type="alphaLcParenR"/>
            </a:pPr>
            <a:r>
              <a:rPr lang="es-CL" sz="2600" dirty="0" smtClean="0"/>
              <a:t>Solo un </a:t>
            </a:r>
            <a:r>
              <a:rPr lang="es-CL" sz="2600" dirty="0" smtClean="0"/>
              <a:t>porcentaje </a:t>
            </a:r>
            <a:r>
              <a:rPr lang="es-CL" sz="2600" dirty="0"/>
              <a:t>de las denuncias presentadas </a:t>
            </a:r>
            <a:r>
              <a:rPr lang="es-CL" sz="2600" dirty="0" smtClean="0"/>
              <a:t>son </a:t>
            </a:r>
            <a:r>
              <a:rPr lang="es-CL" sz="2600" dirty="0" smtClean="0"/>
              <a:t>investigadas</a:t>
            </a:r>
            <a:r>
              <a:rPr lang="es-CL" sz="2600" dirty="0" smtClean="0"/>
              <a:t>.</a:t>
            </a:r>
            <a:endParaRPr lang="es-CL" sz="2600" dirty="0"/>
          </a:p>
          <a:p>
            <a:pPr marL="514350" indent="-514350" algn="just">
              <a:buFont typeface="+mj-lt"/>
              <a:buAutoNum type="alphaLcParenR"/>
            </a:pPr>
            <a:r>
              <a:rPr lang="es-CL" sz="2600" dirty="0" smtClean="0"/>
              <a:t>Los </a:t>
            </a:r>
            <a:r>
              <a:rPr lang="es-CL" sz="2600" dirty="0"/>
              <a:t>resultados de sanción frente a denuncias de acoso </a:t>
            </a:r>
            <a:r>
              <a:rPr lang="es-CL" sz="2600" dirty="0" smtClean="0"/>
              <a:t>laboral </a:t>
            </a:r>
            <a:r>
              <a:rPr lang="es-CL" sz="2600" dirty="0" smtClean="0"/>
              <a:t>	son reducidas</a:t>
            </a:r>
            <a:r>
              <a:rPr lang="es-CL" sz="2600" dirty="0"/>
              <a:t>, lo que se traduce en una percepción </a:t>
            </a:r>
            <a:r>
              <a:rPr lang="es-CL" sz="2600" dirty="0" smtClean="0"/>
              <a:t>	de 	indefensión </a:t>
            </a:r>
            <a:r>
              <a:rPr lang="es-CL" sz="2600" dirty="0"/>
              <a:t>de la </a:t>
            </a:r>
            <a:r>
              <a:rPr lang="es-CL" sz="2600" dirty="0" smtClean="0"/>
              <a:t>víctima </a:t>
            </a:r>
            <a:r>
              <a:rPr lang="es-CL" sz="2600" dirty="0"/>
              <a:t>frente a estos </a:t>
            </a:r>
            <a:r>
              <a:rPr lang="es-CL" sz="2600" dirty="0" smtClean="0"/>
              <a:t>comportamientos</a:t>
            </a:r>
            <a:r>
              <a:rPr lang="es-CL" sz="2600" dirty="0"/>
              <a:t>. </a:t>
            </a:r>
            <a:endParaRPr lang="es-CL" sz="2600" dirty="0" smtClean="0"/>
          </a:p>
          <a:p>
            <a:pPr marL="514350" indent="-514350" algn="just">
              <a:buFont typeface="+mj-lt"/>
              <a:buAutoNum type="alphaLcParenR"/>
            </a:pPr>
            <a:r>
              <a:rPr lang="es-CL" sz="2600" dirty="0" smtClean="0"/>
              <a:t>El </a:t>
            </a:r>
            <a:r>
              <a:rPr lang="es-CL" sz="2600" dirty="0"/>
              <a:t>temor de la víctima, tanto a la pérdida de empleo como a las </a:t>
            </a:r>
            <a:r>
              <a:rPr lang="es-CL" sz="2600" dirty="0" smtClean="0"/>
              <a:t>	represalias </a:t>
            </a:r>
            <a:r>
              <a:rPr lang="es-CL" sz="2600" dirty="0"/>
              <a:t>y a la estigmatización de sus compañeros/as de </a:t>
            </a:r>
            <a:r>
              <a:rPr lang="es-CL" sz="2600" dirty="0" smtClean="0"/>
              <a:t>	trabajo</a:t>
            </a:r>
            <a:r>
              <a:rPr lang="es-CL" sz="2600" dirty="0"/>
              <a:t>, </a:t>
            </a:r>
            <a:r>
              <a:rPr lang="es-CL" sz="2600" dirty="0" smtClean="0"/>
              <a:t>	se </a:t>
            </a:r>
            <a:r>
              <a:rPr lang="es-CL" sz="2600" dirty="0"/>
              <a:t>muestra como el principal obstáculo para dar a </a:t>
            </a:r>
            <a:r>
              <a:rPr lang="es-CL" sz="2600" dirty="0" smtClean="0"/>
              <a:t>	conocer </a:t>
            </a:r>
            <a:r>
              <a:rPr lang="es-CL" sz="2600" dirty="0"/>
              <a:t>y </a:t>
            </a:r>
            <a:r>
              <a:rPr lang="es-CL" sz="2600" dirty="0" smtClean="0"/>
              <a:t>	denunciar </a:t>
            </a:r>
            <a:r>
              <a:rPr lang="es-CL" sz="2600" dirty="0"/>
              <a:t>una situación de acoso, además el </a:t>
            </a:r>
            <a:r>
              <a:rPr lang="es-CL" sz="2600" dirty="0" smtClean="0"/>
              <a:t>	miedo </a:t>
            </a:r>
            <a:r>
              <a:rPr lang="es-CL" sz="2600" dirty="0"/>
              <a:t>se acompaña </a:t>
            </a:r>
            <a:r>
              <a:rPr lang="es-CL" sz="2600" dirty="0" smtClean="0"/>
              <a:t>	de 	desconfianza </a:t>
            </a:r>
            <a:r>
              <a:rPr lang="es-CL" sz="2600" dirty="0"/>
              <a:t>en el proceso de </a:t>
            </a:r>
            <a:r>
              <a:rPr lang="es-CL" sz="2600" dirty="0" smtClean="0"/>
              <a:t>	denuncia  </a:t>
            </a:r>
            <a:r>
              <a:rPr lang="es-CL" sz="2600" dirty="0"/>
              <a:t>y de la carencia de </a:t>
            </a:r>
            <a:r>
              <a:rPr lang="es-CL" sz="2600" dirty="0" smtClean="0"/>
              <a:t>	información</a:t>
            </a:r>
            <a:r>
              <a:rPr lang="es-CL" sz="2600" dirty="0" smtClean="0"/>
              <a:t>.</a:t>
            </a:r>
            <a:endParaRPr lang="es-CL" sz="2400" dirty="0"/>
          </a:p>
          <a:p>
            <a:pPr marL="0" indent="0" algn="just">
              <a:buNone/>
            </a:pPr>
            <a:endParaRPr lang="es-CL" sz="2400" dirty="0"/>
          </a:p>
        </p:txBody>
      </p:sp>
      <p:pic>
        <p:nvPicPr>
          <p:cNvPr id="4" name="Imagen 3" descr="Banner.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762000"/>
          </a:xfrm>
          <a:prstGeom prst="rect">
            <a:avLst/>
          </a:prstGeom>
        </p:spPr>
      </p:pic>
    </p:spTree>
    <p:extLst>
      <p:ext uri="{BB962C8B-B14F-4D97-AF65-F5344CB8AC3E}">
        <p14:creationId xmlns:p14="http://schemas.microsoft.com/office/powerpoint/2010/main" val="8444730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98652"/>
            <a:ext cx="8229600" cy="618985"/>
          </a:xfrm>
        </p:spPr>
        <p:txBody>
          <a:bodyPr>
            <a:normAutofit fontScale="90000"/>
          </a:bodyPr>
          <a:lstStyle/>
          <a:p>
            <a:r>
              <a:rPr lang="es-CL" dirty="0" smtClean="0"/>
              <a:t>Conclusiones</a:t>
            </a:r>
            <a:endParaRPr lang="es-CL" dirty="0"/>
          </a:p>
        </p:txBody>
      </p:sp>
      <p:sp>
        <p:nvSpPr>
          <p:cNvPr id="3" name="2 Marcador de contenido"/>
          <p:cNvSpPr>
            <a:spLocks noGrp="1"/>
          </p:cNvSpPr>
          <p:nvPr>
            <p:ph idx="1"/>
          </p:nvPr>
        </p:nvSpPr>
        <p:spPr>
          <a:xfrm>
            <a:off x="457200" y="1600200"/>
            <a:ext cx="8229600" cy="4765876"/>
          </a:xfrm>
        </p:spPr>
        <p:txBody>
          <a:bodyPr>
            <a:normAutofit/>
          </a:bodyPr>
          <a:lstStyle/>
          <a:p>
            <a:pPr marL="514350" indent="-514350" algn="just">
              <a:buFont typeface="+mj-lt"/>
              <a:buAutoNum type="alphaLcParenR" startAt="4"/>
            </a:pPr>
            <a:r>
              <a:rPr lang="es-CL" sz="2400" dirty="0" smtClean="0"/>
              <a:t>Es </a:t>
            </a:r>
            <a:r>
              <a:rPr lang="es-CL" sz="2400" dirty="0"/>
              <a:t>por ello que se vislumbra un sentimiento de cierta </a:t>
            </a:r>
            <a:r>
              <a:rPr lang="es-CL" sz="2400" dirty="0" smtClean="0"/>
              <a:t>indefensión</a:t>
            </a:r>
            <a:r>
              <a:rPr lang="es-CL" sz="2400" dirty="0"/>
              <a:t>. </a:t>
            </a:r>
          </a:p>
          <a:p>
            <a:pPr marL="457200" indent="-457200" algn="just">
              <a:buFont typeface="+mj-lt"/>
              <a:buAutoNum type="alphaLcParenR" startAt="4"/>
            </a:pPr>
            <a:r>
              <a:rPr lang="es-CL" sz="2400" dirty="0" smtClean="0"/>
              <a:t>Si </a:t>
            </a:r>
            <a:r>
              <a:rPr lang="es-CL" sz="2400" dirty="0"/>
              <a:t>bien se ha avanzado en la instalación de protocolos para velar por el 	clima laboral en los servicios de salud y que incluye el tratamiento del 	acoso laboral a partir del 2006, se constata aprox. la mitad de las/os 	funcionarias/os  manifiestan no conocer los procedimientos para hacer 	una denuncia de acoso laboral.</a:t>
            </a:r>
          </a:p>
          <a:p>
            <a:pPr marL="457200" indent="-457200" algn="just">
              <a:buFont typeface="+mj-lt"/>
              <a:buAutoNum type="alphaLcParenR" startAt="4"/>
            </a:pPr>
            <a:endParaRPr lang="es-CL" sz="2400" dirty="0"/>
          </a:p>
          <a:p>
            <a:pPr marL="0" indent="0" algn="just">
              <a:buNone/>
            </a:pPr>
            <a:endParaRPr lang="es-CL" sz="2400" dirty="0"/>
          </a:p>
        </p:txBody>
      </p:sp>
      <p:pic>
        <p:nvPicPr>
          <p:cNvPr id="4" name="Imagen 3" descr="Banner.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762000"/>
          </a:xfrm>
          <a:prstGeom prst="rect">
            <a:avLst/>
          </a:prstGeom>
        </p:spPr>
      </p:pic>
    </p:spTree>
    <p:extLst>
      <p:ext uri="{BB962C8B-B14F-4D97-AF65-F5344CB8AC3E}">
        <p14:creationId xmlns:p14="http://schemas.microsoft.com/office/powerpoint/2010/main" val="2783951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018572"/>
            <a:ext cx="8229600" cy="581628"/>
          </a:xfrm>
        </p:spPr>
        <p:txBody>
          <a:bodyPr>
            <a:normAutofit fontScale="90000"/>
          </a:bodyPr>
          <a:lstStyle/>
          <a:p>
            <a:r>
              <a:rPr lang="es-CL" dirty="0" smtClean="0"/>
              <a:t>PRESENTACION</a:t>
            </a:r>
            <a:endParaRPr lang="es-CL" dirty="0"/>
          </a:p>
        </p:txBody>
      </p:sp>
      <p:sp>
        <p:nvSpPr>
          <p:cNvPr id="3" name="2 Marcador de contenido"/>
          <p:cNvSpPr>
            <a:spLocks noGrp="1"/>
          </p:cNvSpPr>
          <p:nvPr>
            <p:ph idx="1"/>
          </p:nvPr>
        </p:nvSpPr>
        <p:spPr>
          <a:xfrm>
            <a:off x="827314" y="1890486"/>
            <a:ext cx="7859486" cy="4525963"/>
          </a:xfrm>
        </p:spPr>
        <p:txBody>
          <a:bodyPr>
            <a:normAutofit/>
          </a:bodyPr>
          <a:lstStyle/>
          <a:p>
            <a:pPr marL="0" indent="0" algn="just">
              <a:buNone/>
            </a:pPr>
            <a:r>
              <a:rPr lang="es-CL" sz="2400" dirty="0" err="1" smtClean="0"/>
              <a:t>Fenpruss</a:t>
            </a:r>
            <a:r>
              <a:rPr lang="es-CL" sz="2400" dirty="0" smtClean="0"/>
              <a:t> es un sindicato que representa a las y los Profesionales  de los Servicios de Salud, hospitales, consultorios dependientes de los Servicios y otros organismos dependientes del Ministerio de Salud</a:t>
            </a:r>
            <a:r>
              <a:rPr lang="es-CL" sz="2400" dirty="0" smtClean="0"/>
              <a:t>.</a:t>
            </a:r>
          </a:p>
          <a:p>
            <a:pPr marL="0" indent="0" algn="just">
              <a:buNone/>
            </a:pPr>
            <a:endParaRPr lang="es-CL" sz="2400" dirty="0" smtClean="0"/>
          </a:p>
          <a:p>
            <a:pPr marL="0" indent="0" algn="just">
              <a:buNone/>
            </a:pPr>
            <a:r>
              <a:rPr lang="es-CL" sz="2400" dirty="0" smtClean="0"/>
              <a:t>Nuestra misión es representar </a:t>
            </a:r>
            <a:r>
              <a:rPr lang="es-CL" sz="2400" dirty="0"/>
              <a:t>y defender </a:t>
            </a:r>
            <a:r>
              <a:rPr lang="es-CL" sz="2400" dirty="0" smtClean="0"/>
              <a:t>los derechos de nuestros socios y socias, reconociendo el servicio que prestan y propiciando un sistema salud Público de calidad</a:t>
            </a:r>
            <a:r>
              <a:rPr lang="es-CL" sz="2400" dirty="0" smtClean="0"/>
              <a:t>.</a:t>
            </a:r>
            <a:endParaRPr lang="es-CL" sz="2400" dirty="0" smtClean="0"/>
          </a:p>
        </p:txBody>
      </p:sp>
      <p:pic>
        <p:nvPicPr>
          <p:cNvPr id="4" name="Imagen 3" descr="Banner.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762000"/>
          </a:xfrm>
          <a:prstGeom prst="rect">
            <a:avLst/>
          </a:prstGeom>
        </p:spPr>
      </p:pic>
    </p:spTree>
    <p:extLst>
      <p:ext uri="{BB962C8B-B14F-4D97-AF65-F5344CB8AC3E}">
        <p14:creationId xmlns:p14="http://schemas.microsoft.com/office/powerpoint/2010/main" val="4144361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98652"/>
            <a:ext cx="8229600" cy="618985"/>
          </a:xfrm>
        </p:spPr>
        <p:txBody>
          <a:bodyPr>
            <a:normAutofit fontScale="90000"/>
          </a:bodyPr>
          <a:lstStyle/>
          <a:p>
            <a:r>
              <a:rPr lang="es-CL" dirty="0" smtClean="0"/>
              <a:t>Conclusiones </a:t>
            </a:r>
            <a:endParaRPr lang="es-CL" dirty="0"/>
          </a:p>
        </p:txBody>
      </p:sp>
      <p:sp>
        <p:nvSpPr>
          <p:cNvPr id="3" name="2 Marcador de contenido"/>
          <p:cNvSpPr>
            <a:spLocks noGrp="1"/>
          </p:cNvSpPr>
          <p:nvPr>
            <p:ph idx="1"/>
          </p:nvPr>
        </p:nvSpPr>
        <p:spPr/>
        <p:txBody>
          <a:bodyPr>
            <a:normAutofit/>
          </a:bodyPr>
          <a:lstStyle/>
          <a:p>
            <a:pPr marL="457200" indent="-457200" algn="just">
              <a:buFont typeface="Arial"/>
              <a:buAutoNum type="alphaLcParenR" startAt="6"/>
            </a:pPr>
            <a:r>
              <a:rPr lang="es-CL" sz="2400" dirty="0" smtClean="0"/>
              <a:t>Es </a:t>
            </a:r>
            <a:r>
              <a:rPr lang="es-CL" sz="2400" dirty="0"/>
              <a:t>insuficiente el conocimiento de los/as trabajadoras </a:t>
            </a:r>
            <a:r>
              <a:rPr lang="es-CL" sz="2400" dirty="0" smtClean="0"/>
              <a:t>de salud sobre </a:t>
            </a:r>
            <a:r>
              <a:rPr lang="es-CL" sz="2400" dirty="0"/>
              <a:t>la </a:t>
            </a:r>
            <a:r>
              <a:rPr lang="es-CL" sz="2400" dirty="0" smtClean="0"/>
              <a:t>normativa </a:t>
            </a:r>
            <a:r>
              <a:rPr lang="es-CL" sz="2400" dirty="0"/>
              <a:t>vigente en Chile sobre acoso laboral. </a:t>
            </a:r>
            <a:r>
              <a:rPr lang="es-CL" sz="2400" dirty="0" smtClean="0"/>
              <a:t>Reconocen que desde el 2006 hubo difusión, pero no se mantuvo por el tiempo.</a:t>
            </a:r>
          </a:p>
          <a:p>
            <a:pPr marL="457200" indent="-457200" algn="just">
              <a:buFont typeface="Arial"/>
              <a:buAutoNum type="alphaLcParenR" startAt="6"/>
            </a:pPr>
            <a:r>
              <a:rPr lang="es-CL" sz="2400" dirty="0" smtClean="0"/>
              <a:t>La</a:t>
            </a:r>
            <a:r>
              <a:rPr lang="es-CL" sz="2400" b="1" dirty="0" smtClean="0">
                <a:solidFill>
                  <a:schemeClr val="tx2">
                    <a:lumMod val="60000"/>
                    <a:lumOff val="40000"/>
                  </a:schemeClr>
                </a:solidFill>
              </a:rPr>
              <a:t> </a:t>
            </a:r>
            <a:r>
              <a:rPr lang="es-CL" sz="2400" dirty="0"/>
              <a:t>situación de acoso laboral se percibe como un hecho individualizado que se manifiesta en la soledad de quién los sufre, es por ello que se expresa como lo mas positivo establecer mecanismo de acogida ante quien sufre este tipo de violencia.</a:t>
            </a:r>
          </a:p>
          <a:p>
            <a:pPr marL="457200" indent="-457200" algn="just">
              <a:buAutoNum type="alphaLcParenR" startAt="6"/>
            </a:pPr>
            <a:endParaRPr lang="es-CL" sz="2000" dirty="0" smtClean="0"/>
          </a:p>
          <a:p>
            <a:pPr marL="457200" indent="-457200" algn="just">
              <a:buAutoNum type="alphaLcParenR" startAt="6"/>
            </a:pPr>
            <a:endParaRPr lang="es-CL" sz="2000" dirty="0"/>
          </a:p>
          <a:p>
            <a:endParaRPr lang="es-CL" dirty="0"/>
          </a:p>
        </p:txBody>
      </p:sp>
      <p:pic>
        <p:nvPicPr>
          <p:cNvPr id="4" name="Imagen 3" descr="Banner.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762000"/>
          </a:xfrm>
          <a:prstGeom prst="rect">
            <a:avLst/>
          </a:prstGeom>
        </p:spPr>
      </p:pic>
    </p:spTree>
    <p:extLst>
      <p:ext uri="{BB962C8B-B14F-4D97-AF65-F5344CB8AC3E}">
        <p14:creationId xmlns:p14="http://schemas.microsoft.com/office/powerpoint/2010/main" val="20802431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874058"/>
            <a:ext cx="8229600" cy="543579"/>
          </a:xfrm>
        </p:spPr>
        <p:txBody>
          <a:bodyPr>
            <a:noAutofit/>
          </a:bodyPr>
          <a:lstStyle/>
          <a:p>
            <a:r>
              <a:rPr lang="es-CL" sz="3200" dirty="0" smtClean="0"/>
              <a:t>Recomendaciones para los actores </a:t>
            </a:r>
            <a:r>
              <a:rPr lang="es-CL" sz="3200" dirty="0" smtClean="0"/>
              <a:t>críticos</a:t>
            </a:r>
            <a:endParaRPr lang="es-CL" sz="3200" dirty="0"/>
          </a:p>
        </p:txBody>
      </p:sp>
      <p:sp>
        <p:nvSpPr>
          <p:cNvPr id="3" name="2 Marcador de contenido"/>
          <p:cNvSpPr>
            <a:spLocks noGrp="1"/>
          </p:cNvSpPr>
          <p:nvPr>
            <p:ph idx="1"/>
          </p:nvPr>
        </p:nvSpPr>
        <p:spPr/>
        <p:txBody>
          <a:bodyPr>
            <a:normAutofit/>
          </a:bodyPr>
          <a:lstStyle/>
          <a:p>
            <a:pPr marL="0" indent="0">
              <a:buNone/>
            </a:pPr>
            <a:r>
              <a:rPr lang="es-CL" sz="2400" b="1" dirty="0" smtClean="0">
                <a:solidFill>
                  <a:schemeClr val="tx2">
                    <a:lumMod val="60000"/>
                    <a:lumOff val="40000"/>
                  </a:schemeClr>
                </a:solidFill>
              </a:rPr>
              <a:t>A la </a:t>
            </a:r>
            <a:r>
              <a:rPr lang="es-CL" sz="2400" b="1" dirty="0" smtClean="0">
                <a:solidFill>
                  <a:schemeClr val="tx2">
                    <a:lumMod val="60000"/>
                    <a:lumOff val="40000"/>
                  </a:schemeClr>
                </a:solidFill>
              </a:rPr>
              <a:t>Víctima </a:t>
            </a:r>
            <a:endParaRPr lang="es-CL" sz="2400" b="1" dirty="0" smtClean="0">
              <a:solidFill>
                <a:schemeClr val="tx2">
                  <a:lumMod val="60000"/>
                  <a:lumOff val="40000"/>
                </a:schemeClr>
              </a:solidFill>
            </a:endParaRPr>
          </a:p>
          <a:p>
            <a:r>
              <a:rPr lang="es-CL" sz="2400" dirty="0" smtClean="0"/>
              <a:t>Vencer el </a:t>
            </a:r>
            <a:r>
              <a:rPr lang="es-CL" sz="2400" dirty="0" smtClean="0"/>
              <a:t>miedo, Romper </a:t>
            </a:r>
            <a:r>
              <a:rPr lang="es-CL" sz="2400" dirty="0" smtClean="0"/>
              <a:t>el silencio</a:t>
            </a:r>
          </a:p>
          <a:p>
            <a:r>
              <a:rPr lang="es-CL" sz="2400" dirty="0" smtClean="0"/>
              <a:t>Informarse sobre sus </a:t>
            </a:r>
            <a:r>
              <a:rPr lang="es-CL" sz="2400" dirty="0" smtClean="0"/>
              <a:t>derechos</a:t>
            </a:r>
            <a:endParaRPr lang="es-CL" sz="2400" dirty="0" smtClean="0"/>
          </a:p>
          <a:p>
            <a:r>
              <a:rPr lang="es-CL" sz="2400" dirty="0" smtClean="0"/>
              <a:t>Utiliza los distintos medios disponibles que le proporciona la normativa </a:t>
            </a:r>
            <a:r>
              <a:rPr lang="es-CL" sz="2400" dirty="0" smtClean="0"/>
              <a:t>vigente</a:t>
            </a:r>
            <a:endParaRPr lang="es-CL" sz="2400" dirty="0" smtClean="0"/>
          </a:p>
          <a:p>
            <a:r>
              <a:rPr lang="es-CL" sz="2400" dirty="0" smtClean="0"/>
              <a:t>Acercarse a su </a:t>
            </a:r>
            <a:r>
              <a:rPr lang="es-CL" sz="2400" dirty="0" smtClean="0"/>
              <a:t>gremio o sindicato</a:t>
            </a:r>
            <a:endParaRPr lang="es-CL" sz="2400" dirty="0" smtClean="0"/>
          </a:p>
          <a:p>
            <a:endParaRPr lang="es-CL" sz="2000" dirty="0"/>
          </a:p>
        </p:txBody>
      </p:sp>
      <p:pic>
        <p:nvPicPr>
          <p:cNvPr id="4" name="Imagen 3" descr="Banner.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762000"/>
          </a:xfrm>
          <a:prstGeom prst="rect">
            <a:avLst/>
          </a:prstGeom>
        </p:spPr>
      </p:pic>
    </p:spTree>
    <p:extLst>
      <p:ext uri="{BB962C8B-B14F-4D97-AF65-F5344CB8AC3E}">
        <p14:creationId xmlns:p14="http://schemas.microsoft.com/office/powerpoint/2010/main" val="3967622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874058"/>
            <a:ext cx="8229600" cy="543579"/>
          </a:xfrm>
        </p:spPr>
        <p:txBody>
          <a:bodyPr>
            <a:noAutofit/>
          </a:bodyPr>
          <a:lstStyle/>
          <a:p>
            <a:r>
              <a:rPr lang="es-CL" sz="3200" dirty="0" smtClean="0"/>
              <a:t>Recomendaciones para los actores </a:t>
            </a:r>
            <a:r>
              <a:rPr lang="es-CL" sz="3200" dirty="0" smtClean="0"/>
              <a:t>críticos</a:t>
            </a:r>
            <a:endParaRPr lang="es-CL" sz="3200" dirty="0"/>
          </a:p>
        </p:txBody>
      </p:sp>
      <p:sp>
        <p:nvSpPr>
          <p:cNvPr id="3" name="2 Marcador de contenido"/>
          <p:cNvSpPr>
            <a:spLocks noGrp="1"/>
          </p:cNvSpPr>
          <p:nvPr>
            <p:ph idx="1"/>
          </p:nvPr>
        </p:nvSpPr>
        <p:spPr/>
        <p:txBody>
          <a:bodyPr>
            <a:normAutofit/>
          </a:bodyPr>
          <a:lstStyle/>
          <a:p>
            <a:pPr marL="0" indent="0">
              <a:buNone/>
            </a:pPr>
            <a:r>
              <a:rPr lang="es-CL" sz="2400" b="1" dirty="0" smtClean="0">
                <a:solidFill>
                  <a:schemeClr val="tx2">
                    <a:lumMod val="60000"/>
                    <a:lumOff val="40000"/>
                  </a:schemeClr>
                </a:solidFill>
              </a:rPr>
              <a:t>A </a:t>
            </a:r>
            <a:r>
              <a:rPr lang="es-CL" sz="2400" b="1" dirty="0" smtClean="0">
                <a:solidFill>
                  <a:schemeClr val="tx2">
                    <a:lumMod val="60000"/>
                    <a:lumOff val="40000"/>
                  </a:schemeClr>
                </a:solidFill>
              </a:rPr>
              <a:t>las Autoridades</a:t>
            </a:r>
          </a:p>
          <a:p>
            <a:r>
              <a:rPr lang="es-CL" sz="2400" dirty="0" smtClean="0"/>
              <a:t>Velar que exista un procedimiento interno que permita diagnosticar y sancionar el acoso laboral.</a:t>
            </a:r>
          </a:p>
          <a:p>
            <a:r>
              <a:rPr lang="es-CL" sz="2400" dirty="0" smtClean="0"/>
              <a:t>Incluir en los planes anuales de capacitación  la prevención del </a:t>
            </a:r>
            <a:r>
              <a:rPr lang="es-CL" sz="2400" dirty="0"/>
              <a:t>A</a:t>
            </a:r>
            <a:r>
              <a:rPr lang="es-CL" sz="2400" dirty="0" smtClean="0"/>
              <a:t>coso Laboral</a:t>
            </a:r>
          </a:p>
          <a:p>
            <a:r>
              <a:rPr lang="es-CL" sz="2400" dirty="0" smtClean="0"/>
              <a:t>Capacitar constantemente a </a:t>
            </a:r>
            <a:r>
              <a:rPr lang="es-CL" sz="2400" dirty="0" smtClean="0"/>
              <a:t>RRHH,  </a:t>
            </a:r>
            <a:r>
              <a:rPr lang="es-CL" sz="2400" dirty="0" smtClean="0"/>
              <a:t>jefaturas y funcionarios en general.</a:t>
            </a:r>
          </a:p>
          <a:p>
            <a:r>
              <a:rPr lang="es-CL" sz="2400" dirty="0" smtClean="0"/>
              <a:t>Realizar campañas periódicas internas de prevención promoción de buenos climas laborales </a:t>
            </a:r>
          </a:p>
          <a:p>
            <a:r>
              <a:rPr lang="es-ES" sz="2400" dirty="0" smtClean="0"/>
              <a:t>Utilizar el </a:t>
            </a:r>
            <a:r>
              <a:rPr lang="es-ES" sz="2400" dirty="0"/>
              <a:t>CBPL </a:t>
            </a:r>
            <a:r>
              <a:rPr lang="es-ES" sz="2400" dirty="0" smtClean="0"/>
              <a:t>como </a:t>
            </a:r>
            <a:r>
              <a:rPr lang="es-ES" sz="2400" dirty="0"/>
              <a:t>instrumento de </a:t>
            </a:r>
            <a:r>
              <a:rPr lang="es-ES" sz="2400" dirty="0" smtClean="0"/>
              <a:t>gestión</a:t>
            </a:r>
            <a:endParaRPr lang="es-CL" sz="2000" dirty="0"/>
          </a:p>
        </p:txBody>
      </p:sp>
      <p:pic>
        <p:nvPicPr>
          <p:cNvPr id="4" name="Imagen 3" descr="Banner.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762000"/>
          </a:xfrm>
          <a:prstGeom prst="rect">
            <a:avLst/>
          </a:prstGeom>
        </p:spPr>
      </p:pic>
    </p:spTree>
    <p:extLst>
      <p:ext uri="{BB962C8B-B14F-4D97-AF65-F5344CB8AC3E}">
        <p14:creationId xmlns:p14="http://schemas.microsoft.com/office/powerpoint/2010/main" val="21894673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Banner.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762000"/>
          </a:xfrm>
          <a:prstGeom prst="rect">
            <a:avLst/>
          </a:prstGeom>
        </p:spPr>
      </p:pic>
      <p:pic>
        <p:nvPicPr>
          <p:cNvPr id="5" name="3 Marcador de contenido" descr="02.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1" y="5626928"/>
            <a:ext cx="748299" cy="1231072"/>
          </a:xfrm>
          <a:prstGeom prst="rect">
            <a:avLst/>
          </a:prstGeom>
        </p:spPr>
      </p:pic>
      <p:sp>
        <p:nvSpPr>
          <p:cNvPr id="15" name="14 Marcador de contenido"/>
          <p:cNvSpPr>
            <a:spLocks noGrp="1"/>
          </p:cNvSpPr>
          <p:nvPr>
            <p:ph idx="1"/>
          </p:nvPr>
        </p:nvSpPr>
        <p:spPr>
          <a:xfrm>
            <a:off x="717336" y="2452914"/>
            <a:ext cx="8229600" cy="3557502"/>
          </a:xfrm>
        </p:spPr>
        <p:txBody>
          <a:bodyPr>
            <a:normAutofit/>
          </a:bodyPr>
          <a:lstStyle/>
          <a:p>
            <a:pPr marL="0" indent="0">
              <a:buNone/>
            </a:pPr>
            <a:r>
              <a:rPr lang="es-CL" sz="9600" dirty="0" smtClean="0"/>
              <a:t>Muchas gracias</a:t>
            </a:r>
            <a:endParaRPr lang="es-CL" sz="9600" dirty="0"/>
          </a:p>
        </p:txBody>
      </p:sp>
    </p:spTree>
    <p:extLst>
      <p:ext uri="{BB962C8B-B14F-4D97-AF65-F5344CB8AC3E}">
        <p14:creationId xmlns:p14="http://schemas.microsoft.com/office/powerpoint/2010/main" val="25940477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018572"/>
            <a:ext cx="8229600" cy="581628"/>
          </a:xfrm>
        </p:spPr>
        <p:txBody>
          <a:bodyPr>
            <a:normAutofit fontScale="90000"/>
          </a:bodyPr>
          <a:lstStyle/>
          <a:p>
            <a:r>
              <a:rPr lang="es-CL" dirty="0" smtClean="0"/>
              <a:t>PRESENTACION</a:t>
            </a:r>
            <a:endParaRPr lang="es-CL" dirty="0"/>
          </a:p>
        </p:txBody>
      </p:sp>
      <p:sp>
        <p:nvSpPr>
          <p:cNvPr id="3" name="2 Marcador de contenido"/>
          <p:cNvSpPr>
            <a:spLocks noGrp="1"/>
          </p:cNvSpPr>
          <p:nvPr>
            <p:ph idx="1"/>
          </p:nvPr>
        </p:nvSpPr>
        <p:spPr>
          <a:xfrm>
            <a:off x="457200" y="1861457"/>
            <a:ext cx="8229600" cy="4525963"/>
          </a:xfrm>
        </p:spPr>
        <p:txBody>
          <a:bodyPr>
            <a:normAutofit/>
          </a:bodyPr>
          <a:lstStyle/>
          <a:p>
            <a:pPr marL="0" indent="0" algn="just">
              <a:buNone/>
            </a:pPr>
            <a:r>
              <a:rPr lang="es-CL" sz="2400" dirty="0" smtClean="0"/>
              <a:t>Entre </a:t>
            </a:r>
            <a:r>
              <a:rPr lang="es-CL" sz="2400" dirty="0" smtClean="0"/>
              <a:t>las políticas que hemos impulsado, tiene un lugar preferente la Igualdad </a:t>
            </a:r>
            <a:r>
              <a:rPr lang="es-CL" sz="2400" dirty="0"/>
              <a:t>de </a:t>
            </a:r>
            <a:r>
              <a:rPr lang="es-CL" sz="2400" dirty="0" smtClean="0"/>
              <a:t>oportunidades y la igualdad de derechos. Por ello, hemos abordado de manera especial las problemáticas que existen en nuestros Servicios, especialmente de la Violencia que se genera en el trabajo, denominado Maltrato y/o Acoso Laboral o Sexual, las que lamentablemente ha sido difícil erradicar. </a:t>
            </a:r>
          </a:p>
        </p:txBody>
      </p:sp>
      <p:pic>
        <p:nvPicPr>
          <p:cNvPr id="4" name="Imagen 3" descr="Banner.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762000"/>
          </a:xfrm>
          <a:prstGeom prst="rect">
            <a:avLst/>
          </a:prstGeom>
        </p:spPr>
      </p:pic>
    </p:spTree>
    <p:extLst>
      <p:ext uri="{BB962C8B-B14F-4D97-AF65-F5344CB8AC3E}">
        <p14:creationId xmlns:p14="http://schemas.microsoft.com/office/powerpoint/2010/main" val="33477145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Banner.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762000"/>
          </a:xfrm>
          <a:prstGeom prst="rect">
            <a:avLst/>
          </a:prstGeom>
        </p:spPr>
      </p:pic>
      <p:sp>
        <p:nvSpPr>
          <p:cNvPr id="14" name="13 Título"/>
          <p:cNvSpPr>
            <a:spLocks noGrp="1"/>
          </p:cNvSpPr>
          <p:nvPr>
            <p:ph type="title"/>
          </p:nvPr>
        </p:nvSpPr>
        <p:spPr>
          <a:xfrm>
            <a:off x="457200" y="694944"/>
            <a:ext cx="8229600" cy="628018"/>
          </a:xfrm>
        </p:spPr>
        <p:txBody>
          <a:bodyPr>
            <a:normAutofit fontScale="90000"/>
          </a:bodyPr>
          <a:lstStyle/>
          <a:p>
            <a:r>
              <a:rPr lang="es-CL" dirty="0" smtClean="0"/>
              <a:t>Antecedentes</a:t>
            </a:r>
            <a:endParaRPr lang="es-CL" dirty="0"/>
          </a:p>
        </p:txBody>
      </p:sp>
      <p:sp>
        <p:nvSpPr>
          <p:cNvPr id="15" name="14 Marcador de contenido"/>
          <p:cNvSpPr>
            <a:spLocks noGrp="1"/>
          </p:cNvSpPr>
          <p:nvPr>
            <p:ph idx="1"/>
          </p:nvPr>
        </p:nvSpPr>
        <p:spPr>
          <a:xfrm>
            <a:off x="653142" y="1650498"/>
            <a:ext cx="8033657" cy="5209356"/>
          </a:xfrm>
        </p:spPr>
        <p:txBody>
          <a:bodyPr>
            <a:normAutofit/>
          </a:bodyPr>
          <a:lstStyle/>
          <a:p>
            <a:pPr algn="just"/>
            <a:r>
              <a:rPr lang="es-ES" sz="2400" dirty="0" smtClean="0"/>
              <a:t>El Acoso Laboral es una problemática que afecta a trabajadores y trabajadoras, pero estadísticamente es mayor para las mujeres, por la concentración de ellas en  el sector público con un  56%, y en salud corresponde a un 70%.</a:t>
            </a:r>
            <a:endParaRPr lang="es-CL" sz="2400" dirty="0"/>
          </a:p>
          <a:p>
            <a:pPr algn="just"/>
            <a:r>
              <a:rPr lang="es-ES" sz="2400" dirty="0" smtClean="0"/>
              <a:t>La sanción o castigo hacia las o los  acosadores por lo general es menor al perjuicio que sufre el/la  trabajador/a acosado/a.</a:t>
            </a:r>
            <a:endParaRPr lang="es-CL" sz="2400" dirty="0"/>
          </a:p>
          <a:p>
            <a:pPr algn="just"/>
            <a:r>
              <a:rPr lang="es-ES" sz="2400" dirty="0"/>
              <a:t>El Código de Buenas Prácticas </a:t>
            </a:r>
            <a:r>
              <a:rPr lang="es-ES" sz="2400" dirty="0" smtClean="0"/>
              <a:t>Laborales impulsado en el primer Gobierno de la presidenta Bachelet  podría ser un instrumento para solucionar en parte este problema; siempre y cuando sea  concebido </a:t>
            </a:r>
            <a:r>
              <a:rPr lang="es-ES" sz="2400" dirty="0"/>
              <a:t>como instrumento de gestión </a:t>
            </a:r>
            <a:r>
              <a:rPr lang="es-ES" sz="2400" dirty="0" smtClean="0"/>
              <a:t>de </a:t>
            </a:r>
            <a:r>
              <a:rPr lang="es-ES" sz="2400" dirty="0"/>
              <a:t>las </a:t>
            </a:r>
            <a:r>
              <a:rPr lang="es-ES" sz="2400" dirty="0" smtClean="0"/>
              <a:t>autoridades (lo que no siempre ocurre).</a:t>
            </a:r>
            <a:endParaRPr lang="es-ES" sz="2400" dirty="0"/>
          </a:p>
          <a:p>
            <a:pPr algn="just"/>
            <a:endParaRPr lang="es-ES" sz="2600" dirty="0"/>
          </a:p>
          <a:p>
            <a:pPr algn="just"/>
            <a:endParaRPr lang="es-CL" dirty="0"/>
          </a:p>
          <a:p>
            <a:pPr marL="0" indent="0" algn="just">
              <a:buNone/>
            </a:pPr>
            <a:endParaRPr lang="es-CL" dirty="0"/>
          </a:p>
          <a:p>
            <a:endParaRPr lang="es-CL" dirty="0"/>
          </a:p>
        </p:txBody>
      </p:sp>
    </p:spTree>
    <p:extLst>
      <p:ext uri="{BB962C8B-B14F-4D97-AF65-F5344CB8AC3E}">
        <p14:creationId xmlns:p14="http://schemas.microsoft.com/office/powerpoint/2010/main" val="7986658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Banner.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762000"/>
          </a:xfrm>
          <a:prstGeom prst="rect">
            <a:avLst/>
          </a:prstGeom>
        </p:spPr>
      </p:pic>
      <p:sp>
        <p:nvSpPr>
          <p:cNvPr id="14" name="13 Título"/>
          <p:cNvSpPr>
            <a:spLocks noGrp="1"/>
          </p:cNvSpPr>
          <p:nvPr>
            <p:ph type="title"/>
          </p:nvPr>
        </p:nvSpPr>
        <p:spPr>
          <a:xfrm>
            <a:off x="457200" y="762000"/>
            <a:ext cx="8229600" cy="628018"/>
          </a:xfrm>
        </p:spPr>
        <p:txBody>
          <a:bodyPr>
            <a:normAutofit fontScale="90000"/>
          </a:bodyPr>
          <a:lstStyle/>
          <a:p>
            <a:r>
              <a:rPr lang="es-CL" dirty="0" smtClean="0"/>
              <a:t>Antecedentes</a:t>
            </a:r>
            <a:endParaRPr lang="es-CL" dirty="0"/>
          </a:p>
        </p:txBody>
      </p:sp>
      <p:sp>
        <p:nvSpPr>
          <p:cNvPr id="15" name="14 Marcador de contenido"/>
          <p:cNvSpPr>
            <a:spLocks noGrp="1"/>
          </p:cNvSpPr>
          <p:nvPr>
            <p:ph idx="1"/>
          </p:nvPr>
        </p:nvSpPr>
        <p:spPr>
          <a:xfrm>
            <a:off x="624114" y="1635984"/>
            <a:ext cx="8062686" cy="5209356"/>
          </a:xfrm>
        </p:spPr>
        <p:txBody>
          <a:bodyPr>
            <a:normAutofit/>
          </a:bodyPr>
          <a:lstStyle/>
          <a:p>
            <a:pPr algn="just"/>
            <a:r>
              <a:rPr lang="es-ES" sz="2400" dirty="0" smtClean="0"/>
              <a:t>El </a:t>
            </a:r>
            <a:r>
              <a:rPr lang="es-ES" sz="2400" dirty="0"/>
              <a:t>Servicio Civil</a:t>
            </a:r>
            <a:r>
              <a:rPr lang="es-ES" sz="2400" dirty="0" smtClean="0"/>
              <a:t>, señala que el </a:t>
            </a:r>
            <a:r>
              <a:rPr lang="es-ES" sz="2400" dirty="0"/>
              <a:t>50% de los servicios no cuenta con los procedimientos y de los que </a:t>
            </a:r>
            <a:r>
              <a:rPr lang="es-ES" sz="2400" dirty="0" smtClean="0"/>
              <a:t>sí  </a:t>
            </a:r>
            <a:r>
              <a:rPr lang="es-ES" sz="2400" dirty="0"/>
              <a:t>lo </a:t>
            </a:r>
            <a:r>
              <a:rPr lang="es-ES" sz="2400" dirty="0" smtClean="0"/>
              <a:t>tiene, solo  </a:t>
            </a:r>
            <a:r>
              <a:rPr lang="es-ES" sz="2400" dirty="0"/>
              <a:t>un 30% de las denuncias se investiga</a:t>
            </a:r>
            <a:r>
              <a:rPr lang="es-ES" sz="2400" dirty="0" smtClean="0"/>
              <a:t>.</a:t>
            </a:r>
          </a:p>
          <a:p>
            <a:pPr algn="just"/>
            <a:r>
              <a:rPr lang="es-ES" sz="2400" dirty="0" smtClean="0"/>
              <a:t>En las jefaturas, predomina el sexo masculino: una  </a:t>
            </a:r>
            <a:r>
              <a:rPr lang="es-ES" sz="2400" dirty="0"/>
              <a:t>mujer por cada 3 hombres son </a:t>
            </a:r>
            <a:r>
              <a:rPr lang="es-ES" sz="2400" dirty="0" smtClean="0"/>
              <a:t>jefas.</a:t>
            </a:r>
          </a:p>
          <a:p>
            <a:pPr algn="just"/>
            <a:r>
              <a:rPr lang="es-CL" sz="2400" dirty="0"/>
              <a:t>De cada 10 denuncias  7 son de </a:t>
            </a:r>
            <a:r>
              <a:rPr lang="es-CL" sz="2400" dirty="0" smtClean="0"/>
              <a:t>mujeres (servicio </a:t>
            </a:r>
            <a:r>
              <a:rPr lang="es-CL" sz="2400" dirty="0"/>
              <a:t>Civil 2013</a:t>
            </a:r>
            <a:r>
              <a:rPr lang="es-CL" sz="2400" dirty="0" smtClean="0"/>
              <a:t>). El </a:t>
            </a:r>
            <a:r>
              <a:rPr lang="es-CL" sz="2400" dirty="0"/>
              <a:t>73% de las denuncias por acoso son presentadas por mujeres.</a:t>
            </a:r>
          </a:p>
          <a:p>
            <a:pPr algn="just"/>
            <a:endParaRPr lang="es-ES" sz="2800" dirty="0"/>
          </a:p>
          <a:p>
            <a:pPr algn="just"/>
            <a:endParaRPr lang="es-CL" dirty="0"/>
          </a:p>
          <a:p>
            <a:pPr marL="0" indent="0" algn="just">
              <a:buNone/>
            </a:pPr>
            <a:endParaRPr lang="es-CL" dirty="0"/>
          </a:p>
          <a:p>
            <a:endParaRPr lang="es-CL" dirty="0"/>
          </a:p>
        </p:txBody>
      </p:sp>
    </p:spTree>
    <p:extLst>
      <p:ext uri="{BB962C8B-B14F-4D97-AF65-F5344CB8AC3E}">
        <p14:creationId xmlns:p14="http://schemas.microsoft.com/office/powerpoint/2010/main" val="4512568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79930"/>
            <a:ext cx="8229600" cy="591670"/>
          </a:xfrm>
        </p:spPr>
        <p:txBody>
          <a:bodyPr>
            <a:noAutofit/>
          </a:bodyPr>
          <a:lstStyle/>
          <a:p>
            <a:r>
              <a:rPr lang="es-CL" sz="4000" dirty="0"/>
              <a:t>IDENTIFICANDO EL ACOSO LABORAL</a:t>
            </a:r>
          </a:p>
        </p:txBody>
      </p:sp>
      <p:sp>
        <p:nvSpPr>
          <p:cNvPr id="3" name="2 Marcador de contenido"/>
          <p:cNvSpPr>
            <a:spLocks noGrp="1"/>
          </p:cNvSpPr>
          <p:nvPr>
            <p:ph idx="1"/>
          </p:nvPr>
        </p:nvSpPr>
        <p:spPr>
          <a:xfrm>
            <a:off x="457200" y="1545771"/>
            <a:ext cx="8229600" cy="5163671"/>
          </a:xfrm>
        </p:spPr>
        <p:txBody>
          <a:bodyPr>
            <a:normAutofit/>
          </a:bodyPr>
          <a:lstStyle/>
          <a:p>
            <a:pPr algn="just"/>
            <a:r>
              <a:rPr lang="es-CL" sz="2400" dirty="0"/>
              <a:t>Supone una acción reiterada de maltrato expresándose a través de vejaciones y humillación entre una o varias personas que mantienen una relación laboral con la víctima, siendo el caso más común el que muestra una dirección vertical (jerárquico</a:t>
            </a:r>
            <a:r>
              <a:rPr lang="es-CL" sz="2400" dirty="0" smtClean="0"/>
              <a:t>).</a:t>
            </a:r>
          </a:p>
          <a:p>
            <a:pPr algn="just"/>
            <a:r>
              <a:rPr lang="es-CL" sz="2400" dirty="0" smtClean="0"/>
              <a:t>Acoso </a:t>
            </a:r>
            <a:r>
              <a:rPr lang="es-CL" sz="2400" dirty="0"/>
              <a:t>L</a:t>
            </a:r>
            <a:r>
              <a:rPr lang="es-CL" sz="2400" dirty="0" smtClean="0"/>
              <a:t>aboral </a:t>
            </a:r>
            <a:r>
              <a:rPr lang="es-CL" sz="2400" dirty="0"/>
              <a:t>hay que identificarlo como un abuso de poder que atenta contra los derechos laborales de las personas, </a:t>
            </a:r>
            <a:r>
              <a:rPr lang="es-CL" sz="2400" dirty="0" smtClean="0"/>
              <a:t>que degrada al trabajador/a que lo sufre y con </a:t>
            </a:r>
            <a:r>
              <a:rPr lang="es-CL" sz="2400" dirty="0"/>
              <a:t>consecuencias negativas para el clima </a:t>
            </a:r>
            <a:r>
              <a:rPr lang="es-CL" sz="2400" dirty="0" smtClean="0"/>
              <a:t>laboral. </a:t>
            </a:r>
          </a:p>
          <a:p>
            <a:pPr marL="0" indent="0" algn="just">
              <a:buNone/>
            </a:pPr>
            <a:endParaRPr lang="es-CL" sz="2400" dirty="0" smtClean="0"/>
          </a:p>
          <a:p>
            <a:pPr marL="0" indent="0" algn="just">
              <a:buNone/>
            </a:pPr>
            <a:endParaRPr lang="es-CL" sz="2400" dirty="0" smtClean="0"/>
          </a:p>
          <a:p>
            <a:pPr marL="0" indent="0" algn="just">
              <a:buNone/>
            </a:pPr>
            <a:endParaRPr lang="es-CL" sz="2400" dirty="0"/>
          </a:p>
          <a:p>
            <a:pPr algn="just"/>
            <a:endParaRPr lang="es-CL" sz="24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9988"/>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65586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84094" y="958570"/>
            <a:ext cx="8229600" cy="585974"/>
          </a:xfrm>
        </p:spPr>
        <p:txBody>
          <a:bodyPr>
            <a:normAutofit fontScale="90000"/>
          </a:bodyPr>
          <a:lstStyle/>
          <a:p>
            <a:r>
              <a:rPr lang="es-CL" dirty="0" smtClean="0"/>
              <a:t>PROYECTO </a:t>
            </a:r>
            <a:endParaRPr lang="es-CL" dirty="0"/>
          </a:p>
        </p:txBody>
      </p:sp>
      <p:sp>
        <p:nvSpPr>
          <p:cNvPr id="3" name="2 Marcador de contenido"/>
          <p:cNvSpPr>
            <a:spLocks noGrp="1"/>
          </p:cNvSpPr>
          <p:nvPr>
            <p:ph idx="1"/>
          </p:nvPr>
        </p:nvSpPr>
        <p:spPr>
          <a:xfrm>
            <a:off x="457200" y="1600200"/>
            <a:ext cx="8229600" cy="4951071"/>
          </a:xfrm>
        </p:spPr>
        <p:txBody>
          <a:bodyPr>
            <a:noAutofit/>
          </a:bodyPr>
          <a:lstStyle/>
          <a:p>
            <a:pPr algn="just"/>
            <a:r>
              <a:rPr lang="es-CL" sz="2400" dirty="0"/>
              <a:t>Fenpruss como parte de  la Coordinadora Chilena de la Internacional del Servicio Público (ISP) </a:t>
            </a:r>
            <a:r>
              <a:rPr lang="es-CL" sz="2400" dirty="0" smtClean="0"/>
              <a:t>trabajó </a:t>
            </a:r>
            <a:r>
              <a:rPr lang="es-CL" sz="2400" dirty="0"/>
              <a:t>en </a:t>
            </a:r>
            <a:r>
              <a:rPr lang="es-CL" sz="2400" dirty="0" smtClean="0"/>
              <a:t>un proyecto que culminó con </a:t>
            </a:r>
            <a:r>
              <a:rPr lang="es-CL" sz="2400" dirty="0"/>
              <a:t>la creación de una </a:t>
            </a:r>
            <a:r>
              <a:rPr lang="es-CL" sz="2400" i="1" dirty="0" smtClean="0"/>
              <a:t>«Guía </a:t>
            </a:r>
            <a:r>
              <a:rPr lang="es-CL" sz="2400" i="1" dirty="0"/>
              <a:t>de prevención del maltrato y acoso laboral en el Sector </a:t>
            </a:r>
            <a:r>
              <a:rPr lang="es-CL" sz="2400" i="1" dirty="0" smtClean="0"/>
              <a:t>Público». </a:t>
            </a:r>
            <a:endParaRPr lang="es-CL" sz="2400" i="1" dirty="0"/>
          </a:p>
          <a:p>
            <a:pPr algn="just"/>
            <a:r>
              <a:rPr lang="es-CL" sz="2400" dirty="0" smtClean="0"/>
              <a:t>Para ello se trabajó </a:t>
            </a:r>
            <a:r>
              <a:rPr lang="es-CL" sz="2400" dirty="0"/>
              <a:t>a partir de una metodología participativa, en talleres formativos, que </a:t>
            </a:r>
            <a:r>
              <a:rPr lang="es-CL" sz="2400" dirty="0" smtClean="0"/>
              <a:t>permitió  </a:t>
            </a:r>
            <a:r>
              <a:rPr lang="es-CL" sz="2400" dirty="0"/>
              <a:t>construir una pauta de </a:t>
            </a:r>
            <a:r>
              <a:rPr lang="es-CL" sz="2400" dirty="0" smtClean="0"/>
              <a:t>levantamiento </a:t>
            </a:r>
            <a:r>
              <a:rPr lang="es-CL" sz="2400" dirty="0"/>
              <a:t>de información al interior </a:t>
            </a:r>
            <a:r>
              <a:rPr lang="es-CL" sz="2400" dirty="0" smtClean="0"/>
              <a:t>de los Servicios de Salud. </a:t>
            </a:r>
          </a:p>
          <a:p>
            <a:pPr algn="just"/>
            <a:r>
              <a:rPr lang="es-CL" sz="2400" dirty="0" smtClean="0"/>
              <a:t>Estos talleres fueron un </a:t>
            </a:r>
            <a:r>
              <a:rPr lang="es-CL" sz="2400" dirty="0"/>
              <a:t>espacio abierto de debate y discusión compartida que </a:t>
            </a:r>
            <a:r>
              <a:rPr lang="es-CL" sz="2400" dirty="0" smtClean="0"/>
              <a:t>hicieron posible  </a:t>
            </a:r>
            <a:r>
              <a:rPr lang="es-CL" sz="2400" dirty="0"/>
              <a:t>reflexionar sobre la violencia laboral que </a:t>
            </a:r>
            <a:r>
              <a:rPr lang="es-CL" sz="2400" dirty="0" smtClean="0"/>
              <a:t>afecta </a:t>
            </a:r>
            <a:r>
              <a:rPr lang="es-CL" sz="2400" dirty="0"/>
              <a:t>a </a:t>
            </a:r>
            <a:r>
              <a:rPr lang="es-CL" sz="2400" dirty="0" smtClean="0"/>
              <a:t>todas las y los  trabajadores </a:t>
            </a:r>
            <a:r>
              <a:rPr lang="es-CL" sz="2400" dirty="0"/>
              <a:t>en general y en las particularidades que enfrentan las </a:t>
            </a:r>
            <a:r>
              <a:rPr lang="es-CL" sz="2400" dirty="0" smtClean="0"/>
              <a:t>mujeres. </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96570"/>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424759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921658"/>
            <a:ext cx="8229600" cy="838200"/>
          </a:xfrm>
        </p:spPr>
        <p:txBody>
          <a:bodyPr>
            <a:noAutofit/>
          </a:bodyPr>
          <a:lstStyle/>
          <a:p>
            <a:r>
              <a:rPr lang="es-CL" sz="2800" b="1" dirty="0"/>
              <a:t>Pauta de levantamiento de información sobre </a:t>
            </a:r>
            <a:r>
              <a:rPr lang="es-CL" sz="2800" b="1" dirty="0" smtClean="0"/>
              <a:t>Maltrato y  Acoso Laboral </a:t>
            </a:r>
            <a:r>
              <a:rPr lang="es-CL" sz="2800" b="1" dirty="0"/>
              <a:t>en </a:t>
            </a:r>
            <a:r>
              <a:rPr lang="es-CL" sz="2800" b="1" dirty="0" smtClean="0"/>
              <a:t>los Servicio de Salud</a:t>
            </a:r>
            <a:endParaRPr lang="es-CL" sz="2800" dirty="0"/>
          </a:p>
        </p:txBody>
      </p:sp>
      <p:sp>
        <p:nvSpPr>
          <p:cNvPr id="3" name="2 Marcador de contenido"/>
          <p:cNvSpPr>
            <a:spLocks noGrp="1"/>
          </p:cNvSpPr>
          <p:nvPr>
            <p:ph idx="1"/>
          </p:nvPr>
        </p:nvSpPr>
        <p:spPr>
          <a:xfrm>
            <a:off x="341453" y="1979868"/>
            <a:ext cx="8229600" cy="5066818"/>
          </a:xfrm>
        </p:spPr>
        <p:txBody>
          <a:bodyPr>
            <a:noAutofit/>
          </a:bodyPr>
          <a:lstStyle/>
          <a:p>
            <a:pPr algn="just"/>
            <a:r>
              <a:rPr lang="es-CL" sz="2400" dirty="0" smtClean="0"/>
              <a:t>Se confeccionó una pauta  para conocer </a:t>
            </a:r>
            <a:r>
              <a:rPr lang="es-CL" sz="2400" dirty="0"/>
              <a:t>información sobre </a:t>
            </a:r>
            <a:r>
              <a:rPr lang="es-CL" sz="2400" dirty="0" smtClean="0"/>
              <a:t>maltrato y acoso </a:t>
            </a:r>
            <a:r>
              <a:rPr lang="es-CL" sz="2400" dirty="0"/>
              <a:t>laboral, con perspectiva de género, </a:t>
            </a:r>
            <a:r>
              <a:rPr lang="es-CL" sz="2400" dirty="0" smtClean="0"/>
              <a:t>como </a:t>
            </a:r>
            <a:r>
              <a:rPr lang="es-CL" sz="2400" dirty="0"/>
              <a:t>insumo para la construcción de la guía</a:t>
            </a:r>
            <a:r>
              <a:rPr lang="es-CL" sz="2400" dirty="0" smtClean="0"/>
              <a:t>.</a:t>
            </a:r>
          </a:p>
          <a:p>
            <a:pPr algn="just"/>
            <a:r>
              <a:rPr lang="es-CL" sz="2400" dirty="0" smtClean="0"/>
              <a:t>La Comisión </a:t>
            </a:r>
            <a:r>
              <a:rPr lang="es-CL" sz="2400" dirty="0"/>
              <a:t>Nacional de Igualdad de </a:t>
            </a:r>
            <a:r>
              <a:rPr lang="es-CL" sz="2400" dirty="0" smtClean="0"/>
              <a:t>Oportunidades de </a:t>
            </a:r>
            <a:r>
              <a:rPr lang="es-CL" sz="2400" dirty="0" err="1" smtClean="0"/>
              <a:t>Fenpruss</a:t>
            </a:r>
            <a:r>
              <a:rPr lang="es-CL" sz="2400" dirty="0" smtClean="0"/>
              <a:t> realizó un levantamiento de la información con la pauta enviada, y para ello dialogamos con las y los encargados de llevar los procesos de denuncia de Maltrato y Acoso laboral y entrevistar a algunas funcionarias y funcionarios aleatoriamente.</a:t>
            </a:r>
            <a:endParaRPr lang="es-CL"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267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878115"/>
            <a:ext cx="8229600" cy="838200"/>
          </a:xfrm>
        </p:spPr>
        <p:txBody>
          <a:bodyPr>
            <a:noAutofit/>
          </a:bodyPr>
          <a:lstStyle/>
          <a:p>
            <a:r>
              <a:rPr lang="es-CL" sz="2800" b="1" dirty="0"/>
              <a:t>Pauta de levantamiento de información sobre </a:t>
            </a:r>
            <a:r>
              <a:rPr lang="es-CL" sz="2800" b="1" dirty="0" smtClean="0"/>
              <a:t>Maltrato y  Acoso Laboral </a:t>
            </a:r>
            <a:r>
              <a:rPr lang="es-CL" sz="2800" b="1" dirty="0"/>
              <a:t>en </a:t>
            </a:r>
            <a:r>
              <a:rPr lang="es-CL" sz="2800" b="1" dirty="0" smtClean="0"/>
              <a:t>los Servicio de Salud</a:t>
            </a:r>
            <a:endParaRPr lang="es-CL" sz="2800" dirty="0"/>
          </a:p>
        </p:txBody>
      </p:sp>
      <p:sp>
        <p:nvSpPr>
          <p:cNvPr id="3" name="2 Marcador de contenido"/>
          <p:cNvSpPr>
            <a:spLocks noGrp="1"/>
          </p:cNvSpPr>
          <p:nvPr>
            <p:ph idx="1"/>
          </p:nvPr>
        </p:nvSpPr>
        <p:spPr>
          <a:xfrm>
            <a:off x="341453" y="1934029"/>
            <a:ext cx="8229600" cy="5066818"/>
          </a:xfrm>
        </p:spPr>
        <p:txBody>
          <a:bodyPr>
            <a:noAutofit/>
          </a:bodyPr>
          <a:lstStyle/>
          <a:p>
            <a:pPr lvl="0"/>
            <a:r>
              <a:rPr lang="es-CL" sz="2400" dirty="0"/>
              <a:t>Asociación/federación/confederación</a:t>
            </a:r>
            <a:r>
              <a:rPr lang="es-CL" sz="2400" dirty="0" smtClean="0"/>
              <a:t>:</a:t>
            </a:r>
            <a:endParaRPr lang="es-CL" sz="2400" dirty="0"/>
          </a:p>
          <a:p>
            <a:pPr lvl="0"/>
            <a:r>
              <a:rPr lang="es-CL" sz="2400" dirty="0"/>
              <a:t>Organización (servicio, municipio, centros de salud o colegio):</a:t>
            </a:r>
          </a:p>
          <a:p>
            <a:r>
              <a:rPr lang="es-CL" sz="2400" dirty="0"/>
              <a:t>N° afiliados/as:</a:t>
            </a:r>
          </a:p>
          <a:p>
            <a:r>
              <a:rPr lang="es-CL" sz="2400" dirty="0"/>
              <a:t>N° trabajadores/as:</a:t>
            </a:r>
          </a:p>
          <a:p>
            <a:pPr lvl="0"/>
            <a:r>
              <a:rPr lang="es-CL" sz="2400" dirty="0"/>
              <a:t>Constatación de Acoso Laboral. Casos conocidos en el año 2012-2013 (distinga los presentados por hombres y mujeres):</a:t>
            </a:r>
          </a:p>
          <a:p>
            <a:r>
              <a:rPr lang="es-CL" sz="2400" dirty="0"/>
              <a:t>Casos conocidos</a:t>
            </a:r>
          </a:p>
          <a:p>
            <a:r>
              <a:rPr lang="es-CL" sz="2400" dirty="0"/>
              <a:t>Casos denunciados</a:t>
            </a:r>
          </a:p>
          <a:p>
            <a:r>
              <a:rPr lang="es-CL" sz="2400" dirty="0"/>
              <a:t>Casos investigados</a:t>
            </a:r>
          </a:p>
          <a:p>
            <a:r>
              <a:rPr lang="es-CL" sz="2400" dirty="0"/>
              <a:t>Casos sancionados </a:t>
            </a:r>
          </a:p>
          <a:p>
            <a:pPr algn="just"/>
            <a:endParaRPr lang="es-CL"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59096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4556</TotalTime>
  <Words>1226</Words>
  <Application>Microsoft Office PowerPoint</Application>
  <PresentationFormat>Presentación en pantalla (4:3)</PresentationFormat>
  <Paragraphs>141</Paragraphs>
  <Slides>23</Slides>
  <Notes>0</Notes>
  <HiddenSlides>0</HiddenSlides>
  <MMClips>0</MMClips>
  <ScaleCrop>false</ScaleCrop>
  <HeadingPairs>
    <vt:vector size="4" baseType="variant">
      <vt:variant>
        <vt:lpstr>Tema</vt:lpstr>
      </vt:variant>
      <vt:variant>
        <vt:i4>1</vt:i4>
      </vt:variant>
      <vt:variant>
        <vt:lpstr>Títulos de diapositiva</vt:lpstr>
      </vt:variant>
      <vt:variant>
        <vt:i4>23</vt:i4>
      </vt:variant>
    </vt:vector>
  </HeadingPairs>
  <TitlesOfParts>
    <vt:vector size="24" baseType="lpstr">
      <vt:lpstr>Tema de Office</vt:lpstr>
      <vt:lpstr>   Avanzando hacia un Buen Trato </vt:lpstr>
      <vt:lpstr>PRESENTACION</vt:lpstr>
      <vt:lpstr>PRESENTACION</vt:lpstr>
      <vt:lpstr>Antecedentes</vt:lpstr>
      <vt:lpstr>Antecedentes</vt:lpstr>
      <vt:lpstr>IDENTIFICANDO EL ACOSO LABORAL</vt:lpstr>
      <vt:lpstr>PROYECTO </vt:lpstr>
      <vt:lpstr>Pauta de levantamiento de información sobre Maltrato y  Acoso Laboral en los Servicio de Salud</vt:lpstr>
      <vt:lpstr>Pauta de levantamiento de información sobre Maltrato y  Acoso Laboral en los Servicio de Salud</vt:lpstr>
      <vt:lpstr>Pauta de levantamiento de información sobre Maltrato y  Acoso Laboral en los Servicio de Salud</vt:lpstr>
      <vt:lpstr>Pauta de levantamiento de información sobre Maltrato y  Acoso Laboral en los Servicio de Salud</vt:lpstr>
      <vt:lpstr>Resultados Parciales </vt:lpstr>
      <vt:lpstr>Presentación de PowerPoint</vt:lpstr>
      <vt:lpstr>Presentación de PowerPoint</vt:lpstr>
      <vt:lpstr>Presentación de PowerPoint</vt:lpstr>
      <vt:lpstr>Presentación de PowerPoint</vt:lpstr>
      <vt:lpstr>Presentación de PowerPoint</vt:lpstr>
      <vt:lpstr>Conclusiones</vt:lpstr>
      <vt:lpstr>Conclusiones</vt:lpstr>
      <vt:lpstr>Conclusiones </vt:lpstr>
      <vt:lpstr>Recomendaciones para los actores críticos</vt:lpstr>
      <vt:lpstr>Recomendaciones para los actores críticos</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Nayareth Quevedo</dc:creator>
  <cp:lastModifiedBy>Luffi</cp:lastModifiedBy>
  <cp:revision>83</cp:revision>
  <dcterms:created xsi:type="dcterms:W3CDTF">2014-03-06T02:40:41Z</dcterms:created>
  <dcterms:modified xsi:type="dcterms:W3CDTF">2014-11-15T02:08:52Z</dcterms:modified>
</cp:coreProperties>
</file>