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handoutMasterIdLst>
    <p:handoutMasterId r:id="rId35"/>
  </p:handoutMasterIdLst>
  <p:sldIdLst>
    <p:sldId id="256" r:id="rId2"/>
    <p:sldId id="270" r:id="rId3"/>
    <p:sldId id="260" r:id="rId4"/>
    <p:sldId id="320" r:id="rId5"/>
    <p:sldId id="321" r:id="rId6"/>
    <p:sldId id="319" r:id="rId7"/>
    <p:sldId id="281" r:id="rId8"/>
    <p:sldId id="271" r:id="rId9"/>
    <p:sldId id="272" r:id="rId10"/>
    <p:sldId id="273" r:id="rId11"/>
    <p:sldId id="275" r:id="rId12"/>
    <p:sldId id="308" r:id="rId13"/>
    <p:sldId id="309" r:id="rId14"/>
    <p:sldId id="310" r:id="rId15"/>
    <p:sldId id="322" r:id="rId16"/>
    <p:sldId id="313" r:id="rId17"/>
    <p:sldId id="283" r:id="rId18"/>
    <p:sldId id="284" r:id="rId19"/>
    <p:sldId id="285" r:id="rId20"/>
    <p:sldId id="286" r:id="rId21"/>
    <p:sldId id="287" r:id="rId22"/>
    <p:sldId id="289" r:id="rId23"/>
    <p:sldId id="290" r:id="rId24"/>
    <p:sldId id="291" r:id="rId25"/>
    <p:sldId id="293" r:id="rId26"/>
    <p:sldId id="294" r:id="rId27"/>
    <p:sldId id="323" r:id="rId28"/>
    <p:sldId id="282" r:id="rId29"/>
    <p:sldId id="265" r:id="rId30"/>
    <p:sldId id="324" r:id="rId31"/>
    <p:sldId id="325" r:id="rId32"/>
    <p:sldId id="326" r:id="rId33"/>
    <p:sldId id="261" r:id="rId34"/>
  </p:sldIdLst>
  <p:sldSz cx="9144000" cy="6858000" type="screen4x3"/>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56" autoAdjust="0"/>
    <p:restoredTop sz="94660"/>
  </p:normalViewPr>
  <p:slideViewPr>
    <p:cSldViewPr>
      <p:cViewPr varScale="1">
        <p:scale>
          <a:sx n="85" d="100"/>
          <a:sy n="85" d="100"/>
        </p:scale>
        <p:origin x="-1157" y="-82"/>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2814" y="-90"/>
      </p:cViewPr>
      <p:guideLst>
        <p:guide orient="horz" pos="2880"/>
        <p:guide orient="horz" pos="2928"/>
        <p:guide pos="2160"/>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22145952037076"/>
          <c:y val="0.18756524079735468"/>
          <c:w val="0.38020497722475283"/>
          <c:h val="0.69898233474337346"/>
        </c:manualLayout>
      </c:layout>
      <c:doughnutChart>
        <c:varyColors val="1"/>
        <c:ser>
          <c:idx val="0"/>
          <c:order val="0"/>
          <c:explosion val="25"/>
          <c:dPt>
            <c:idx val="0"/>
            <c:bubble3D val="0"/>
            <c:explosion val="13"/>
          </c:dPt>
          <c:dPt>
            <c:idx val="1"/>
            <c:bubble3D val="0"/>
            <c:explosion val="4"/>
          </c:dPt>
          <c:dPt>
            <c:idx val="2"/>
            <c:bubble3D val="0"/>
            <c:explosion val="8"/>
          </c:dPt>
          <c:dPt>
            <c:idx val="3"/>
            <c:bubble3D val="0"/>
            <c:explosion val="10"/>
          </c:dPt>
          <c:dPt>
            <c:idx val="4"/>
            <c:bubble3D val="0"/>
            <c:explosion val="11"/>
          </c:dPt>
          <c:dLbls>
            <c:dLbl>
              <c:idx val="0"/>
              <c:layout>
                <c:manualLayout>
                  <c:x val="0.12849762724776612"/>
                  <c:y val="-2.3160255105650885E-2"/>
                </c:manualLayout>
              </c:layout>
              <c:tx>
                <c:rich>
                  <a:bodyPr/>
                  <a:lstStyle/>
                  <a:p>
                    <a:pPr>
                      <a:defRPr sz="900" b="1">
                        <a:solidFill>
                          <a:srgbClr val="002060"/>
                        </a:solidFill>
                        <a:latin typeface="Verdana" pitchFamily="34" charset="0"/>
                        <a:ea typeface="Verdana" pitchFamily="34" charset="0"/>
                        <a:cs typeface="Verdana" pitchFamily="34" charset="0"/>
                      </a:defRPr>
                    </a:pPr>
                    <a:r>
                      <a:rPr lang="es-CL" sz="900" b="1" dirty="0" smtClean="0">
                        <a:solidFill>
                          <a:srgbClr val="002060"/>
                        </a:solidFill>
                        <a:latin typeface="Verdana" pitchFamily="34" charset="0"/>
                        <a:ea typeface="Verdana" pitchFamily="34" charset="0"/>
                        <a:cs typeface="Verdana" pitchFamily="34" charset="0"/>
                      </a:rPr>
                      <a:t>Jefatura </a:t>
                    </a:r>
                    <a:r>
                      <a:rPr lang="es-CL" sz="900" b="1" dirty="0">
                        <a:solidFill>
                          <a:srgbClr val="002060"/>
                        </a:solidFill>
                        <a:latin typeface="Verdana" pitchFamily="34" charset="0"/>
                        <a:ea typeface="Verdana" pitchFamily="34" charset="0"/>
                        <a:cs typeface="Verdana" pitchFamily="34" charset="0"/>
                      </a:rPr>
                      <a:t>máxima de servicio.
28%</a:t>
                    </a:r>
                    <a:endParaRPr lang="es-CL" b="1" dirty="0"/>
                  </a:p>
                </c:rich>
              </c:tx>
              <c:spPr/>
              <c:showLegendKey val="0"/>
              <c:showVal val="0"/>
              <c:showCatName val="1"/>
              <c:showSerName val="0"/>
              <c:showPercent val="1"/>
              <c:showBubbleSize val="0"/>
              <c:extLst>
                <c:ext xmlns:c15="http://schemas.microsoft.com/office/drawing/2012/chart" uri="{CE6537A1-D6FC-4f65-9D91-7224C49458BB}"/>
              </c:extLst>
            </c:dLbl>
            <c:dLbl>
              <c:idx val="1"/>
              <c:layout>
                <c:manualLayout>
                  <c:x val="0.15499119626438812"/>
                  <c:y val="9.4655512208095705E-2"/>
                </c:manualLayout>
              </c:layout>
              <c:tx>
                <c:rich>
                  <a:bodyPr/>
                  <a:lstStyle/>
                  <a:p>
                    <a:pPr>
                      <a:defRPr sz="900" b="1">
                        <a:solidFill>
                          <a:srgbClr val="002060"/>
                        </a:solidFill>
                        <a:latin typeface="Verdana" pitchFamily="34" charset="0"/>
                        <a:ea typeface="Verdana" pitchFamily="34" charset="0"/>
                        <a:cs typeface="Verdana" pitchFamily="34" charset="0"/>
                      </a:defRPr>
                    </a:pPr>
                    <a:r>
                      <a:rPr lang="es-CL" sz="900" b="1" dirty="0" smtClean="0">
                        <a:solidFill>
                          <a:srgbClr val="002060"/>
                        </a:solidFill>
                        <a:latin typeface="Verdana" pitchFamily="34" charset="0"/>
                        <a:ea typeface="Verdana" pitchFamily="34" charset="0"/>
                        <a:cs typeface="Verdana" pitchFamily="34" charset="0"/>
                      </a:rPr>
                      <a:t>Área Gestión</a:t>
                    </a:r>
                  </a:p>
                  <a:p>
                    <a:pPr>
                      <a:defRPr sz="900" b="1">
                        <a:solidFill>
                          <a:srgbClr val="002060"/>
                        </a:solidFill>
                        <a:latin typeface="Verdana" pitchFamily="34" charset="0"/>
                        <a:ea typeface="Verdana" pitchFamily="34" charset="0"/>
                        <a:cs typeface="Verdana" pitchFamily="34" charset="0"/>
                      </a:defRPr>
                    </a:pPr>
                    <a:r>
                      <a:rPr lang="es-CL" sz="900" b="1" dirty="0" smtClean="0">
                        <a:solidFill>
                          <a:srgbClr val="002060"/>
                        </a:solidFill>
                        <a:latin typeface="Verdana" pitchFamily="34" charset="0"/>
                        <a:ea typeface="Verdana" pitchFamily="34" charset="0"/>
                        <a:cs typeface="Verdana" pitchFamily="34" charset="0"/>
                      </a:rPr>
                      <a:t>de Personas</a:t>
                    </a:r>
                    <a:r>
                      <a:rPr lang="es-CL" sz="900" b="1" dirty="0">
                        <a:solidFill>
                          <a:srgbClr val="002060"/>
                        </a:solidFill>
                        <a:latin typeface="Verdana" pitchFamily="34" charset="0"/>
                        <a:ea typeface="Verdana" pitchFamily="34" charset="0"/>
                        <a:cs typeface="Verdana" pitchFamily="34" charset="0"/>
                      </a:rPr>
                      <a:t>.
25%</a:t>
                    </a:r>
                    <a:endParaRPr lang="es-CL" b="1" dirty="0"/>
                  </a:p>
                </c:rich>
              </c:tx>
              <c:spPr/>
              <c:showLegendKey val="0"/>
              <c:showVal val="0"/>
              <c:showCatName val="1"/>
              <c:showSerName val="0"/>
              <c:showPercent val="1"/>
              <c:showBubbleSize val="0"/>
              <c:extLst>
                <c:ext xmlns:c15="http://schemas.microsoft.com/office/drawing/2012/chart" uri="{CE6537A1-D6FC-4f65-9D91-7224C49458BB}"/>
              </c:extLst>
            </c:dLbl>
            <c:dLbl>
              <c:idx val="2"/>
              <c:layout>
                <c:manualLayout>
                  <c:x val="-0.12170238660350868"/>
                  <c:y val="4.6656127805112739E-2"/>
                </c:manualLayout>
              </c:layout>
              <c:tx>
                <c:rich>
                  <a:bodyPr/>
                  <a:lstStyle/>
                  <a:p>
                    <a:pPr>
                      <a:defRPr sz="900" b="1">
                        <a:solidFill>
                          <a:srgbClr val="002060"/>
                        </a:solidFill>
                        <a:latin typeface="Verdana" pitchFamily="34" charset="0"/>
                        <a:ea typeface="Verdana" pitchFamily="34" charset="0"/>
                        <a:cs typeface="Verdana" pitchFamily="34" charset="0"/>
                      </a:defRPr>
                    </a:pPr>
                    <a:r>
                      <a:rPr lang="en-US" sz="900" b="1" dirty="0" err="1" smtClean="0">
                        <a:solidFill>
                          <a:srgbClr val="002060"/>
                        </a:solidFill>
                        <a:latin typeface="Verdana" pitchFamily="34" charset="0"/>
                        <a:ea typeface="Verdana" pitchFamily="34" charset="0"/>
                        <a:cs typeface="Verdana" pitchFamily="34" charset="0"/>
                      </a:rPr>
                      <a:t>Fiscales</a:t>
                    </a:r>
                    <a:r>
                      <a:rPr lang="en-US" sz="900" b="1" dirty="0" smtClean="0">
                        <a:solidFill>
                          <a:srgbClr val="002060"/>
                        </a:solidFill>
                        <a:latin typeface="Verdana" pitchFamily="34" charset="0"/>
                        <a:ea typeface="Verdana" pitchFamily="34" charset="0"/>
                        <a:cs typeface="Verdana" pitchFamily="34" charset="0"/>
                      </a:rPr>
                      <a:t> </a:t>
                    </a:r>
                    <a:r>
                      <a:rPr lang="en-US" sz="900" b="1" dirty="0" err="1">
                        <a:solidFill>
                          <a:srgbClr val="002060"/>
                        </a:solidFill>
                        <a:latin typeface="Verdana" pitchFamily="34" charset="0"/>
                        <a:ea typeface="Verdana" pitchFamily="34" charset="0"/>
                        <a:cs typeface="Verdana" pitchFamily="34" charset="0"/>
                      </a:rPr>
                      <a:t>encargados</a:t>
                    </a:r>
                    <a:r>
                      <a:rPr lang="en-US" sz="900" b="1" dirty="0">
                        <a:solidFill>
                          <a:srgbClr val="002060"/>
                        </a:solidFill>
                        <a:latin typeface="Verdana" pitchFamily="34" charset="0"/>
                        <a:ea typeface="Verdana" pitchFamily="34" charset="0"/>
                        <a:cs typeface="Verdana" pitchFamily="34" charset="0"/>
                      </a:rPr>
                      <a:t>.
22%</a:t>
                    </a:r>
                    <a:endParaRPr lang="en-US" b="1" dirty="0"/>
                  </a:p>
                </c:rich>
              </c:tx>
              <c:spPr/>
              <c:showLegendKey val="0"/>
              <c:showVal val="0"/>
              <c:showCatName val="1"/>
              <c:showSerName val="0"/>
              <c:showPercent val="1"/>
              <c:showBubbleSize val="0"/>
              <c:extLst>
                <c:ext xmlns:c15="http://schemas.microsoft.com/office/drawing/2012/chart" uri="{CE6537A1-D6FC-4f65-9D91-7224C49458BB}"/>
              </c:extLst>
            </c:dLbl>
            <c:dLbl>
              <c:idx val="3"/>
              <c:layout>
                <c:manualLayout>
                  <c:x val="-0.14262262105557294"/>
                  <c:y val="-3.8288042625610925E-2"/>
                </c:manualLayout>
              </c:layout>
              <c:tx>
                <c:rich>
                  <a:bodyPr/>
                  <a:lstStyle/>
                  <a:p>
                    <a:pPr>
                      <a:defRPr sz="900" b="1">
                        <a:solidFill>
                          <a:srgbClr val="002060"/>
                        </a:solidFill>
                        <a:latin typeface="Verdana" pitchFamily="34" charset="0"/>
                        <a:ea typeface="Verdana" pitchFamily="34" charset="0"/>
                        <a:cs typeface="Verdana" pitchFamily="34" charset="0"/>
                      </a:defRPr>
                    </a:pPr>
                    <a:r>
                      <a:rPr lang="es-CL" sz="900" b="1" dirty="0" smtClean="0">
                        <a:solidFill>
                          <a:srgbClr val="002060"/>
                        </a:solidFill>
                        <a:latin typeface="Verdana" pitchFamily="34" charset="0"/>
                        <a:ea typeface="Verdana" pitchFamily="34" charset="0"/>
                        <a:cs typeface="Verdana" pitchFamily="34" charset="0"/>
                      </a:rPr>
                      <a:t>Receptores </a:t>
                    </a:r>
                    <a:r>
                      <a:rPr lang="es-CL" sz="900" b="1" dirty="0">
                        <a:solidFill>
                          <a:srgbClr val="002060"/>
                        </a:solidFill>
                        <a:latin typeface="Verdana" pitchFamily="34" charset="0"/>
                        <a:ea typeface="Verdana" pitchFamily="34" charset="0"/>
                        <a:cs typeface="Verdana" pitchFamily="34" charset="0"/>
                      </a:rPr>
                      <a:t>de denuncia.
14%</a:t>
                    </a:r>
                    <a:endParaRPr lang="es-CL" b="1" dirty="0"/>
                  </a:p>
                </c:rich>
              </c:tx>
              <c:spPr/>
              <c:showLegendKey val="0"/>
              <c:showVal val="0"/>
              <c:showCatName val="1"/>
              <c:showSerName val="0"/>
              <c:showPercent val="1"/>
              <c:showBubbleSize val="0"/>
              <c:extLst>
                <c:ext xmlns:c15="http://schemas.microsoft.com/office/drawing/2012/chart" uri="{CE6537A1-D6FC-4f65-9D91-7224C49458BB}"/>
              </c:extLst>
            </c:dLbl>
            <c:dLbl>
              <c:idx val="4"/>
              <c:layout>
                <c:manualLayout>
                  <c:x val="-2.0309401648975031E-2"/>
                  <c:y val="-0.18322528011905526"/>
                </c:manualLayout>
              </c:layout>
              <c:tx>
                <c:rich>
                  <a:bodyPr/>
                  <a:lstStyle/>
                  <a:p>
                    <a:pPr>
                      <a:defRPr sz="900" b="1">
                        <a:solidFill>
                          <a:srgbClr val="002060"/>
                        </a:solidFill>
                        <a:latin typeface="Verdana" pitchFamily="34" charset="0"/>
                        <a:ea typeface="Verdana" pitchFamily="34" charset="0"/>
                        <a:cs typeface="Verdana" pitchFamily="34" charset="0"/>
                      </a:defRPr>
                    </a:pPr>
                    <a:r>
                      <a:rPr lang="es-CL" sz="900" b="1" dirty="0" smtClean="0">
                        <a:solidFill>
                          <a:srgbClr val="002060"/>
                        </a:solidFill>
                        <a:latin typeface="Verdana" pitchFamily="34" charset="0"/>
                        <a:ea typeface="Verdana" pitchFamily="34" charset="0"/>
                        <a:cs typeface="Verdana" pitchFamily="34" charset="0"/>
                      </a:rPr>
                      <a:t>Asociaciones </a:t>
                    </a:r>
                    <a:r>
                      <a:rPr lang="es-CL" sz="900" b="1" dirty="0">
                        <a:solidFill>
                          <a:srgbClr val="002060"/>
                        </a:solidFill>
                        <a:latin typeface="Verdana" pitchFamily="34" charset="0"/>
                        <a:ea typeface="Verdana" pitchFamily="34" charset="0"/>
                        <a:cs typeface="Verdana" pitchFamily="34" charset="0"/>
                      </a:rPr>
                      <a:t>de funcionarios.
11%</a:t>
                    </a:r>
                    <a:endParaRPr lang="es-CL" sz="900" b="1" dirty="0"/>
                  </a:p>
                </c:rich>
              </c:tx>
              <c:spPr/>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900">
                    <a:solidFill>
                      <a:srgbClr val="002060"/>
                    </a:solidFill>
                    <a:latin typeface="Verdana" pitchFamily="34" charset="0"/>
                    <a:ea typeface="Verdana" pitchFamily="34" charset="0"/>
                    <a:cs typeface="Verdana" pitchFamily="34" charset="0"/>
                  </a:defRPr>
                </a:pPr>
                <a:endParaRPr lang="es-CL"/>
              </a:p>
            </c:txPr>
            <c:showLegendKey val="0"/>
            <c:showVal val="0"/>
            <c:showCatName val="1"/>
            <c:showSerName val="0"/>
            <c:showPercent val="1"/>
            <c:showBubbleSize val="0"/>
            <c:showLeaderLines val="1"/>
            <c:extLst>
              <c:ext xmlns:c15="http://schemas.microsoft.com/office/drawing/2012/chart" uri="{CE6537A1-D6FC-4f65-9D91-7224C49458BB}"/>
            </c:extLst>
          </c:dLbls>
          <c:cat>
            <c:strRef>
              <c:f>'Pregunta 4-3'!$J$2:$J$6</c:f>
              <c:strCache>
                <c:ptCount val="5"/>
                <c:pt idx="0">
                  <c:v>La Jefatura máxima de servicio.</c:v>
                </c:pt>
                <c:pt idx="1">
                  <c:v>El área de gestión de personas.</c:v>
                </c:pt>
                <c:pt idx="2">
                  <c:v>Los fiscales encargados.</c:v>
                </c:pt>
                <c:pt idx="3">
                  <c:v>Los receptores de denuncia.</c:v>
                </c:pt>
                <c:pt idx="4">
                  <c:v>Las asociaciones de funcionarios.</c:v>
                </c:pt>
              </c:strCache>
            </c:strRef>
          </c:cat>
          <c:val>
            <c:numRef>
              <c:f>'Pregunta 4-3'!$L$2:$L$6</c:f>
              <c:numCache>
                <c:formatCode>General</c:formatCode>
                <c:ptCount val="5"/>
                <c:pt idx="0">
                  <c:v>92</c:v>
                </c:pt>
                <c:pt idx="1">
                  <c:v>82</c:v>
                </c:pt>
                <c:pt idx="2">
                  <c:v>73</c:v>
                </c:pt>
                <c:pt idx="3">
                  <c:v>46</c:v>
                </c:pt>
                <c:pt idx="4">
                  <c:v>37</c:v>
                </c:pt>
              </c:numCache>
            </c:numRef>
          </c:val>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12817147856517"/>
          <c:y val="5.0925925925925923E-2"/>
          <c:w val="0.73998293963254591"/>
          <c:h val="0.42592592592592593"/>
        </c:manualLayout>
      </c:layout>
      <c:barChart>
        <c:barDir val="bar"/>
        <c:grouping val="clustered"/>
        <c:varyColors val="0"/>
        <c:ser>
          <c:idx val="0"/>
          <c:order val="0"/>
          <c:invertIfNegative val="0"/>
          <c:dPt>
            <c:idx val="0"/>
            <c:invertIfNegative val="0"/>
            <c:bubble3D val="0"/>
            <c:spPr>
              <a:solidFill>
                <a:schemeClr val="accent3">
                  <a:lumMod val="75000"/>
                </a:schemeClr>
              </a:solidFill>
            </c:spPr>
          </c:dPt>
          <c:dPt>
            <c:idx val="1"/>
            <c:invertIfNegative val="0"/>
            <c:bubble3D val="0"/>
            <c:spPr>
              <a:solidFill>
                <a:srgbClr val="F29000"/>
              </a:solidFill>
            </c:spPr>
          </c:dPt>
          <c:dLbls>
            <c:dLbl>
              <c:idx val="0"/>
              <c:layout>
                <c:manualLayout>
                  <c:x val="-0.59166666666666667"/>
                  <c:y val="9.2588947214931466E-3"/>
                </c:manualLayout>
              </c:layout>
              <c:tx>
                <c:rich>
                  <a:bodyPr/>
                  <a:lstStyle/>
                  <a:p>
                    <a:r>
                      <a:rPr lang="en-US" dirty="0" smtClean="0">
                        <a:solidFill>
                          <a:schemeClr val="bg1"/>
                        </a:solidFill>
                      </a:rPr>
                      <a:t>372 (68%)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32500000000000001"/>
                  <c:y val="0"/>
                </c:manualLayout>
              </c:layout>
              <c:tx>
                <c:rich>
                  <a:bodyPr/>
                  <a:lstStyle/>
                  <a:p>
                    <a:r>
                      <a:rPr lang="en-US" dirty="0" smtClean="0">
                        <a:solidFill>
                          <a:schemeClr val="bg1"/>
                        </a:solidFill>
                      </a:rPr>
                      <a:t>179 (32%)</a:t>
                    </a:r>
                    <a:endParaRPr lang="en-US"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Hoja3!$D$19:$D$20</c:f>
              <c:strCache>
                <c:ptCount val="2"/>
                <c:pt idx="0">
                  <c:v>Acoso Laboral</c:v>
                </c:pt>
                <c:pt idx="1">
                  <c:v>Acoso Sexual</c:v>
                </c:pt>
              </c:strCache>
            </c:strRef>
          </c:cat>
          <c:val>
            <c:numRef>
              <c:f>Hoja3!$E$19:$E$20</c:f>
              <c:numCache>
                <c:formatCode>General</c:formatCode>
                <c:ptCount val="2"/>
                <c:pt idx="0">
                  <c:v>372</c:v>
                </c:pt>
                <c:pt idx="1">
                  <c:v>179</c:v>
                </c:pt>
              </c:numCache>
            </c:numRef>
          </c:val>
        </c:ser>
        <c:dLbls>
          <c:showLegendKey val="0"/>
          <c:showVal val="1"/>
          <c:showCatName val="0"/>
          <c:showSerName val="0"/>
          <c:showPercent val="0"/>
          <c:showBubbleSize val="0"/>
        </c:dLbls>
        <c:gapWidth val="150"/>
        <c:overlap val="-25"/>
        <c:axId val="59554432"/>
        <c:axId val="111618304"/>
      </c:barChart>
      <c:catAx>
        <c:axId val="59554432"/>
        <c:scaling>
          <c:orientation val="minMax"/>
        </c:scaling>
        <c:delete val="0"/>
        <c:axPos val="l"/>
        <c:numFmt formatCode="General" sourceLinked="0"/>
        <c:majorTickMark val="none"/>
        <c:minorTickMark val="none"/>
        <c:tickLblPos val="nextTo"/>
        <c:txPr>
          <a:bodyPr/>
          <a:lstStyle/>
          <a:p>
            <a:pPr>
              <a:defRPr sz="900">
                <a:solidFill>
                  <a:srgbClr val="002060"/>
                </a:solidFill>
              </a:defRPr>
            </a:pPr>
            <a:endParaRPr lang="es-CL"/>
          </a:p>
        </c:txPr>
        <c:crossAx val="111618304"/>
        <c:crosses val="autoZero"/>
        <c:auto val="1"/>
        <c:lblAlgn val="ctr"/>
        <c:lblOffset val="100"/>
        <c:noMultiLvlLbl val="0"/>
      </c:catAx>
      <c:valAx>
        <c:axId val="111618304"/>
        <c:scaling>
          <c:orientation val="minMax"/>
        </c:scaling>
        <c:delete val="1"/>
        <c:axPos val="b"/>
        <c:numFmt formatCode="General" sourceLinked="1"/>
        <c:majorTickMark val="out"/>
        <c:minorTickMark val="none"/>
        <c:tickLblPos val="nextTo"/>
        <c:crossAx val="59554432"/>
        <c:crosses val="autoZero"/>
        <c:crossBetween val="between"/>
      </c:valAx>
    </c:plotArea>
    <c:plotVisOnly val="1"/>
    <c:dispBlanksAs val="gap"/>
    <c:showDLblsOverMax val="0"/>
  </c:chart>
  <c:txPr>
    <a:bodyPr/>
    <a:lstStyle/>
    <a:p>
      <a:pPr>
        <a:defRPr>
          <a:latin typeface="Verdana" pitchFamily="34" charset="0"/>
          <a:ea typeface="Verdana" pitchFamily="34" charset="0"/>
          <a:cs typeface="Verdana" pitchFamily="34" charset="0"/>
        </a:defRPr>
      </a:pPr>
      <a:endParaRPr lang="es-C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07283464566928"/>
          <c:y val="5.0925925925925923E-2"/>
          <c:w val="0.70870494313210852"/>
          <c:h val="0.67592592592592593"/>
        </c:manualLayout>
      </c:layout>
      <c:barChart>
        <c:barDir val="bar"/>
        <c:grouping val="clustered"/>
        <c:varyColors val="0"/>
        <c:ser>
          <c:idx val="0"/>
          <c:order val="0"/>
          <c:invertIfNegative val="0"/>
          <c:dPt>
            <c:idx val="0"/>
            <c:invertIfNegative val="0"/>
            <c:bubble3D val="0"/>
            <c:spPr>
              <a:solidFill>
                <a:schemeClr val="accent5">
                  <a:lumMod val="75000"/>
                </a:schemeClr>
              </a:solidFill>
            </c:spPr>
          </c:dPt>
          <c:dPt>
            <c:idx val="1"/>
            <c:invertIfNegative val="0"/>
            <c:bubble3D val="0"/>
            <c:spPr>
              <a:solidFill>
                <a:schemeClr val="accent2">
                  <a:lumMod val="75000"/>
                </a:schemeClr>
              </a:solidFill>
            </c:spPr>
          </c:dPt>
          <c:dPt>
            <c:idx val="2"/>
            <c:invertIfNegative val="0"/>
            <c:bubble3D val="0"/>
            <c:spPr>
              <a:solidFill>
                <a:schemeClr val="accent4">
                  <a:lumMod val="60000"/>
                  <a:lumOff val="40000"/>
                </a:schemeClr>
              </a:solidFill>
            </c:spPr>
          </c:dPt>
          <c:dLbls>
            <c:dLbl>
              <c:idx val="0"/>
              <c:layout>
                <c:manualLayout>
                  <c:x val="-0.59166666666666667"/>
                  <c:y val="0"/>
                </c:manualLayout>
              </c:layout>
              <c:tx>
                <c:rich>
                  <a:bodyPr/>
                  <a:lstStyle/>
                  <a:p>
                    <a:r>
                      <a:rPr lang="en-US" dirty="0" smtClean="0"/>
                      <a:t>36 (38%)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58888888888888891"/>
                  <c:y val="9.2592592592592587E-3"/>
                </c:manualLayout>
              </c:layout>
              <c:tx>
                <c:rich>
                  <a:bodyPr/>
                  <a:lstStyle/>
                  <a:p>
                    <a:r>
                      <a:rPr lang="en-US" dirty="0" smtClean="0"/>
                      <a:t>38 (40%)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36388888888888887"/>
                  <c:y val="-4.6296296296296294E-3"/>
                </c:manualLayout>
              </c:layout>
              <c:tx>
                <c:rich>
                  <a:bodyPr/>
                  <a:lstStyle/>
                  <a:p>
                    <a:r>
                      <a:rPr lang="en-US" dirty="0" smtClean="0"/>
                      <a:t>21 (22%)</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Hoja3!$D$24:$D$26</c:f>
              <c:strCache>
                <c:ptCount val="3"/>
                <c:pt idx="0">
                  <c:v>Hombres</c:v>
                </c:pt>
                <c:pt idx="1">
                  <c:v>Mujeres</c:v>
                </c:pt>
                <c:pt idx="2">
                  <c:v>Ambos por igual</c:v>
                </c:pt>
              </c:strCache>
            </c:strRef>
          </c:cat>
          <c:val>
            <c:numRef>
              <c:f>Hoja3!$E$24:$E$26</c:f>
              <c:numCache>
                <c:formatCode>General</c:formatCode>
                <c:ptCount val="3"/>
                <c:pt idx="0">
                  <c:v>36</c:v>
                </c:pt>
                <c:pt idx="1">
                  <c:v>38</c:v>
                </c:pt>
                <c:pt idx="2">
                  <c:v>21</c:v>
                </c:pt>
              </c:numCache>
            </c:numRef>
          </c:val>
        </c:ser>
        <c:dLbls>
          <c:showLegendKey val="0"/>
          <c:showVal val="1"/>
          <c:showCatName val="0"/>
          <c:showSerName val="0"/>
          <c:showPercent val="0"/>
          <c:showBubbleSize val="0"/>
        </c:dLbls>
        <c:gapWidth val="150"/>
        <c:overlap val="-25"/>
        <c:axId val="113332992"/>
        <c:axId val="113337088"/>
      </c:barChart>
      <c:catAx>
        <c:axId val="113332992"/>
        <c:scaling>
          <c:orientation val="minMax"/>
        </c:scaling>
        <c:delete val="0"/>
        <c:axPos val="l"/>
        <c:numFmt formatCode="General" sourceLinked="0"/>
        <c:majorTickMark val="none"/>
        <c:minorTickMark val="none"/>
        <c:tickLblPos val="nextTo"/>
        <c:txPr>
          <a:bodyPr/>
          <a:lstStyle/>
          <a:p>
            <a:pPr>
              <a:defRPr sz="900" b="0">
                <a:solidFill>
                  <a:srgbClr val="002060"/>
                </a:solidFill>
                <a:latin typeface="Verdana" pitchFamily="34" charset="0"/>
                <a:ea typeface="Verdana" pitchFamily="34" charset="0"/>
                <a:cs typeface="Verdana" pitchFamily="34" charset="0"/>
              </a:defRPr>
            </a:pPr>
            <a:endParaRPr lang="es-CL"/>
          </a:p>
        </c:txPr>
        <c:crossAx val="113337088"/>
        <c:crosses val="autoZero"/>
        <c:auto val="1"/>
        <c:lblAlgn val="ctr"/>
        <c:lblOffset val="100"/>
        <c:noMultiLvlLbl val="0"/>
      </c:catAx>
      <c:valAx>
        <c:axId val="113337088"/>
        <c:scaling>
          <c:orientation val="minMax"/>
        </c:scaling>
        <c:delete val="1"/>
        <c:axPos val="b"/>
        <c:numFmt formatCode="General" sourceLinked="1"/>
        <c:majorTickMark val="out"/>
        <c:minorTickMark val="none"/>
        <c:tickLblPos val="nextTo"/>
        <c:crossAx val="11333299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41951006124235"/>
          <c:y val="5.0925925925925923E-2"/>
          <c:w val="0.68801093613298336"/>
          <c:h val="0.52777777777777779"/>
        </c:manualLayout>
      </c:layout>
      <c:barChart>
        <c:barDir val="bar"/>
        <c:grouping val="clustered"/>
        <c:varyColors val="0"/>
        <c:ser>
          <c:idx val="0"/>
          <c:order val="0"/>
          <c:invertIfNegative val="0"/>
          <c:dPt>
            <c:idx val="0"/>
            <c:invertIfNegative val="0"/>
            <c:bubble3D val="0"/>
            <c:spPr>
              <a:solidFill>
                <a:schemeClr val="accent3">
                  <a:lumMod val="75000"/>
                </a:schemeClr>
              </a:solidFill>
            </c:spPr>
          </c:dPt>
          <c:dPt>
            <c:idx val="1"/>
            <c:invertIfNegative val="0"/>
            <c:bubble3D val="0"/>
            <c:spPr>
              <a:solidFill>
                <a:schemeClr val="accent6">
                  <a:lumMod val="75000"/>
                </a:schemeClr>
              </a:solidFill>
            </c:spPr>
          </c:dPt>
          <c:dLbls>
            <c:dLbl>
              <c:idx val="0"/>
              <c:layout>
                <c:manualLayout>
                  <c:x val="-0.59166666666666667"/>
                  <c:y val="-4.6296296296296294E-3"/>
                </c:manualLayout>
              </c:layout>
              <c:tx>
                <c:rich>
                  <a:bodyPr/>
                  <a:lstStyle/>
                  <a:p>
                    <a:r>
                      <a:rPr lang="en-US" dirty="0" smtClean="0">
                        <a:solidFill>
                          <a:schemeClr val="bg1"/>
                        </a:solidFill>
                      </a:rPr>
                      <a:t>234 (36%)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4861111111111111"/>
                  <c:y val="9.2592592592592587E-3"/>
                </c:manualLayout>
              </c:layout>
              <c:tx>
                <c:rich>
                  <a:bodyPr/>
                  <a:lstStyle/>
                  <a:p>
                    <a:r>
                      <a:rPr lang="en-US" dirty="0" smtClean="0">
                        <a:solidFill>
                          <a:schemeClr val="bg1"/>
                        </a:solidFill>
                      </a:rPr>
                      <a:t>179 (28%)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59166666666666667"/>
                  <c:y val="0"/>
                </c:manualLayout>
              </c:layout>
              <c:tx>
                <c:rich>
                  <a:bodyPr/>
                  <a:lstStyle/>
                  <a:p>
                    <a:r>
                      <a:rPr lang="en-US" dirty="0" smtClean="0">
                        <a:solidFill>
                          <a:schemeClr val="bg1"/>
                        </a:solidFill>
                      </a:rPr>
                      <a:t>231 (36%)</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Hoja3!$G$33:$G$35</c:f>
              <c:strCache>
                <c:ptCount val="3"/>
                <c:pt idx="0">
                  <c:v>Acoso Laboral</c:v>
                </c:pt>
                <c:pt idx="1">
                  <c:v>Acoso Sexual </c:v>
                </c:pt>
                <c:pt idx="2">
                  <c:v>Ambas conductas</c:v>
                </c:pt>
              </c:strCache>
            </c:strRef>
          </c:cat>
          <c:val>
            <c:numRef>
              <c:f>Hoja3!$H$33:$H$35</c:f>
              <c:numCache>
                <c:formatCode>General</c:formatCode>
                <c:ptCount val="3"/>
                <c:pt idx="0">
                  <c:v>234</c:v>
                </c:pt>
                <c:pt idx="1">
                  <c:v>179</c:v>
                </c:pt>
                <c:pt idx="2">
                  <c:v>231</c:v>
                </c:pt>
              </c:numCache>
            </c:numRef>
          </c:val>
        </c:ser>
        <c:dLbls>
          <c:showLegendKey val="0"/>
          <c:showVal val="1"/>
          <c:showCatName val="0"/>
          <c:showSerName val="0"/>
          <c:showPercent val="0"/>
          <c:showBubbleSize val="0"/>
        </c:dLbls>
        <c:gapWidth val="150"/>
        <c:overlap val="-25"/>
        <c:axId val="127276160"/>
        <c:axId val="127292160"/>
      </c:barChart>
      <c:catAx>
        <c:axId val="127276160"/>
        <c:scaling>
          <c:orientation val="minMax"/>
        </c:scaling>
        <c:delete val="0"/>
        <c:axPos val="l"/>
        <c:numFmt formatCode="General" sourceLinked="0"/>
        <c:majorTickMark val="none"/>
        <c:minorTickMark val="none"/>
        <c:tickLblPos val="nextTo"/>
        <c:txPr>
          <a:bodyPr/>
          <a:lstStyle/>
          <a:p>
            <a:pPr>
              <a:defRPr sz="900" b="0">
                <a:solidFill>
                  <a:srgbClr val="002060"/>
                </a:solidFill>
                <a:latin typeface="Verdana" pitchFamily="34" charset="0"/>
                <a:ea typeface="Verdana" pitchFamily="34" charset="0"/>
                <a:cs typeface="Verdana" pitchFamily="34" charset="0"/>
              </a:defRPr>
            </a:pPr>
            <a:endParaRPr lang="es-CL"/>
          </a:p>
        </c:txPr>
        <c:crossAx val="127292160"/>
        <c:crosses val="autoZero"/>
        <c:auto val="1"/>
        <c:lblAlgn val="ctr"/>
        <c:lblOffset val="100"/>
        <c:noMultiLvlLbl val="0"/>
      </c:catAx>
      <c:valAx>
        <c:axId val="127292160"/>
        <c:scaling>
          <c:orientation val="minMax"/>
        </c:scaling>
        <c:delete val="1"/>
        <c:axPos val="b"/>
        <c:numFmt formatCode="General" sourceLinked="1"/>
        <c:majorTickMark val="out"/>
        <c:minorTickMark val="none"/>
        <c:tickLblPos val="nextTo"/>
        <c:crossAx val="127276160"/>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9291148081129"/>
          <c:y val="5.0925925925925923E-2"/>
          <c:w val="0.70562637112930082"/>
          <c:h val="0.42592592592592593"/>
        </c:manualLayout>
      </c:layout>
      <c:barChart>
        <c:barDir val="bar"/>
        <c:grouping val="clustered"/>
        <c:varyColors val="0"/>
        <c:ser>
          <c:idx val="0"/>
          <c:order val="0"/>
          <c:spPr>
            <a:solidFill>
              <a:schemeClr val="accent6">
                <a:lumMod val="75000"/>
              </a:schemeClr>
            </a:solidFill>
          </c:spPr>
          <c:invertIfNegative val="0"/>
          <c:dPt>
            <c:idx val="0"/>
            <c:invertIfNegative val="0"/>
            <c:bubble3D val="0"/>
            <c:spPr>
              <a:solidFill>
                <a:schemeClr val="accent3">
                  <a:lumMod val="75000"/>
                </a:schemeClr>
              </a:solidFill>
            </c:spPr>
          </c:dPt>
          <c:dLbls>
            <c:dLbl>
              <c:idx val="0"/>
              <c:layout>
                <c:manualLayout>
                  <c:x val="-0.63128338537985607"/>
                  <c:y val="4.6296296296296294E-3"/>
                </c:manualLayout>
              </c:layout>
              <c:tx>
                <c:rich>
                  <a:bodyPr/>
                  <a:lstStyle/>
                  <a:p>
                    <a:pPr>
                      <a:defRPr>
                        <a:solidFill>
                          <a:schemeClr val="bg1"/>
                        </a:solidFill>
                      </a:defRPr>
                    </a:pPr>
                    <a:r>
                      <a:rPr lang="en-US" dirty="0" smtClean="0">
                        <a:solidFill>
                          <a:schemeClr val="bg1"/>
                        </a:solidFill>
                      </a:rPr>
                      <a:t>38 (78%)</a:t>
                    </a:r>
                    <a:endParaRPr lang="en-US" dirty="0">
                      <a:solidFill>
                        <a:schemeClr val="bg1"/>
                      </a:solidFill>
                    </a:endParaRPr>
                  </a:p>
                </c:rich>
              </c:tx>
              <c:spPr/>
              <c:showLegendKey val="0"/>
              <c:showVal val="1"/>
              <c:showCatName val="0"/>
              <c:showSerName val="0"/>
              <c:showPercent val="0"/>
              <c:showBubbleSize val="0"/>
              <c:extLst>
                <c:ext xmlns:c15="http://schemas.microsoft.com/office/drawing/2012/chart" uri="{CE6537A1-D6FC-4f65-9D91-7224C49458BB}"/>
              </c:extLst>
            </c:dLbl>
            <c:dLbl>
              <c:idx val="1"/>
              <c:layout>
                <c:manualLayout>
                  <c:x val="-0.15118971834727646"/>
                  <c:y val="4.6296296296296294E-3"/>
                </c:manualLayout>
              </c:layout>
              <c:tx>
                <c:rich>
                  <a:bodyPr/>
                  <a:lstStyle/>
                  <a:p>
                    <a:pPr>
                      <a:defRPr>
                        <a:solidFill>
                          <a:schemeClr val="bg1"/>
                        </a:solidFill>
                      </a:defRPr>
                    </a:pPr>
                    <a:r>
                      <a:rPr lang="en-US" dirty="0" smtClean="0">
                        <a:solidFill>
                          <a:schemeClr val="bg1"/>
                        </a:solidFill>
                      </a:rPr>
                      <a:t>10 (20%) </a:t>
                    </a:r>
                    <a:endParaRPr lang="en-US" dirty="0">
                      <a:solidFill>
                        <a:schemeClr val="bg1"/>
                      </a:solidFill>
                    </a:endParaRPr>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Hoja3!$B$43:$B$44</c:f>
              <c:strCache>
                <c:ptCount val="2"/>
                <c:pt idx="0">
                  <c:v>Acoso Laboral</c:v>
                </c:pt>
                <c:pt idx="1">
                  <c:v>Acoso Sexual</c:v>
                </c:pt>
              </c:strCache>
            </c:strRef>
          </c:cat>
          <c:val>
            <c:numRef>
              <c:f>Hoja3!$C$43:$C$44</c:f>
              <c:numCache>
                <c:formatCode>General</c:formatCode>
                <c:ptCount val="2"/>
                <c:pt idx="0">
                  <c:v>38</c:v>
                </c:pt>
                <c:pt idx="1">
                  <c:v>10</c:v>
                </c:pt>
              </c:numCache>
            </c:numRef>
          </c:val>
        </c:ser>
        <c:dLbls>
          <c:showLegendKey val="0"/>
          <c:showVal val="1"/>
          <c:showCatName val="0"/>
          <c:showSerName val="0"/>
          <c:showPercent val="0"/>
          <c:showBubbleSize val="0"/>
        </c:dLbls>
        <c:gapWidth val="150"/>
        <c:overlap val="-25"/>
        <c:axId val="131036672"/>
        <c:axId val="131038208"/>
      </c:barChart>
      <c:catAx>
        <c:axId val="131036672"/>
        <c:scaling>
          <c:orientation val="minMax"/>
        </c:scaling>
        <c:delete val="0"/>
        <c:axPos val="l"/>
        <c:numFmt formatCode="General" sourceLinked="0"/>
        <c:majorTickMark val="none"/>
        <c:minorTickMark val="none"/>
        <c:tickLblPos val="nextTo"/>
        <c:txPr>
          <a:bodyPr/>
          <a:lstStyle/>
          <a:p>
            <a:pPr>
              <a:defRPr sz="900" b="0">
                <a:solidFill>
                  <a:srgbClr val="002060"/>
                </a:solidFill>
                <a:latin typeface="Verdana" pitchFamily="34" charset="0"/>
                <a:ea typeface="Verdana" pitchFamily="34" charset="0"/>
                <a:cs typeface="Verdana" pitchFamily="34" charset="0"/>
              </a:defRPr>
            </a:pPr>
            <a:endParaRPr lang="es-CL"/>
          </a:p>
        </c:txPr>
        <c:crossAx val="131038208"/>
        <c:crosses val="autoZero"/>
        <c:auto val="1"/>
        <c:lblAlgn val="ctr"/>
        <c:lblOffset val="100"/>
        <c:noMultiLvlLbl val="0"/>
      </c:catAx>
      <c:valAx>
        <c:axId val="131038208"/>
        <c:scaling>
          <c:orientation val="minMax"/>
        </c:scaling>
        <c:delete val="1"/>
        <c:axPos val="b"/>
        <c:numFmt formatCode="General" sourceLinked="1"/>
        <c:majorTickMark val="out"/>
        <c:minorTickMark val="none"/>
        <c:tickLblPos val="nextTo"/>
        <c:crossAx val="131036672"/>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3037840" cy="464820"/>
          </a:xfrm>
          <a:prstGeom prst="rect">
            <a:avLst/>
          </a:prstGeom>
        </p:spPr>
        <p:txBody>
          <a:bodyPr vert="horz" lIns="93174" tIns="46587" rIns="93174" bIns="46587" rtlCol="0"/>
          <a:lstStyle>
            <a:lvl1pPr algn="l">
              <a:defRPr sz="1200"/>
            </a:lvl1pPr>
          </a:lstStyle>
          <a:p>
            <a:endParaRPr lang="es-CL"/>
          </a:p>
        </p:txBody>
      </p:sp>
      <p:sp>
        <p:nvSpPr>
          <p:cNvPr id="3" name="2 Marcador de fecha"/>
          <p:cNvSpPr>
            <a:spLocks noGrp="1"/>
          </p:cNvSpPr>
          <p:nvPr>
            <p:ph type="dt" sz="quarter" idx="1"/>
          </p:nvPr>
        </p:nvSpPr>
        <p:spPr>
          <a:xfrm>
            <a:off x="3970938" y="1"/>
            <a:ext cx="3037840" cy="464820"/>
          </a:xfrm>
          <a:prstGeom prst="rect">
            <a:avLst/>
          </a:prstGeom>
        </p:spPr>
        <p:txBody>
          <a:bodyPr vert="horz" lIns="93174" tIns="46587" rIns="93174" bIns="46587" rtlCol="0"/>
          <a:lstStyle>
            <a:lvl1pPr algn="r">
              <a:defRPr sz="1200"/>
            </a:lvl1pPr>
          </a:lstStyle>
          <a:p>
            <a:fld id="{45AEF1E0-32A4-4293-99C5-84849AB4ED23}" type="datetimeFigureOut">
              <a:rPr lang="es-CL" smtClean="0"/>
              <a:t>01-12-2014</a:t>
            </a:fld>
            <a:endParaRPr lang="es-CL"/>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4" tIns="46587" rIns="93174" bIns="46587"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4" tIns="46587" rIns="93174" bIns="46587" rtlCol="0" anchor="b"/>
          <a:lstStyle>
            <a:lvl1pPr algn="r">
              <a:defRPr sz="1200"/>
            </a:lvl1pPr>
          </a:lstStyle>
          <a:p>
            <a:fld id="{7B06D774-7BB2-4974-9B02-82C59B908669}" type="slidenum">
              <a:rPr lang="es-CL" smtClean="0"/>
              <a:t>‹Nº›</a:t>
            </a:fld>
            <a:endParaRPr lang="es-CL"/>
          </a:p>
        </p:txBody>
      </p:sp>
    </p:spTree>
    <p:extLst>
      <p:ext uri="{BB962C8B-B14F-4D97-AF65-F5344CB8AC3E}">
        <p14:creationId xmlns:p14="http://schemas.microsoft.com/office/powerpoint/2010/main" val="16289196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00" y="4480113"/>
            <a:ext cx="9139376" cy="677079"/>
          </a:xfrm>
          <a:prstGeom prst="rect">
            <a:avLst/>
          </a:prstGeom>
        </p:spPr>
        <p:txBody>
          <a:bodyPr anchor="ctr">
            <a:normAutofit/>
          </a:bodyPr>
          <a:lstStyle>
            <a:lvl1pPr marL="0" indent="0" algn="ctr">
              <a:buNone/>
              <a:defRPr sz="1900">
                <a:solidFill>
                  <a:srgbClr val="FFFFFF"/>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n-US" dirty="0"/>
          </a:p>
        </p:txBody>
      </p:sp>
      <p:sp>
        <p:nvSpPr>
          <p:cNvPr id="13" name="Title 12"/>
          <p:cNvSpPr>
            <a:spLocks noGrp="1"/>
          </p:cNvSpPr>
          <p:nvPr>
            <p:ph type="title"/>
          </p:nvPr>
        </p:nvSpPr>
        <p:spPr>
          <a:xfrm>
            <a:off x="10134" y="1772816"/>
            <a:ext cx="9142622" cy="1584581"/>
          </a:xfrm>
          <a:prstGeom prst="rect">
            <a:avLst/>
          </a:prstGeom>
        </p:spPr>
        <p:txBody>
          <a:bodyPr/>
          <a:lstStyle>
            <a:lvl1pPr algn="ctr">
              <a:defRPr sz="4000" b="1" spc="150" baseline="0">
                <a:latin typeface="Calibri" panose="020F0502020204030204" pitchFamily="34" charset="0"/>
              </a:defRPr>
            </a:lvl1pPr>
          </a:lstStyle>
          <a:p>
            <a:r>
              <a:rPr lang="es-ES" dirty="0" smtClean="0"/>
              <a:t>Haga clic para modificar el estilo de título del patrón</a:t>
            </a:r>
            <a:endParaRPr lang="en-US" dirty="0"/>
          </a:p>
        </p:txBody>
      </p:sp>
      <p:pic>
        <p:nvPicPr>
          <p:cNvPr id="9" name="8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221326"/>
            <a:ext cx="1473130" cy="1332279"/>
          </a:xfrm>
          <a:prstGeom prst="rect">
            <a:avLst/>
          </a:prstGeom>
          <a:ln w="22225">
            <a:solidFill>
              <a:srgbClr val="FFFFFF"/>
            </a:solidFill>
          </a:ln>
        </p:spPr>
      </p:pic>
      <p:cxnSp>
        <p:nvCxnSpPr>
          <p:cNvPr id="5" name="Conector recto 4"/>
          <p:cNvCxnSpPr/>
          <p:nvPr userDrawn="1"/>
        </p:nvCxnSpPr>
        <p:spPr>
          <a:xfrm>
            <a:off x="-3246" y="4149080"/>
            <a:ext cx="914724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9 Grupo"/>
          <p:cNvGrpSpPr/>
          <p:nvPr userDrawn="1"/>
        </p:nvGrpSpPr>
        <p:grpSpPr>
          <a:xfrm>
            <a:off x="-3246" y="5418082"/>
            <a:ext cx="9147246" cy="1439918"/>
            <a:chOff x="-140583" y="5396463"/>
            <a:chExt cx="9284583" cy="1461537"/>
          </a:xfrm>
        </p:grpSpPr>
        <p:pic>
          <p:nvPicPr>
            <p:cNvPr id="7" name="6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2040" y="5396464"/>
              <a:ext cx="2176973" cy="1461536"/>
            </a:xfrm>
            <a:prstGeom prst="rect">
              <a:avLst/>
            </a:prstGeom>
          </p:spPr>
        </p:pic>
        <p:pic>
          <p:nvPicPr>
            <p:cNvPr id="6" name="5 Image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8308" y="5396464"/>
              <a:ext cx="2953732" cy="1461535"/>
            </a:xfrm>
            <a:prstGeom prst="rect">
              <a:avLst/>
            </a:prstGeom>
          </p:spPr>
        </p:pic>
        <p:pic>
          <p:nvPicPr>
            <p:cNvPr id="8" name="7 Image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8264" y="5396463"/>
              <a:ext cx="2195736" cy="1461537"/>
            </a:xfrm>
            <a:prstGeom prst="rect">
              <a:avLst/>
            </a:prstGeom>
          </p:spPr>
        </p:pic>
        <p:pic>
          <p:nvPicPr>
            <p:cNvPr id="4" name="3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583" y="5396464"/>
              <a:ext cx="2192303" cy="1461535"/>
            </a:xfrm>
            <a:prstGeom prst="rect">
              <a:avLst/>
            </a:prstGeom>
          </p:spPr>
        </p:pic>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12" name="Date Placeholder 3"/>
          <p:cNvSpPr>
            <a:spLocks noGrp="1"/>
          </p:cNvSpPr>
          <p:nvPr>
            <p:ph type="dt" sz="half" idx="2"/>
          </p:nvPr>
        </p:nvSpPr>
        <p:spPr>
          <a:xfrm>
            <a:off x="304800" y="6382781"/>
            <a:ext cx="2133600" cy="274320"/>
          </a:xfrm>
          <a:prstGeom prst="rect">
            <a:avLst/>
          </a:prstGeom>
        </p:spPr>
        <p:txBody>
          <a:bodyPr/>
          <a:lstStyle>
            <a:lvl1pPr>
              <a:defRPr sz="1600">
                <a:solidFill>
                  <a:schemeClr val="bg1">
                    <a:lumMod val="50000"/>
                  </a:schemeClr>
                </a:solidFill>
                <a:latin typeface="Calibri" panose="020F0502020204030204" pitchFamily="34" charset="0"/>
              </a:defRPr>
            </a:lvl1pPr>
          </a:lstStyle>
          <a:p>
            <a:fld id="{71FE07CB-D657-4C9A-A455-DDFDD268E64D}" type="datetimeFigureOut">
              <a:rPr lang="es-CL" smtClean="0"/>
              <a:pPr/>
              <a:t>01-12-2014</a:t>
            </a:fld>
            <a:endParaRPr lang="es-CL"/>
          </a:p>
        </p:txBody>
      </p:sp>
      <p:sp>
        <p:nvSpPr>
          <p:cNvPr id="13" name="Footer Placeholder 4"/>
          <p:cNvSpPr>
            <a:spLocks noGrp="1"/>
          </p:cNvSpPr>
          <p:nvPr>
            <p:ph type="ftr" sz="quarter" idx="3"/>
          </p:nvPr>
        </p:nvSpPr>
        <p:spPr>
          <a:xfrm>
            <a:off x="3347864" y="6356350"/>
            <a:ext cx="3352800" cy="274320"/>
          </a:xfrm>
          <a:prstGeom prst="rect">
            <a:avLst/>
          </a:prstGeom>
        </p:spPr>
        <p:txBody>
          <a:bodyPr/>
          <a:lstStyle>
            <a:lvl1pPr>
              <a:defRPr sz="1600">
                <a:solidFill>
                  <a:schemeClr val="bg1">
                    <a:lumMod val="50000"/>
                  </a:schemeClr>
                </a:solidFill>
                <a:latin typeface="Calibri" panose="020F0502020204030204" pitchFamily="34" charset="0"/>
              </a:defRPr>
            </a:lvl1pPr>
          </a:lstStyle>
          <a:p>
            <a:endParaRPr lang="es-CL" dirty="0"/>
          </a:p>
        </p:txBody>
      </p:sp>
      <p:pic>
        <p:nvPicPr>
          <p:cNvPr id="14"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812" y="6453336"/>
            <a:ext cx="750652" cy="144055"/>
          </a:xfrm>
          <a:prstGeom prst="rect">
            <a:avLst/>
          </a:prstGeom>
        </p:spPr>
      </p:pic>
      <p:sp>
        <p:nvSpPr>
          <p:cNvPr id="15" name="3 Rectángulo"/>
          <p:cNvSpPr/>
          <p:nvPr userDrawn="1"/>
        </p:nvSpPr>
        <p:spPr>
          <a:xfrm>
            <a:off x="0" y="-1"/>
            <a:ext cx="9144000" cy="1110353"/>
          </a:xfrm>
          <a:prstGeom prst="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4000" b="1" dirty="0">
              <a:latin typeface="Calibri" panose="020F0502020204030204" pitchFamily="34" charset="0"/>
            </a:endParaRPr>
          </a:p>
        </p:txBody>
      </p:sp>
      <p:sp>
        <p:nvSpPr>
          <p:cNvPr id="20" name="Marcador de texto 2"/>
          <p:cNvSpPr>
            <a:spLocks noGrp="1"/>
          </p:cNvSpPr>
          <p:nvPr>
            <p:ph idx="1" hasCustomPrompt="1"/>
          </p:nvPr>
        </p:nvSpPr>
        <p:spPr>
          <a:xfrm>
            <a:off x="406400" y="1905551"/>
            <a:ext cx="8331200" cy="4243290"/>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lumOff val="2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una columna de texto. </a:t>
            </a:r>
            <a:r>
              <a:rPr lang="es-ES_tradnl" dirty="0" err="1" smtClean="0"/>
              <a:t>Verdana</a:t>
            </a:r>
            <a:r>
              <a:rPr lang="es-ES_tradnl" dirty="0" smtClean="0"/>
              <a:t> 15pt.</a:t>
            </a:r>
          </a:p>
          <a:p>
            <a:pPr lvl="0"/>
            <a:endParaRPr lang="es-ES_tradnl"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  </a:t>
            </a:r>
          </a:p>
        </p:txBody>
      </p:sp>
      <p:sp>
        <p:nvSpPr>
          <p:cNvPr id="21" name="Marcador de contenido 12"/>
          <p:cNvSpPr>
            <a:spLocks noGrp="1"/>
          </p:cNvSpPr>
          <p:nvPr>
            <p:ph sz="quarter" idx="12" hasCustomPrompt="1"/>
          </p:nvPr>
        </p:nvSpPr>
        <p:spPr>
          <a:xfrm>
            <a:off x="406400" y="286651"/>
            <a:ext cx="8331200"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spc="0">
                <a:solidFill>
                  <a:schemeClr val="bg1"/>
                </a:solidFill>
                <a:latin typeface="Calibri" panose="020F0502020204030204" pitchFamily="34" charset="0"/>
              </a:defRPr>
            </a:lvl1pPr>
          </a:lstStyle>
          <a:p>
            <a:pPr lvl="0"/>
            <a:r>
              <a:rPr lang="es-ES" dirty="0" smtClean="0"/>
              <a:t>Titulo del capítulo/tema de la </a:t>
            </a:r>
            <a:r>
              <a:rPr lang="es-ES" dirty="0" err="1" smtClean="0"/>
              <a:t>diapo</a:t>
            </a:r>
            <a:r>
              <a:rPr lang="es-ES" dirty="0" smtClean="0"/>
              <a:t>. en máx. dos líneas. </a:t>
            </a:r>
          </a:p>
          <a:p>
            <a:pPr lvl="0"/>
            <a:endParaRPr lang="es-ES" dirty="0" smtClean="0"/>
          </a:p>
        </p:txBody>
      </p:sp>
      <p:sp>
        <p:nvSpPr>
          <p:cNvPr id="22" name="Marcador de contenido 12"/>
          <p:cNvSpPr>
            <a:spLocks noGrp="1"/>
          </p:cNvSpPr>
          <p:nvPr>
            <p:ph sz="quarter" idx="13" hasCustomPrompt="1"/>
          </p:nvPr>
        </p:nvSpPr>
        <p:spPr>
          <a:xfrm>
            <a:off x="429794" y="1317862"/>
            <a:ext cx="8331200"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accent1"/>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10" name="Marcador de posición de imagen 9"/>
          <p:cNvSpPr>
            <a:spLocks noGrp="1"/>
          </p:cNvSpPr>
          <p:nvPr>
            <p:ph type="pic" sz="quarter" idx="13"/>
          </p:nvPr>
        </p:nvSpPr>
        <p:spPr>
          <a:xfrm>
            <a:off x="0" y="2704"/>
            <a:ext cx="2808287" cy="6858000"/>
          </a:xfrm>
          <a:prstGeom prst="rect">
            <a:avLst/>
          </a:prstGeom>
        </p:spPr>
        <p:txBody>
          <a:bodyPr/>
          <a:lstStyle/>
          <a:p>
            <a:endParaRPr lang="es-ES"/>
          </a:p>
        </p:txBody>
      </p:sp>
      <p:sp>
        <p:nvSpPr>
          <p:cNvPr id="4" name="Content Placeholder 11"/>
          <p:cNvSpPr>
            <a:spLocks noGrp="1"/>
          </p:cNvSpPr>
          <p:nvPr>
            <p:ph sz="quarter" idx="11" hasCustomPrompt="1"/>
          </p:nvPr>
        </p:nvSpPr>
        <p:spPr>
          <a:xfrm>
            <a:off x="3187700" y="2582488"/>
            <a:ext cx="5956300" cy="1638600"/>
          </a:xfrm>
          <a:prstGeom prst="rect">
            <a:avLst/>
          </a:prstGeom>
        </p:spPr>
        <p:txBody>
          <a:bodyPr vert="horz"/>
          <a:lstStyle>
            <a:lvl1pPr marL="0" indent="0">
              <a:buNone/>
              <a:defRPr sz="2800" b="1" i="0">
                <a:solidFill>
                  <a:schemeClr val="tx2">
                    <a:lumMod val="75000"/>
                  </a:schemeClr>
                </a:solidFill>
                <a:latin typeface="Calibri" panose="020F0502020204030204" pitchFamily="34" charset="0"/>
                <a:cs typeface="Verdana"/>
              </a:defRPr>
            </a:lvl1pPr>
          </a:lstStyle>
          <a:p>
            <a:r>
              <a:rPr lang="es-ES" dirty="0" smtClean="0"/>
              <a:t>Estilo portada presentación 1, </a:t>
            </a:r>
            <a:endParaRPr lang="es-ES" dirty="0"/>
          </a:p>
        </p:txBody>
      </p:sp>
      <p:sp>
        <p:nvSpPr>
          <p:cNvPr id="5" name="Content Placeholder 11"/>
          <p:cNvSpPr>
            <a:spLocks noGrp="1"/>
          </p:cNvSpPr>
          <p:nvPr>
            <p:ph sz="quarter" idx="12" hasCustomPrompt="1"/>
          </p:nvPr>
        </p:nvSpPr>
        <p:spPr>
          <a:xfrm>
            <a:off x="3187700" y="4221088"/>
            <a:ext cx="5956300" cy="1027545"/>
          </a:xfrm>
          <a:prstGeom prst="rect">
            <a:avLst/>
          </a:prstGeom>
        </p:spPr>
        <p:txBody>
          <a:bodyPr vert="horz"/>
          <a:lstStyle>
            <a:lvl1pPr marL="0" indent="0">
              <a:buNone/>
              <a:defRPr sz="1800" b="0" i="0">
                <a:solidFill>
                  <a:schemeClr val="bg1">
                    <a:lumMod val="50000"/>
                  </a:schemeClr>
                </a:solidFill>
                <a:latin typeface="Calibri" panose="020F0502020204030204" pitchFamily="34" charset="0"/>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pic>
        <p:nvPicPr>
          <p:cNvPr id="7"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6680200"/>
            <a:ext cx="2032000" cy="177800"/>
          </a:xfrm>
          <a:prstGeom prst="rect">
            <a:avLst/>
          </a:prstGeom>
        </p:spPr>
      </p:pic>
    </p:spTree>
    <p:extLst>
      <p:ext uri="{BB962C8B-B14F-4D97-AF65-F5344CB8AC3E}">
        <p14:creationId xmlns:p14="http://schemas.microsoft.com/office/powerpoint/2010/main" val="28156380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Marcador de texto 2"/>
          <p:cNvSpPr>
            <a:spLocks noGrp="1"/>
          </p:cNvSpPr>
          <p:nvPr>
            <p:ph idx="14"/>
          </p:nvPr>
        </p:nvSpPr>
        <p:spPr>
          <a:xfrm>
            <a:off x="0" y="0"/>
            <a:ext cx="9144000" cy="6857999"/>
          </a:xfrm>
          <a:prstGeom prst="rect">
            <a:avLst/>
          </a:prstGeom>
        </p:spPr>
        <p:txBody>
          <a:bodyPr vert="horz" lIns="91440" tIns="45720" rIns="91440" bIns="45720" rtlCol="0">
            <a:normAutofit/>
          </a:bodyPr>
          <a:lstStyle>
            <a:lvl1pPr marL="0" indent="0" algn="l">
              <a:buFont typeface="Arial"/>
              <a:buNone/>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endParaRPr lang="es-ES_tradnl" dirty="0" smtClean="0"/>
          </a:p>
          <a:p>
            <a:pPr lvl="0"/>
            <a:r>
              <a:rPr lang="es-ES_tradnl" dirty="0" smtClean="0"/>
              <a:t>Imagen</a:t>
            </a:r>
          </a:p>
        </p:txBody>
      </p:sp>
      <p:sp>
        <p:nvSpPr>
          <p:cNvPr id="10" name="Marcador de contenido 12"/>
          <p:cNvSpPr>
            <a:spLocks noGrp="1"/>
          </p:cNvSpPr>
          <p:nvPr>
            <p:ph sz="quarter" idx="12" hasCustomPrompt="1"/>
          </p:nvPr>
        </p:nvSpPr>
        <p:spPr>
          <a:xfrm>
            <a:off x="3479800" y="3771900"/>
            <a:ext cx="5257800" cy="162560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i="0" spc="0">
                <a:solidFill>
                  <a:schemeClr val="tx2">
                    <a:lumMod val="75000"/>
                  </a:schemeClr>
                </a:solidFill>
                <a:latin typeface="Calibri" panose="020F0502020204030204" pitchFamily="34" charset="0"/>
              </a:defRPr>
            </a:lvl1pPr>
          </a:lstStyle>
          <a:p>
            <a:pPr lvl="0"/>
            <a:r>
              <a:rPr lang="es-ES" dirty="0" smtClean="0"/>
              <a:t>Titulo del capítulo/tema de la </a:t>
            </a:r>
            <a:r>
              <a:rPr lang="es-ES" dirty="0" err="1" smtClean="0"/>
              <a:t>diapo</a:t>
            </a:r>
            <a:r>
              <a:rPr lang="es-ES" dirty="0" smtClean="0"/>
              <a:t>. en máx. dos líneas. </a:t>
            </a:r>
          </a:p>
        </p:txBody>
      </p:sp>
      <p:sp>
        <p:nvSpPr>
          <p:cNvPr id="11" name="Marcador de contenido 12"/>
          <p:cNvSpPr>
            <a:spLocks noGrp="1"/>
          </p:cNvSpPr>
          <p:nvPr>
            <p:ph sz="quarter" idx="13" hasCustomPrompt="1"/>
          </p:nvPr>
        </p:nvSpPr>
        <p:spPr>
          <a:xfrm>
            <a:off x="3479800" y="5524500"/>
            <a:ext cx="52578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bg1">
                    <a:lumMod val="50000"/>
                  </a:schemeClr>
                </a:solidFill>
                <a:latin typeface="Verdana"/>
              </a:defRPr>
            </a:lvl1pPr>
          </a:lstStyle>
          <a:p>
            <a:pPr lvl="0"/>
            <a:r>
              <a:rPr lang="es-ES" dirty="0" smtClean="0"/>
              <a:t>(Línea adicional) Subtema</a:t>
            </a:r>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0"/>
            <a:ext cx="2032000" cy="177800"/>
          </a:xfrm>
          <a:prstGeom prst="rect">
            <a:avLst/>
          </a:prstGeom>
        </p:spPr>
      </p:pic>
    </p:spTree>
    <p:extLst>
      <p:ext uri="{BB962C8B-B14F-4D97-AF65-F5344CB8AC3E}">
        <p14:creationId xmlns:p14="http://schemas.microsoft.com/office/powerpoint/2010/main" val="22752009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3" name="Rectangle 6"/>
          <p:cNvSpPr/>
          <p:nvPr userDrawn="1"/>
        </p:nvSpPr>
        <p:spPr>
          <a:xfrm>
            <a:off x="0" y="0"/>
            <a:ext cx="9144000" cy="6885384"/>
          </a:xfrm>
          <a:prstGeom prst="rect">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1 Título"/>
          <p:cNvSpPr>
            <a:spLocks noGrp="1"/>
          </p:cNvSpPr>
          <p:nvPr>
            <p:ph type="title" hasCustomPrompt="1"/>
          </p:nvPr>
        </p:nvSpPr>
        <p:spPr>
          <a:xfrm>
            <a:off x="0" y="2280575"/>
            <a:ext cx="9144000" cy="1143000"/>
          </a:xfrm>
          <a:prstGeom prst="rect">
            <a:avLst/>
          </a:prstGeom>
        </p:spPr>
        <p:txBody>
          <a:bodyPr/>
          <a:lstStyle>
            <a:lvl1pPr>
              <a:defRPr b="1">
                <a:latin typeface="Calibri" panose="020F0502020204030204" pitchFamily="34" charset="0"/>
              </a:defRPr>
            </a:lvl1pPr>
          </a:lstStyle>
          <a:p>
            <a:r>
              <a:rPr lang="es-ES" dirty="0" smtClean="0"/>
              <a:t>¡Muchas Gracias!</a:t>
            </a:r>
            <a:endParaRPr lang="es-CL" dirty="0"/>
          </a:p>
        </p:txBody>
      </p:sp>
      <p:grpSp>
        <p:nvGrpSpPr>
          <p:cNvPr id="3" name="Grupo 2"/>
          <p:cNvGrpSpPr/>
          <p:nvPr userDrawn="1"/>
        </p:nvGrpSpPr>
        <p:grpSpPr>
          <a:xfrm>
            <a:off x="1673678" y="4033334"/>
            <a:ext cx="5544616" cy="564654"/>
            <a:chOff x="827584" y="5652913"/>
            <a:chExt cx="5544616" cy="564654"/>
          </a:xfrm>
        </p:grpSpPr>
        <p:sp>
          <p:nvSpPr>
            <p:cNvPr id="7" name="6 CuadroTexto"/>
            <p:cNvSpPr txBox="1"/>
            <p:nvPr userDrawn="1"/>
          </p:nvSpPr>
          <p:spPr>
            <a:xfrm>
              <a:off x="1475656" y="5781352"/>
              <a:ext cx="1512168"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@ADP_Chile</a:t>
              </a:r>
              <a:endParaRPr lang="es-CL" sz="1400" b="1" i="0" dirty="0">
                <a:solidFill>
                  <a:schemeClr val="bg1"/>
                </a:solidFill>
                <a:latin typeface="Calibri" panose="020F0502020204030204" pitchFamily="34" charset="0"/>
              </a:endParaRPr>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84" y="5652913"/>
              <a:ext cx="564654" cy="564654"/>
            </a:xfrm>
            <a:prstGeom prst="rect">
              <a:avLst/>
            </a:prstGeom>
          </p:spPr>
        </p:pic>
        <p:sp>
          <p:nvSpPr>
            <p:cNvPr id="9" name="8 CuadroTexto"/>
            <p:cNvSpPr txBox="1"/>
            <p:nvPr userDrawn="1"/>
          </p:nvSpPr>
          <p:spPr>
            <a:xfrm>
              <a:off x="2843808" y="5792202"/>
              <a:ext cx="1800200"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@empleospublicos</a:t>
              </a:r>
              <a:endParaRPr lang="es-CL" sz="1400" b="1" i="0" dirty="0">
                <a:solidFill>
                  <a:schemeClr val="bg1"/>
                </a:solidFill>
                <a:latin typeface="Calibri" panose="020F0502020204030204" pitchFamily="34" charset="0"/>
              </a:endParaRPr>
            </a:p>
          </p:txBody>
        </p:sp>
        <p:sp>
          <p:nvSpPr>
            <p:cNvPr id="10" name="9 CuadroTexto"/>
            <p:cNvSpPr txBox="1"/>
            <p:nvPr userDrawn="1"/>
          </p:nvSpPr>
          <p:spPr>
            <a:xfrm>
              <a:off x="4716016" y="5781787"/>
              <a:ext cx="1656184"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@directoreschile</a:t>
              </a:r>
              <a:endParaRPr lang="es-CL" sz="1400" b="1" i="0" dirty="0">
                <a:solidFill>
                  <a:schemeClr val="bg1"/>
                </a:solidFill>
                <a:latin typeface="Calibri" panose="020F0502020204030204" pitchFamily="34" charset="0"/>
              </a:endParaRPr>
            </a:p>
          </p:txBody>
        </p:sp>
      </p:grpSp>
      <p:sp>
        <p:nvSpPr>
          <p:cNvPr id="11" name="10 CuadroTexto"/>
          <p:cNvSpPr txBox="1"/>
          <p:nvPr userDrawn="1"/>
        </p:nvSpPr>
        <p:spPr>
          <a:xfrm>
            <a:off x="18002" y="3661884"/>
            <a:ext cx="9125998" cy="461665"/>
          </a:xfrm>
          <a:prstGeom prst="rect">
            <a:avLst/>
          </a:prstGeom>
          <a:noFill/>
        </p:spPr>
        <p:txBody>
          <a:bodyPr wrap="square" rtlCol="0">
            <a:spAutoFit/>
          </a:bodyPr>
          <a:lstStyle/>
          <a:p>
            <a:pPr algn="ctr"/>
            <a:r>
              <a:rPr lang="es-CL" sz="2400" b="0" i="0" dirty="0" smtClean="0">
                <a:solidFill>
                  <a:schemeClr val="bg1"/>
                </a:solidFill>
                <a:latin typeface="Calibri" panose="020F0502020204030204" pitchFamily="34" charset="0"/>
              </a:rPr>
              <a:t>www.serviciocivil.cl</a:t>
            </a:r>
            <a:endParaRPr lang="es-CL" sz="1600" b="0" i="0" dirty="0">
              <a:solidFill>
                <a:schemeClr val="bg1"/>
              </a:solidFill>
              <a:latin typeface="Calibri" panose="020F0502020204030204" pitchFamily="34" charset="0"/>
            </a:endParaRPr>
          </a:p>
        </p:txBody>
      </p:sp>
      <p:pic>
        <p:nvPicPr>
          <p:cNvPr id="21" name="20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85123" y="5490022"/>
            <a:ext cx="1373753" cy="1242403"/>
          </a:xfrm>
          <a:prstGeom prst="rect">
            <a:avLst/>
          </a:prstGeom>
          <a:ln w="22225">
            <a:solidFill>
              <a:srgbClr val="FFFFFF"/>
            </a:solidFill>
          </a:ln>
        </p:spPr>
      </p:pic>
      <p:cxnSp>
        <p:nvCxnSpPr>
          <p:cNvPr id="5" name="Conector recto 4"/>
          <p:cNvCxnSpPr/>
          <p:nvPr userDrawn="1"/>
        </p:nvCxnSpPr>
        <p:spPr>
          <a:xfrm>
            <a:off x="0" y="3661884"/>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userDrawn="1"/>
        </p:nvCxnSpPr>
        <p:spPr>
          <a:xfrm>
            <a:off x="18002" y="4653136"/>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2" y="606243"/>
            <a:ext cx="9144000" cy="1472697"/>
          </a:xfrm>
          <a:prstGeom prst="rect">
            <a:avLst/>
          </a:prstGeom>
        </p:spPr>
      </p:pic>
    </p:spTree>
    <p:extLst>
      <p:ext uri="{BB962C8B-B14F-4D97-AF65-F5344CB8AC3E}">
        <p14:creationId xmlns:p14="http://schemas.microsoft.com/office/powerpoint/2010/main" val="11784877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5" r:id="rId4"/>
    <p:sldLayoutId id="2147483660" r:id="rId5"/>
  </p:sldLayoutIdLst>
  <p:timing>
    <p:tnLst>
      <p:par>
        <p:cT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normAutofit/>
          </a:bodyPr>
          <a:lstStyle/>
          <a:p>
            <a:r>
              <a:rPr lang="es-CL" sz="1600" dirty="0" smtClean="0">
                <a:latin typeface="Verdana" pitchFamily="34" charset="0"/>
                <a:ea typeface="Verdana" pitchFamily="34" charset="0"/>
                <a:cs typeface="Verdana" pitchFamily="34" charset="0"/>
              </a:rPr>
              <a:t>18 Noviembre 2014</a:t>
            </a:r>
            <a:endParaRPr lang="es-CL" sz="1600" dirty="0">
              <a:latin typeface="Verdana" pitchFamily="34" charset="0"/>
              <a:ea typeface="Verdana" pitchFamily="34" charset="0"/>
              <a:cs typeface="Verdana" pitchFamily="34" charset="0"/>
            </a:endParaRPr>
          </a:p>
        </p:txBody>
      </p:sp>
      <p:sp>
        <p:nvSpPr>
          <p:cNvPr id="2" name="1 Título"/>
          <p:cNvSpPr>
            <a:spLocks noGrp="1"/>
          </p:cNvSpPr>
          <p:nvPr>
            <p:ph type="title"/>
          </p:nvPr>
        </p:nvSpPr>
        <p:spPr>
          <a:xfrm>
            <a:off x="10134" y="1916427"/>
            <a:ext cx="9142622" cy="1584581"/>
          </a:xfrm>
        </p:spPr>
        <p:txBody>
          <a:bodyPr/>
          <a:lstStyle/>
          <a:p>
            <a:r>
              <a:rPr lang="es-CL" sz="2800" dirty="0">
                <a:latin typeface="Verdana" pitchFamily="34" charset="0"/>
                <a:ea typeface="Verdana" pitchFamily="34" charset="0"/>
                <a:cs typeface="Verdana" pitchFamily="34" charset="0"/>
              </a:rPr>
              <a:t>buen </a:t>
            </a:r>
            <a:r>
              <a:rPr lang="es-CL" sz="2800" dirty="0" smtClean="0">
                <a:latin typeface="Verdana" pitchFamily="34" charset="0"/>
                <a:ea typeface="Verdana" pitchFamily="34" charset="0"/>
                <a:cs typeface="Verdana" pitchFamily="34" charset="0"/>
              </a:rPr>
              <a:t>trato y </a:t>
            </a:r>
            <a:br>
              <a:rPr lang="es-CL" sz="2800" dirty="0" smtClean="0">
                <a:latin typeface="Verdana" pitchFamily="34" charset="0"/>
                <a:ea typeface="Verdana" pitchFamily="34" charset="0"/>
                <a:cs typeface="Verdana" pitchFamily="34" charset="0"/>
              </a:rPr>
            </a:br>
            <a:r>
              <a:rPr lang="es-CL" sz="2800" dirty="0" smtClean="0">
                <a:latin typeface="Verdana" pitchFamily="34" charset="0"/>
                <a:ea typeface="Verdana" pitchFamily="34" charset="0"/>
                <a:cs typeface="Verdana" pitchFamily="34" charset="0"/>
              </a:rPr>
              <a:t>protección a la dignidad</a:t>
            </a:r>
            <a:endParaRPr lang="es-CL" sz="2800" dirty="0">
              <a:latin typeface="Verdana" pitchFamily="34" charset="0"/>
              <a:ea typeface="Verdana" pitchFamily="34" charset="0"/>
              <a:cs typeface="Verdana" pitchFamily="34" charset="0"/>
            </a:endParaRPr>
          </a:p>
        </p:txBody>
      </p:sp>
      <p:sp>
        <p:nvSpPr>
          <p:cNvPr id="4" name="2 Subtítulo"/>
          <p:cNvSpPr txBox="1">
            <a:spLocks/>
          </p:cNvSpPr>
          <p:nvPr/>
        </p:nvSpPr>
        <p:spPr>
          <a:xfrm>
            <a:off x="4624" y="3140968"/>
            <a:ext cx="9139376" cy="677079"/>
          </a:xfrm>
          <a:prstGeom prst="rect">
            <a:avLst/>
          </a:prstGeom>
        </p:spPr>
        <p:txBody>
          <a:bodyPr anchor="ctr">
            <a:normAutofit/>
          </a:bodyPr>
          <a:lstStyle>
            <a:lvl1pPr marL="0" indent="0" algn="ctr"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Calibri" panose="020F0502020204030204" pitchFamily="34" charset="0"/>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r>
              <a:rPr lang="es-CL" sz="1800" dirty="0" smtClean="0">
                <a:latin typeface="Verdana" pitchFamily="34" charset="0"/>
                <a:ea typeface="Verdana" pitchFamily="34" charset="0"/>
                <a:cs typeface="Verdana" pitchFamily="34" charset="0"/>
              </a:rPr>
              <a:t>Prevención del Acoso Laboral y Acoso Sexual</a:t>
            </a:r>
            <a:endParaRPr lang="es-CL" sz="18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84704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a:xfrm>
            <a:off x="467544" y="2062017"/>
            <a:ext cx="8331200" cy="4243290"/>
          </a:xfrm>
        </p:spPr>
        <p:txBody>
          <a:bodyPr/>
          <a:lstStyle/>
          <a:p>
            <a:r>
              <a:rPr lang="es-ES" sz="1400" dirty="0" smtClean="0">
                <a:latin typeface="Verdana" pitchFamily="34" charset="0"/>
              </a:rPr>
              <a:t> </a:t>
            </a:r>
            <a:endParaRPr lang="es-ES" sz="1400" dirty="0">
              <a:latin typeface="Verdana" pitchFamily="34" charset="0"/>
            </a:endParaRPr>
          </a:p>
        </p:txBody>
      </p:sp>
      <p:sp>
        <p:nvSpPr>
          <p:cNvPr id="6" name="Rectangle 5"/>
          <p:cNvSpPr>
            <a:spLocks noChangeArrowheads="1"/>
          </p:cNvSpPr>
          <p:nvPr/>
        </p:nvSpPr>
        <p:spPr bwMode="auto">
          <a:xfrm>
            <a:off x="899592" y="2064137"/>
            <a:ext cx="7488832"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200"/>
              </a:lnSpc>
              <a:defRPr/>
            </a:pPr>
            <a:r>
              <a:rPr lang="es-ES" sz="1400" dirty="0" smtClean="0">
                <a:solidFill>
                  <a:srgbClr val="002060"/>
                </a:solidFill>
                <a:latin typeface="Verdana" pitchFamily="34" charset="0"/>
              </a:rPr>
              <a:t>Cualquier </a:t>
            </a:r>
            <a:r>
              <a:rPr lang="es-ES" sz="1400" dirty="0">
                <a:solidFill>
                  <a:srgbClr val="002060"/>
                </a:solidFill>
                <a:latin typeface="Verdana" pitchFamily="34" charset="0"/>
              </a:rPr>
              <a:t>manifestación de una </a:t>
            </a:r>
            <a:r>
              <a:rPr lang="es-ES" sz="1400" b="1" dirty="0">
                <a:solidFill>
                  <a:srgbClr val="C00000"/>
                </a:solidFill>
                <a:latin typeface="Verdana" pitchFamily="34" charset="0"/>
                <a:cs typeface="Arial" pitchFamily="34" charset="0"/>
              </a:rPr>
              <a:t>conducta abusiva</a:t>
            </a:r>
            <a:r>
              <a:rPr lang="es-ES" sz="1400" dirty="0">
                <a:solidFill>
                  <a:srgbClr val="002060"/>
                </a:solidFill>
                <a:latin typeface="Verdana" pitchFamily="34" charset="0"/>
              </a:rPr>
              <a:t>, especialmente, los comportamientos, palabras, actos, gestos, escritos y omisiones que puedan atentar contra la personalidad,</a:t>
            </a:r>
            <a:r>
              <a:rPr lang="es-ES" sz="1400" dirty="0">
                <a:solidFill>
                  <a:srgbClr val="002060"/>
                </a:solidFill>
                <a:latin typeface="Verdana" pitchFamily="34" charset="0"/>
                <a:cs typeface="Arial" pitchFamily="34" charset="0"/>
              </a:rPr>
              <a:t> </a:t>
            </a:r>
            <a:r>
              <a:rPr lang="es-ES" sz="1400" b="1" dirty="0">
                <a:solidFill>
                  <a:srgbClr val="C00000"/>
                </a:solidFill>
                <a:latin typeface="Verdana" pitchFamily="34" charset="0"/>
                <a:cs typeface="Arial" pitchFamily="34" charset="0"/>
              </a:rPr>
              <a:t>dignidad</a:t>
            </a:r>
            <a:r>
              <a:rPr lang="es-ES" sz="1400" dirty="0">
                <a:solidFill>
                  <a:schemeClr val="accent1">
                    <a:lumMod val="75000"/>
                  </a:schemeClr>
                </a:solidFill>
                <a:latin typeface="Verdana" pitchFamily="34" charset="0"/>
                <a:cs typeface="Arial" pitchFamily="34" charset="0"/>
              </a:rPr>
              <a:t> </a:t>
            </a:r>
            <a:r>
              <a:rPr lang="es-ES" sz="1400" dirty="0">
                <a:solidFill>
                  <a:srgbClr val="002060"/>
                </a:solidFill>
                <a:latin typeface="Verdana" pitchFamily="34" charset="0"/>
              </a:rPr>
              <a:t>o integridad física o psíquica de un individuo, poniendo</a:t>
            </a:r>
            <a:r>
              <a:rPr lang="es-ES" sz="1400" dirty="0">
                <a:solidFill>
                  <a:schemeClr val="tx2"/>
                </a:solidFill>
                <a:latin typeface="Verdana" pitchFamily="34" charset="0"/>
              </a:rPr>
              <a:t> </a:t>
            </a:r>
            <a:r>
              <a:rPr lang="es-ES" sz="1400" b="1" dirty="0">
                <a:solidFill>
                  <a:srgbClr val="C00000"/>
                </a:solidFill>
                <a:latin typeface="Verdana" pitchFamily="34" charset="0"/>
                <a:cs typeface="Arial" pitchFamily="34" charset="0"/>
              </a:rPr>
              <a:t>en peligro su empleo o degradando</a:t>
            </a:r>
            <a:r>
              <a:rPr lang="es-ES" sz="1400" dirty="0">
                <a:solidFill>
                  <a:schemeClr val="accent1">
                    <a:lumMod val="75000"/>
                  </a:schemeClr>
                </a:solidFill>
                <a:latin typeface="Verdana" pitchFamily="34" charset="0"/>
                <a:cs typeface="Arial" pitchFamily="34" charset="0"/>
              </a:rPr>
              <a:t> </a:t>
            </a:r>
            <a:r>
              <a:rPr lang="es-ES" sz="1400" dirty="0">
                <a:solidFill>
                  <a:srgbClr val="002060"/>
                </a:solidFill>
                <a:latin typeface="Verdana" pitchFamily="34" charset="0"/>
              </a:rPr>
              <a:t>el clima laboral.</a:t>
            </a:r>
          </a:p>
        </p:txBody>
      </p:sp>
      <p:sp>
        <p:nvSpPr>
          <p:cNvPr id="9" name="Rectangle 5"/>
          <p:cNvSpPr>
            <a:spLocks noChangeArrowheads="1"/>
          </p:cNvSpPr>
          <p:nvPr/>
        </p:nvSpPr>
        <p:spPr bwMode="auto">
          <a:xfrm>
            <a:off x="1691680" y="4167188"/>
            <a:ext cx="2592387" cy="1493837"/>
          </a:xfrm>
          <a:prstGeom prst="rect">
            <a:avLst/>
          </a:prstGeom>
          <a:solidFill>
            <a:srgbClr val="002060"/>
          </a:solidFill>
          <a:ln>
            <a:solidFill>
              <a:srgbClr val="002060"/>
            </a:solidFill>
          </a:ln>
          <a:extLst/>
        </p:spPr>
        <p:txBody>
          <a:bodyPr anchor="ctr"/>
          <a:lstStyle/>
          <a:p>
            <a:pPr algn="ctr"/>
            <a:endParaRPr lang="es-ES" sz="1400" dirty="0">
              <a:solidFill>
                <a:schemeClr val="bg1"/>
              </a:solidFill>
              <a:latin typeface="Verdana" pitchFamily="34" charset="0"/>
            </a:endParaRPr>
          </a:p>
          <a:p>
            <a:pPr algn="ctr"/>
            <a:endParaRPr lang="es-ES" sz="1400" dirty="0">
              <a:solidFill>
                <a:schemeClr val="bg1"/>
              </a:solidFill>
              <a:latin typeface="Verdana" pitchFamily="34" charset="0"/>
            </a:endParaRPr>
          </a:p>
          <a:p>
            <a:pPr algn="ctr"/>
            <a:r>
              <a:rPr lang="es-ES" sz="1400" dirty="0">
                <a:solidFill>
                  <a:schemeClr val="bg1"/>
                </a:solidFill>
                <a:latin typeface="Verdana" pitchFamily="34" charset="0"/>
              </a:rPr>
              <a:t>Psicológica</a:t>
            </a:r>
          </a:p>
          <a:p>
            <a:pPr algn="ctr"/>
            <a:r>
              <a:rPr lang="es-ES" sz="1400" dirty="0">
                <a:solidFill>
                  <a:schemeClr val="bg1"/>
                </a:solidFill>
                <a:latin typeface="Verdana" pitchFamily="34" charset="0"/>
              </a:rPr>
              <a:t>Física</a:t>
            </a:r>
          </a:p>
          <a:p>
            <a:pPr algn="ctr"/>
            <a:r>
              <a:rPr lang="es-ES" sz="1400" dirty="0">
                <a:solidFill>
                  <a:schemeClr val="bg1"/>
                </a:solidFill>
                <a:latin typeface="Verdana" pitchFamily="34" charset="0"/>
              </a:rPr>
              <a:t>Sexual</a:t>
            </a:r>
          </a:p>
        </p:txBody>
      </p:sp>
      <p:sp>
        <p:nvSpPr>
          <p:cNvPr id="10" name="Rectangle 6"/>
          <p:cNvSpPr>
            <a:spLocks noChangeArrowheads="1"/>
          </p:cNvSpPr>
          <p:nvPr/>
        </p:nvSpPr>
        <p:spPr bwMode="auto">
          <a:xfrm>
            <a:off x="5075238" y="4175125"/>
            <a:ext cx="2592387" cy="1476375"/>
          </a:xfrm>
          <a:prstGeom prst="rect">
            <a:avLst/>
          </a:prstGeom>
          <a:solidFill>
            <a:srgbClr val="002060"/>
          </a:solidFill>
          <a:ln w="9525" algn="ctr">
            <a:solidFill>
              <a:srgbClr val="000000"/>
            </a:solidFill>
            <a:miter lim="800000"/>
            <a:headEnd/>
            <a:tailEnd/>
          </a:ln>
          <a:extLst/>
        </p:spPr>
        <p:txBody>
          <a:bodyPr anchor="ctr"/>
          <a:lstStyle/>
          <a:p>
            <a:pPr algn="ctr"/>
            <a:endParaRPr lang="es-ES" sz="1400">
              <a:solidFill>
                <a:schemeClr val="bg1"/>
              </a:solidFill>
              <a:latin typeface="Verdana" pitchFamily="34" charset="0"/>
            </a:endParaRPr>
          </a:p>
          <a:p>
            <a:pPr algn="ctr"/>
            <a:endParaRPr lang="es-ES" sz="1400">
              <a:solidFill>
                <a:schemeClr val="bg1"/>
              </a:solidFill>
              <a:latin typeface="Verdana" pitchFamily="34" charset="0"/>
            </a:endParaRPr>
          </a:p>
          <a:p>
            <a:pPr algn="ctr"/>
            <a:r>
              <a:rPr lang="es-ES" sz="1400">
                <a:solidFill>
                  <a:schemeClr val="bg1"/>
                </a:solidFill>
                <a:latin typeface="Verdana" pitchFamily="34" charset="0"/>
              </a:rPr>
              <a:t>Vertical</a:t>
            </a:r>
          </a:p>
          <a:p>
            <a:pPr algn="ctr"/>
            <a:r>
              <a:rPr lang="es-ES" sz="1400">
                <a:solidFill>
                  <a:schemeClr val="bg1"/>
                </a:solidFill>
                <a:latin typeface="Verdana" pitchFamily="34" charset="0"/>
              </a:rPr>
              <a:t>Horizontal</a:t>
            </a:r>
          </a:p>
          <a:p>
            <a:pPr algn="ctr"/>
            <a:r>
              <a:rPr lang="es-ES" sz="1400">
                <a:solidFill>
                  <a:schemeClr val="bg1"/>
                </a:solidFill>
                <a:latin typeface="Verdana" pitchFamily="34" charset="0"/>
              </a:rPr>
              <a:t>Externa</a:t>
            </a:r>
          </a:p>
        </p:txBody>
      </p:sp>
      <p:sp>
        <p:nvSpPr>
          <p:cNvPr id="11" name="Rectangle 8"/>
          <p:cNvSpPr>
            <a:spLocks noChangeArrowheads="1"/>
          </p:cNvSpPr>
          <p:nvPr/>
        </p:nvSpPr>
        <p:spPr bwMode="auto">
          <a:xfrm>
            <a:off x="2182217" y="4303713"/>
            <a:ext cx="1598613" cy="377825"/>
          </a:xfrm>
          <a:prstGeom prst="rect">
            <a:avLst/>
          </a:prstGeom>
          <a:solidFill>
            <a:schemeClr val="bg1"/>
          </a:solidFill>
          <a:ln w="9525">
            <a:solidFill>
              <a:schemeClr val="tx1"/>
            </a:solidFill>
            <a:miter lim="800000"/>
            <a:headEnd/>
            <a:tailEnd/>
          </a:ln>
        </p:spPr>
        <p:txBody>
          <a:bodyPr wrap="none" anchor="ctr"/>
          <a:lstStyle/>
          <a:p>
            <a:pPr algn="ctr"/>
            <a:r>
              <a:rPr lang="es-ES" sz="1400" dirty="0">
                <a:solidFill>
                  <a:srgbClr val="990000"/>
                </a:solidFill>
                <a:latin typeface="Verdana" pitchFamily="34" charset="0"/>
              </a:rPr>
              <a:t>TIPOS</a:t>
            </a:r>
          </a:p>
        </p:txBody>
      </p:sp>
      <p:sp>
        <p:nvSpPr>
          <p:cNvPr id="13" name="Rectangle 9"/>
          <p:cNvSpPr>
            <a:spLocks noChangeArrowheads="1"/>
          </p:cNvSpPr>
          <p:nvPr/>
        </p:nvSpPr>
        <p:spPr bwMode="auto">
          <a:xfrm>
            <a:off x="5564188" y="4311650"/>
            <a:ext cx="1598612" cy="377825"/>
          </a:xfrm>
          <a:prstGeom prst="rect">
            <a:avLst/>
          </a:prstGeom>
          <a:solidFill>
            <a:schemeClr val="bg1"/>
          </a:solidFill>
          <a:ln w="9525">
            <a:solidFill>
              <a:schemeClr val="tx1"/>
            </a:solidFill>
            <a:miter lim="800000"/>
            <a:headEnd/>
            <a:tailEnd/>
          </a:ln>
        </p:spPr>
        <p:txBody>
          <a:bodyPr wrap="none" anchor="ctr"/>
          <a:lstStyle/>
          <a:p>
            <a:pPr algn="ctr"/>
            <a:r>
              <a:rPr lang="es-ES" sz="1400">
                <a:solidFill>
                  <a:srgbClr val="990000"/>
                </a:solidFill>
                <a:latin typeface="Verdana" pitchFamily="34" charset="0"/>
              </a:rPr>
              <a:t>SENTIDOS</a:t>
            </a:r>
          </a:p>
        </p:txBody>
      </p:sp>
      <p:sp>
        <p:nvSpPr>
          <p:cNvPr id="14" name="Text Box 7"/>
          <p:cNvSpPr txBox="1">
            <a:spLocks noChangeArrowheads="1"/>
          </p:cNvSpPr>
          <p:nvPr/>
        </p:nvSpPr>
        <p:spPr bwMode="auto">
          <a:xfrm>
            <a:off x="363871" y="188640"/>
            <a:ext cx="85689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_tradnl" sz="2400" b="1" dirty="0" smtClean="0">
                <a:solidFill>
                  <a:schemeClr val="bg1"/>
                </a:solidFill>
                <a:latin typeface="Verdana" pitchFamily="34" charset="0"/>
              </a:rPr>
              <a:t>Fenómeno</a:t>
            </a:r>
            <a:endParaRPr lang="es-ES_tradnl" sz="2400" b="1" dirty="0">
              <a:solidFill>
                <a:schemeClr val="bg1"/>
              </a:solidFill>
              <a:latin typeface="Verdana" pitchFamily="34" charset="0"/>
            </a:endParaRPr>
          </a:p>
        </p:txBody>
      </p:sp>
    </p:spTree>
    <p:extLst>
      <p:ext uri="{BB962C8B-B14F-4D97-AF65-F5344CB8AC3E}">
        <p14:creationId xmlns:p14="http://schemas.microsoft.com/office/powerpoint/2010/main" val="266681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r>
              <a:rPr lang="es-ES" sz="1400" dirty="0" smtClean="0">
                <a:latin typeface="Verdana" pitchFamily="34" charset="0"/>
              </a:rPr>
              <a:t> </a:t>
            </a:r>
            <a:endParaRPr lang="es-ES" sz="1400" dirty="0">
              <a:latin typeface="Verdana" pitchFamily="34" charset="0"/>
            </a:endParaRPr>
          </a:p>
        </p:txBody>
      </p:sp>
      <p:pic>
        <p:nvPicPr>
          <p:cNvPr id="14" name="Picture 2" descr="20060123111543-mobbing-dibuj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6881" y="1988542"/>
            <a:ext cx="2163762" cy="3168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3" descr="EL_PEZ_GRANDE_SE_COME_AL_CH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3318" y="3963392"/>
            <a:ext cx="1755775" cy="1193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4" descr="gene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3318" y="1988542"/>
            <a:ext cx="1755775" cy="1901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 name="1 CuadroTexto"/>
          <p:cNvSpPr txBox="1">
            <a:spLocks noChangeArrowheads="1"/>
          </p:cNvSpPr>
          <p:nvPr/>
        </p:nvSpPr>
        <p:spPr bwMode="auto">
          <a:xfrm>
            <a:off x="467544" y="2139235"/>
            <a:ext cx="172819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sz="1400" dirty="0">
                <a:solidFill>
                  <a:srgbClr val="002060"/>
                </a:solidFill>
                <a:latin typeface="Verdana" pitchFamily="34" charset="0"/>
              </a:rPr>
              <a:t>Para ejercer violencia destructiva del tipo </a:t>
            </a:r>
            <a:r>
              <a:rPr lang="es-ES" sz="1400" dirty="0" smtClean="0">
                <a:solidFill>
                  <a:srgbClr val="002060"/>
                </a:solidFill>
                <a:latin typeface="Verdana" pitchFamily="34" charset="0"/>
              </a:rPr>
              <a:t>«acoso</a:t>
            </a:r>
            <a:r>
              <a:rPr lang="es-ES" sz="1400" dirty="0">
                <a:solidFill>
                  <a:srgbClr val="002060"/>
                </a:solidFill>
                <a:latin typeface="Verdana" pitchFamily="34" charset="0"/>
              </a:rPr>
              <a:t>» se requiere asimetría</a:t>
            </a:r>
            <a:r>
              <a:rPr lang="es-ES" sz="1400" b="1" dirty="0">
                <a:solidFill>
                  <a:srgbClr val="002060"/>
                </a:solidFill>
                <a:latin typeface="Verdana" pitchFamily="34" charset="0"/>
              </a:rPr>
              <a:t> de poder</a:t>
            </a:r>
            <a:r>
              <a:rPr lang="es-ES" sz="1400" dirty="0">
                <a:solidFill>
                  <a:srgbClr val="002060"/>
                </a:solidFill>
                <a:latin typeface="Verdana" pitchFamily="34" charset="0"/>
              </a:rPr>
              <a:t>, lo que no es sinónimo de jerarquía. </a:t>
            </a:r>
          </a:p>
          <a:p>
            <a:pPr algn="just" eaLnBrk="1" hangingPunct="1"/>
            <a:endParaRPr lang="es-ES" sz="1400" dirty="0">
              <a:solidFill>
                <a:srgbClr val="002060"/>
              </a:solidFill>
              <a:latin typeface="Verdana" pitchFamily="34" charset="0"/>
            </a:endParaRPr>
          </a:p>
        </p:txBody>
      </p:sp>
      <p:sp>
        <p:nvSpPr>
          <p:cNvPr id="18" name="8 CuadroTexto"/>
          <p:cNvSpPr txBox="1">
            <a:spLocks noChangeArrowheads="1"/>
          </p:cNvSpPr>
          <p:nvPr/>
        </p:nvSpPr>
        <p:spPr bwMode="auto">
          <a:xfrm>
            <a:off x="7164288" y="2050455"/>
            <a:ext cx="136815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sz="1400" dirty="0" smtClean="0">
                <a:solidFill>
                  <a:srgbClr val="002060"/>
                </a:solidFill>
                <a:latin typeface="Verdana" pitchFamily="34" charset="0"/>
              </a:rPr>
              <a:t>Las </a:t>
            </a:r>
            <a:r>
              <a:rPr lang="es-ES" sz="1400" dirty="0">
                <a:solidFill>
                  <a:srgbClr val="002060"/>
                </a:solidFill>
                <a:latin typeface="Verdana" pitchFamily="34" charset="0"/>
              </a:rPr>
              <a:t>sociedades – a través de sus medios de reproducción cultural – suelen </a:t>
            </a:r>
            <a:r>
              <a:rPr lang="es-ES" sz="1400" b="1" dirty="0">
                <a:solidFill>
                  <a:srgbClr val="002060"/>
                </a:solidFill>
                <a:latin typeface="Verdana" pitchFamily="34" charset="0"/>
              </a:rPr>
              <a:t>naturalizar la violencia. </a:t>
            </a:r>
          </a:p>
          <a:p>
            <a:pPr algn="just" eaLnBrk="1" hangingPunct="1"/>
            <a:endParaRPr lang="es-ES" sz="1400" dirty="0">
              <a:solidFill>
                <a:srgbClr val="002060"/>
              </a:solidFill>
              <a:latin typeface="Verdana" pitchFamily="34" charset="0"/>
            </a:endParaRPr>
          </a:p>
        </p:txBody>
      </p:sp>
      <p:sp>
        <p:nvSpPr>
          <p:cNvPr id="19" name="Text Box 7"/>
          <p:cNvSpPr txBox="1">
            <a:spLocks noChangeArrowheads="1"/>
          </p:cNvSpPr>
          <p:nvPr/>
        </p:nvSpPr>
        <p:spPr bwMode="auto">
          <a:xfrm>
            <a:off x="363871" y="188640"/>
            <a:ext cx="85689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_tradnl" sz="2400" b="1" dirty="0" smtClean="0">
                <a:solidFill>
                  <a:schemeClr val="bg1"/>
                </a:solidFill>
                <a:latin typeface="Verdana" pitchFamily="34" charset="0"/>
              </a:rPr>
              <a:t>Fenómeno</a:t>
            </a:r>
            <a:endParaRPr lang="es-ES_tradnl" sz="2400" b="1" dirty="0">
              <a:solidFill>
                <a:schemeClr val="bg1"/>
              </a:solidFill>
              <a:latin typeface="Verdana" pitchFamily="34" charset="0"/>
            </a:endParaRPr>
          </a:p>
        </p:txBody>
      </p:sp>
    </p:spTree>
    <p:extLst>
      <p:ext uri="{BB962C8B-B14F-4D97-AF65-F5344CB8AC3E}">
        <p14:creationId xmlns:p14="http://schemas.microsoft.com/office/powerpoint/2010/main" val="123151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7"/>
          <p:cNvSpPr txBox="1">
            <a:spLocks noChangeArrowheads="1"/>
          </p:cNvSpPr>
          <p:nvPr/>
        </p:nvSpPr>
        <p:spPr bwMode="auto">
          <a:xfrm>
            <a:off x="363871" y="260648"/>
            <a:ext cx="85689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_tradnl" sz="2400" b="1" dirty="0" smtClean="0">
                <a:solidFill>
                  <a:schemeClr val="bg1"/>
                </a:solidFill>
                <a:latin typeface="Verdana" pitchFamily="34" charset="0"/>
              </a:rPr>
              <a:t>Marco normativo vigente</a:t>
            </a:r>
            <a:endParaRPr lang="es-ES_tradnl" sz="2400" b="1" dirty="0">
              <a:solidFill>
                <a:schemeClr val="bg1"/>
              </a:solidFill>
              <a:latin typeface="Verdana" pitchFamily="34" charset="0"/>
            </a:endParaRPr>
          </a:p>
        </p:txBody>
      </p:sp>
      <p:sp>
        <p:nvSpPr>
          <p:cNvPr id="2" name="1 Marcador de contenido"/>
          <p:cNvSpPr>
            <a:spLocks noGrp="1"/>
          </p:cNvSpPr>
          <p:nvPr>
            <p:ph idx="1"/>
          </p:nvPr>
        </p:nvSpPr>
        <p:spPr>
          <a:xfrm>
            <a:off x="683568" y="2492896"/>
            <a:ext cx="7776864" cy="2083050"/>
          </a:xfrm>
        </p:spPr>
        <p:txBody>
          <a:bodyPr>
            <a:noAutofit/>
          </a:bodyPr>
          <a:lstStyle/>
          <a:p>
            <a:pPr algn="ctr" eaLnBrk="0" hangingPunct="0">
              <a:defRPr/>
            </a:pPr>
            <a:r>
              <a:rPr lang="es-ES" sz="2000" b="1" dirty="0" smtClean="0">
                <a:solidFill>
                  <a:srgbClr val="002060"/>
                </a:solidFill>
                <a:latin typeface="Verdana" pitchFamily="34" charset="0"/>
              </a:rPr>
              <a:t>“Derecho </a:t>
            </a:r>
            <a:r>
              <a:rPr lang="es-ES" sz="2000" b="1" dirty="0">
                <a:solidFill>
                  <a:srgbClr val="002060"/>
                </a:solidFill>
                <a:latin typeface="Verdana" pitchFamily="34" charset="0"/>
              </a:rPr>
              <a:t>a la vida y a la integridad física y psíquica de las personas</a:t>
            </a:r>
            <a:r>
              <a:rPr lang="es-ES" sz="2000" b="1" dirty="0" smtClean="0">
                <a:solidFill>
                  <a:srgbClr val="002060"/>
                </a:solidFill>
                <a:latin typeface="Verdana" pitchFamily="34" charset="0"/>
              </a:rPr>
              <a:t>”.  </a:t>
            </a:r>
          </a:p>
          <a:p>
            <a:pPr algn="ctr" eaLnBrk="0" hangingPunct="0">
              <a:defRPr/>
            </a:pPr>
            <a:endParaRPr lang="es-CL" sz="1400" b="1" dirty="0">
              <a:solidFill>
                <a:srgbClr val="002060"/>
              </a:solidFill>
              <a:latin typeface="Verdana" pitchFamily="34" charset="0"/>
            </a:endParaRPr>
          </a:p>
          <a:p>
            <a:pPr algn="ctr" eaLnBrk="0" hangingPunct="0">
              <a:defRPr/>
            </a:pPr>
            <a:endParaRPr lang="es-CL" sz="1400" b="1" dirty="0" smtClean="0">
              <a:solidFill>
                <a:srgbClr val="002060"/>
              </a:solidFill>
              <a:latin typeface="Verdana" pitchFamily="34" charset="0"/>
            </a:endParaRPr>
          </a:p>
          <a:p>
            <a:pPr algn="ctr" eaLnBrk="0" hangingPunct="0">
              <a:defRPr/>
            </a:pPr>
            <a:endParaRPr lang="es-ES" sz="1400" b="1" dirty="0" smtClean="0">
              <a:solidFill>
                <a:srgbClr val="002060"/>
              </a:solidFill>
              <a:latin typeface="Verdana" pitchFamily="34" charset="0"/>
            </a:endParaRPr>
          </a:p>
          <a:p>
            <a:pPr algn="r" eaLnBrk="0" hangingPunct="0">
              <a:defRPr/>
            </a:pPr>
            <a:r>
              <a:rPr lang="es-ES" sz="1200" b="1" dirty="0" smtClean="0">
                <a:solidFill>
                  <a:schemeClr val="accent2"/>
                </a:solidFill>
                <a:latin typeface="Verdana" pitchFamily="34" charset="0"/>
              </a:rPr>
              <a:t>Constitución </a:t>
            </a:r>
            <a:r>
              <a:rPr lang="es-ES" sz="1200" b="1" dirty="0">
                <a:solidFill>
                  <a:schemeClr val="accent2"/>
                </a:solidFill>
                <a:latin typeface="Verdana" pitchFamily="34" charset="0"/>
              </a:rPr>
              <a:t>Política de la República de </a:t>
            </a:r>
            <a:r>
              <a:rPr lang="es-ES" sz="1200" b="1" dirty="0" smtClean="0">
                <a:solidFill>
                  <a:schemeClr val="accent2"/>
                </a:solidFill>
                <a:latin typeface="Verdana" pitchFamily="34" charset="0"/>
              </a:rPr>
              <a:t>Chile, Artículo 19º, número </a:t>
            </a:r>
            <a:r>
              <a:rPr lang="es-ES" sz="1200" b="1" dirty="0">
                <a:solidFill>
                  <a:schemeClr val="accent2"/>
                </a:solidFill>
                <a:latin typeface="Verdana" pitchFamily="34" charset="0"/>
              </a:rPr>
              <a:t>1</a:t>
            </a:r>
            <a:r>
              <a:rPr lang="es-ES" sz="1200" b="1" dirty="0" smtClean="0">
                <a:solidFill>
                  <a:schemeClr val="accent2"/>
                </a:solidFill>
                <a:latin typeface="Verdana" pitchFamily="34" charset="0"/>
              </a:rPr>
              <a:t>°</a:t>
            </a:r>
            <a:endParaRPr lang="es-CL" sz="1200" b="1" u="sng" dirty="0" smtClean="0">
              <a:solidFill>
                <a:schemeClr val="accent2"/>
              </a:solidFill>
              <a:latin typeface="Verdana" pitchFamily="34" charset="0"/>
            </a:endParaRPr>
          </a:p>
          <a:p>
            <a:pPr marL="342900" indent="-342900" algn="ctr" eaLnBrk="0" hangingPunct="0">
              <a:defRPr/>
            </a:pPr>
            <a:endParaRPr lang="es-CL" sz="1400" b="1" u="sng" dirty="0">
              <a:solidFill>
                <a:prstClr val="black"/>
              </a:solidFill>
              <a:latin typeface="Verdana" pitchFamily="34" charset="0"/>
            </a:endParaRPr>
          </a:p>
          <a:p>
            <a:pPr marL="342900" indent="-342900" algn="ctr" eaLnBrk="0" hangingPunct="0">
              <a:defRPr/>
            </a:pPr>
            <a:endParaRPr lang="es-CL" sz="1400" u="sng" dirty="0" smtClean="0">
              <a:solidFill>
                <a:prstClr val="black"/>
              </a:solidFill>
              <a:latin typeface="Verdana" pitchFamily="34" charset="0"/>
            </a:endParaRPr>
          </a:p>
          <a:p>
            <a:pPr marL="342900" indent="-342900" algn="ctr" eaLnBrk="0" hangingPunct="0">
              <a:defRPr/>
            </a:pPr>
            <a:endParaRPr lang="es-ES" sz="1400" u="sng" dirty="0">
              <a:solidFill>
                <a:prstClr val="black"/>
              </a:solidFill>
              <a:latin typeface="Verdana" pitchFamily="34" charset="0"/>
            </a:endParaRPr>
          </a:p>
          <a:p>
            <a:pPr algn="ctr" eaLnBrk="0" hangingPunct="0">
              <a:defRPr/>
            </a:pPr>
            <a:endParaRPr lang="es-ES" sz="1400" b="1" dirty="0">
              <a:solidFill>
                <a:srgbClr val="990000"/>
              </a:solidFill>
              <a:latin typeface="Verdana" pitchFamily="34" charset="0"/>
            </a:endParaRPr>
          </a:p>
          <a:p>
            <a:pPr marL="361950" algn="ctr" eaLnBrk="0" hangingPunct="0">
              <a:defRPr/>
            </a:pPr>
            <a:endParaRPr lang="es-ES" sz="1400" b="1" dirty="0">
              <a:solidFill>
                <a:srgbClr val="002060"/>
              </a:solidFill>
              <a:latin typeface="Verdana" pitchFamily="34" charset="0"/>
            </a:endParaRPr>
          </a:p>
          <a:p>
            <a:pPr algn="ctr" eaLnBrk="0" hangingPunct="0">
              <a:defRPr/>
            </a:pPr>
            <a:endParaRPr lang="es-ES" sz="1400" dirty="0">
              <a:solidFill>
                <a:prstClr val="black"/>
              </a:solidFill>
              <a:latin typeface="Verdana" pitchFamily="34" charset="0"/>
            </a:endParaRPr>
          </a:p>
        </p:txBody>
      </p:sp>
    </p:spTree>
    <p:extLst>
      <p:ext uri="{BB962C8B-B14F-4D97-AF65-F5344CB8AC3E}">
        <p14:creationId xmlns:p14="http://schemas.microsoft.com/office/powerpoint/2010/main" val="243834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7"/>
          <p:cNvSpPr txBox="1">
            <a:spLocks noChangeArrowheads="1"/>
          </p:cNvSpPr>
          <p:nvPr/>
        </p:nvSpPr>
        <p:spPr bwMode="auto">
          <a:xfrm>
            <a:off x="363871" y="260648"/>
            <a:ext cx="85689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_tradnl" sz="2400" b="1" dirty="0" smtClean="0">
                <a:solidFill>
                  <a:schemeClr val="bg1"/>
                </a:solidFill>
                <a:latin typeface="Verdana" pitchFamily="34" charset="0"/>
              </a:rPr>
              <a:t>Marco normativo vigente</a:t>
            </a:r>
            <a:endParaRPr lang="es-ES_tradnl" sz="2400" b="1" dirty="0">
              <a:solidFill>
                <a:schemeClr val="bg1"/>
              </a:solidFill>
              <a:latin typeface="Verdana" pitchFamily="34" charset="0"/>
            </a:endParaRPr>
          </a:p>
        </p:txBody>
      </p:sp>
      <p:sp>
        <p:nvSpPr>
          <p:cNvPr id="2" name="1 Marcador de contenido"/>
          <p:cNvSpPr>
            <a:spLocks noGrp="1"/>
          </p:cNvSpPr>
          <p:nvPr>
            <p:ph idx="1"/>
          </p:nvPr>
        </p:nvSpPr>
        <p:spPr>
          <a:xfrm>
            <a:off x="611560" y="1700808"/>
            <a:ext cx="7848872" cy="4243290"/>
          </a:xfrm>
        </p:spPr>
        <p:txBody>
          <a:bodyPr>
            <a:noAutofit/>
          </a:bodyPr>
          <a:lstStyle/>
          <a:p>
            <a:pPr algn="ctr" eaLnBrk="0" hangingPunct="0">
              <a:defRPr/>
            </a:pPr>
            <a:r>
              <a:rPr lang="es-ES" sz="1600" b="1" dirty="0" smtClean="0">
                <a:solidFill>
                  <a:srgbClr val="002060"/>
                </a:solidFill>
                <a:latin typeface="Verdana" pitchFamily="34" charset="0"/>
              </a:rPr>
              <a:t>Principio </a:t>
            </a:r>
            <a:r>
              <a:rPr lang="es-ES" sz="1600" b="1" dirty="0">
                <a:solidFill>
                  <a:srgbClr val="002060"/>
                </a:solidFill>
                <a:latin typeface="Verdana" pitchFamily="34" charset="0"/>
              </a:rPr>
              <a:t>de </a:t>
            </a:r>
            <a:r>
              <a:rPr lang="es-ES" sz="1600" b="1" dirty="0" smtClean="0">
                <a:solidFill>
                  <a:srgbClr val="002060"/>
                </a:solidFill>
                <a:latin typeface="Verdana" pitchFamily="34" charset="0"/>
              </a:rPr>
              <a:t>probidad administrativa </a:t>
            </a:r>
          </a:p>
          <a:p>
            <a:pPr algn="just" eaLnBrk="0" hangingPunct="0">
              <a:defRPr/>
            </a:pPr>
            <a:endParaRPr lang="es-ES" sz="1400" b="1" dirty="0">
              <a:solidFill>
                <a:srgbClr val="002060"/>
              </a:solidFill>
              <a:latin typeface="Verdana" pitchFamily="34" charset="0"/>
            </a:endParaRPr>
          </a:p>
          <a:p>
            <a:pPr algn="just" eaLnBrk="0" hangingPunct="0">
              <a:defRPr/>
            </a:pPr>
            <a:r>
              <a:rPr lang="es-ES" sz="2000" b="1" dirty="0">
                <a:solidFill>
                  <a:srgbClr val="002060"/>
                </a:solidFill>
                <a:latin typeface="Verdana" pitchFamily="34" charset="0"/>
              </a:rPr>
              <a:t>“observar una conducta funcionaria intachable y un desempeño honesto y leal de la función o cargo, con preeminencia del interés general sobre el particular”.</a:t>
            </a:r>
          </a:p>
          <a:p>
            <a:pPr algn="ctr" eaLnBrk="0" hangingPunct="0">
              <a:defRPr/>
            </a:pPr>
            <a:endParaRPr lang="es-CL" sz="1400" i="1" dirty="0" smtClean="0">
              <a:solidFill>
                <a:srgbClr val="002060"/>
              </a:solidFill>
              <a:latin typeface="Verdana" pitchFamily="34" charset="0"/>
            </a:endParaRPr>
          </a:p>
          <a:p>
            <a:pPr algn="just" eaLnBrk="0" hangingPunct="0">
              <a:defRPr/>
            </a:pPr>
            <a:r>
              <a:rPr lang="es-ES" sz="1400" dirty="0" smtClean="0">
                <a:solidFill>
                  <a:srgbClr val="002060"/>
                </a:solidFill>
                <a:latin typeface="Verdana" pitchFamily="34" charset="0"/>
              </a:rPr>
              <a:t>Principio </a:t>
            </a:r>
            <a:r>
              <a:rPr lang="es-ES" sz="1400" dirty="0">
                <a:solidFill>
                  <a:srgbClr val="002060"/>
                </a:solidFill>
                <a:latin typeface="Verdana" pitchFamily="34" charset="0"/>
              </a:rPr>
              <a:t>básico de la Administración Publica, respecto del cual una </a:t>
            </a:r>
            <a:r>
              <a:rPr lang="es-ES" sz="1400" dirty="0" smtClean="0">
                <a:solidFill>
                  <a:srgbClr val="002060"/>
                </a:solidFill>
                <a:latin typeface="Verdana" pitchFamily="34" charset="0"/>
              </a:rPr>
              <a:t>conducta constitutiva </a:t>
            </a:r>
            <a:r>
              <a:rPr lang="es-ES" sz="1400" dirty="0">
                <a:solidFill>
                  <a:srgbClr val="002060"/>
                </a:solidFill>
                <a:latin typeface="Verdana" pitchFamily="34" charset="0"/>
              </a:rPr>
              <a:t>de acoso representa una </a:t>
            </a:r>
            <a:r>
              <a:rPr lang="es-ES" sz="1400" dirty="0" smtClean="0">
                <a:solidFill>
                  <a:srgbClr val="002060"/>
                </a:solidFill>
                <a:latin typeface="Verdana" pitchFamily="34" charset="0"/>
              </a:rPr>
              <a:t>infracción.</a:t>
            </a:r>
            <a:endParaRPr lang="es-ES" sz="1400" dirty="0">
              <a:solidFill>
                <a:srgbClr val="002060"/>
              </a:solidFill>
              <a:latin typeface="Verdana" pitchFamily="34" charset="0"/>
            </a:endParaRPr>
          </a:p>
          <a:p>
            <a:pPr algn="ctr" eaLnBrk="0" hangingPunct="0">
              <a:defRPr/>
            </a:pPr>
            <a:endParaRPr lang="es-CL" sz="1000" dirty="0" smtClean="0">
              <a:solidFill>
                <a:schemeClr val="accent2"/>
              </a:solidFill>
              <a:latin typeface="Verdana" pitchFamily="34" charset="0"/>
            </a:endParaRPr>
          </a:p>
          <a:p>
            <a:pPr algn="ctr" eaLnBrk="0" hangingPunct="0">
              <a:defRPr/>
            </a:pPr>
            <a:endParaRPr lang="es-CL" sz="1000" dirty="0">
              <a:solidFill>
                <a:schemeClr val="accent2"/>
              </a:solidFill>
              <a:latin typeface="Verdana" pitchFamily="34" charset="0"/>
            </a:endParaRPr>
          </a:p>
          <a:p>
            <a:pPr algn="ctr" eaLnBrk="0" hangingPunct="0">
              <a:defRPr/>
            </a:pPr>
            <a:endParaRPr lang="es-CL" sz="1000" dirty="0" smtClean="0">
              <a:solidFill>
                <a:schemeClr val="accent2"/>
              </a:solidFill>
              <a:latin typeface="Verdana" pitchFamily="34" charset="0"/>
            </a:endParaRPr>
          </a:p>
          <a:p>
            <a:pPr algn="ctr" eaLnBrk="0" hangingPunct="0">
              <a:defRPr/>
            </a:pPr>
            <a:endParaRPr lang="es-CL" sz="1000" dirty="0">
              <a:solidFill>
                <a:schemeClr val="accent2"/>
              </a:solidFill>
              <a:latin typeface="Verdana" pitchFamily="34" charset="0"/>
            </a:endParaRPr>
          </a:p>
          <a:p>
            <a:pPr algn="ctr" eaLnBrk="0" hangingPunct="0">
              <a:defRPr/>
            </a:pPr>
            <a:endParaRPr lang="es-ES" sz="1000" dirty="0" smtClean="0">
              <a:solidFill>
                <a:schemeClr val="accent2"/>
              </a:solidFill>
              <a:latin typeface="Verdana" pitchFamily="34" charset="0"/>
            </a:endParaRPr>
          </a:p>
          <a:p>
            <a:pPr algn="r" eaLnBrk="0" hangingPunct="0">
              <a:defRPr/>
            </a:pPr>
            <a:r>
              <a:rPr lang="es-ES" sz="1200" b="1" dirty="0" smtClean="0">
                <a:solidFill>
                  <a:schemeClr val="accent2"/>
                </a:solidFill>
                <a:latin typeface="Verdana" pitchFamily="34" charset="0"/>
              </a:rPr>
              <a:t>Ley </a:t>
            </a:r>
            <a:r>
              <a:rPr lang="es-ES" sz="1200" b="1" dirty="0">
                <a:solidFill>
                  <a:schemeClr val="accent2"/>
                </a:solidFill>
                <a:latin typeface="Verdana" pitchFamily="34" charset="0"/>
              </a:rPr>
              <a:t>Nº 18.575 Orgánica Constitucional de Bases Generales de la Administración del Estado, Artículo </a:t>
            </a:r>
            <a:r>
              <a:rPr lang="es-ES" sz="1200" b="1" dirty="0" smtClean="0">
                <a:solidFill>
                  <a:schemeClr val="accent2"/>
                </a:solidFill>
                <a:latin typeface="Verdana" pitchFamily="34" charset="0"/>
              </a:rPr>
              <a:t>52º</a:t>
            </a:r>
            <a:endParaRPr lang="es-ES" sz="1200" b="1" dirty="0">
              <a:solidFill>
                <a:schemeClr val="accent2"/>
              </a:solidFill>
              <a:latin typeface="Verdana" pitchFamily="34" charset="0"/>
            </a:endParaRPr>
          </a:p>
          <a:p>
            <a:pPr marL="361950" algn="ctr" eaLnBrk="0" hangingPunct="0">
              <a:defRPr/>
            </a:pPr>
            <a:endParaRPr lang="es-ES" sz="1200" b="1" dirty="0">
              <a:solidFill>
                <a:schemeClr val="accent2"/>
              </a:solidFill>
              <a:latin typeface="Verdana" pitchFamily="34" charset="0"/>
            </a:endParaRPr>
          </a:p>
          <a:p>
            <a:pPr algn="ctr" eaLnBrk="0" hangingPunct="0">
              <a:defRPr/>
            </a:pPr>
            <a:endParaRPr lang="es-ES" sz="1400" dirty="0">
              <a:solidFill>
                <a:prstClr val="black"/>
              </a:solidFill>
              <a:latin typeface="Verdana" pitchFamily="34" charset="0"/>
            </a:endParaRPr>
          </a:p>
        </p:txBody>
      </p:sp>
    </p:spTree>
    <p:extLst>
      <p:ext uri="{BB962C8B-B14F-4D97-AF65-F5344CB8AC3E}">
        <p14:creationId xmlns:p14="http://schemas.microsoft.com/office/powerpoint/2010/main" val="28177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1700808"/>
            <a:ext cx="8486080" cy="4243290"/>
          </a:xfrm>
        </p:spPr>
        <p:txBody>
          <a:bodyPr>
            <a:noAutofit/>
          </a:bodyPr>
          <a:lstStyle/>
          <a:p>
            <a:pPr marL="342900" indent="-342900" algn="just" eaLnBrk="0" hangingPunct="0">
              <a:defRPr/>
            </a:pPr>
            <a:r>
              <a:rPr lang="es-ES_tradnl" sz="1400" b="1" dirty="0">
                <a:solidFill>
                  <a:schemeClr val="accent2"/>
                </a:solidFill>
                <a:latin typeface="Verdana" pitchFamily="34" charset="0"/>
              </a:rPr>
              <a:t>Ley Nº 20.005 </a:t>
            </a:r>
            <a:r>
              <a:rPr lang="es-ES_tradnl" sz="1400" dirty="0">
                <a:solidFill>
                  <a:schemeClr val="accent2"/>
                </a:solidFill>
                <a:latin typeface="Verdana" pitchFamily="34" charset="0"/>
              </a:rPr>
              <a:t>(18/03/2005): </a:t>
            </a:r>
          </a:p>
          <a:p>
            <a:pPr marL="342900" indent="-342900" algn="just" eaLnBrk="0" hangingPunct="0">
              <a:defRPr/>
            </a:pPr>
            <a:endParaRPr lang="es-ES_tradnl" sz="1400" b="1" dirty="0" smtClean="0">
              <a:solidFill>
                <a:srgbClr val="990000"/>
              </a:solidFill>
              <a:latin typeface="Verdana" pitchFamily="34" charset="0"/>
            </a:endParaRPr>
          </a:p>
          <a:p>
            <a:pPr algn="just" eaLnBrk="0" hangingPunct="0">
              <a:defRPr/>
            </a:pPr>
            <a:r>
              <a:rPr lang="es-ES_tradnl" sz="1400" dirty="0" smtClean="0">
                <a:solidFill>
                  <a:srgbClr val="002060"/>
                </a:solidFill>
                <a:latin typeface="Verdana" pitchFamily="34" charset="0"/>
              </a:rPr>
              <a:t>Tipifica </a:t>
            </a:r>
            <a:r>
              <a:rPr lang="es-ES_tradnl" sz="1400" dirty="0">
                <a:solidFill>
                  <a:srgbClr val="002060"/>
                </a:solidFill>
                <a:latin typeface="Verdana" pitchFamily="34" charset="0"/>
              </a:rPr>
              <a:t>y sanciona el acoso sexual e incorpora esta preceptiva para toda relación de trabajo, sea pública o privada, modificando el Estatuto </a:t>
            </a:r>
            <a:r>
              <a:rPr lang="es-ES_tradnl" sz="1400" dirty="0" smtClean="0">
                <a:solidFill>
                  <a:srgbClr val="002060"/>
                </a:solidFill>
                <a:latin typeface="Verdana" pitchFamily="34" charset="0"/>
              </a:rPr>
              <a:t>Administra</a:t>
            </a:r>
            <a:r>
              <a:rPr lang="es-ES_tradnl" sz="1400" dirty="0">
                <a:solidFill>
                  <a:srgbClr val="002060"/>
                </a:solidFill>
                <a:latin typeface="Verdana" pitchFamily="34" charset="0"/>
              </a:rPr>
              <a:t>tivo y el Código de Trabajo.</a:t>
            </a:r>
            <a:endParaRPr lang="es-ES" sz="1400" dirty="0">
              <a:latin typeface="Verdana" pitchFamily="34" charset="0"/>
            </a:endParaRPr>
          </a:p>
          <a:p>
            <a:pPr marL="342900" indent="-342900" algn="just" eaLnBrk="0" hangingPunct="0">
              <a:buFont typeface="Arial" charset="0"/>
              <a:buChar char="•"/>
              <a:defRPr/>
            </a:pPr>
            <a:endParaRPr lang="es-ES_tradnl" sz="1400" dirty="0">
              <a:solidFill>
                <a:srgbClr val="002060"/>
              </a:solidFill>
              <a:latin typeface="Verdana" pitchFamily="34" charset="0"/>
            </a:endParaRPr>
          </a:p>
          <a:p>
            <a:pPr algn="just" eaLnBrk="0" hangingPunct="0">
              <a:defRPr/>
            </a:pPr>
            <a:r>
              <a:rPr lang="es-ES" sz="1400" b="1" dirty="0" smtClean="0">
                <a:solidFill>
                  <a:srgbClr val="002060"/>
                </a:solidFill>
                <a:latin typeface="Verdana" pitchFamily="34" charset="0"/>
              </a:rPr>
              <a:t>“Es </a:t>
            </a:r>
            <a:r>
              <a:rPr lang="es-ES" sz="1400" b="1" dirty="0">
                <a:solidFill>
                  <a:srgbClr val="002060"/>
                </a:solidFill>
                <a:latin typeface="Verdana" pitchFamily="34" charset="0"/>
              </a:rPr>
              <a:t>contrario a la dignidad humana, </a:t>
            </a:r>
            <a:r>
              <a:rPr lang="es-ES" sz="1400" b="1" dirty="0" smtClean="0">
                <a:solidFill>
                  <a:srgbClr val="002060"/>
                </a:solidFill>
                <a:latin typeface="Verdana" pitchFamily="34" charset="0"/>
              </a:rPr>
              <a:t>entre </a:t>
            </a:r>
            <a:r>
              <a:rPr lang="es-ES" sz="1400" b="1" dirty="0">
                <a:solidFill>
                  <a:srgbClr val="002060"/>
                </a:solidFill>
                <a:latin typeface="Verdana" pitchFamily="34" charset="0"/>
              </a:rPr>
              <a:t>otras conductas, el acoso </a:t>
            </a:r>
            <a:r>
              <a:rPr lang="es-ES" sz="1400" b="1" dirty="0" smtClean="0">
                <a:solidFill>
                  <a:srgbClr val="002060"/>
                </a:solidFill>
                <a:latin typeface="Verdana" pitchFamily="34" charset="0"/>
              </a:rPr>
              <a:t>sexual…”. </a:t>
            </a:r>
            <a:endParaRPr lang="es-ES" sz="1400" b="1" dirty="0">
              <a:solidFill>
                <a:srgbClr val="002060"/>
              </a:solidFill>
              <a:latin typeface="Verdana" pitchFamily="34" charset="0"/>
            </a:endParaRPr>
          </a:p>
          <a:p>
            <a:pPr algn="ctr" eaLnBrk="0" hangingPunct="0">
              <a:defRPr/>
            </a:pPr>
            <a:endParaRPr lang="es-CL" sz="1400" b="1" u="sng" dirty="0" smtClean="0">
              <a:solidFill>
                <a:srgbClr val="002060"/>
              </a:solidFill>
              <a:latin typeface="Verdana" pitchFamily="34" charset="0"/>
            </a:endParaRPr>
          </a:p>
          <a:p>
            <a:pPr marL="342900" indent="-342900" algn="just" eaLnBrk="0" hangingPunct="0">
              <a:defRPr/>
            </a:pPr>
            <a:r>
              <a:rPr lang="es-ES_tradnl" sz="1400" b="1" dirty="0">
                <a:solidFill>
                  <a:schemeClr val="accent2"/>
                </a:solidFill>
                <a:latin typeface="Verdana" pitchFamily="34" charset="0"/>
              </a:rPr>
              <a:t>Ley Nº 20.607 (08/08/2012): </a:t>
            </a:r>
          </a:p>
          <a:p>
            <a:pPr marL="342900" indent="-342900" algn="just" eaLnBrk="0" hangingPunct="0">
              <a:defRPr/>
            </a:pPr>
            <a:endParaRPr lang="es-ES_tradnl" sz="1400" b="1" dirty="0">
              <a:solidFill>
                <a:srgbClr val="990000"/>
              </a:solidFill>
              <a:latin typeface="Verdana" pitchFamily="34" charset="0"/>
            </a:endParaRPr>
          </a:p>
          <a:p>
            <a:pPr marL="342900" indent="-342900" algn="just" eaLnBrk="0" hangingPunct="0">
              <a:defRPr/>
            </a:pPr>
            <a:endParaRPr lang="es-ES_tradnl" sz="1400" b="1" dirty="0">
              <a:solidFill>
                <a:srgbClr val="990000"/>
              </a:solidFill>
              <a:latin typeface="Verdana" pitchFamily="34" charset="0"/>
            </a:endParaRPr>
          </a:p>
          <a:p>
            <a:pPr algn="just" eaLnBrk="0" hangingPunct="0">
              <a:defRPr/>
            </a:pPr>
            <a:r>
              <a:rPr lang="es-ES_tradnl" sz="1400" dirty="0">
                <a:solidFill>
                  <a:srgbClr val="002060"/>
                </a:solidFill>
                <a:latin typeface="Verdana" pitchFamily="34" charset="0"/>
              </a:rPr>
              <a:t>Tipifica el acoso laboral y modifica el Estatuto Administrativo y también el </a:t>
            </a:r>
            <a:r>
              <a:rPr lang="es-ES" sz="1400" dirty="0">
                <a:solidFill>
                  <a:srgbClr val="002060"/>
                </a:solidFill>
                <a:latin typeface="Verdana" pitchFamily="34" charset="0"/>
              </a:rPr>
              <a:t>Código del Trabajo, sancionando las prácticas  de acoso laboral.</a:t>
            </a:r>
          </a:p>
          <a:p>
            <a:pPr algn="just" eaLnBrk="0" hangingPunct="0">
              <a:defRPr/>
            </a:pPr>
            <a:endParaRPr lang="es-CL" sz="1400" dirty="0">
              <a:solidFill>
                <a:srgbClr val="002060"/>
              </a:solidFill>
              <a:latin typeface="Verdana" pitchFamily="34" charset="0"/>
            </a:endParaRPr>
          </a:p>
          <a:p>
            <a:pPr algn="just" eaLnBrk="0" hangingPunct="0">
              <a:defRPr/>
            </a:pPr>
            <a:r>
              <a:rPr lang="es-ES" sz="1400" b="1" dirty="0">
                <a:solidFill>
                  <a:srgbClr val="002060"/>
                </a:solidFill>
                <a:latin typeface="Verdana" pitchFamily="34" charset="0"/>
              </a:rPr>
              <a:t>“Acto contrario a la dignidad de la persona…”</a:t>
            </a:r>
          </a:p>
          <a:p>
            <a:pPr algn="ctr" eaLnBrk="0" hangingPunct="0">
              <a:defRPr/>
            </a:pPr>
            <a:endParaRPr lang="es-ES" sz="1400" b="1" u="sng" dirty="0">
              <a:solidFill>
                <a:srgbClr val="002060"/>
              </a:solidFill>
              <a:latin typeface="Verdana" pitchFamily="34" charset="0"/>
            </a:endParaRPr>
          </a:p>
        </p:txBody>
      </p:sp>
      <p:sp>
        <p:nvSpPr>
          <p:cNvPr id="4" name="Text Box 7"/>
          <p:cNvSpPr txBox="1">
            <a:spLocks noChangeArrowheads="1"/>
          </p:cNvSpPr>
          <p:nvPr/>
        </p:nvSpPr>
        <p:spPr bwMode="auto">
          <a:xfrm>
            <a:off x="363871" y="260648"/>
            <a:ext cx="85689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_tradnl" sz="2400" b="1" dirty="0" smtClean="0">
                <a:solidFill>
                  <a:schemeClr val="bg1"/>
                </a:solidFill>
                <a:latin typeface="Verdana" pitchFamily="34" charset="0"/>
              </a:rPr>
              <a:t>Marco normativo vigente</a:t>
            </a:r>
            <a:endParaRPr lang="es-ES_tradnl" sz="2400" b="1" dirty="0">
              <a:solidFill>
                <a:schemeClr val="bg1"/>
              </a:solidFill>
              <a:latin typeface="Verdana" pitchFamily="34" charset="0"/>
            </a:endParaRPr>
          </a:p>
        </p:txBody>
      </p:sp>
      <p:sp>
        <p:nvSpPr>
          <p:cNvPr id="5" name="4 Rectángulo"/>
          <p:cNvSpPr>
            <a:spLocks noChangeArrowheads="1"/>
          </p:cNvSpPr>
          <p:nvPr/>
        </p:nvSpPr>
        <p:spPr bwMode="auto">
          <a:xfrm>
            <a:off x="367106" y="6021288"/>
            <a:ext cx="7559675" cy="453477"/>
          </a:xfrm>
          <a:prstGeom prst="rect">
            <a:avLst/>
          </a:prstGeom>
          <a:solidFill>
            <a:srgbClr val="002060"/>
          </a:solidFill>
          <a:ln w="9525" algn="ctr">
            <a:solidFill>
              <a:schemeClr val="tx1"/>
            </a:solidFill>
            <a:round/>
            <a:headEnd/>
            <a:tailEnd/>
          </a:ln>
        </p:spPr>
        <p:txBody>
          <a:bodyPr anchor="ctr"/>
          <a:lstStyle/>
          <a:p>
            <a:pPr algn="ctr"/>
            <a:r>
              <a:rPr lang="es-ES" sz="1600" b="1" dirty="0" smtClean="0">
                <a:solidFill>
                  <a:schemeClr val="bg1"/>
                </a:solidFill>
                <a:latin typeface="Verdana" pitchFamily="34" charset="0"/>
              </a:rPr>
              <a:t>La </a:t>
            </a:r>
            <a:r>
              <a:rPr lang="es-ES" sz="1600" b="1" dirty="0">
                <a:solidFill>
                  <a:schemeClr val="bg1"/>
                </a:solidFill>
                <a:latin typeface="Verdana" pitchFamily="34" charset="0"/>
              </a:rPr>
              <a:t>dignidad de las personas es un bien jurídico protegido.</a:t>
            </a:r>
            <a:endParaRPr lang="es-CL" sz="1600" b="1" dirty="0">
              <a:solidFill>
                <a:schemeClr val="bg1"/>
              </a:solidFill>
              <a:latin typeface="Verdana" pitchFamily="34" charset="0"/>
            </a:endParaRPr>
          </a:p>
        </p:txBody>
      </p:sp>
    </p:spTree>
    <p:extLst>
      <p:ext uri="{BB962C8B-B14F-4D97-AF65-F5344CB8AC3E}">
        <p14:creationId xmlns:p14="http://schemas.microsoft.com/office/powerpoint/2010/main" val="186040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bwMode="auto">
          <a:xfrm>
            <a:off x="1043608" y="1471379"/>
            <a:ext cx="6985000"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endParaRPr lang="es-ES" sz="1800" u="sng" dirty="0" smtClean="0">
              <a:solidFill>
                <a:srgbClr val="002060"/>
              </a:solidFill>
              <a:latin typeface="Verdana" pitchFamily="34" charset="0"/>
            </a:endParaRPr>
          </a:p>
          <a:p>
            <a:pPr algn="just">
              <a:defRPr/>
            </a:pPr>
            <a:endParaRPr lang="es-ES" sz="1800" u="sng" dirty="0" smtClean="0">
              <a:solidFill>
                <a:srgbClr val="002060"/>
              </a:solidFill>
              <a:latin typeface="Verdana" pitchFamily="34" charset="0"/>
            </a:endParaRPr>
          </a:p>
          <a:p>
            <a:pPr algn="just">
              <a:defRPr/>
            </a:pPr>
            <a:endParaRPr lang="es-ES" sz="1800" u="sng" dirty="0">
              <a:solidFill>
                <a:srgbClr val="002060"/>
              </a:solidFill>
              <a:latin typeface="Verdana" pitchFamily="34" charset="0"/>
            </a:endParaRPr>
          </a:p>
          <a:p>
            <a:pPr algn="just">
              <a:defRPr/>
            </a:pPr>
            <a:r>
              <a:rPr lang="es-ES" sz="1800" b="1" dirty="0" smtClean="0">
                <a:solidFill>
                  <a:srgbClr val="002060"/>
                </a:solidFill>
                <a:latin typeface="Verdana" pitchFamily="34" charset="0"/>
              </a:rPr>
              <a:t>Dignidad </a:t>
            </a:r>
            <a:r>
              <a:rPr lang="es-ES" sz="1800" b="1" dirty="0">
                <a:solidFill>
                  <a:srgbClr val="002060"/>
                </a:solidFill>
                <a:latin typeface="Verdana" pitchFamily="34" charset="0"/>
              </a:rPr>
              <a:t>Humana</a:t>
            </a:r>
            <a:r>
              <a:rPr lang="es-ES" sz="1800" dirty="0">
                <a:solidFill>
                  <a:srgbClr val="002060"/>
                </a:solidFill>
                <a:latin typeface="Verdana" pitchFamily="34" charset="0"/>
              </a:rPr>
              <a:t>: concepto amplio que permite incluir dentro de la regulación </a:t>
            </a:r>
            <a:r>
              <a:rPr lang="es-ES" sz="1800" b="1" dirty="0">
                <a:solidFill>
                  <a:srgbClr val="002060"/>
                </a:solidFill>
                <a:latin typeface="Verdana" pitchFamily="34" charset="0"/>
              </a:rPr>
              <a:t>actos constitutivos de </a:t>
            </a:r>
            <a:r>
              <a:rPr lang="es-ES" sz="1800" b="1" dirty="0" smtClean="0">
                <a:solidFill>
                  <a:srgbClr val="002060"/>
                </a:solidFill>
                <a:latin typeface="Verdana" pitchFamily="34" charset="0"/>
              </a:rPr>
              <a:t>acoso</a:t>
            </a:r>
            <a:r>
              <a:rPr lang="es-ES" sz="1800" dirty="0" smtClean="0">
                <a:solidFill>
                  <a:srgbClr val="002060"/>
                </a:solidFill>
                <a:latin typeface="Verdana" pitchFamily="34" charset="0"/>
              </a:rPr>
              <a:t>. </a:t>
            </a:r>
            <a:r>
              <a:rPr lang="es-ES" sz="1800" dirty="0">
                <a:solidFill>
                  <a:srgbClr val="002060"/>
                </a:solidFill>
                <a:latin typeface="Verdana" pitchFamily="34" charset="0"/>
              </a:rPr>
              <a:t>Carácter ejemplar del precepto ratifica esto. </a:t>
            </a:r>
          </a:p>
          <a:p>
            <a:pPr algn="just">
              <a:defRPr/>
            </a:pPr>
            <a:endParaRPr lang="es-ES" sz="1800" dirty="0" smtClean="0">
              <a:solidFill>
                <a:srgbClr val="FF0000"/>
              </a:solidFill>
            </a:endParaRPr>
          </a:p>
          <a:p>
            <a:pPr marL="355600" indent="-355600" algn="just" defTabSz="355600">
              <a:buNone/>
              <a:defRPr/>
            </a:pPr>
            <a:r>
              <a:rPr lang="es-ES" sz="1800" dirty="0" smtClean="0"/>
              <a:t>	</a:t>
            </a:r>
            <a:r>
              <a:rPr lang="es-ES" sz="1800" dirty="0">
                <a:solidFill>
                  <a:srgbClr val="002060"/>
                </a:solidFill>
                <a:latin typeface="Verdana" pitchFamily="34" charset="0"/>
              </a:rPr>
              <a:t>La</a:t>
            </a:r>
            <a:r>
              <a:rPr lang="es-CL" sz="1800" dirty="0">
                <a:solidFill>
                  <a:srgbClr val="002060"/>
                </a:solidFill>
                <a:latin typeface="Verdana" pitchFamily="34" charset="0"/>
              </a:rPr>
              <a:t>	dignidad de la persona está vinculada a los </a:t>
            </a:r>
            <a:r>
              <a:rPr lang="es-CL" sz="1800" b="1" dirty="0">
                <a:solidFill>
                  <a:srgbClr val="002060"/>
                </a:solidFill>
                <a:latin typeface="Verdana" pitchFamily="34" charset="0"/>
              </a:rPr>
              <a:t>Derechos </a:t>
            </a:r>
            <a:r>
              <a:rPr lang="es-CL" sz="1800" b="1" dirty="0" smtClean="0">
                <a:solidFill>
                  <a:srgbClr val="002060"/>
                </a:solidFill>
                <a:latin typeface="Verdana" pitchFamily="34" charset="0"/>
              </a:rPr>
              <a:t>Fundamentales</a:t>
            </a:r>
            <a:r>
              <a:rPr lang="es-CL" sz="1800" dirty="0" smtClean="0">
                <a:solidFill>
                  <a:srgbClr val="002060"/>
                </a:solidFill>
                <a:latin typeface="Verdana" pitchFamily="34" charset="0"/>
              </a:rPr>
              <a:t>, </a:t>
            </a:r>
            <a:r>
              <a:rPr lang="es-CL" sz="1800" dirty="0">
                <a:solidFill>
                  <a:srgbClr val="002060"/>
                </a:solidFill>
                <a:latin typeface="Verdana" pitchFamily="34" charset="0"/>
              </a:rPr>
              <a:t>consignados y garantizados por la Constitución, en este caso especialmente vinculado con la intimidad, vida privada y honra de </a:t>
            </a:r>
            <a:r>
              <a:rPr lang="es-CL" sz="1800" dirty="0" smtClean="0">
                <a:solidFill>
                  <a:srgbClr val="002060"/>
                </a:solidFill>
                <a:latin typeface="Verdana" pitchFamily="34" charset="0"/>
              </a:rPr>
              <a:t>un trabajador/a.</a:t>
            </a:r>
          </a:p>
          <a:p>
            <a:pPr marL="355600" indent="-355600" algn="just" defTabSz="355600">
              <a:buNone/>
              <a:defRPr/>
            </a:pPr>
            <a:endParaRPr lang="es-ES" sz="1800" dirty="0">
              <a:solidFill>
                <a:srgbClr val="002060"/>
              </a:solidFill>
              <a:latin typeface="Verdana" pitchFamily="34" charset="0"/>
            </a:endParaRPr>
          </a:p>
        </p:txBody>
      </p:sp>
      <p:sp>
        <p:nvSpPr>
          <p:cNvPr id="2" name="1 Rectángulo"/>
          <p:cNvSpPr/>
          <p:nvPr/>
        </p:nvSpPr>
        <p:spPr>
          <a:xfrm>
            <a:off x="1043608" y="404664"/>
            <a:ext cx="4499950" cy="461665"/>
          </a:xfrm>
          <a:prstGeom prst="rect">
            <a:avLst/>
          </a:prstGeom>
        </p:spPr>
        <p:txBody>
          <a:bodyPr wrap="none">
            <a:spAutoFit/>
          </a:bodyPr>
          <a:lstStyle/>
          <a:p>
            <a:r>
              <a:rPr lang="es-ES_tradnl" sz="2400" b="1" dirty="0">
                <a:solidFill>
                  <a:schemeClr val="bg1"/>
                </a:solidFill>
                <a:latin typeface="Verdana" pitchFamily="34" charset="0"/>
              </a:rPr>
              <a:t>Marco normativo vigente</a:t>
            </a:r>
          </a:p>
        </p:txBody>
      </p:sp>
    </p:spTree>
    <p:extLst>
      <p:ext uri="{BB962C8B-B14F-4D97-AF65-F5344CB8AC3E}">
        <p14:creationId xmlns:p14="http://schemas.microsoft.com/office/powerpoint/2010/main" val="183469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239077" y="188640"/>
            <a:ext cx="81369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_tradnl" sz="2400" b="1" dirty="0">
                <a:solidFill>
                  <a:schemeClr val="bg1"/>
                </a:solidFill>
                <a:latin typeface="Verdana" pitchFamily="34" charset="0"/>
              </a:rPr>
              <a:t>Instancias de </a:t>
            </a:r>
            <a:r>
              <a:rPr lang="es-ES_tradnl" sz="2400" b="1" dirty="0" smtClean="0">
                <a:solidFill>
                  <a:schemeClr val="bg1"/>
                </a:solidFill>
                <a:latin typeface="Verdana" pitchFamily="34" charset="0"/>
              </a:rPr>
              <a:t>protección</a:t>
            </a:r>
            <a:endParaRPr lang="es-ES_tradnl" sz="2400" b="1" dirty="0">
              <a:solidFill>
                <a:schemeClr val="bg1"/>
              </a:solidFill>
              <a:latin typeface="Verdana" pitchFamily="34" charset="0"/>
            </a:endParaRPr>
          </a:p>
          <a:p>
            <a:r>
              <a:rPr lang="es-ES_tradnl" sz="1200" dirty="0">
                <a:solidFill>
                  <a:schemeClr val="bg1"/>
                </a:solidFill>
                <a:latin typeface="Verdana" pitchFamily="34" charset="0"/>
              </a:rPr>
              <a:t>Víctimas de Violencia Organizacional</a:t>
            </a:r>
            <a:endParaRPr lang="es-ES" sz="1200" dirty="0">
              <a:solidFill>
                <a:schemeClr val="bg1"/>
              </a:solidFill>
              <a:latin typeface="Verdana"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130384"/>
            <a:ext cx="1691680" cy="2410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txBox="1">
            <a:spLocks/>
          </p:cNvSpPr>
          <p:nvPr/>
        </p:nvSpPr>
        <p:spPr>
          <a:xfrm>
            <a:off x="611560" y="1844824"/>
            <a:ext cx="6433184"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3538" indent="-363538" algn="just">
              <a:lnSpc>
                <a:spcPct val="80000"/>
              </a:lnSpc>
              <a:buFont typeface="Arial" charset="0"/>
              <a:buAutoNum type="arabicPeriod"/>
            </a:pPr>
            <a:r>
              <a:rPr lang="es-MX" sz="1600" dirty="0" smtClean="0">
                <a:solidFill>
                  <a:srgbClr val="002060"/>
                </a:solidFill>
                <a:latin typeface="Verdana" pitchFamily="34" charset="0"/>
                <a:cs typeface="Arial" pitchFamily="34" charset="0"/>
              </a:rPr>
              <a:t>Procedimiento disciplinario ante denuncia de acoso (</a:t>
            </a:r>
            <a:r>
              <a:rPr lang="es-MX" sz="1600" dirty="0">
                <a:solidFill>
                  <a:srgbClr val="002060"/>
                </a:solidFill>
                <a:latin typeface="Verdana" pitchFamily="34" charset="0"/>
                <a:cs typeface="Arial" pitchFamily="34" charset="0"/>
              </a:rPr>
              <a:t>Denuncia, Investigación y Sanción).</a:t>
            </a:r>
          </a:p>
          <a:p>
            <a:pPr marL="363538" indent="-363538" algn="just">
              <a:lnSpc>
                <a:spcPct val="80000"/>
              </a:lnSpc>
              <a:buFont typeface="Arial" charset="0"/>
              <a:buAutoNum type="arabicPeriod"/>
            </a:pPr>
            <a:endParaRPr lang="es-MX" sz="1600" dirty="0" smtClean="0">
              <a:solidFill>
                <a:srgbClr val="002060"/>
              </a:solidFill>
              <a:latin typeface="Verdana" pitchFamily="34" charset="0"/>
              <a:cs typeface="Arial" pitchFamily="34" charset="0"/>
            </a:endParaRPr>
          </a:p>
          <a:p>
            <a:pPr marL="363538" indent="-363538" algn="just">
              <a:lnSpc>
                <a:spcPct val="80000"/>
              </a:lnSpc>
              <a:buFont typeface="Arial" charset="0"/>
              <a:buAutoNum type="arabicPeriod"/>
            </a:pPr>
            <a:r>
              <a:rPr lang="es-MX" sz="1600" dirty="0" smtClean="0">
                <a:solidFill>
                  <a:srgbClr val="002060"/>
                </a:solidFill>
                <a:latin typeface="Verdana" pitchFamily="34" charset="0"/>
                <a:cs typeface="Arial" pitchFamily="34" charset="0"/>
              </a:rPr>
              <a:t>Reclamo, Queja o Denuncia ante Contraloría. (Ante vicios de legalidad).</a:t>
            </a:r>
          </a:p>
          <a:p>
            <a:pPr marL="363538" indent="-363538" algn="just">
              <a:lnSpc>
                <a:spcPct val="80000"/>
              </a:lnSpc>
              <a:buFont typeface="Arial" charset="0"/>
              <a:buAutoNum type="arabicPeriod"/>
            </a:pPr>
            <a:endParaRPr lang="es-MX" sz="1600" dirty="0" smtClean="0">
              <a:solidFill>
                <a:srgbClr val="002060"/>
              </a:solidFill>
              <a:latin typeface="Verdana" pitchFamily="34" charset="0"/>
              <a:cs typeface="Arial" pitchFamily="34" charset="0"/>
            </a:endParaRPr>
          </a:p>
          <a:p>
            <a:pPr marL="363538" indent="-363538" algn="just">
              <a:lnSpc>
                <a:spcPct val="80000"/>
              </a:lnSpc>
              <a:buFont typeface="Arial" charset="0"/>
              <a:buAutoNum type="arabicPeriod"/>
            </a:pPr>
            <a:r>
              <a:rPr lang="es-MX" sz="1600" dirty="0" smtClean="0">
                <a:solidFill>
                  <a:srgbClr val="002060"/>
                </a:solidFill>
                <a:latin typeface="Verdana" pitchFamily="34" charset="0"/>
                <a:cs typeface="Arial" pitchFamily="34" charset="0"/>
              </a:rPr>
              <a:t>Recurso de Protección ante Corte de Apelaciones (Derechos Fundamentales).</a:t>
            </a:r>
          </a:p>
          <a:p>
            <a:pPr marL="363538" indent="-363538" algn="just">
              <a:lnSpc>
                <a:spcPct val="80000"/>
              </a:lnSpc>
              <a:buFont typeface="Arial" charset="0"/>
              <a:buAutoNum type="arabicPeriod"/>
            </a:pPr>
            <a:endParaRPr lang="es-MX" sz="1600" dirty="0" smtClean="0">
              <a:solidFill>
                <a:srgbClr val="002060"/>
              </a:solidFill>
              <a:latin typeface="Verdana" pitchFamily="34" charset="0"/>
              <a:cs typeface="Arial" pitchFamily="34" charset="0"/>
            </a:endParaRPr>
          </a:p>
          <a:p>
            <a:pPr marL="363538" indent="-363538" algn="just">
              <a:lnSpc>
                <a:spcPct val="80000"/>
              </a:lnSpc>
              <a:buFont typeface="Arial" charset="0"/>
              <a:buAutoNum type="arabicPeriod"/>
            </a:pPr>
            <a:r>
              <a:rPr lang="es-MX" sz="1600" dirty="0" smtClean="0">
                <a:solidFill>
                  <a:srgbClr val="002060"/>
                </a:solidFill>
                <a:latin typeface="Verdana" pitchFamily="34" charset="0"/>
                <a:cs typeface="Arial" pitchFamily="34" charset="0"/>
              </a:rPr>
              <a:t>Querella ante Tribunales (En caso de delito).</a:t>
            </a:r>
          </a:p>
          <a:p>
            <a:pPr marL="363538" indent="-363538" algn="just">
              <a:lnSpc>
                <a:spcPct val="80000"/>
              </a:lnSpc>
              <a:buFont typeface="Arial" charset="0"/>
              <a:buAutoNum type="arabicPeriod"/>
            </a:pPr>
            <a:endParaRPr lang="es-MX" sz="1600" dirty="0" smtClean="0">
              <a:solidFill>
                <a:srgbClr val="002060"/>
              </a:solidFill>
              <a:latin typeface="Verdana" pitchFamily="34" charset="0"/>
              <a:cs typeface="Arial" pitchFamily="34" charset="0"/>
            </a:endParaRPr>
          </a:p>
          <a:p>
            <a:pPr marL="363538" indent="-363538" algn="just">
              <a:lnSpc>
                <a:spcPct val="80000"/>
              </a:lnSpc>
              <a:buFont typeface="Arial" charset="0"/>
              <a:buAutoNum type="arabicPeriod"/>
            </a:pPr>
            <a:r>
              <a:rPr lang="es-MX" sz="1600" dirty="0" smtClean="0">
                <a:solidFill>
                  <a:srgbClr val="002060"/>
                </a:solidFill>
                <a:latin typeface="Verdana" pitchFamily="34" charset="0"/>
                <a:cs typeface="Arial" pitchFamily="34" charset="0"/>
              </a:rPr>
              <a:t>Demanda civil ante Tribunales (Por daño moral y/o patrimonial). </a:t>
            </a:r>
          </a:p>
          <a:p>
            <a:pPr marL="363538" indent="-363538" algn="just">
              <a:lnSpc>
                <a:spcPct val="80000"/>
              </a:lnSpc>
              <a:buFont typeface="Arial" charset="0"/>
              <a:buAutoNum type="arabicPeriod"/>
            </a:pPr>
            <a:endParaRPr lang="es-MX" sz="1600" dirty="0">
              <a:solidFill>
                <a:srgbClr val="002060"/>
              </a:solidFill>
              <a:latin typeface="Verdana" pitchFamily="34" charset="0"/>
              <a:cs typeface="Arial" pitchFamily="34" charset="0"/>
            </a:endParaRPr>
          </a:p>
          <a:p>
            <a:pPr marL="363538" indent="-363538" algn="just">
              <a:lnSpc>
                <a:spcPct val="80000"/>
              </a:lnSpc>
              <a:buFont typeface="Arial" charset="0"/>
              <a:buAutoNum type="arabicPeriod"/>
            </a:pPr>
            <a:r>
              <a:rPr lang="es-MX" sz="1600" dirty="0" smtClean="0">
                <a:solidFill>
                  <a:srgbClr val="002060"/>
                </a:solidFill>
                <a:latin typeface="Verdana" pitchFamily="34" charset="0"/>
                <a:cs typeface="Arial" pitchFamily="34" charset="0"/>
              </a:rPr>
              <a:t>Acción de Tutela Laboral en Tribunales laborales (Protección de Derechos Fundamentales).  </a:t>
            </a:r>
            <a:endParaRPr lang="es-ES" sz="1400" dirty="0" smtClean="0">
              <a:solidFill>
                <a:srgbClr val="002060"/>
              </a:solidFill>
              <a:latin typeface="Verdana" pitchFamily="34" charset="0"/>
              <a:cs typeface="Arial" pitchFamily="34" charset="0"/>
            </a:endParaRPr>
          </a:p>
        </p:txBody>
      </p:sp>
    </p:spTree>
    <p:extLst>
      <p:ext uri="{BB962C8B-B14F-4D97-AF65-F5344CB8AC3E}">
        <p14:creationId xmlns:p14="http://schemas.microsoft.com/office/powerpoint/2010/main" val="411927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2132856"/>
            <a:ext cx="8331200" cy="3367913"/>
          </a:xfrm>
        </p:spPr>
        <p:txBody>
          <a:bodyPr>
            <a:normAutofit/>
          </a:bodyPr>
          <a:lstStyle/>
          <a:p>
            <a:pPr algn="ctr">
              <a:defRPr/>
            </a:pPr>
            <a:r>
              <a:rPr lang="es-CL" sz="3600" b="1" dirty="0" smtClean="0">
                <a:solidFill>
                  <a:srgbClr val="002060"/>
                </a:solidFill>
                <a:latin typeface="Verdana" pitchFamily="34" charset="0"/>
              </a:rPr>
              <a:t>Qué es acoso </a:t>
            </a:r>
          </a:p>
          <a:p>
            <a:pPr algn="ctr">
              <a:defRPr/>
            </a:pPr>
            <a:r>
              <a:rPr lang="es-CL" sz="3600" b="1" dirty="0" smtClean="0">
                <a:solidFill>
                  <a:srgbClr val="002060"/>
                </a:solidFill>
                <a:latin typeface="Verdana" pitchFamily="34" charset="0"/>
              </a:rPr>
              <a:t>cuándo se es víctima </a:t>
            </a:r>
          </a:p>
          <a:p>
            <a:pPr algn="ctr">
              <a:defRPr/>
            </a:pPr>
            <a:r>
              <a:rPr lang="es-CL" sz="3600" b="1" dirty="0" smtClean="0">
                <a:solidFill>
                  <a:srgbClr val="002060"/>
                </a:solidFill>
                <a:latin typeface="Verdana" pitchFamily="34" charset="0"/>
              </a:rPr>
              <a:t>Qué hacer</a:t>
            </a:r>
            <a:endParaRPr lang="es-CL" sz="3600" b="1" dirty="0">
              <a:solidFill>
                <a:srgbClr val="002060"/>
              </a:solidFill>
              <a:latin typeface="Verdana" pitchFamily="34" charset="0"/>
            </a:endParaRPr>
          </a:p>
        </p:txBody>
      </p:sp>
    </p:spTree>
    <p:extLst>
      <p:ext uri="{BB962C8B-B14F-4D97-AF65-F5344CB8AC3E}">
        <p14:creationId xmlns:p14="http://schemas.microsoft.com/office/powerpoint/2010/main" val="814168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7"/>
          <p:cNvSpPr txBox="1">
            <a:spLocks noChangeArrowheads="1"/>
          </p:cNvSpPr>
          <p:nvPr/>
        </p:nvSpPr>
        <p:spPr bwMode="auto">
          <a:xfrm>
            <a:off x="363871" y="272842"/>
            <a:ext cx="85689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ts val="2400"/>
              </a:lnSpc>
            </a:pPr>
            <a:r>
              <a:rPr lang="es-ES" sz="2400" b="1" dirty="0">
                <a:solidFill>
                  <a:schemeClr val="bg1"/>
                </a:solidFill>
                <a:latin typeface="Verdana" pitchFamily="34" charset="0"/>
              </a:rPr>
              <a:t>Acoso Sexual</a:t>
            </a:r>
          </a:p>
          <a:p>
            <a:pPr algn="just">
              <a:lnSpc>
                <a:spcPts val="2400"/>
              </a:lnSpc>
            </a:pPr>
            <a:r>
              <a:rPr lang="es-ES" sz="1600" dirty="0">
                <a:solidFill>
                  <a:schemeClr val="bg1"/>
                </a:solidFill>
                <a:latin typeface="Verdana" pitchFamily="34" charset="0"/>
              </a:rPr>
              <a:t>Definición</a:t>
            </a:r>
          </a:p>
        </p:txBody>
      </p:sp>
      <p:sp>
        <p:nvSpPr>
          <p:cNvPr id="10" name="2 Marcador de contenido"/>
          <p:cNvSpPr>
            <a:spLocks noGrp="1"/>
          </p:cNvSpPr>
          <p:nvPr>
            <p:ph idx="1"/>
          </p:nvPr>
        </p:nvSpPr>
        <p:spPr>
          <a:xfrm>
            <a:off x="3059832" y="2132856"/>
            <a:ext cx="5256584" cy="3024335"/>
          </a:xfrm>
        </p:spPr>
        <p:txBody>
          <a:bodyPr>
            <a:noAutofit/>
          </a:bodyPr>
          <a:lstStyle/>
          <a:p>
            <a:pPr marL="0" indent="0" algn="just">
              <a:buFont typeface="Arial" charset="0"/>
              <a:buNone/>
              <a:defRPr/>
            </a:pPr>
            <a:r>
              <a:rPr lang="es-ES" sz="1600" dirty="0" smtClean="0">
                <a:solidFill>
                  <a:srgbClr val="002060"/>
                </a:solidFill>
                <a:latin typeface="Verdana" pitchFamily="34" charset="0"/>
                <a:cs typeface="Arial" pitchFamily="34" charset="0"/>
              </a:rPr>
              <a:t>“Las </a:t>
            </a:r>
            <a:r>
              <a:rPr lang="es-ES" sz="1600" dirty="0">
                <a:solidFill>
                  <a:srgbClr val="002060"/>
                </a:solidFill>
                <a:latin typeface="Verdana" pitchFamily="34" charset="0"/>
                <a:cs typeface="Arial" pitchFamily="34" charset="0"/>
              </a:rPr>
              <a:t>relaciones laborales deberán siempre fundarse en un trato compatible con la </a:t>
            </a:r>
            <a:r>
              <a:rPr lang="es-ES" sz="1600" b="1" dirty="0">
                <a:solidFill>
                  <a:srgbClr val="C00000"/>
                </a:solidFill>
                <a:latin typeface="Verdana" pitchFamily="34" charset="0"/>
                <a:cs typeface="Arial" pitchFamily="34" charset="0"/>
              </a:rPr>
              <a:t>dignidad de la persona</a:t>
            </a:r>
            <a:r>
              <a:rPr lang="es-ES" sz="1600" dirty="0">
                <a:solidFill>
                  <a:srgbClr val="C00000"/>
                </a:solidFill>
                <a:latin typeface="Verdana" pitchFamily="34" charset="0"/>
                <a:cs typeface="Arial" pitchFamily="34" charset="0"/>
              </a:rPr>
              <a:t>. </a:t>
            </a:r>
            <a:r>
              <a:rPr lang="es-ES" sz="1600" dirty="0">
                <a:solidFill>
                  <a:srgbClr val="002060"/>
                </a:solidFill>
                <a:latin typeface="Verdana" pitchFamily="34" charset="0"/>
                <a:cs typeface="Arial" pitchFamily="34" charset="0"/>
              </a:rPr>
              <a:t>Es contrario a ellas, entre otras conductas, el acoso sexual, entendiéndose por tal el que una persona realice en forma indebida, por cualquier medio, requerimientos de carácter sexual, </a:t>
            </a:r>
            <a:r>
              <a:rPr lang="es-ES" sz="1600" b="1" dirty="0">
                <a:solidFill>
                  <a:srgbClr val="C00000"/>
                </a:solidFill>
                <a:latin typeface="Verdana" pitchFamily="34" charset="0"/>
                <a:cs typeface="Arial" pitchFamily="34" charset="0"/>
              </a:rPr>
              <a:t>no consentidos</a:t>
            </a:r>
            <a:r>
              <a:rPr lang="es-ES" sz="1600" b="1" dirty="0">
                <a:solidFill>
                  <a:srgbClr val="002060"/>
                </a:solidFill>
                <a:latin typeface="Verdana" pitchFamily="34" charset="0"/>
                <a:cs typeface="Arial" pitchFamily="34" charset="0"/>
              </a:rPr>
              <a:t> </a:t>
            </a:r>
            <a:r>
              <a:rPr lang="es-ES" sz="1600" dirty="0">
                <a:solidFill>
                  <a:srgbClr val="002060"/>
                </a:solidFill>
                <a:latin typeface="Verdana" pitchFamily="34" charset="0"/>
                <a:cs typeface="Arial" pitchFamily="34" charset="0"/>
              </a:rPr>
              <a:t>por quien los recibe y que </a:t>
            </a:r>
            <a:r>
              <a:rPr lang="es-ES" sz="1600" b="1" dirty="0">
                <a:solidFill>
                  <a:srgbClr val="C00000"/>
                </a:solidFill>
                <a:latin typeface="Verdana" pitchFamily="34" charset="0"/>
                <a:cs typeface="Arial" pitchFamily="34" charset="0"/>
              </a:rPr>
              <a:t>amenacen o perjudiquen su situación laboral</a:t>
            </a:r>
            <a:r>
              <a:rPr lang="es-ES" sz="1600" b="1" dirty="0">
                <a:solidFill>
                  <a:srgbClr val="002060"/>
                </a:solidFill>
                <a:latin typeface="Verdana" pitchFamily="34" charset="0"/>
                <a:cs typeface="Arial" pitchFamily="34" charset="0"/>
              </a:rPr>
              <a:t> </a:t>
            </a:r>
            <a:r>
              <a:rPr lang="es-ES" sz="1600" dirty="0">
                <a:solidFill>
                  <a:srgbClr val="002060"/>
                </a:solidFill>
                <a:latin typeface="Verdana" pitchFamily="34" charset="0"/>
                <a:cs typeface="Arial" pitchFamily="34" charset="0"/>
              </a:rPr>
              <a:t>o sus oportunidades en el </a:t>
            </a:r>
            <a:r>
              <a:rPr lang="es-ES" sz="1600" dirty="0" smtClean="0">
                <a:solidFill>
                  <a:srgbClr val="002060"/>
                </a:solidFill>
                <a:latin typeface="Verdana" pitchFamily="34" charset="0"/>
                <a:cs typeface="Arial" pitchFamily="34" charset="0"/>
              </a:rPr>
              <a:t>empleo”.</a:t>
            </a:r>
            <a:endParaRPr lang="es-ES" sz="1600" dirty="0">
              <a:solidFill>
                <a:srgbClr val="002060"/>
              </a:solidFill>
              <a:latin typeface="Verdana" pitchFamily="34" charset="0"/>
              <a:cs typeface="Arial" pitchFamily="34" charset="0"/>
            </a:endParaRPr>
          </a:p>
          <a:p>
            <a:pPr marL="0" indent="0" algn="just">
              <a:buFont typeface="Arial" charset="0"/>
              <a:buNone/>
              <a:defRPr/>
            </a:pPr>
            <a:endParaRPr lang="es-ES" sz="1400" b="1" i="1" dirty="0" smtClean="0">
              <a:solidFill>
                <a:srgbClr val="002060"/>
              </a:solidFill>
              <a:latin typeface="Verdana" pitchFamily="34" charset="0"/>
              <a:cs typeface="Arial" pitchFamily="34" charset="0"/>
            </a:endParaRPr>
          </a:p>
          <a:p>
            <a:pPr marL="0" indent="0" algn="r">
              <a:buFont typeface="Arial" charset="0"/>
              <a:buNone/>
              <a:defRPr/>
            </a:pPr>
            <a:r>
              <a:rPr lang="es-ES" sz="1400" dirty="0" smtClean="0">
                <a:solidFill>
                  <a:srgbClr val="002060"/>
                </a:solidFill>
                <a:latin typeface="Verdana" pitchFamily="34" charset="0"/>
                <a:cs typeface="Arial" pitchFamily="34" charset="0"/>
              </a:rPr>
              <a:t>Ley Nº 20.005.</a:t>
            </a:r>
            <a:endParaRPr lang="es-ES" sz="1400" dirty="0">
              <a:solidFill>
                <a:srgbClr val="002060"/>
              </a:solidFill>
              <a:latin typeface="Verdana" pitchFamily="34" charset="0"/>
              <a:cs typeface="Arial" pitchFamily="34" charset="0"/>
            </a:endParaRPr>
          </a:p>
          <a:p>
            <a:pPr>
              <a:defRPr/>
            </a:pPr>
            <a:endParaRPr lang="es-CL" sz="1400" dirty="0">
              <a:solidFill>
                <a:srgbClr val="002060"/>
              </a:solidFill>
              <a:latin typeface="Verdana" pitchFamily="34" charset="0"/>
              <a:cs typeface="Arial" pitchFamily="34" charset="0"/>
            </a:endParaRPr>
          </a:p>
        </p:txBody>
      </p:sp>
      <p:pic>
        <p:nvPicPr>
          <p:cNvPr id="11" name="Picture 2" descr="E:\Imagenes Acoso\denuncias-tardaron-ano-resueltas-ARCHIVO_LNCIMA20131228_0007_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71" y="2276872"/>
            <a:ext cx="2359104" cy="2519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94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7"/>
          <p:cNvSpPr txBox="1">
            <a:spLocks noChangeArrowheads="1"/>
          </p:cNvSpPr>
          <p:nvPr/>
        </p:nvSpPr>
        <p:spPr bwMode="auto">
          <a:xfrm>
            <a:off x="363871" y="272842"/>
            <a:ext cx="85689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ts val="2400"/>
              </a:lnSpc>
            </a:pPr>
            <a:r>
              <a:rPr lang="es-ES" sz="2400" b="1" dirty="0">
                <a:solidFill>
                  <a:schemeClr val="bg1"/>
                </a:solidFill>
                <a:latin typeface="Verdana" pitchFamily="34" charset="0"/>
              </a:rPr>
              <a:t>Acoso Sexual</a:t>
            </a:r>
          </a:p>
          <a:p>
            <a:pPr algn="just">
              <a:lnSpc>
                <a:spcPts val="2400"/>
              </a:lnSpc>
            </a:pPr>
            <a:r>
              <a:rPr lang="es-ES" sz="1600" dirty="0" smtClean="0">
                <a:solidFill>
                  <a:schemeClr val="bg1"/>
                </a:solidFill>
                <a:latin typeface="Verdana" pitchFamily="34" charset="0"/>
              </a:rPr>
              <a:t>Tipología</a:t>
            </a:r>
            <a:endParaRPr lang="es-ES" sz="1600" dirty="0">
              <a:solidFill>
                <a:schemeClr val="bg1"/>
              </a:solidFill>
              <a:latin typeface="Verdana" pitchFamily="34" charset="0"/>
            </a:endParaRPr>
          </a:p>
        </p:txBody>
      </p:sp>
      <p:sp>
        <p:nvSpPr>
          <p:cNvPr id="2" name="1 Marcador de contenido"/>
          <p:cNvSpPr>
            <a:spLocks noGrp="1"/>
          </p:cNvSpPr>
          <p:nvPr>
            <p:ph idx="1"/>
          </p:nvPr>
        </p:nvSpPr>
        <p:spPr>
          <a:xfrm>
            <a:off x="363871" y="1844824"/>
            <a:ext cx="8208912" cy="4243290"/>
          </a:xfrm>
        </p:spPr>
        <p:txBody>
          <a:bodyPr>
            <a:normAutofit/>
          </a:bodyPr>
          <a:lstStyle/>
          <a:p>
            <a:pPr marL="285750" indent="-285750" algn="just">
              <a:buFont typeface="Wingdings" pitchFamily="2" charset="2"/>
              <a:buChar char="§"/>
              <a:defRPr/>
            </a:pPr>
            <a:r>
              <a:rPr lang="es-ES" sz="1600" b="1" dirty="0">
                <a:solidFill>
                  <a:srgbClr val="002060"/>
                </a:solidFill>
                <a:latin typeface="Verdana" pitchFamily="34" charset="0"/>
                <a:cs typeface="Arial" pitchFamily="34" charset="0"/>
              </a:rPr>
              <a:t>Vertical (chantaje sexual):  </a:t>
            </a:r>
            <a:r>
              <a:rPr lang="es-ES" sz="1600" dirty="0">
                <a:solidFill>
                  <a:srgbClr val="002060"/>
                </a:solidFill>
                <a:latin typeface="Verdana" pitchFamily="34" charset="0"/>
                <a:cs typeface="Arial" pitchFamily="34" charset="0"/>
              </a:rPr>
              <a:t>se le fuerza a una persona a someterse a requerimientos sexuales o podrá perder o ser perjudicado de beneficios o condiciones de trabajo.</a:t>
            </a:r>
          </a:p>
          <a:p>
            <a:pPr marL="285750" indent="-285750" algn="just">
              <a:buFont typeface="Wingdings" pitchFamily="2" charset="2"/>
              <a:buChar char="§"/>
              <a:defRPr/>
            </a:pPr>
            <a:endParaRPr lang="es-ES" sz="1600" dirty="0">
              <a:solidFill>
                <a:srgbClr val="002060"/>
              </a:solidFill>
              <a:latin typeface="Verdana" pitchFamily="34" charset="0"/>
              <a:cs typeface="Arial" pitchFamily="34" charset="0"/>
            </a:endParaRPr>
          </a:p>
          <a:p>
            <a:pPr marL="285750" indent="-285750" algn="just">
              <a:buFont typeface="Wingdings" pitchFamily="2" charset="2"/>
              <a:buChar char="§"/>
              <a:defRPr/>
            </a:pPr>
            <a:r>
              <a:rPr lang="es-ES" sz="1600" b="1" dirty="0">
                <a:solidFill>
                  <a:srgbClr val="002060"/>
                </a:solidFill>
                <a:latin typeface="Verdana" pitchFamily="34" charset="0"/>
                <a:cs typeface="Arial" pitchFamily="34" charset="0"/>
              </a:rPr>
              <a:t>Horizontal (intimidación):</a:t>
            </a:r>
            <a:r>
              <a:rPr lang="es-ES" sz="1600" dirty="0">
                <a:solidFill>
                  <a:srgbClr val="002060"/>
                </a:solidFill>
                <a:latin typeface="Verdana" pitchFamily="34" charset="0"/>
                <a:cs typeface="Arial" pitchFamily="34" charset="0"/>
              </a:rPr>
              <a:t>invitaciones sexuales, solicitudes indebidas u otras manifestaciones verbales, no verbales y físicas de carácter sexual.</a:t>
            </a:r>
          </a:p>
          <a:p>
            <a:pPr marL="285750" indent="-285750" algn="just">
              <a:buFont typeface="Wingdings" pitchFamily="2" charset="2"/>
              <a:buChar char="§"/>
              <a:defRPr/>
            </a:pPr>
            <a:endParaRPr lang="es-ES" sz="1600" dirty="0">
              <a:solidFill>
                <a:srgbClr val="002060"/>
              </a:solidFill>
              <a:latin typeface="Verdana" pitchFamily="34" charset="0"/>
              <a:cs typeface="Arial" pitchFamily="34" charset="0"/>
            </a:endParaRPr>
          </a:p>
          <a:p>
            <a:pPr marL="285750" indent="-285750" algn="just">
              <a:buFont typeface="Wingdings" pitchFamily="2" charset="2"/>
              <a:buChar char="§"/>
              <a:defRPr/>
            </a:pPr>
            <a:r>
              <a:rPr lang="es-ES" sz="1600" b="1" dirty="0">
                <a:solidFill>
                  <a:srgbClr val="002060"/>
                </a:solidFill>
                <a:latin typeface="Verdana" pitchFamily="34" charset="0"/>
                <a:cs typeface="Arial" pitchFamily="34" charset="0"/>
              </a:rPr>
              <a:t>Abuso sexual: </a:t>
            </a:r>
            <a:r>
              <a:rPr lang="es-ES" sz="1600" dirty="0">
                <a:solidFill>
                  <a:srgbClr val="002060"/>
                </a:solidFill>
                <a:latin typeface="Verdana" pitchFamily="34" charset="0"/>
                <a:cs typeface="Arial" pitchFamily="34" charset="0"/>
              </a:rPr>
              <a:t>corresponde a un delito y debe denunciarse ante los Tribunales de Justicia.</a:t>
            </a:r>
          </a:p>
          <a:p>
            <a:pPr marL="285750" indent="-285750">
              <a:buFont typeface="Wingdings" pitchFamily="2" charset="2"/>
              <a:buChar char="§"/>
            </a:pPr>
            <a:endParaRPr lang="es-ES" sz="1600" dirty="0">
              <a:latin typeface="Verdana" pitchFamily="34" charset="0"/>
            </a:endParaRPr>
          </a:p>
        </p:txBody>
      </p:sp>
    </p:spTree>
    <p:extLst>
      <p:ext uri="{BB962C8B-B14F-4D97-AF65-F5344CB8AC3E}">
        <p14:creationId xmlns:p14="http://schemas.microsoft.com/office/powerpoint/2010/main" val="47575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a:xfrm>
            <a:off x="395536" y="1844824"/>
            <a:ext cx="8331200" cy="4243290"/>
          </a:xfrm>
        </p:spPr>
        <p:txBody>
          <a:bodyPr>
            <a:normAutofit/>
          </a:bodyPr>
          <a:lstStyle/>
          <a:p>
            <a:pPr marL="342900" indent="-342900" algn="just">
              <a:buFont typeface="Arial" panose="020B0604020202020204" pitchFamily="34" charset="0"/>
              <a:buChar char="•"/>
            </a:pPr>
            <a:r>
              <a:rPr lang="es-ES" sz="2000" dirty="0" smtClean="0">
                <a:solidFill>
                  <a:srgbClr val="002060"/>
                </a:solidFill>
                <a:latin typeface="Verdana" pitchFamily="34" charset="0"/>
                <a:ea typeface="Verdana" pitchFamily="34" charset="0"/>
                <a:cs typeface="Verdana" pitchFamily="34" charset="0"/>
              </a:rPr>
              <a:t>Contexto.</a:t>
            </a:r>
          </a:p>
          <a:p>
            <a:pPr marL="342900" indent="-342900" algn="just">
              <a:buFont typeface="Arial" panose="020B0604020202020204" pitchFamily="34" charset="0"/>
              <a:buChar char="•"/>
            </a:pPr>
            <a:endParaRPr lang="es-ES" sz="2000" dirty="0" smtClean="0">
              <a:solidFill>
                <a:srgbClr val="002060"/>
              </a:solidFill>
              <a:latin typeface="Verdana" pitchFamily="34" charset="0"/>
              <a:ea typeface="Verdana" pitchFamily="34" charset="0"/>
              <a:cs typeface="Verdana" pitchFamily="34" charset="0"/>
            </a:endParaRPr>
          </a:p>
          <a:p>
            <a:pPr marL="342900" indent="-342900" algn="just">
              <a:buFont typeface="Arial" panose="020B0604020202020204" pitchFamily="34" charset="0"/>
              <a:buChar char="•"/>
            </a:pPr>
            <a:r>
              <a:rPr lang="es-ES" sz="2000" dirty="0" smtClean="0">
                <a:solidFill>
                  <a:srgbClr val="002060"/>
                </a:solidFill>
                <a:latin typeface="Verdana" pitchFamily="34" charset="0"/>
                <a:ea typeface="Verdana" pitchFamily="34" charset="0"/>
                <a:cs typeface="Verdana" pitchFamily="34" charset="0"/>
              </a:rPr>
              <a:t>Enfoque </a:t>
            </a:r>
            <a:r>
              <a:rPr lang="es-ES" sz="2000" dirty="0">
                <a:solidFill>
                  <a:srgbClr val="002060"/>
                </a:solidFill>
                <a:latin typeface="Verdana" pitchFamily="34" charset="0"/>
                <a:ea typeface="Verdana" pitchFamily="34" charset="0"/>
                <a:cs typeface="Verdana" pitchFamily="34" charset="0"/>
              </a:rPr>
              <a:t>c</a:t>
            </a:r>
            <a:r>
              <a:rPr lang="es-CL" sz="2000" dirty="0" smtClean="0">
                <a:solidFill>
                  <a:srgbClr val="002060"/>
                </a:solidFill>
                <a:latin typeface="Verdana" pitchFamily="34" charset="0"/>
                <a:ea typeface="Verdana" pitchFamily="34" charset="0"/>
                <a:cs typeface="Verdana" pitchFamily="34" charset="0"/>
              </a:rPr>
              <a:t>onceptual y </a:t>
            </a:r>
            <a:r>
              <a:rPr lang="es-ES" sz="2000" dirty="0" smtClean="0">
                <a:solidFill>
                  <a:srgbClr val="002060"/>
                </a:solidFill>
                <a:latin typeface="Verdana" pitchFamily="34" charset="0"/>
                <a:ea typeface="Verdana" pitchFamily="34" charset="0"/>
                <a:cs typeface="Verdana" pitchFamily="34" charset="0"/>
              </a:rPr>
              <a:t>normativo.</a:t>
            </a:r>
            <a:endParaRPr lang="es-CL" sz="2000" dirty="0" smtClean="0">
              <a:solidFill>
                <a:srgbClr val="002060"/>
              </a:solidFill>
              <a:latin typeface="Verdana" pitchFamily="34" charset="0"/>
              <a:ea typeface="Verdana" pitchFamily="34" charset="0"/>
              <a:cs typeface="Verdana" pitchFamily="34" charset="0"/>
            </a:endParaRPr>
          </a:p>
          <a:p>
            <a:pPr marL="342900" indent="-342900" algn="just">
              <a:buFont typeface="Arial" panose="020B0604020202020204" pitchFamily="34" charset="0"/>
              <a:buChar char="•"/>
            </a:pPr>
            <a:endParaRPr lang="es-CL" sz="2000" dirty="0" smtClean="0">
              <a:solidFill>
                <a:srgbClr val="002060"/>
              </a:solidFill>
              <a:latin typeface="Verdana" pitchFamily="34" charset="0"/>
              <a:ea typeface="Verdana" pitchFamily="34" charset="0"/>
              <a:cs typeface="Verdana" pitchFamily="34" charset="0"/>
            </a:endParaRPr>
          </a:p>
          <a:p>
            <a:pPr marL="342900" indent="-342900" algn="just">
              <a:buFont typeface="Arial" panose="020B0604020202020204" pitchFamily="34" charset="0"/>
              <a:buChar char="•"/>
            </a:pPr>
            <a:r>
              <a:rPr lang="es-CL" sz="2000" dirty="0" smtClean="0">
                <a:solidFill>
                  <a:srgbClr val="002060"/>
                </a:solidFill>
                <a:latin typeface="Verdana" pitchFamily="34" charset="0"/>
                <a:ea typeface="Verdana" pitchFamily="34" charset="0"/>
                <a:cs typeface="Verdana" pitchFamily="34" charset="0"/>
              </a:rPr>
              <a:t>Qué es acoso, cuándo se es víctima, qué hacer. </a:t>
            </a:r>
          </a:p>
          <a:p>
            <a:pPr marL="342900" indent="-342900" algn="just">
              <a:buFont typeface="Arial" panose="020B0604020202020204" pitchFamily="34" charset="0"/>
              <a:buChar char="•"/>
            </a:pPr>
            <a:endParaRPr lang="es-CL" sz="2000" dirty="0" smtClean="0">
              <a:solidFill>
                <a:srgbClr val="002060"/>
              </a:solidFill>
              <a:latin typeface="Verdana" pitchFamily="34" charset="0"/>
              <a:ea typeface="Verdana" pitchFamily="34" charset="0"/>
              <a:cs typeface="Verdana" pitchFamily="34" charset="0"/>
            </a:endParaRPr>
          </a:p>
          <a:p>
            <a:pPr marL="342900" indent="-342900" algn="just">
              <a:buFont typeface="Arial" panose="020B0604020202020204" pitchFamily="34" charset="0"/>
              <a:buChar char="•"/>
            </a:pPr>
            <a:r>
              <a:rPr lang="es-CL" sz="2000" dirty="0" smtClean="0">
                <a:solidFill>
                  <a:srgbClr val="002060"/>
                </a:solidFill>
                <a:latin typeface="Verdana" pitchFamily="34" charset="0"/>
                <a:ea typeface="Verdana" pitchFamily="34" charset="0"/>
                <a:cs typeface="Verdana" pitchFamily="34" charset="0"/>
              </a:rPr>
              <a:t>Estrategia de prevención. </a:t>
            </a:r>
          </a:p>
          <a:p>
            <a:pPr marL="342900" indent="-342900" algn="just">
              <a:buFont typeface="Arial" panose="020B0604020202020204" pitchFamily="34" charset="0"/>
              <a:buChar char="•"/>
            </a:pPr>
            <a:endParaRPr lang="es-CL" sz="2000" dirty="0" smtClean="0">
              <a:solidFill>
                <a:srgbClr val="002060"/>
              </a:solidFill>
              <a:latin typeface="Verdana" pitchFamily="34" charset="0"/>
              <a:ea typeface="Verdana" pitchFamily="34" charset="0"/>
              <a:cs typeface="Verdana" pitchFamily="34" charset="0"/>
            </a:endParaRPr>
          </a:p>
        </p:txBody>
      </p:sp>
      <p:sp>
        <p:nvSpPr>
          <p:cNvPr id="14" name="Marcador de contenido 13"/>
          <p:cNvSpPr>
            <a:spLocks noGrp="1"/>
          </p:cNvSpPr>
          <p:nvPr>
            <p:ph sz="quarter" idx="13"/>
          </p:nvPr>
        </p:nvSpPr>
        <p:spPr>
          <a:xfrm>
            <a:off x="323528" y="332656"/>
            <a:ext cx="8331200" cy="380178"/>
          </a:xfrm>
        </p:spPr>
        <p:txBody>
          <a:bodyPr/>
          <a:lstStyle/>
          <a:p>
            <a:r>
              <a:rPr lang="es-ES" sz="2800" b="1" dirty="0" smtClean="0">
                <a:solidFill>
                  <a:schemeClr val="bg1"/>
                </a:solidFill>
              </a:rPr>
              <a:t>CONTENIDOS</a:t>
            </a:r>
            <a:endParaRPr lang="es-ES" sz="2800" b="1" dirty="0">
              <a:solidFill>
                <a:schemeClr val="bg1"/>
              </a:solidFill>
            </a:endParaRPr>
          </a:p>
        </p:txBody>
      </p:sp>
    </p:spTree>
    <p:extLst>
      <p:ext uri="{BB962C8B-B14F-4D97-AF65-F5344CB8AC3E}">
        <p14:creationId xmlns:p14="http://schemas.microsoft.com/office/powerpoint/2010/main" val="27311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7"/>
          <p:cNvSpPr txBox="1">
            <a:spLocks noChangeArrowheads="1"/>
          </p:cNvSpPr>
          <p:nvPr/>
        </p:nvSpPr>
        <p:spPr bwMode="auto">
          <a:xfrm>
            <a:off x="363871" y="272842"/>
            <a:ext cx="85689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ts val="2400"/>
              </a:lnSpc>
            </a:pPr>
            <a:r>
              <a:rPr lang="es-ES" sz="2400" b="1" dirty="0">
                <a:solidFill>
                  <a:schemeClr val="bg1"/>
                </a:solidFill>
                <a:latin typeface="Verdana" pitchFamily="34" charset="0"/>
              </a:rPr>
              <a:t>Acoso Sexual</a:t>
            </a:r>
          </a:p>
          <a:p>
            <a:pPr algn="just">
              <a:lnSpc>
                <a:spcPts val="2400"/>
              </a:lnSpc>
            </a:pPr>
            <a:r>
              <a:rPr lang="es-ES" sz="1600" dirty="0" smtClean="0">
                <a:solidFill>
                  <a:schemeClr val="bg1"/>
                </a:solidFill>
                <a:latin typeface="Verdana" pitchFamily="34" charset="0"/>
              </a:rPr>
              <a:t>Ejemplos de conducta</a:t>
            </a:r>
            <a:endParaRPr lang="es-ES" sz="1600" dirty="0">
              <a:solidFill>
                <a:schemeClr val="bg1"/>
              </a:solidFill>
              <a:latin typeface="Verdana" pitchFamily="34" charset="0"/>
            </a:endParaRPr>
          </a:p>
        </p:txBody>
      </p:sp>
      <p:sp>
        <p:nvSpPr>
          <p:cNvPr id="3" name="2 Marcador de contenido"/>
          <p:cNvSpPr>
            <a:spLocks noGrp="1"/>
          </p:cNvSpPr>
          <p:nvPr>
            <p:ph idx="1"/>
          </p:nvPr>
        </p:nvSpPr>
        <p:spPr>
          <a:xfrm>
            <a:off x="363871" y="1739402"/>
            <a:ext cx="5112568" cy="4243290"/>
          </a:xfrm>
        </p:spPr>
        <p:txBody>
          <a:bodyPr>
            <a:normAutofit lnSpcReduction="10000"/>
          </a:bodyPr>
          <a:lstStyle/>
          <a:p>
            <a:pPr marL="271463" indent="-271463" algn="just">
              <a:buFont typeface="Calibri" pitchFamily="34" charset="0"/>
              <a:buAutoNum type="arabicPeriod"/>
              <a:tabLst>
                <a:tab pos="271463" algn="l"/>
              </a:tabLst>
              <a:defRPr/>
            </a:pPr>
            <a:r>
              <a:rPr lang="es-ES" sz="1600" b="1" dirty="0">
                <a:solidFill>
                  <a:srgbClr val="002060"/>
                </a:solidFill>
                <a:latin typeface="Verdana" pitchFamily="34" charset="0"/>
              </a:rPr>
              <a:t>Comportamiento físico de naturaleza sexual </a:t>
            </a:r>
            <a:r>
              <a:rPr lang="es-ES" sz="1600" dirty="0">
                <a:solidFill>
                  <a:srgbClr val="002060"/>
                </a:solidFill>
                <a:latin typeface="Verdana" pitchFamily="34" charset="0"/>
              </a:rPr>
              <a:t>(abrazos, roces con connotación sexual).</a:t>
            </a:r>
          </a:p>
          <a:p>
            <a:pPr marL="271463" indent="-271463" algn="just">
              <a:buFont typeface="Calibri" pitchFamily="34" charset="0"/>
              <a:buAutoNum type="arabicPeriod"/>
              <a:tabLst>
                <a:tab pos="271463" algn="l"/>
              </a:tabLst>
              <a:defRPr/>
            </a:pPr>
            <a:endParaRPr lang="es-ES" sz="1600" dirty="0">
              <a:solidFill>
                <a:srgbClr val="002060"/>
              </a:solidFill>
              <a:latin typeface="Verdana" pitchFamily="34" charset="0"/>
            </a:endParaRPr>
          </a:p>
          <a:p>
            <a:pPr marL="271463" indent="-271463" algn="just">
              <a:buFont typeface="Calibri" pitchFamily="34" charset="0"/>
              <a:buAutoNum type="arabicPeriod"/>
              <a:tabLst>
                <a:tab pos="271463" algn="l"/>
              </a:tabLst>
              <a:defRPr/>
            </a:pPr>
            <a:r>
              <a:rPr lang="es-ES" sz="1600" b="1" dirty="0">
                <a:solidFill>
                  <a:srgbClr val="002060"/>
                </a:solidFill>
                <a:latin typeface="Verdana" pitchFamily="34" charset="0"/>
              </a:rPr>
              <a:t>Conducta verbal de naturaleza sexual </a:t>
            </a:r>
            <a:r>
              <a:rPr lang="es-ES" sz="1600" dirty="0">
                <a:solidFill>
                  <a:srgbClr val="002060"/>
                </a:solidFill>
                <a:latin typeface="Verdana" pitchFamily="34" charset="0"/>
              </a:rPr>
              <a:t>(lenguaje sexual).</a:t>
            </a:r>
          </a:p>
          <a:p>
            <a:pPr marL="271463" indent="-271463" algn="just">
              <a:buFont typeface="Calibri" pitchFamily="34" charset="0"/>
              <a:buAutoNum type="arabicPeriod"/>
              <a:tabLst>
                <a:tab pos="271463" algn="l"/>
              </a:tabLst>
              <a:defRPr/>
            </a:pPr>
            <a:endParaRPr lang="es-ES" sz="1600" dirty="0">
              <a:solidFill>
                <a:srgbClr val="002060"/>
              </a:solidFill>
              <a:latin typeface="Verdana" pitchFamily="34" charset="0"/>
            </a:endParaRPr>
          </a:p>
          <a:p>
            <a:pPr marL="271463" indent="-271463" algn="just">
              <a:buFont typeface="Calibri" pitchFamily="34" charset="0"/>
              <a:buAutoNum type="arabicPeriod"/>
              <a:tabLst>
                <a:tab pos="271463" algn="l"/>
              </a:tabLst>
              <a:defRPr/>
            </a:pPr>
            <a:r>
              <a:rPr lang="es-ES" sz="1600" b="1" dirty="0">
                <a:solidFill>
                  <a:srgbClr val="002060"/>
                </a:solidFill>
                <a:latin typeface="Verdana" pitchFamily="34" charset="0"/>
              </a:rPr>
              <a:t>Comportamiento no verbal de naturaleza sexual </a:t>
            </a:r>
            <a:r>
              <a:rPr lang="es-ES" sz="1600" dirty="0">
                <a:solidFill>
                  <a:srgbClr val="002060"/>
                </a:solidFill>
                <a:latin typeface="Verdana" pitchFamily="34" charset="0"/>
              </a:rPr>
              <a:t>(exhibición de fotos con características sexuales o gestos de carácter sexual).</a:t>
            </a:r>
          </a:p>
          <a:p>
            <a:pPr marL="271463" indent="-271463" algn="just">
              <a:buFont typeface="Calibri" pitchFamily="34" charset="0"/>
              <a:buAutoNum type="arabicPeriod"/>
              <a:tabLst>
                <a:tab pos="271463" algn="l"/>
              </a:tabLst>
              <a:defRPr/>
            </a:pPr>
            <a:endParaRPr lang="es-ES" sz="1600" dirty="0">
              <a:solidFill>
                <a:srgbClr val="002060"/>
              </a:solidFill>
              <a:latin typeface="Verdana" pitchFamily="34" charset="0"/>
            </a:endParaRPr>
          </a:p>
          <a:p>
            <a:pPr marL="271463" indent="-271463" algn="just">
              <a:buFont typeface="Calibri" pitchFamily="34" charset="0"/>
              <a:buAutoNum type="arabicPeriod"/>
              <a:tabLst>
                <a:tab pos="271463" algn="l"/>
              </a:tabLst>
              <a:defRPr/>
            </a:pPr>
            <a:r>
              <a:rPr lang="es-ES" sz="1600" b="1" dirty="0">
                <a:solidFill>
                  <a:srgbClr val="002060"/>
                </a:solidFill>
                <a:latin typeface="Verdana" pitchFamily="34" charset="0"/>
              </a:rPr>
              <a:t>Comportamientos basados en el sexo </a:t>
            </a:r>
            <a:r>
              <a:rPr lang="es-ES" sz="1600" dirty="0" smtClean="0">
                <a:solidFill>
                  <a:srgbClr val="002060"/>
                </a:solidFill>
                <a:latin typeface="Verdana" pitchFamily="34" charset="0"/>
              </a:rPr>
              <a:t>(</a:t>
            </a:r>
            <a:r>
              <a:rPr lang="es-ES" sz="1600" dirty="0">
                <a:solidFill>
                  <a:srgbClr val="002060"/>
                </a:solidFill>
                <a:latin typeface="Verdana" pitchFamily="34" charset="0"/>
              </a:rPr>
              <a:t>correos electrónicos, proposiciones, etc., todas ellas de carácter sexual).</a:t>
            </a:r>
          </a:p>
          <a:p>
            <a:endParaRPr lang="es-ES" sz="1400" dirty="0">
              <a:latin typeface="Verdana" pitchFamily="34" charset="0"/>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556792"/>
            <a:ext cx="2880086" cy="43204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16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7"/>
          <p:cNvSpPr txBox="1">
            <a:spLocks noChangeArrowheads="1"/>
          </p:cNvSpPr>
          <p:nvPr/>
        </p:nvSpPr>
        <p:spPr bwMode="auto">
          <a:xfrm>
            <a:off x="363871" y="272842"/>
            <a:ext cx="85689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ts val="2400"/>
              </a:lnSpc>
            </a:pPr>
            <a:r>
              <a:rPr lang="es-ES" sz="2400" b="1" dirty="0">
                <a:solidFill>
                  <a:schemeClr val="bg1"/>
                </a:solidFill>
                <a:latin typeface="Verdana" pitchFamily="34" charset="0"/>
              </a:rPr>
              <a:t>Acoso </a:t>
            </a:r>
            <a:r>
              <a:rPr lang="es-ES" sz="2400" b="1" dirty="0" smtClean="0">
                <a:solidFill>
                  <a:schemeClr val="bg1"/>
                </a:solidFill>
                <a:latin typeface="Verdana" pitchFamily="34" charset="0"/>
              </a:rPr>
              <a:t>Laboral</a:t>
            </a:r>
            <a:endParaRPr lang="es-ES" sz="2400" b="1" dirty="0">
              <a:solidFill>
                <a:schemeClr val="bg1"/>
              </a:solidFill>
              <a:latin typeface="Verdana" pitchFamily="34" charset="0"/>
            </a:endParaRPr>
          </a:p>
          <a:p>
            <a:pPr algn="just">
              <a:lnSpc>
                <a:spcPts val="2400"/>
              </a:lnSpc>
            </a:pPr>
            <a:r>
              <a:rPr lang="es-ES" sz="1600" dirty="0" smtClean="0">
                <a:solidFill>
                  <a:schemeClr val="bg1"/>
                </a:solidFill>
                <a:latin typeface="Verdana" pitchFamily="34" charset="0"/>
              </a:rPr>
              <a:t>Definición</a:t>
            </a:r>
            <a:endParaRPr lang="es-ES" sz="1600" dirty="0">
              <a:solidFill>
                <a:schemeClr val="bg1"/>
              </a:solidFill>
              <a:latin typeface="Verdana" pitchFamily="34" charset="0"/>
            </a:endParaRPr>
          </a:p>
        </p:txBody>
      </p:sp>
      <p:sp>
        <p:nvSpPr>
          <p:cNvPr id="6" name="5 Rectángulo"/>
          <p:cNvSpPr/>
          <p:nvPr/>
        </p:nvSpPr>
        <p:spPr>
          <a:xfrm>
            <a:off x="363871" y="2212409"/>
            <a:ext cx="5360257" cy="3200876"/>
          </a:xfrm>
          <a:prstGeom prst="rect">
            <a:avLst/>
          </a:prstGeom>
        </p:spPr>
        <p:txBody>
          <a:bodyPr wrap="square">
            <a:spAutoFit/>
          </a:bodyPr>
          <a:lstStyle/>
          <a:p>
            <a:pPr algn="just">
              <a:defRPr/>
            </a:pPr>
            <a:r>
              <a:rPr lang="es-ES" sz="1600" dirty="0">
                <a:solidFill>
                  <a:srgbClr val="002060"/>
                </a:solidFill>
                <a:latin typeface="Verdana" pitchFamily="34" charset="0"/>
                <a:cs typeface="Arial" pitchFamily="34" charset="0"/>
              </a:rPr>
              <a:t>“Acto contrario a la </a:t>
            </a:r>
            <a:r>
              <a:rPr lang="es-ES" sz="1600" b="1" dirty="0">
                <a:solidFill>
                  <a:srgbClr val="C00000"/>
                </a:solidFill>
                <a:latin typeface="Verdana" pitchFamily="34" charset="0"/>
                <a:cs typeface="Arial" pitchFamily="34" charset="0"/>
              </a:rPr>
              <a:t>dignidad de la persona</a:t>
            </a:r>
            <a:r>
              <a:rPr lang="es-ES" sz="1600" dirty="0">
                <a:solidFill>
                  <a:srgbClr val="002060"/>
                </a:solidFill>
                <a:latin typeface="Verdana" pitchFamily="34" charset="0"/>
                <a:cs typeface="Arial" pitchFamily="34" charset="0"/>
              </a:rPr>
              <a:t>, configurado por toda conducta que constituya agresión u hostigamiento </a:t>
            </a:r>
            <a:r>
              <a:rPr lang="es-ES" sz="1600" b="1" dirty="0">
                <a:solidFill>
                  <a:srgbClr val="C00000"/>
                </a:solidFill>
                <a:latin typeface="Verdana" pitchFamily="34" charset="0"/>
                <a:cs typeface="Arial" pitchFamily="34" charset="0"/>
              </a:rPr>
              <a:t>reiterados</a:t>
            </a:r>
            <a:r>
              <a:rPr lang="es-ES" sz="1600" dirty="0">
                <a:solidFill>
                  <a:srgbClr val="002060"/>
                </a:solidFill>
                <a:latin typeface="Verdana" pitchFamily="34" charset="0"/>
                <a:cs typeface="Arial" pitchFamily="34" charset="0"/>
              </a:rPr>
              <a:t>, ejercida por el empleador o por uno o más trabajadores, en contra de otro u otros trabajadores, por cualquier medio, que tenga como resultado para el o los afectados, su menoscabo, maltrato o humillación, o bien que </a:t>
            </a:r>
            <a:r>
              <a:rPr lang="es-ES" sz="1600" b="1" dirty="0">
                <a:solidFill>
                  <a:srgbClr val="C00000"/>
                </a:solidFill>
                <a:latin typeface="Verdana" pitchFamily="34" charset="0"/>
                <a:cs typeface="Arial" pitchFamily="34" charset="0"/>
              </a:rPr>
              <a:t>amenace o perjudique su situación laboral</a:t>
            </a:r>
            <a:r>
              <a:rPr lang="es-ES" sz="1600" b="1" dirty="0">
                <a:solidFill>
                  <a:srgbClr val="002060"/>
                </a:solidFill>
                <a:latin typeface="Verdana" pitchFamily="34" charset="0"/>
                <a:cs typeface="Arial" pitchFamily="34" charset="0"/>
              </a:rPr>
              <a:t> </a:t>
            </a:r>
            <a:r>
              <a:rPr lang="es-ES" sz="1600" dirty="0">
                <a:solidFill>
                  <a:srgbClr val="002060"/>
                </a:solidFill>
                <a:latin typeface="Verdana" pitchFamily="34" charset="0"/>
                <a:cs typeface="Arial" pitchFamily="34" charset="0"/>
              </a:rPr>
              <a:t>o sus oportunidades en el empleo”. </a:t>
            </a:r>
          </a:p>
          <a:p>
            <a:pPr algn="just">
              <a:defRPr/>
            </a:pPr>
            <a:endParaRPr lang="es-CL" sz="1400" b="1" i="1" dirty="0" smtClean="0">
              <a:solidFill>
                <a:srgbClr val="002060"/>
              </a:solidFill>
              <a:latin typeface="Verdana" pitchFamily="34" charset="0"/>
              <a:cs typeface="Arial" pitchFamily="34" charset="0"/>
            </a:endParaRPr>
          </a:p>
          <a:p>
            <a:pPr algn="just">
              <a:defRPr/>
            </a:pPr>
            <a:endParaRPr lang="es-ES" sz="1400" b="1" i="1" dirty="0">
              <a:solidFill>
                <a:srgbClr val="002060"/>
              </a:solidFill>
              <a:latin typeface="Verdana" pitchFamily="34" charset="0"/>
              <a:cs typeface="Arial" pitchFamily="34" charset="0"/>
            </a:endParaRPr>
          </a:p>
          <a:p>
            <a:pPr algn="r">
              <a:defRPr/>
            </a:pPr>
            <a:r>
              <a:rPr lang="es-ES" sz="1400" dirty="0">
                <a:solidFill>
                  <a:srgbClr val="002060"/>
                </a:solidFill>
                <a:latin typeface="Verdana" pitchFamily="34" charset="0"/>
                <a:cs typeface="Arial" pitchFamily="34" charset="0"/>
              </a:rPr>
              <a:t>Ley </a:t>
            </a:r>
            <a:r>
              <a:rPr lang="es-ES" sz="1400" dirty="0" smtClean="0">
                <a:solidFill>
                  <a:srgbClr val="002060"/>
                </a:solidFill>
                <a:latin typeface="Verdana" pitchFamily="34" charset="0"/>
                <a:cs typeface="Arial" pitchFamily="34" charset="0"/>
              </a:rPr>
              <a:t>Nº 20.607</a:t>
            </a:r>
            <a:r>
              <a:rPr lang="es-ES" sz="1400" dirty="0">
                <a:solidFill>
                  <a:srgbClr val="002060"/>
                </a:solidFill>
                <a:latin typeface="Verdana" pitchFamily="34" charset="0"/>
                <a:cs typeface="Arial" pitchFamily="34" charset="0"/>
              </a:rPr>
              <a:t>.</a:t>
            </a:r>
          </a:p>
        </p:txBody>
      </p:sp>
      <p:pic>
        <p:nvPicPr>
          <p:cNvPr id="8" name="Picture 2" descr="E:\Imagenes Acoso\acoso-laboral 2.jpg"/>
          <p:cNvPicPr>
            <a:picLocks noChangeAspect="1" noChangeArrowheads="1"/>
          </p:cNvPicPr>
          <p:nvPr/>
        </p:nvPicPr>
        <p:blipFill rotWithShape="1">
          <a:blip r:embed="rId2">
            <a:extLst>
              <a:ext uri="{28A0092B-C50C-407E-A947-70E740481C1C}">
                <a14:useLocalDpi xmlns:a14="http://schemas.microsoft.com/office/drawing/2010/main" val="0"/>
              </a:ext>
            </a:extLst>
          </a:blip>
          <a:srcRect l="3545" r="18445"/>
          <a:stretch/>
        </p:blipFill>
        <p:spPr bwMode="auto">
          <a:xfrm>
            <a:off x="6012159" y="2492896"/>
            <a:ext cx="2520281" cy="244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11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7"/>
          <p:cNvSpPr txBox="1">
            <a:spLocks noChangeArrowheads="1"/>
          </p:cNvSpPr>
          <p:nvPr/>
        </p:nvSpPr>
        <p:spPr bwMode="auto">
          <a:xfrm>
            <a:off x="363871" y="272842"/>
            <a:ext cx="85689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ts val="2400"/>
              </a:lnSpc>
            </a:pPr>
            <a:r>
              <a:rPr lang="es-ES" sz="2400" b="1" dirty="0">
                <a:solidFill>
                  <a:schemeClr val="bg1"/>
                </a:solidFill>
                <a:latin typeface="Verdana" pitchFamily="34" charset="0"/>
              </a:rPr>
              <a:t>Acoso </a:t>
            </a:r>
            <a:r>
              <a:rPr lang="es-ES" sz="2400" b="1" dirty="0" smtClean="0">
                <a:solidFill>
                  <a:schemeClr val="bg1"/>
                </a:solidFill>
                <a:latin typeface="Verdana" pitchFamily="34" charset="0"/>
              </a:rPr>
              <a:t>Laboral</a:t>
            </a:r>
            <a:endParaRPr lang="es-ES" sz="2400" b="1" dirty="0">
              <a:solidFill>
                <a:schemeClr val="bg1"/>
              </a:solidFill>
              <a:latin typeface="Verdana" pitchFamily="34" charset="0"/>
            </a:endParaRPr>
          </a:p>
          <a:p>
            <a:pPr algn="just">
              <a:lnSpc>
                <a:spcPts val="2400"/>
              </a:lnSpc>
            </a:pPr>
            <a:r>
              <a:rPr lang="es-ES_tradnl" sz="1200" dirty="0">
                <a:solidFill>
                  <a:schemeClr val="bg1"/>
                </a:solidFill>
                <a:latin typeface="Verdana" pitchFamily="34" charset="0"/>
              </a:rPr>
              <a:t>Maltrato Laboral v/s Acoso Laboral</a:t>
            </a:r>
            <a:r>
              <a:rPr lang="es-ES" sz="1200" dirty="0">
                <a:solidFill>
                  <a:srgbClr val="002060"/>
                </a:solidFill>
                <a:latin typeface="Verdana" pitchFamily="34" charset="0"/>
              </a:rPr>
              <a:t>.</a:t>
            </a:r>
            <a:endParaRPr lang="es-ES_tradnl" sz="1200" dirty="0">
              <a:solidFill>
                <a:srgbClr val="002060"/>
              </a:solidFill>
              <a:latin typeface="Verdana" pitchFamily="34" charset="0"/>
            </a:endParaRPr>
          </a:p>
          <a:p>
            <a:pPr algn="just">
              <a:lnSpc>
                <a:spcPts val="2400"/>
              </a:lnSpc>
            </a:pPr>
            <a:endParaRPr lang="es-ES_tradnl" sz="1200" dirty="0">
              <a:solidFill>
                <a:schemeClr val="bg1"/>
              </a:solidFill>
              <a:latin typeface="Verdana" pitchFamily="34" charset="0"/>
            </a:endParaRPr>
          </a:p>
        </p:txBody>
      </p:sp>
      <p:sp>
        <p:nvSpPr>
          <p:cNvPr id="7" name="Rectangle 5"/>
          <p:cNvSpPr>
            <a:spLocks noChangeArrowheads="1"/>
          </p:cNvSpPr>
          <p:nvPr/>
        </p:nvSpPr>
        <p:spPr bwMode="auto">
          <a:xfrm>
            <a:off x="251520" y="2492896"/>
            <a:ext cx="4248472" cy="2147924"/>
          </a:xfrm>
          <a:prstGeom prst="rect">
            <a:avLst/>
          </a:prstGeom>
          <a:solidFill>
            <a:schemeClr val="tx2"/>
          </a:solidFill>
          <a:ln w="9525" algn="ctr">
            <a:solidFill>
              <a:srgbClr val="000000"/>
            </a:solidFill>
            <a:miter lim="800000"/>
            <a:headEnd/>
            <a:tailEnd/>
          </a:ln>
          <a:extLst/>
        </p:spPr>
        <p:txBody>
          <a:bodyPr anchor="ctr"/>
          <a:lstStyle/>
          <a:p>
            <a:pPr algn="ctr"/>
            <a:endParaRPr lang="es-ES" sz="1400" dirty="0">
              <a:solidFill>
                <a:schemeClr val="bg1"/>
              </a:solidFill>
              <a:latin typeface="Verdana" pitchFamily="34" charset="0"/>
            </a:endParaRPr>
          </a:p>
          <a:p>
            <a:pPr algn="ctr"/>
            <a:endParaRPr lang="es-ES" sz="1400" dirty="0">
              <a:solidFill>
                <a:schemeClr val="bg1"/>
              </a:solidFill>
              <a:latin typeface="Verdana" pitchFamily="34" charset="0"/>
            </a:endParaRPr>
          </a:p>
          <a:p>
            <a:pPr marL="285750" indent="-285750">
              <a:buFont typeface="Arial" panose="020B0604020202020204" pitchFamily="34" charset="0"/>
              <a:buChar char="•"/>
            </a:pPr>
            <a:endParaRPr lang="es-ES" sz="1400" dirty="0" smtClean="0">
              <a:solidFill>
                <a:schemeClr val="bg1"/>
              </a:solidFill>
              <a:latin typeface="Verdana" pitchFamily="34" charset="0"/>
            </a:endParaRPr>
          </a:p>
          <a:p>
            <a:pPr marL="285750" indent="-285750">
              <a:buFont typeface="Arial" panose="020B0604020202020204" pitchFamily="34" charset="0"/>
              <a:buChar char="•"/>
            </a:pPr>
            <a:r>
              <a:rPr lang="es-ES" sz="1400" dirty="0" smtClean="0">
                <a:solidFill>
                  <a:schemeClr val="bg1"/>
                </a:solidFill>
                <a:latin typeface="Verdana" pitchFamily="34" charset="0"/>
              </a:rPr>
              <a:t>Conducta </a:t>
            </a:r>
            <a:r>
              <a:rPr lang="es-ES" sz="1400" dirty="0">
                <a:solidFill>
                  <a:schemeClr val="bg1"/>
                </a:solidFill>
                <a:latin typeface="Verdana" pitchFamily="34" charset="0"/>
              </a:rPr>
              <a:t>es </a:t>
            </a:r>
            <a:r>
              <a:rPr lang="es-ES" sz="1400" dirty="0" smtClean="0">
                <a:solidFill>
                  <a:schemeClr val="bg1"/>
                </a:solidFill>
                <a:latin typeface="Verdana" pitchFamily="34" charset="0"/>
              </a:rPr>
              <a:t>generalizada.</a:t>
            </a:r>
          </a:p>
          <a:p>
            <a:pPr marL="285750" indent="-285750">
              <a:buFont typeface="Arial" panose="020B0604020202020204" pitchFamily="34" charset="0"/>
              <a:buChar char="•"/>
            </a:pPr>
            <a:r>
              <a:rPr lang="es-ES" sz="1400" dirty="0">
                <a:solidFill>
                  <a:schemeClr val="bg1"/>
                </a:solidFill>
                <a:latin typeface="Verdana" pitchFamily="34" charset="0"/>
              </a:rPr>
              <a:t>Acción evidente.</a:t>
            </a:r>
            <a:endParaRPr lang="es-CL" sz="1400" dirty="0">
              <a:solidFill>
                <a:schemeClr val="bg1"/>
              </a:solidFill>
              <a:latin typeface="Verdana" pitchFamily="34" charset="0"/>
            </a:endParaRPr>
          </a:p>
          <a:p>
            <a:pPr marL="285750" indent="-285750">
              <a:buFont typeface="Arial" panose="020B0604020202020204" pitchFamily="34" charset="0"/>
              <a:buChar char="•"/>
            </a:pPr>
            <a:r>
              <a:rPr lang="es-ES" sz="1400" dirty="0">
                <a:solidFill>
                  <a:schemeClr val="bg1"/>
                </a:solidFill>
                <a:latin typeface="Verdana" pitchFamily="34" charset="0"/>
              </a:rPr>
              <a:t>No existe un objetivo común.</a:t>
            </a:r>
            <a:endParaRPr lang="es-CL" sz="1400" dirty="0">
              <a:solidFill>
                <a:schemeClr val="bg1"/>
              </a:solidFill>
              <a:latin typeface="Verdana" pitchFamily="34" charset="0"/>
            </a:endParaRPr>
          </a:p>
          <a:p>
            <a:pPr marL="285750" indent="-285750">
              <a:buFont typeface="Arial" panose="020B0604020202020204" pitchFamily="34" charset="0"/>
              <a:buChar char="•"/>
            </a:pPr>
            <a:r>
              <a:rPr lang="es-ES" sz="1400" dirty="0">
                <a:solidFill>
                  <a:schemeClr val="bg1"/>
                </a:solidFill>
                <a:latin typeface="Verdana" pitchFamily="34" charset="0"/>
              </a:rPr>
              <a:t>Agresión esporádica.</a:t>
            </a:r>
            <a:endParaRPr lang="es-CL" sz="1400" dirty="0">
              <a:solidFill>
                <a:schemeClr val="bg1"/>
              </a:solidFill>
              <a:latin typeface="Verdana" pitchFamily="34" charset="0"/>
            </a:endParaRPr>
          </a:p>
          <a:p>
            <a:pPr marL="285750" indent="-285750">
              <a:buFont typeface="Arial" panose="020B0604020202020204" pitchFamily="34" charset="0"/>
              <a:buChar char="•"/>
            </a:pPr>
            <a:r>
              <a:rPr lang="es-ES" sz="1400" dirty="0">
                <a:solidFill>
                  <a:schemeClr val="bg1"/>
                </a:solidFill>
                <a:latin typeface="Verdana" pitchFamily="34" charset="0"/>
              </a:rPr>
              <a:t>Afecta la dignidad de las personas.</a:t>
            </a:r>
            <a:endParaRPr lang="es-CL" sz="1400" dirty="0">
              <a:solidFill>
                <a:schemeClr val="bg1"/>
              </a:solidFill>
              <a:latin typeface="Verdana" pitchFamily="34" charset="0"/>
            </a:endParaRPr>
          </a:p>
          <a:p>
            <a:pPr marL="285750" indent="-285750">
              <a:buFont typeface="Arial" panose="020B0604020202020204" pitchFamily="34" charset="0"/>
              <a:buChar char="•"/>
            </a:pPr>
            <a:endParaRPr lang="es-CL" sz="1400" dirty="0">
              <a:solidFill>
                <a:schemeClr val="bg1"/>
              </a:solidFill>
              <a:latin typeface="Verdana" pitchFamily="34" charset="0"/>
            </a:endParaRPr>
          </a:p>
        </p:txBody>
      </p:sp>
      <p:sp>
        <p:nvSpPr>
          <p:cNvPr id="8" name="Rectangle 8"/>
          <p:cNvSpPr>
            <a:spLocks noChangeArrowheads="1"/>
          </p:cNvSpPr>
          <p:nvPr/>
        </p:nvSpPr>
        <p:spPr bwMode="auto">
          <a:xfrm>
            <a:off x="1025702" y="2708920"/>
            <a:ext cx="2462709" cy="377825"/>
          </a:xfrm>
          <a:prstGeom prst="rect">
            <a:avLst/>
          </a:prstGeom>
          <a:solidFill>
            <a:schemeClr val="bg1"/>
          </a:solidFill>
          <a:ln w="9525">
            <a:solidFill>
              <a:schemeClr val="tx1"/>
            </a:solidFill>
            <a:miter lim="800000"/>
            <a:headEnd/>
            <a:tailEnd/>
          </a:ln>
        </p:spPr>
        <p:txBody>
          <a:bodyPr wrap="none" anchor="ctr"/>
          <a:lstStyle/>
          <a:p>
            <a:pPr algn="ctr"/>
            <a:r>
              <a:rPr lang="es-ES" sz="1600" b="1" dirty="0" smtClean="0">
                <a:solidFill>
                  <a:srgbClr val="990000"/>
                </a:solidFill>
                <a:latin typeface="Verdana" pitchFamily="34" charset="0"/>
              </a:rPr>
              <a:t>MALTRATO LABORAL</a:t>
            </a:r>
            <a:endParaRPr lang="es-ES" sz="1600" b="1" dirty="0">
              <a:solidFill>
                <a:srgbClr val="990000"/>
              </a:solidFill>
              <a:latin typeface="Verdana" pitchFamily="34" charset="0"/>
            </a:endParaRPr>
          </a:p>
        </p:txBody>
      </p:sp>
      <p:sp>
        <p:nvSpPr>
          <p:cNvPr id="10" name="Rectangle 5"/>
          <p:cNvSpPr>
            <a:spLocks noChangeArrowheads="1"/>
          </p:cNvSpPr>
          <p:nvPr/>
        </p:nvSpPr>
        <p:spPr bwMode="auto">
          <a:xfrm>
            <a:off x="4626102" y="2520094"/>
            <a:ext cx="4266378" cy="2120726"/>
          </a:xfrm>
          <a:prstGeom prst="rect">
            <a:avLst/>
          </a:prstGeom>
          <a:solidFill>
            <a:schemeClr val="tx2"/>
          </a:solidFill>
          <a:ln w="9525" algn="ctr">
            <a:solidFill>
              <a:srgbClr val="000000"/>
            </a:solidFill>
            <a:miter lim="800000"/>
            <a:headEnd/>
            <a:tailEnd/>
          </a:ln>
          <a:extLst/>
        </p:spPr>
        <p:txBody>
          <a:bodyPr anchor="ctr"/>
          <a:lstStyle/>
          <a:p>
            <a:pPr algn="ctr"/>
            <a:endParaRPr lang="es-ES" sz="1400" dirty="0">
              <a:solidFill>
                <a:schemeClr val="bg1"/>
              </a:solidFill>
              <a:latin typeface="Verdana" pitchFamily="34" charset="0"/>
            </a:endParaRPr>
          </a:p>
          <a:p>
            <a:pPr algn="ctr"/>
            <a:endParaRPr lang="es-ES" sz="1400" dirty="0">
              <a:solidFill>
                <a:schemeClr val="bg1"/>
              </a:solidFill>
              <a:latin typeface="Verdana" pitchFamily="34" charset="0"/>
            </a:endParaRPr>
          </a:p>
          <a:p>
            <a:pPr marL="285750" indent="-285750">
              <a:buFont typeface="Arial" panose="020B0604020202020204" pitchFamily="34" charset="0"/>
              <a:buChar char="•"/>
            </a:pPr>
            <a:endParaRPr lang="es-ES" sz="1400" dirty="0" smtClean="0">
              <a:solidFill>
                <a:schemeClr val="bg1"/>
              </a:solidFill>
              <a:latin typeface="Verdana" pitchFamily="34" charset="0"/>
            </a:endParaRPr>
          </a:p>
          <a:p>
            <a:pPr marL="285750" indent="-285750">
              <a:buFont typeface="Arial" panose="020B0604020202020204" pitchFamily="34" charset="0"/>
              <a:buChar char="•"/>
            </a:pPr>
            <a:endParaRPr lang="es-ES" sz="1400" dirty="0" smtClean="0">
              <a:solidFill>
                <a:schemeClr val="bg1"/>
              </a:solidFill>
              <a:latin typeface="Verdana" pitchFamily="34" charset="0"/>
            </a:endParaRPr>
          </a:p>
          <a:p>
            <a:pPr marL="285750" indent="-285750">
              <a:buFont typeface="Arial" panose="020B0604020202020204" pitchFamily="34" charset="0"/>
              <a:buChar char="•"/>
            </a:pPr>
            <a:r>
              <a:rPr lang="es-ES" sz="1400" dirty="0" smtClean="0">
                <a:solidFill>
                  <a:schemeClr val="bg1"/>
                </a:solidFill>
                <a:latin typeface="Verdana" pitchFamily="34" charset="0"/>
              </a:rPr>
              <a:t>Conducta </a:t>
            </a:r>
            <a:r>
              <a:rPr lang="es-ES" sz="1400" dirty="0">
                <a:solidFill>
                  <a:schemeClr val="bg1"/>
                </a:solidFill>
                <a:latin typeface="Verdana" pitchFamily="34" charset="0"/>
              </a:rPr>
              <a:t>es selectiva</a:t>
            </a:r>
            <a:r>
              <a:rPr lang="es-ES" sz="1400" dirty="0" smtClean="0">
                <a:solidFill>
                  <a:schemeClr val="bg1"/>
                </a:solidFill>
                <a:latin typeface="Verdana" pitchFamily="34" charset="0"/>
              </a:rPr>
              <a:t>.</a:t>
            </a:r>
          </a:p>
          <a:p>
            <a:pPr marL="285750" indent="-285750">
              <a:buFont typeface="Arial" panose="020B0604020202020204" pitchFamily="34" charset="0"/>
              <a:buChar char="•"/>
            </a:pPr>
            <a:r>
              <a:rPr lang="es-ES" sz="1400" dirty="0">
                <a:solidFill>
                  <a:schemeClr val="bg1"/>
                </a:solidFill>
                <a:latin typeface="Verdana" pitchFamily="34" charset="0"/>
              </a:rPr>
              <a:t>Acción silenciosa</a:t>
            </a:r>
            <a:r>
              <a:rPr lang="es-ES" sz="1400" dirty="0" smtClean="0">
                <a:solidFill>
                  <a:schemeClr val="bg1"/>
                </a:solidFill>
                <a:latin typeface="Verdana" pitchFamily="34" charset="0"/>
              </a:rPr>
              <a:t>.</a:t>
            </a:r>
          </a:p>
          <a:p>
            <a:pPr marL="285750" indent="-285750">
              <a:buFont typeface="Arial" panose="020B0604020202020204" pitchFamily="34" charset="0"/>
              <a:buChar char="•"/>
            </a:pPr>
            <a:r>
              <a:rPr lang="es-ES" sz="1400" dirty="0">
                <a:solidFill>
                  <a:schemeClr val="bg1"/>
                </a:solidFill>
                <a:latin typeface="Verdana" pitchFamily="34" charset="0"/>
              </a:rPr>
              <a:t>Su objetivo es desgastar a la/s víctima/s. </a:t>
            </a:r>
            <a:endParaRPr lang="es-ES" sz="1400" dirty="0" smtClean="0">
              <a:solidFill>
                <a:schemeClr val="bg1"/>
              </a:solidFill>
              <a:latin typeface="Verdana" pitchFamily="34" charset="0"/>
            </a:endParaRPr>
          </a:p>
          <a:p>
            <a:pPr marL="285750" indent="-285750">
              <a:buFont typeface="Arial" panose="020B0604020202020204" pitchFamily="34" charset="0"/>
              <a:buChar char="•"/>
            </a:pPr>
            <a:r>
              <a:rPr lang="es-ES" sz="1400" dirty="0">
                <a:solidFill>
                  <a:schemeClr val="bg1"/>
                </a:solidFill>
                <a:latin typeface="Verdana" pitchFamily="34" charset="0"/>
              </a:rPr>
              <a:t>Hostigamiento reiterado.</a:t>
            </a:r>
            <a:endParaRPr lang="es-CL" sz="1400" dirty="0">
              <a:solidFill>
                <a:schemeClr val="bg1"/>
              </a:solidFill>
              <a:latin typeface="Verdana" pitchFamily="34" charset="0"/>
            </a:endParaRPr>
          </a:p>
          <a:p>
            <a:pPr marL="285750" indent="-285750">
              <a:buFont typeface="Arial" panose="020B0604020202020204" pitchFamily="34" charset="0"/>
              <a:buChar char="•"/>
            </a:pPr>
            <a:r>
              <a:rPr lang="es-ES" sz="1400" dirty="0">
                <a:solidFill>
                  <a:schemeClr val="bg1"/>
                </a:solidFill>
                <a:latin typeface="Verdana" pitchFamily="34" charset="0"/>
              </a:rPr>
              <a:t>Afecta la dignidad de las personas</a:t>
            </a:r>
            <a:r>
              <a:rPr lang="es-ES" sz="1400" dirty="0" smtClean="0">
                <a:solidFill>
                  <a:schemeClr val="bg1"/>
                </a:solidFill>
                <a:latin typeface="Verdana" pitchFamily="34" charset="0"/>
              </a:rPr>
              <a:t>.</a:t>
            </a:r>
            <a:endParaRPr lang="es-CL" sz="1400" dirty="0">
              <a:solidFill>
                <a:schemeClr val="bg1"/>
              </a:solidFill>
              <a:latin typeface="Verdana" pitchFamily="34" charset="0"/>
            </a:endParaRPr>
          </a:p>
          <a:p>
            <a:pPr marL="285750" indent="-285750">
              <a:buFont typeface="Arial" panose="020B0604020202020204" pitchFamily="34" charset="0"/>
              <a:buChar char="•"/>
            </a:pPr>
            <a:endParaRPr lang="es-CL" sz="1400" dirty="0">
              <a:latin typeface="Verdana" pitchFamily="34" charset="0"/>
            </a:endParaRPr>
          </a:p>
          <a:p>
            <a:pPr marL="285750" indent="-285750">
              <a:buFont typeface="Arial" panose="020B0604020202020204" pitchFamily="34" charset="0"/>
              <a:buChar char="•"/>
            </a:pPr>
            <a:endParaRPr lang="es-CL" sz="1400" dirty="0">
              <a:latin typeface="Verdana" pitchFamily="34" charset="0"/>
            </a:endParaRPr>
          </a:p>
        </p:txBody>
      </p:sp>
      <p:sp>
        <p:nvSpPr>
          <p:cNvPr id="11" name="Rectangle 8"/>
          <p:cNvSpPr>
            <a:spLocks noChangeArrowheads="1"/>
          </p:cNvSpPr>
          <p:nvPr/>
        </p:nvSpPr>
        <p:spPr bwMode="auto">
          <a:xfrm>
            <a:off x="5346182" y="2708920"/>
            <a:ext cx="2462709" cy="377825"/>
          </a:xfrm>
          <a:prstGeom prst="rect">
            <a:avLst/>
          </a:prstGeom>
          <a:solidFill>
            <a:schemeClr val="bg1"/>
          </a:solidFill>
          <a:ln w="9525">
            <a:solidFill>
              <a:schemeClr val="tx1"/>
            </a:solidFill>
            <a:miter lim="800000"/>
            <a:headEnd/>
            <a:tailEnd/>
          </a:ln>
        </p:spPr>
        <p:txBody>
          <a:bodyPr wrap="none" anchor="ctr"/>
          <a:lstStyle/>
          <a:p>
            <a:pPr algn="ctr"/>
            <a:r>
              <a:rPr lang="es-ES" sz="1600" b="1" dirty="0" smtClean="0">
                <a:solidFill>
                  <a:srgbClr val="990000"/>
                </a:solidFill>
                <a:latin typeface="Verdana" pitchFamily="34" charset="0"/>
              </a:rPr>
              <a:t>ACOSO LABORAL</a:t>
            </a:r>
            <a:endParaRPr lang="es-ES" sz="1600" b="1" dirty="0">
              <a:solidFill>
                <a:srgbClr val="990000"/>
              </a:solidFill>
              <a:latin typeface="Verdana" pitchFamily="34" charset="0"/>
            </a:endParaRPr>
          </a:p>
        </p:txBody>
      </p:sp>
    </p:spTree>
    <p:extLst>
      <p:ext uri="{BB962C8B-B14F-4D97-AF65-F5344CB8AC3E}">
        <p14:creationId xmlns:p14="http://schemas.microsoft.com/office/powerpoint/2010/main" val="32870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a:spLocks noChangeArrowheads="1"/>
          </p:cNvSpPr>
          <p:nvPr/>
        </p:nvSpPr>
        <p:spPr bwMode="auto">
          <a:xfrm>
            <a:off x="2843808" y="2120657"/>
            <a:ext cx="619268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lgn="just">
              <a:buFont typeface="Arial" charset="0"/>
              <a:buChar char="•"/>
              <a:defRPr/>
            </a:pPr>
            <a:r>
              <a:rPr lang="es-ES" sz="1400" dirty="0">
                <a:solidFill>
                  <a:srgbClr val="002060"/>
                </a:solidFill>
                <a:latin typeface="Verdana" pitchFamily="34" charset="0"/>
                <a:cs typeface="Arial" pitchFamily="34" charset="0"/>
              </a:rPr>
              <a:t>Gritar, avasallar o insultar. </a:t>
            </a:r>
          </a:p>
          <a:p>
            <a:pPr marL="171450" indent="-171450" algn="just">
              <a:buFont typeface="Arial" charset="0"/>
              <a:buChar char="•"/>
              <a:defRPr/>
            </a:pPr>
            <a:r>
              <a:rPr lang="es-ES" sz="1400" dirty="0">
                <a:solidFill>
                  <a:srgbClr val="002060"/>
                </a:solidFill>
                <a:latin typeface="Verdana" pitchFamily="34" charset="0"/>
                <a:cs typeface="Arial" pitchFamily="34" charset="0"/>
              </a:rPr>
              <a:t>Asignar tareas con plazos imposibles de cumplir.  </a:t>
            </a:r>
          </a:p>
          <a:p>
            <a:pPr marL="171450" indent="-171450" algn="just">
              <a:buFont typeface="Arial" charset="0"/>
              <a:buChar char="•"/>
              <a:defRPr/>
            </a:pPr>
            <a:r>
              <a:rPr lang="es-ES" sz="1400" dirty="0">
                <a:solidFill>
                  <a:srgbClr val="002060"/>
                </a:solidFill>
                <a:latin typeface="Verdana" pitchFamily="34" charset="0"/>
                <a:cs typeface="Arial" pitchFamily="34" charset="0"/>
              </a:rPr>
              <a:t>Sobrecargar selectivamente a la víctima. </a:t>
            </a:r>
          </a:p>
          <a:p>
            <a:pPr marL="171450" indent="-171450" algn="just">
              <a:buFont typeface="Arial" charset="0"/>
              <a:buChar char="•"/>
              <a:defRPr/>
            </a:pPr>
            <a:r>
              <a:rPr lang="es-ES" sz="1400" dirty="0">
                <a:solidFill>
                  <a:srgbClr val="002060"/>
                </a:solidFill>
                <a:latin typeface="Verdana" pitchFamily="34" charset="0"/>
                <a:cs typeface="Arial" pitchFamily="34" charset="0"/>
              </a:rPr>
              <a:t>Amenazar o coaccionarla. </a:t>
            </a:r>
          </a:p>
          <a:p>
            <a:pPr marL="171450" indent="-171450" algn="just">
              <a:buFont typeface="Arial" charset="0"/>
              <a:buChar char="•"/>
              <a:defRPr/>
            </a:pPr>
            <a:r>
              <a:rPr lang="es-ES" sz="1400" dirty="0">
                <a:solidFill>
                  <a:srgbClr val="002060"/>
                </a:solidFill>
                <a:latin typeface="Verdana" pitchFamily="34" charset="0"/>
                <a:cs typeface="Arial" pitchFamily="34" charset="0"/>
              </a:rPr>
              <a:t>Quitar áreas de responsabilidad o incluso ningún trabajo que realizar. </a:t>
            </a:r>
          </a:p>
          <a:p>
            <a:pPr marL="171450" indent="-171450" algn="just">
              <a:buFont typeface="Arial" charset="0"/>
              <a:buChar char="•"/>
              <a:defRPr/>
            </a:pPr>
            <a:r>
              <a:rPr lang="es-ES" sz="1400" dirty="0" smtClean="0">
                <a:solidFill>
                  <a:srgbClr val="002060"/>
                </a:solidFill>
                <a:latin typeface="Verdana" pitchFamily="34" charset="0"/>
                <a:cs typeface="Arial" pitchFamily="34" charset="0"/>
              </a:rPr>
              <a:t>Tratar </a:t>
            </a:r>
            <a:r>
              <a:rPr lang="es-ES" sz="1400" dirty="0">
                <a:solidFill>
                  <a:srgbClr val="002060"/>
                </a:solidFill>
                <a:latin typeface="Verdana" pitchFamily="34" charset="0"/>
                <a:cs typeface="Arial" pitchFamily="34" charset="0"/>
              </a:rPr>
              <a:t>de una manera diferente o discriminatoria.</a:t>
            </a:r>
          </a:p>
          <a:p>
            <a:pPr marL="171450" indent="-171450" algn="just">
              <a:buFont typeface="Arial" charset="0"/>
              <a:buChar char="•"/>
              <a:defRPr/>
            </a:pPr>
            <a:r>
              <a:rPr lang="es-ES" sz="1400" dirty="0">
                <a:solidFill>
                  <a:srgbClr val="002060"/>
                </a:solidFill>
                <a:latin typeface="Verdana" pitchFamily="34" charset="0"/>
                <a:cs typeface="Arial" pitchFamily="34" charset="0"/>
              </a:rPr>
              <a:t>Ignorar o excluir.</a:t>
            </a:r>
          </a:p>
          <a:p>
            <a:pPr marL="171450" indent="-171450" algn="just">
              <a:buFont typeface="Arial" charset="0"/>
              <a:buChar char="•"/>
              <a:defRPr/>
            </a:pPr>
            <a:r>
              <a:rPr lang="es-ES" sz="1400" dirty="0">
                <a:solidFill>
                  <a:srgbClr val="002060"/>
                </a:solidFill>
                <a:latin typeface="Verdana" pitchFamily="34" charset="0"/>
                <a:cs typeface="Arial" pitchFamily="34" charset="0"/>
              </a:rPr>
              <a:t>Retener información crucial o manipularla para inducirle a error. </a:t>
            </a:r>
          </a:p>
          <a:p>
            <a:pPr marL="171450" indent="-171450" algn="just">
              <a:buFont typeface="Arial" charset="0"/>
              <a:buChar char="•"/>
              <a:defRPr/>
            </a:pPr>
            <a:r>
              <a:rPr lang="es-ES" sz="1400" dirty="0">
                <a:solidFill>
                  <a:srgbClr val="002060"/>
                </a:solidFill>
                <a:latin typeface="Verdana" pitchFamily="34" charset="0"/>
                <a:cs typeface="Arial" pitchFamily="34" charset="0"/>
              </a:rPr>
              <a:t>Difamar a la víctima. </a:t>
            </a:r>
          </a:p>
          <a:p>
            <a:pPr marL="171450" indent="-171450" algn="just">
              <a:buFont typeface="Arial" charset="0"/>
              <a:buChar char="•"/>
              <a:defRPr/>
            </a:pPr>
            <a:r>
              <a:rPr lang="es-ES" sz="1400" dirty="0" smtClean="0">
                <a:solidFill>
                  <a:srgbClr val="002060"/>
                </a:solidFill>
                <a:latin typeface="Verdana" pitchFamily="34" charset="0"/>
                <a:cs typeface="Arial" pitchFamily="34" charset="0"/>
              </a:rPr>
              <a:t>Castigar </a:t>
            </a:r>
            <a:r>
              <a:rPr lang="es-ES" sz="1400" dirty="0">
                <a:solidFill>
                  <a:srgbClr val="002060"/>
                </a:solidFill>
                <a:latin typeface="Verdana" pitchFamily="34" charset="0"/>
                <a:cs typeface="Arial" pitchFamily="34" charset="0"/>
              </a:rPr>
              <a:t>o impedir cualquier toma de decisiones o iniciativa. </a:t>
            </a:r>
          </a:p>
          <a:p>
            <a:pPr marL="171450" indent="-171450" algn="just">
              <a:buFont typeface="Arial" charset="0"/>
              <a:buChar char="•"/>
              <a:defRPr/>
            </a:pPr>
            <a:r>
              <a:rPr lang="es-ES" sz="1400" dirty="0">
                <a:solidFill>
                  <a:srgbClr val="002060"/>
                </a:solidFill>
                <a:latin typeface="Verdana" pitchFamily="34" charset="0"/>
                <a:cs typeface="Arial" pitchFamily="34" charset="0"/>
              </a:rPr>
              <a:t>Ridiculizar su trabajo, sus ideas o los resultados obtenidos.</a:t>
            </a:r>
          </a:p>
          <a:p>
            <a:pPr marL="171450" indent="-171450" algn="just">
              <a:buFont typeface="Arial" charset="0"/>
              <a:buChar char="•"/>
              <a:defRPr/>
            </a:pPr>
            <a:r>
              <a:rPr lang="es-ES" sz="1400" dirty="0">
                <a:solidFill>
                  <a:srgbClr val="002060"/>
                </a:solidFill>
                <a:latin typeface="Verdana" pitchFamily="34" charset="0"/>
                <a:cs typeface="Arial" pitchFamily="34" charset="0"/>
              </a:rPr>
              <a:t>Animar a </a:t>
            </a:r>
            <a:r>
              <a:rPr lang="es-ES" sz="1400" dirty="0" smtClean="0">
                <a:solidFill>
                  <a:srgbClr val="002060"/>
                </a:solidFill>
                <a:latin typeface="Verdana" pitchFamily="34" charset="0"/>
                <a:cs typeface="Arial" pitchFamily="34" charset="0"/>
              </a:rPr>
              <a:t>otros/as </a:t>
            </a:r>
            <a:r>
              <a:rPr lang="es-ES" sz="1400" dirty="0">
                <a:solidFill>
                  <a:srgbClr val="002060"/>
                </a:solidFill>
                <a:latin typeface="Verdana" pitchFamily="34" charset="0"/>
                <a:cs typeface="Arial" pitchFamily="34" charset="0"/>
              </a:rPr>
              <a:t>compañeros/as a participar en cualquiera de las acciones anteriores. </a:t>
            </a:r>
            <a:endParaRPr lang="es-CL" sz="1400" dirty="0">
              <a:solidFill>
                <a:srgbClr val="002060"/>
              </a:solidFill>
              <a:latin typeface="Verdana" pitchFamily="34" charset="0"/>
              <a:cs typeface="Arial" pitchFamily="34" charset="0"/>
            </a:endParaRPr>
          </a:p>
        </p:txBody>
      </p:sp>
      <p:pic>
        <p:nvPicPr>
          <p:cNvPr id="6" name="Picture 9" descr="http://3.bp.blogspot.com/-6SfAiYs1V5Q/T9aDxnKNaHI/AAAAAAAAACY/YkOsYP98bRA/s1600/mobbi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987525"/>
            <a:ext cx="2733675"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3948245" y="6937105"/>
            <a:ext cx="5088251" cy="26161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defRPr/>
            </a:pPr>
            <a:r>
              <a:rPr lang="es-ES" sz="1100" i="1" dirty="0">
                <a:solidFill>
                  <a:srgbClr val="002060"/>
                </a:solidFill>
                <a:latin typeface="Tw Cen MT" panose="020B0602020104020603" pitchFamily="34" charset="0"/>
              </a:rPr>
              <a:t>“</a:t>
            </a:r>
            <a:r>
              <a:rPr lang="es-ES_tradnl" sz="1100" i="1" dirty="0">
                <a:solidFill>
                  <a:srgbClr val="002060"/>
                </a:solidFill>
                <a:latin typeface="Tw Cen MT" panose="020B0602020104020603" pitchFamily="34" charset="0"/>
              </a:rPr>
              <a:t>El acoso moral. El maltrato psicológico en la vida cotidiana”, </a:t>
            </a:r>
            <a:r>
              <a:rPr lang="es-ES" sz="1100" i="1" dirty="0">
                <a:solidFill>
                  <a:srgbClr val="002060"/>
                </a:solidFill>
                <a:latin typeface="Tw Cen MT" panose="020B0602020104020603" pitchFamily="34" charset="0"/>
              </a:rPr>
              <a:t>Marie-France Hirigoyen.</a:t>
            </a:r>
            <a:endParaRPr lang="es-ES_tradnl" sz="1100" i="1" dirty="0">
              <a:solidFill>
                <a:srgbClr val="002060"/>
              </a:solidFill>
              <a:latin typeface="Tw Cen MT" panose="020B0602020104020603" pitchFamily="34" charset="0"/>
            </a:endParaRPr>
          </a:p>
        </p:txBody>
      </p:sp>
      <p:sp>
        <p:nvSpPr>
          <p:cNvPr id="9" name="Text Box 7"/>
          <p:cNvSpPr txBox="1">
            <a:spLocks noChangeArrowheads="1"/>
          </p:cNvSpPr>
          <p:nvPr/>
        </p:nvSpPr>
        <p:spPr bwMode="auto">
          <a:xfrm>
            <a:off x="363871" y="272842"/>
            <a:ext cx="85689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ts val="2400"/>
              </a:lnSpc>
            </a:pPr>
            <a:r>
              <a:rPr lang="es-ES" sz="2400" b="1" dirty="0">
                <a:solidFill>
                  <a:schemeClr val="bg1"/>
                </a:solidFill>
                <a:latin typeface="Verdana" pitchFamily="34" charset="0"/>
              </a:rPr>
              <a:t>Acoso </a:t>
            </a:r>
            <a:r>
              <a:rPr lang="es-ES" sz="2400" b="1" dirty="0" smtClean="0">
                <a:solidFill>
                  <a:schemeClr val="bg1"/>
                </a:solidFill>
                <a:latin typeface="Verdana" pitchFamily="34" charset="0"/>
              </a:rPr>
              <a:t>Laboral</a:t>
            </a:r>
          </a:p>
          <a:p>
            <a:pPr algn="just">
              <a:lnSpc>
                <a:spcPts val="2400"/>
              </a:lnSpc>
            </a:pPr>
            <a:r>
              <a:rPr lang="es-ES" sz="1200" dirty="0">
                <a:solidFill>
                  <a:schemeClr val="bg1"/>
                </a:solidFill>
                <a:latin typeface="Verdana" pitchFamily="34" charset="0"/>
              </a:rPr>
              <a:t>Ejemplos de conducta  </a:t>
            </a:r>
            <a:endParaRPr lang="es-ES_tradnl" sz="1200" dirty="0">
              <a:solidFill>
                <a:srgbClr val="002060"/>
              </a:solidFill>
              <a:latin typeface="Verdana" pitchFamily="34" charset="0"/>
            </a:endParaRPr>
          </a:p>
          <a:p>
            <a:pPr algn="just">
              <a:lnSpc>
                <a:spcPts val="2400"/>
              </a:lnSpc>
            </a:pPr>
            <a:endParaRPr lang="es-ES_tradnl" sz="1200" dirty="0">
              <a:solidFill>
                <a:schemeClr val="bg1"/>
              </a:solidFill>
              <a:latin typeface="Verdana" pitchFamily="34" charset="0"/>
            </a:endParaRPr>
          </a:p>
        </p:txBody>
      </p:sp>
      <p:sp>
        <p:nvSpPr>
          <p:cNvPr id="10" name="Rectangle 5"/>
          <p:cNvSpPr>
            <a:spLocks noChangeArrowheads="1"/>
          </p:cNvSpPr>
          <p:nvPr/>
        </p:nvSpPr>
        <p:spPr bwMode="auto">
          <a:xfrm>
            <a:off x="3853667" y="5604628"/>
            <a:ext cx="5182829" cy="23083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defRPr/>
            </a:pPr>
            <a:r>
              <a:rPr lang="es-ES" sz="900" i="1" dirty="0">
                <a:solidFill>
                  <a:srgbClr val="002060"/>
                </a:solidFill>
                <a:latin typeface="Verdana" pitchFamily="34" charset="0"/>
              </a:rPr>
              <a:t>“</a:t>
            </a:r>
            <a:r>
              <a:rPr lang="es-ES_tradnl" sz="900" i="1" dirty="0">
                <a:solidFill>
                  <a:srgbClr val="002060"/>
                </a:solidFill>
                <a:latin typeface="Verdana" pitchFamily="34" charset="0"/>
              </a:rPr>
              <a:t>El acoso moral. El maltrato psicológico en la vida cotidiana”, </a:t>
            </a:r>
            <a:r>
              <a:rPr lang="es-ES" sz="900" i="1" dirty="0">
                <a:solidFill>
                  <a:srgbClr val="002060"/>
                </a:solidFill>
                <a:latin typeface="Verdana" pitchFamily="34" charset="0"/>
              </a:rPr>
              <a:t>Marie-France Hirigoyen.</a:t>
            </a:r>
            <a:endParaRPr lang="es-ES_tradnl" sz="900" i="1" dirty="0">
              <a:solidFill>
                <a:srgbClr val="002060"/>
              </a:solidFill>
              <a:latin typeface="Verdana" pitchFamily="34" charset="0"/>
            </a:endParaRPr>
          </a:p>
        </p:txBody>
      </p:sp>
    </p:spTree>
    <p:extLst>
      <p:ext uri="{BB962C8B-B14F-4D97-AF65-F5344CB8AC3E}">
        <p14:creationId xmlns:p14="http://schemas.microsoft.com/office/powerpoint/2010/main" val="2232260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3948245" y="6937105"/>
            <a:ext cx="5088251" cy="26161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defRPr/>
            </a:pPr>
            <a:r>
              <a:rPr lang="es-ES" sz="1100" i="1" dirty="0">
                <a:solidFill>
                  <a:srgbClr val="002060"/>
                </a:solidFill>
                <a:latin typeface="Tw Cen MT" panose="020B0602020104020603" pitchFamily="34" charset="0"/>
              </a:rPr>
              <a:t>“</a:t>
            </a:r>
            <a:r>
              <a:rPr lang="es-ES_tradnl" sz="1100" i="1" dirty="0">
                <a:solidFill>
                  <a:srgbClr val="002060"/>
                </a:solidFill>
                <a:latin typeface="Tw Cen MT" panose="020B0602020104020603" pitchFamily="34" charset="0"/>
              </a:rPr>
              <a:t>El acoso moral. El maltrato psicológico en la vida cotidiana”, </a:t>
            </a:r>
            <a:r>
              <a:rPr lang="es-ES" sz="1100" i="1" dirty="0">
                <a:solidFill>
                  <a:srgbClr val="002060"/>
                </a:solidFill>
                <a:latin typeface="Tw Cen MT" panose="020B0602020104020603" pitchFamily="34" charset="0"/>
              </a:rPr>
              <a:t>Marie-France Hirigoyen.</a:t>
            </a:r>
            <a:endParaRPr lang="es-ES_tradnl" sz="1100" i="1" dirty="0">
              <a:solidFill>
                <a:srgbClr val="002060"/>
              </a:solidFill>
              <a:latin typeface="Tw Cen MT" panose="020B0602020104020603" pitchFamily="34" charset="0"/>
            </a:endParaRPr>
          </a:p>
        </p:txBody>
      </p:sp>
      <p:sp>
        <p:nvSpPr>
          <p:cNvPr id="9" name="Text Box 7"/>
          <p:cNvSpPr txBox="1">
            <a:spLocks noChangeArrowheads="1"/>
          </p:cNvSpPr>
          <p:nvPr/>
        </p:nvSpPr>
        <p:spPr bwMode="auto">
          <a:xfrm>
            <a:off x="363871" y="272842"/>
            <a:ext cx="85689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ts val="2400"/>
              </a:lnSpc>
            </a:pPr>
            <a:r>
              <a:rPr lang="es-ES" sz="2400" b="1" dirty="0">
                <a:solidFill>
                  <a:schemeClr val="bg1"/>
                </a:solidFill>
                <a:latin typeface="Verdana" pitchFamily="34" charset="0"/>
              </a:rPr>
              <a:t>Acoso </a:t>
            </a:r>
            <a:r>
              <a:rPr lang="es-ES" sz="2400" b="1" dirty="0" smtClean="0">
                <a:solidFill>
                  <a:schemeClr val="bg1"/>
                </a:solidFill>
                <a:latin typeface="Verdana" pitchFamily="34" charset="0"/>
              </a:rPr>
              <a:t>Laboral</a:t>
            </a:r>
          </a:p>
          <a:p>
            <a:pPr algn="just">
              <a:lnSpc>
                <a:spcPts val="2400"/>
              </a:lnSpc>
            </a:pPr>
            <a:r>
              <a:rPr lang="es-ES" sz="1200" dirty="0">
                <a:solidFill>
                  <a:schemeClr val="bg1"/>
                </a:solidFill>
                <a:latin typeface="Verdana" pitchFamily="34" charset="0"/>
              </a:rPr>
              <a:t>Efectos en la víctima.</a:t>
            </a:r>
          </a:p>
          <a:p>
            <a:pPr algn="just">
              <a:lnSpc>
                <a:spcPts val="2400"/>
              </a:lnSpc>
            </a:pPr>
            <a:endParaRPr lang="es-ES_tradnl" sz="1200" dirty="0">
              <a:solidFill>
                <a:schemeClr val="bg1"/>
              </a:solidFill>
              <a:latin typeface="Verdana" pitchFamily="34" charset="0"/>
            </a:endParaRPr>
          </a:p>
        </p:txBody>
      </p:sp>
      <p:sp>
        <p:nvSpPr>
          <p:cNvPr id="8" name="7 Rectángulo"/>
          <p:cNvSpPr/>
          <p:nvPr/>
        </p:nvSpPr>
        <p:spPr>
          <a:xfrm>
            <a:off x="467544" y="1412776"/>
            <a:ext cx="5832648" cy="4770537"/>
          </a:xfrm>
          <a:prstGeom prst="rect">
            <a:avLst/>
          </a:prstGeom>
        </p:spPr>
        <p:txBody>
          <a:bodyPr wrap="square">
            <a:spAutoFit/>
          </a:bodyPr>
          <a:lstStyle/>
          <a:p>
            <a:pPr marL="171450" lvl="1" indent="-171450" algn="just">
              <a:buFont typeface="Arial" pitchFamily="34" charset="0"/>
              <a:buChar char="•"/>
              <a:defRPr/>
            </a:pPr>
            <a:r>
              <a:rPr lang="es-ES" sz="1600" dirty="0">
                <a:solidFill>
                  <a:srgbClr val="002060"/>
                </a:solidFill>
                <a:latin typeface="Verdana" pitchFamily="34" charset="0"/>
                <a:cs typeface="Arial" pitchFamily="34" charset="0"/>
              </a:rPr>
              <a:t>La víctima de violencia sistemática, pierde gradualmente la </a:t>
            </a:r>
            <a:r>
              <a:rPr lang="es-ES" sz="1600" dirty="0" smtClean="0">
                <a:solidFill>
                  <a:srgbClr val="002060"/>
                </a:solidFill>
                <a:latin typeface="Verdana" pitchFamily="34" charset="0"/>
                <a:cs typeface="Arial" pitchFamily="34" charset="0"/>
              </a:rPr>
              <a:t>autoestima.</a:t>
            </a:r>
            <a:endParaRPr lang="es-ES" sz="1600" dirty="0">
              <a:solidFill>
                <a:srgbClr val="002060"/>
              </a:solidFill>
              <a:latin typeface="Verdana" pitchFamily="34" charset="0"/>
              <a:cs typeface="Arial" pitchFamily="34" charset="0"/>
            </a:endParaRPr>
          </a:p>
          <a:p>
            <a:pPr marL="171450" lvl="1" indent="-171450" algn="just">
              <a:buFont typeface="Arial" pitchFamily="34" charset="0"/>
              <a:buChar char="•"/>
              <a:defRPr/>
            </a:pPr>
            <a:endParaRPr lang="es-ES" sz="1600" dirty="0" smtClean="0">
              <a:solidFill>
                <a:srgbClr val="002060"/>
              </a:solidFill>
              <a:latin typeface="Verdana" pitchFamily="34" charset="0"/>
              <a:cs typeface="Arial" pitchFamily="34" charset="0"/>
            </a:endParaRPr>
          </a:p>
          <a:p>
            <a:pPr marL="171450" lvl="1" indent="-171450" algn="just">
              <a:buFont typeface="Arial" pitchFamily="34" charset="0"/>
              <a:buChar char="•"/>
              <a:defRPr/>
            </a:pPr>
            <a:r>
              <a:rPr lang="es-ES" sz="1600" dirty="0" smtClean="0">
                <a:solidFill>
                  <a:srgbClr val="002060"/>
                </a:solidFill>
                <a:latin typeface="Verdana" pitchFamily="34" charset="0"/>
                <a:cs typeface="Arial" pitchFamily="34" charset="0"/>
              </a:rPr>
              <a:t>Se produce un aumento </a:t>
            </a:r>
            <a:r>
              <a:rPr lang="es-ES" sz="1600" dirty="0">
                <a:solidFill>
                  <a:srgbClr val="002060"/>
                </a:solidFill>
                <a:latin typeface="Verdana" pitchFamily="34" charset="0"/>
                <a:cs typeface="Arial" pitchFamily="34" charset="0"/>
              </a:rPr>
              <a:t>de la conflictividad en el ambiente laboral. </a:t>
            </a:r>
          </a:p>
          <a:p>
            <a:pPr marL="171450" lvl="1" indent="-171450" algn="just">
              <a:buFont typeface="Arial" pitchFamily="34" charset="0"/>
              <a:buChar char="•"/>
              <a:defRPr/>
            </a:pPr>
            <a:endParaRPr lang="es-ES" sz="1600" dirty="0">
              <a:solidFill>
                <a:srgbClr val="002060"/>
              </a:solidFill>
              <a:latin typeface="Verdana" pitchFamily="34" charset="0"/>
              <a:cs typeface="Arial" pitchFamily="34" charset="0"/>
            </a:endParaRPr>
          </a:p>
          <a:p>
            <a:pPr marL="171450" indent="-171450" algn="just">
              <a:buFont typeface="Arial" pitchFamily="34" charset="0"/>
              <a:buChar char="•"/>
              <a:defRPr/>
            </a:pPr>
            <a:r>
              <a:rPr lang="es-ES" sz="1600" dirty="0">
                <a:solidFill>
                  <a:srgbClr val="002060"/>
                </a:solidFill>
                <a:latin typeface="Verdana" pitchFamily="34" charset="0"/>
                <a:cs typeface="Arial" pitchFamily="34" charset="0"/>
              </a:rPr>
              <a:t>La proyección de su frustración e indefensión en el núcleo familiar y social cercano suele producir los siguientes efectos: </a:t>
            </a:r>
          </a:p>
          <a:p>
            <a:pPr algn="just">
              <a:defRPr/>
            </a:pPr>
            <a:endParaRPr lang="es-ES" sz="1600" dirty="0">
              <a:solidFill>
                <a:srgbClr val="002060"/>
              </a:solidFill>
              <a:latin typeface="Verdana" pitchFamily="34" charset="0"/>
              <a:cs typeface="Arial" pitchFamily="34" charset="0"/>
            </a:endParaRPr>
          </a:p>
          <a:p>
            <a:pPr marL="742950" lvl="1" indent="-285750" algn="just">
              <a:buFont typeface="Wingdings" pitchFamily="2" charset="2"/>
              <a:buChar char="ü"/>
              <a:defRPr/>
            </a:pPr>
            <a:r>
              <a:rPr lang="es-ES" sz="1600" dirty="0">
                <a:solidFill>
                  <a:srgbClr val="002060"/>
                </a:solidFill>
                <a:latin typeface="Verdana" pitchFamily="34" charset="0"/>
                <a:cs typeface="Arial" pitchFamily="34" charset="0"/>
              </a:rPr>
              <a:t>Agresividad con la familia. </a:t>
            </a:r>
          </a:p>
          <a:p>
            <a:pPr marL="742950" lvl="1" indent="-285750" algn="just">
              <a:buFont typeface="Wingdings" pitchFamily="2" charset="2"/>
              <a:buChar char="ü"/>
              <a:defRPr/>
            </a:pPr>
            <a:r>
              <a:rPr lang="es-ES" sz="1600" dirty="0">
                <a:solidFill>
                  <a:srgbClr val="002060"/>
                </a:solidFill>
                <a:latin typeface="Verdana" pitchFamily="34" charset="0"/>
                <a:cs typeface="Arial" pitchFamily="34" charset="0"/>
              </a:rPr>
              <a:t>Retraimiento de la víctima con sus familiares y amigos. </a:t>
            </a:r>
          </a:p>
          <a:p>
            <a:pPr marL="742950" lvl="1" indent="-285750" algn="just">
              <a:buFont typeface="Wingdings" pitchFamily="2" charset="2"/>
              <a:buChar char="ü"/>
              <a:defRPr/>
            </a:pPr>
            <a:r>
              <a:rPr lang="es-ES" sz="1600" dirty="0">
                <a:solidFill>
                  <a:srgbClr val="002060"/>
                </a:solidFill>
                <a:latin typeface="Verdana" pitchFamily="34" charset="0"/>
                <a:cs typeface="Arial" pitchFamily="34" charset="0"/>
              </a:rPr>
              <a:t>Alejamiento de los amigos y rechazo por parte de las personas de su entorno. </a:t>
            </a:r>
          </a:p>
          <a:p>
            <a:pPr marL="742950" lvl="1" indent="-285750" algn="just">
              <a:buFont typeface="Wingdings" pitchFamily="2" charset="2"/>
              <a:buChar char="ü"/>
              <a:defRPr/>
            </a:pPr>
            <a:r>
              <a:rPr lang="es-ES" sz="1600" dirty="0">
                <a:solidFill>
                  <a:srgbClr val="002060"/>
                </a:solidFill>
                <a:latin typeface="Verdana" pitchFamily="34" charset="0"/>
                <a:cs typeface="Arial" pitchFamily="34" charset="0"/>
              </a:rPr>
              <a:t>Falta de apoyo de los familiares. </a:t>
            </a:r>
          </a:p>
          <a:p>
            <a:pPr marL="742950" lvl="1" indent="-285750" algn="just">
              <a:buFont typeface="Wingdings" pitchFamily="2" charset="2"/>
              <a:buChar char="ü"/>
              <a:defRPr/>
            </a:pPr>
            <a:r>
              <a:rPr lang="es-ES" sz="1600" dirty="0">
                <a:solidFill>
                  <a:srgbClr val="002060"/>
                </a:solidFill>
                <a:latin typeface="Verdana" pitchFamily="34" charset="0"/>
                <a:cs typeface="Arial" pitchFamily="34" charset="0"/>
              </a:rPr>
              <a:t>Estigmatización social en los sectores de actividad laboral próximos. </a:t>
            </a:r>
          </a:p>
          <a:p>
            <a:pPr algn="just">
              <a:defRPr/>
            </a:pPr>
            <a:endParaRPr lang="es-ES" sz="1600" dirty="0">
              <a:solidFill>
                <a:srgbClr val="002060"/>
              </a:solidFill>
              <a:latin typeface="Verdana" pitchFamily="34" charset="0"/>
              <a:cs typeface="Arial" pitchFamily="34" charset="0"/>
            </a:endParaRPr>
          </a:p>
        </p:txBody>
      </p:sp>
      <p:pic>
        <p:nvPicPr>
          <p:cNvPr id="11" name="10 Imagen"/>
          <p:cNvPicPr>
            <a:picLocks noChangeAspect="1"/>
          </p:cNvPicPr>
          <p:nvPr/>
        </p:nvPicPr>
        <p:blipFill rotWithShape="1">
          <a:blip r:embed="rId2">
            <a:extLst>
              <a:ext uri="{28A0092B-C50C-407E-A947-70E740481C1C}">
                <a14:useLocalDpi xmlns:a14="http://schemas.microsoft.com/office/drawing/2010/main" val="0"/>
              </a:ext>
            </a:extLst>
          </a:blip>
          <a:srcRect r="13537"/>
          <a:stretch/>
        </p:blipFill>
        <p:spPr>
          <a:xfrm>
            <a:off x="6521920" y="2180194"/>
            <a:ext cx="2437378" cy="2256917"/>
          </a:xfrm>
          <a:prstGeom prst="rect">
            <a:avLst/>
          </a:prstGeom>
        </p:spPr>
      </p:pic>
    </p:spTree>
    <p:extLst>
      <p:ext uri="{BB962C8B-B14F-4D97-AF65-F5344CB8AC3E}">
        <p14:creationId xmlns:p14="http://schemas.microsoft.com/office/powerpoint/2010/main" val="1464170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p:cNvSpPr>
          <p:nvPr/>
        </p:nvSpPr>
        <p:spPr bwMode="auto">
          <a:xfrm>
            <a:off x="539550" y="1240488"/>
            <a:ext cx="5400601" cy="5212847"/>
          </a:xfrm>
          <a:prstGeom prst="rect">
            <a:avLst/>
          </a:prstGeom>
          <a:noFill/>
          <a:ln>
            <a:noFill/>
          </a:ln>
          <a:effectLst/>
          <a:extLst/>
        </p:spPr>
        <p:txBody>
          <a:bodyPr/>
          <a:lstStyle/>
          <a:p>
            <a:pPr marL="342900" indent="-342900" algn="just" eaLnBrk="0" hangingPunct="0">
              <a:spcBef>
                <a:spcPct val="20000"/>
              </a:spcBef>
              <a:buFont typeface="Arial" charset="0"/>
              <a:buChar char="•"/>
              <a:defRPr/>
            </a:pPr>
            <a:r>
              <a:rPr lang="es-ES" sz="1400" b="1" dirty="0">
                <a:solidFill>
                  <a:srgbClr val="002060"/>
                </a:solidFill>
                <a:latin typeface="Verdana" pitchFamily="34" charset="0"/>
                <a:cs typeface="Arial" pitchFamily="34" charset="0"/>
              </a:rPr>
              <a:t>Por escrito </a:t>
            </a:r>
            <a:r>
              <a:rPr lang="es-ES" sz="1400" dirty="0">
                <a:solidFill>
                  <a:srgbClr val="002060"/>
                </a:solidFill>
                <a:latin typeface="Verdana" pitchFamily="34" charset="0"/>
                <a:cs typeface="Arial" pitchFamily="34" charset="0"/>
              </a:rPr>
              <a:t>y  firmada por el denunciante, en sobre cerrado, dirigida a la Autoridad Administrativa correspondiente</a:t>
            </a:r>
            <a:r>
              <a:rPr lang="es-ES" sz="1400" dirty="0" smtClean="0">
                <a:solidFill>
                  <a:srgbClr val="002060"/>
                </a:solidFill>
                <a:latin typeface="Verdana" pitchFamily="34" charset="0"/>
                <a:cs typeface="Arial" pitchFamily="34" charset="0"/>
              </a:rPr>
              <a:t>.</a:t>
            </a:r>
          </a:p>
          <a:p>
            <a:pPr algn="just" eaLnBrk="0" hangingPunct="0">
              <a:spcBef>
                <a:spcPct val="20000"/>
              </a:spcBef>
              <a:defRPr/>
            </a:pPr>
            <a:endParaRPr lang="es-ES" sz="1400" dirty="0">
              <a:solidFill>
                <a:srgbClr val="002060"/>
              </a:solidFill>
              <a:latin typeface="Verdana" pitchFamily="34" charset="0"/>
              <a:cs typeface="Arial" pitchFamily="34" charset="0"/>
            </a:endParaRPr>
          </a:p>
          <a:p>
            <a:pPr marL="342900" indent="-342900" algn="just" eaLnBrk="0" hangingPunct="0">
              <a:spcBef>
                <a:spcPct val="20000"/>
              </a:spcBef>
              <a:buFont typeface="Arial" charset="0"/>
              <a:buChar char="•"/>
              <a:defRPr/>
            </a:pPr>
            <a:r>
              <a:rPr lang="es-ES" sz="1400" dirty="0">
                <a:solidFill>
                  <a:srgbClr val="002060"/>
                </a:solidFill>
                <a:latin typeface="Verdana" pitchFamily="34" charset="0"/>
                <a:cs typeface="Arial" pitchFamily="34" charset="0"/>
              </a:rPr>
              <a:t>Entregada en Oficina de Partes con recepción formal. </a:t>
            </a:r>
            <a:endParaRPr lang="es-ES" sz="1400" dirty="0" smtClean="0">
              <a:solidFill>
                <a:srgbClr val="002060"/>
              </a:solidFill>
              <a:latin typeface="Verdana" pitchFamily="34" charset="0"/>
              <a:cs typeface="Arial" pitchFamily="34" charset="0"/>
            </a:endParaRPr>
          </a:p>
          <a:p>
            <a:pPr marL="342900" indent="-342900" algn="just" eaLnBrk="0" hangingPunct="0">
              <a:spcBef>
                <a:spcPct val="20000"/>
              </a:spcBef>
              <a:buFont typeface="Arial" charset="0"/>
              <a:buChar char="•"/>
              <a:defRPr/>
            </a:pPr>
            <a:endParaRPr lang="es-ES" sz="1400" dirty="0">
              <a:solidFill>
                <a:srgbClr val="002060"/>
              </a:solidFill>
              <a:latin typeface="Verdana" pitchFamily="34" charset="0"/>
              <a:cs typeface="Arial" pitchFamily="34" charset="0"/>
            </a:endParaRPr>
          </a:p>
          <a:p>
            <a:pPr marL="342900" indent="-342900" algn="just" eaLnBrk="0" hangingPunct="0">
              <a:spcBef>
                <a:spcPct val="20000"/>
              </a:spcBef>
              <a:buFont typeface="Arial" charset="0"/>
              <a:buChar char="•"/>
              <a:defRPr/>
            </a:pPr>
            <a:r>
              <a:rPr lang="es-ES" sz="1400" dirty="0">
                <a:solidFill>
                  <a:srgbClr val="002060"/>
                </a:solidFill>
                <a:latin typeface="Verdana" pitchFamily="34" charset="0"/>
                <a:cs typeface="Arial" pitchFamily="34" charset="0"/>
              </a:rPr>
              <a:t>Una «denuncia fundada» cumple, entre otros, con los siguientes requisitos:</a:t>
            </a:r>
          </a:p>
          <a:p>
            <a:pPr marL="742950" lvl="1" indent="-285750" algn="just" eaLnBrk="0" hangingPunct="0">
              <a:spcBef>
                <a:spcPct val="20000"/>
              </a:spcBef>
              <a:buFont typeface="Wingdings" pitchFamily="2" charset="2"/>
              <a:buChar char="ü"/>
              <a:defRPr/>
            </a:pPr>
            <a:r>
              <a:rPr lang="es-ES" sz="1400" dirty="0">
                <a:solidFill>
                  <a:srgbClr val="002060"/>
                </a:solidFill>
                <a:latin typeface="Verdana" pitchFamily="34" charset="0"/>
                <a:cs typeface="Arial" pitchFamily="34" charset="0"/>
              </a:rPr>
              <a:t>Identificación y domicilio del denunciante.</a:t>
            </a:r>
          </a:p>
          <a:p>
            <a:pPr marL="742950" lvl="1" indent="-285750" algn="just" eaLnBrk="0" hangingPunct="0">
              <a:spcBef>
                <a:spcPct val="20000"/>
              </a:spcBef>
              <a:buFont typeface="Wingdings" pitchFamily="2" charset="2"/>
              <a:buChar char="ü"/>
              <a:defRPr/>
            </a:pPr>
            <a:r>
              <a:rPr lang="es-ES" sz="1400" dirty="0">
                <a:solidFill>
                  <a:srgbClr val="002060"/>
                </a:solidFill>
                <a:latin typeface="Verdana" pitchFamily="34" charset="0"/>
                <a:cs typeface="Arial" pitchFamily="34" charset="0"/>
              </a:rPr>
              <a:t>Narración circunstanciada de los hechos.</a:t>
            </a:r>
          </a:p>
          <a:p>
            <a:pPr marL="742950" lvl="1" indent="-285750" algn="just" eaLnBrk="0" hangingPunct="0">
              <a:spcBef>
                <a:spcPct val="20000"/>
              </a:spcBef>
              <a:buFont typeface="Wingdings" pitchFamily="2" charset="2"/>
              <a:buChar char="ü"/>
              <a:defRPr/>
            </a:pPr>
            <a:r>
              <a:rPr lang="es-ES" sz="1400" dirty="0">
                <a:solidFill>
                  <a:srgbClr val="002060"/>
                </a:solidFill>
                <a:latin typeface="Verdana" pitchFamily="34" charset="0"/>
                <a:cs typeface="Arial" pitchFamily="34" charset="0"/>
              </a:rPr>
              <a:t>Individualización de quienes los hubieren cometido y de las personas que los hubieren presenciado o que tuvieren noticia de ellos.</a:t>
            </a:r>
          </a:p>
          <a:p>
            <a:pPr marL="742950" lvl="1" indent="-285750" algn="just" eaLnBrk="0" hangingPunct="0">
              <a:spcBef>
                <a:spcPct val="20000"/>
              </a:spcBef>
              <a:buFont typeface="Wingdings" pitchFamily="2" charset="2"/>
              <a:buChar char="ü"/>
              <a:defRPr/>
            </a:pPr>
            <a:r>
              <a:rPr lang="es-ES" sz="1400" dirty="0">
                <a:solidFill>
                  <a:srgbClr val="002060"/>
                </a:solidFill>
                <a:latin typeface="Verdana" pitchFamily="34" charset="0"/>
                <a:cs typeface="Arial" pitchFamily="34" charset="0"/>
              </a:rPr>
              <a:t>Acompañar antecedentes y documentos que le sirvan de fundamento, cuando ello sea posible. </a:t>
            </a:r>
          </a:p>
          <a:p>
            <a:pPr marL="342900" lvl="1" indent="-342900" algn="just" eaLnBrk="0" hangingPunct="0">
              <a:spcBef>
                <a:spcPct val="20000"/>
              </a:spcBef>
              <a:buFont typeface="Arial" charset="0"/>
              <a:buChar char="•"/>
              <a:defRPr/>
            </a:pPr>
            <a:endParaRPr lang="es-ES" sz="1400" dirty="0">
              <a:solidFill>
                <a:srgbClr val="002060"/>
              </a:solidFill>
              <a:latin typeface="Verdana" pitchFamily="34" charset="0"/>
              <a:cs typeface="Arial" pitchFamily="34" charset="0"/>
            </a:endParaRPr>
          </a:p>
          <a:p>
            <a:pPr marL="342900" lvl="1" indent="-342900" algn="just" eaLnBrk="0" hangingPunct="0">
              <a:spcBef>
                <a:spcPct val="20000"/>
              </a:spcBef>
              <a:buFont typeface="Arial" charset="0"/>
              <a:buChar char="•"/>
              <a:defRPr/>
            </a:pPr>
            <a:r>
              <a:rPr lang="es-ES" sz="1400" dirty="0">
                <a:solidFill>
                  <a:srgbClr val="002060"/>
                </a:solidFill>
                <a:latin typeface="Verdana" pitchFamily="34" charset="0"/>
                <a:cs typeface="Arial" pitchFamily="34" charset="0"/>
              </a:rPr>
              <a:t>Las denuncias que no cumplan con lo prescrito </a:t>
            </a:r>
            <a:r>
              <a:rPr lang="es-ES" sz="1400" dirty="0" smtClean="0">
                <a:solidFill>
                  <a:srgbClr val="002060"/>
                </a:solidFill>
                <a:latin typeface="Verdana" pitchFamily="34" charset="0"/>
                <a:cs typeface="Arial" pitchFamily="34" charset="0"/>
              </a:rPr>
              <a:t>podrán ser desestimadas.</a:t>
            </a:r>
          </a:p>
          <a:p>
            <a:pPr marL="0" lvl="1" algn="just" eaLnBrk="0" hangingPunct="0">
              <a:spcBef>
                <a:spcPct val="20000"/>
              </a:spcBef>
              <a:defRPr/>
            </a:pPr>
            <a:endParaRPr lang="es-ES" sz="1400" dirty="0">
              <a:solidFill>
                <a:srgbClr val="002060"/>
              </a:solidFill>
              <a:latin typeface="Verdana" pitchFamily="34" charset="0"/>
              <a:cs typeface="Arial" pitchFamily="34" charset="0"/>
            </a:endParaRPr>
          </a:p>
          <a:p>
            <a:pPr marL="342900" indent="-342900" algn="just" eaLnBrk="0" hangingPunct="0">
              <a:spcBef>
                <a:spcPct val="20000"/>
              </a:spcBef>
              <a:buFont typeface="Arial" charset="0"/>
              <a:buChar char="•"/>
              <a:defRPr/>
            </a:pPr>
            <a:r>
              <a:rPr lang="es-ES" sz="1400" dirty="0">
                <a:solidFill>
                  <a:srgbClr val="002060"/>
                </a:solidFill>
                <a:latin typeface="Verdana" pitchFamily="34" charset="0"/>
                <a:cs typeface="Arial" pitchFamily="34" charset="0"/>
              </a:rPr>
              <a:t>La autoridad tiene un plazo de tres días hábiles para resolver. (Artículo 90 B EA).</a:t>
            </a: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8749" y="1988840"/>
            <a:ext cx="2838661" cy="2376264"/>
          </a:xfrm>
          <a:prstGeom prst="rect">
            <a:avLst/>
          </a:prstGeom>
        </p:spPr>
      </p:pic>
      <p:sp>
        <p:nvSpPr>
          <p:cNvPr id="8" name="Text Box 7"/>
          <p:cNvSpPr txBox="1">
            <a:spLocks noChangeArrowheads="1"/>
          </p:cNvSpPr>
          <p:nvPr/>
        </p:nvSpPr>
        <p:spPr bwMode="auto">
          <a:xfrm>
            <a:off x="251520" y="163271"/>
            <a:ext cx="85689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CL" sz="2400" b="1" dirty="0">
                <a:solidFill>
                  <a:schemeClr val="bg1"/>
                </a:solidFill>
                <a:latin typeface="Verdana" pitchFamily="34" charset="0"/>
              </a:rPr>
              <a:t>Qué hacer en caso de ser </a:t>
            </a:r>
            <a:r>
              <a:rPr lang="es-CL" sz="2400" b="1" dirty="0" smtClean="0">
                <a:solidFill>
                  <a:schemeClr val="bg1"/>
                </a:solidFill>
                <a:latin typeface="Verdana" pitchFamily="34" charset="0"/>
              </a:rPr>
              <a:t>víctima</a:t>
            </a:r>
            <a:endParaRPr lang="es-CL" sz="2400" b="1" dirty="0">
              <a:solidFill>
                <a:schemeClr val="bg1"/>
              </a:solidFill>
              <a:latin typeface="Verdana" pitchFamily="34" charset="0"/>
            </a:endParaRPr>
          </a:p>
          <a:p>
            <a:pPr>
              <a:lnSpc>
                <a:spcPts val="2400"/>
              </a:lnSpc>
            </a:pPr>
            <a:r>
              <a:rPr lang="es-ES" sz="1200" dirty="0">
                <a:solidFill>
                  <a:schemeClr val="bg1"/>
                </a:solidFill>
                <a:latin typeface="Verdana" pitchFamily="34" charset="0"/>
              </a:rPr>
              <a:t>Denunciar</a:t>
            </a:r>
          </a:p>
          <a:p>
            <a:pPr algn="just">
              <a:lnSpc>
                <a:spcPts val="2400"/>
              </a:lnSpc>
            </a:pPr>
            <a:endParaRPr lang="es-ES_tradnl" sz="1200" dirty="0">
              <a:solidFill>
                <a:schemeClr val="bg1"/>
              </a:solidFill>
              <a:latin typeface="Verdana" pitchFamily="34" charset="0"/>
            </a:endParaRPr>
          </a:p>
        </p:txBody>
      </p:sp>
    </p:spTree>
    <p:extLst>
      <p:ext uri="{BB962C8B-B14F-4D97-AF65-F5344CB8AC3E}">
        <p14:creationId xmlns:p14="http://schemas.microsoft.com/office/powerpoint/2010/main" val="21290879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251520" y="163271"/>
            <a:ext cx="85689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CL" sz="2400" b="1" dirty="0">
                <a:solidFill>
                  <a:schemeClr val="bg1"/>
                </a:solidFill>
                <a:latin typeface="Verdana" pitchFamily="34" charset="0"/>
              </a:rPr>
              <a:t>Qué hacer en caso de ser víctima.</a:t>
            </a:r>
          </a:p>
          <a:p>
            <a:pPr>
              <a:lnSpc>
                <a:spcPts val="2400"/>
              </a:lnSpc>
            </a:pPr>
            <a:r>
              <a:rPr lang="es-CL" sz="1200" dirty="0" smtClean="0">
                <a:solidFill>
                  <a:schemeClr val="bg1"/>
                </a:solidFill>
                <a:latin typeface="Verdana" pitchFamily="34" charset="0"/>
              </a:rPr>
              <a:t>Aspectos probatorios.</a:t>
            </a:r>
            <a:endParaRPr lang="es-ES_tradnl" sz="1200" dirty="0">
              <a:solidFill>
                <a:schemeClr val="bg1"/>
              </a:solidFill>
              <a:latin typeface="Verdana" pitchFamily="34" charset="0"/>
            </a:endParaRPr>
          </a:p>
        </p:txBody>
      </p:sp>
      <p:sp>
        <p:nvSpPr>
          <p:cNvPr id="7" name="Rectangle 3"/>
          <p:cNvSpPr txBox="1">
            <a:spLocks/>
          </p:cNvSpPr>
          <p:nvPr/>
        </p:nvSpPr>
        <p:spPr bwMode="auto">
          <a:xfrm>
            <a:off x="683568" y="1700808"/>
            <a:ext cx="7416824"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buFont typeface="Arial" charset="0"/>
              <a:buNone/>
              <a:defRPr/>
            </a:pPr>
            <a:endParaRPr lang="es-CL" sz="1400" dirty="0">
              <a:solidFill>
                <a:srgbClr val="002060"/>
              </a:solidFill>
              <a:latin typeface="Verdana" pitchFamily="34" charset="0"/>
            </a:endParaRPr>
          </a:p>
          <a:p>
            <a:pPr marL="0" indent="0" algn="just">
              <a:lnSpc>
                <a:spcPct val="80000"/>
              </a:lnSpc>
              <a:buNone/>
              <a:defRPr/>
            </a:pPr>
            <a:endParaRPr lang="es-CL" sz="1400" dirty="0" smtClean="0">
              <a:solidFill>
                <a:srgbClr val="002060"/>
              </a:solidFill>
              <a:latin typeface="Verdana" pitchFamily="34" charset="0"/>
            </a:endParaRPr>
          </a:p>
          <a:p>
            <a:pPr algn="just">
              <a:lnSpc>
                <a:spcPct val="80000"/>
              </a:lnSpc>
              <a:defRPr/>
            </a:pPr>
            <a:r>
              <a:rPr lang="es-CL" sz="1600" dirty="0" smtClean="0">
                <a:latin typeface="Verdana" pitchFamily="34" charset="0"/>
              </a:rPr>
              <a:t>Correos </a:t>
            </a:r>
            <a:r>
              <a:rPr lang="es-CL" sz="1600" dirty="0">
                <a:latin typeface="Verdana" pitchFamily="34" charset="0"/>
              </a:rPr>
              <a:t>electrónicos / </a:t>
            </a:r>
            <a:r>
              <a:rPr lang="es-CL" sz="1600" dirty="0" smtClean="0">
                <a:latin typeface="Verdana" pitchFamily="34" charset="0"/>
              </a:rPr>
              <a:t>órdenes </a:t>
            </a:r>
            <a:r>
              <a:rPr lang="es-CL" sz="1600" dirty="0">
                <a:latin typeface="Verdana" pitchFamily="34" charset="0"/>
              </a:rPr>
              <a:t>por </a:t>
            </a:r>
            <a:r>
              <a:rPr lang="es-CL" sz="1600" dirty="0" smtClean="0">
                <a:latin typeface="Verdana" pitchFamily="34" charset="0"/>
              </a:rPr>
              <a:t>escrito con </a:t>
            </a:r>
            <a:r>
              <a:rPr lang="es-CL" sz="1600" dirty="0">
                <a:latin typeface="Verdana" pitchFamily="34" charset="0"/>
              </a:rPr>
              <a:t>acusaciones, insultos, etc</a:t>
            </a:r>
            <a:r>
              <a:rPr lang="es-CL" sz="1600" dirty="0" smtClean="0">
                <a:latin typeface="Verdana" pitchFamily="34" charset="0"/>
              </a:rPr>
              <a:t>.</a:t>
            </a:r>
          </a:p>
          <a:p>
            <a:pPr algn="just">
              <a:lnSpc>
                <a:spcPct val="80000"/>
              </a:lnSpc>
              <a:defRPr/>
            </a:pPr>
            <a:endParaRPr lang="es-CL" sz="1600" dirty="0" smtClean="0">
              <a:latin typeface="Verdana" pitchFamily="34" charset="0"/>
            </a:endParaRPr>
          </a:p>
          <a:p>
            <a:pPr algn="just">
              <a:lnSpc>
                <a:spcPct val="80000"/>
              </a:lnSpc>
              <a:defRPr/>
            </a:pPr>
            <a:r>
              <a:rPr lang="es-CL" sz="1600" dirty="0" smtClean="0">
                <a:latin typeface="Verdana" pitchFamily="34" charset="0"/>
              </a:rPr>
              <a:t>Memorias </a:t>
            </a:r>
            <a:r>
              <a:rPr lang="es-CL" sz="1600" dirty="0">
                <a:latin typeface="Verdana" pitchFamily="34" charset="0"/>
              </a:rPr>
              <a:t>para comprobar que se hacia antes laboralmente y que se hace </a:t>
            </a:r>
            <a:r>
              <a:rPr lang="es-CL" sz="1600" dirty="0" smtClean="0">
                <a:latin typeface="Verdana" pitchFamily="34" charset="0"/>
              </a:rPr>
              <a:t>actualmente.</a:t>
            </a:r>
          </a:p>
          <a:p>
            <a:pPr algn="just">
              <a:lnSpc>
                <a:spcPct val="80000"/>
              </a:lnSpc>
              <a:defRPr/>
            </a:pPr>
            <a:endParaRPr lang="es-CL" sz="1600" dirty="0" smtClean="0">
              <a:latin typeface="Verdana" pitchFamily="34" charset="0"/>
            </a:endParaRPr>
          </a:p>
          <a:p>
            <a:pPr algn="just">
              <a:lnSpc>
                <a:spcPct val="80000"/>
              </a:lnSpc>
              <a:defRPr/>
            </a:pPr>
            <a:r>
              <a:rPr lang="es-CL" sz="1600" dirty="0" smtClean="0">
                <a:latin typeface="Verdana" pitchFamily="34" charset="0"/>
              </a:rPr>
              <a:t>Diario </a:t>
            </a:r>
            <a:r>
              <a:rPr lang="es-CL" sz="1600" dirty="0">
                <a:latin typeface="Verdana" pitchFamily="34" charset="0"/>
              </a:rPr>
              <a:t>con detalle  la fecha y hora, la persona que estableció el hecho acosador y el hecho en sí, que sea susceptible de ser confrontado con otros medios de </a:t>
            </a:r>
            <a:r>
              <a:rPr lang="es-CL" sz="1600" dirty="0" smtClean="0">
                <a:latin typeface="Verdana" pitchFamily="34" charset="0"/>
              </a:rPr>
              <a:t>prueba.</a:t>
            </a:r>
          </a:p>
          <a:p>
            <a:pPr algn="just">
              <a:lnSpc>
                <a:spcPct val="80000"/>
              </a:lnSpc>
              <a:defRPr/>
            </a:pPr>
            <a:endParaRPr lang="es-CL" sz="1600" dirty="0" smtClean="0">
              <a:latin typeface="Verdana" pitchFamily="34" charset="0"/>
            </a:endParaRPr>
          </a:p>
          <a:p>
            <a:pPr algn="just">
              <a:lnSpc>
                <a:spcPct val="80000"/>
              </a:lnSpc>
              <a:defRPr/>
            </a:pPr>
            <a:r>
              <a:rPr lang="es-CL" sz="1600" dirty="0" smtClean="0">
                <a:latin typeface="Verdana" pitchFamily="34" charset="0"/>
              </a:rPr>
              <a:t>Informes </a:t>
            </a:r>
            <a:r>
              <a:rPr lang="es-CL" sz="1600" dirty="0">
                <a:latin typeface="Verdana" pitchFamily="34" charset="0"/>
              </a:rPr>
              <a:t>médicos que confirmen la situación de </a:t>
            </a:r>
            <a:r>
              <a:rPr lang="es-CL" sz="1600" dirty="0" smtClean="0">
                <a:latin typeface="Verdana" pitchFamily="34" charset="0"/>
              </a:rPr>
              <a:t>salud.</a:t>
            </a:r>
          </a:p>
          <a:p>
            <a:pPr algn="just">
              <a:lnSpc>
                <a:spcPct val="80000"/>
              </a:lnSpc>
              <a:defRPr/>
            </a:pPr>
            <a:endParaRPr lang="es-CL" sz="1600" dirty="0" smtClean="0">
              <a:latin typeface="Verdana" pitchFamily="34" charset="0"/>
            </a:endParaRPr>
          </a:p>
          <a:p>
            <a:pPr algn="just">
              <a:lnSpc>
                <a:spcPct val="80000"/>
              </a:lnSpc>
              <a:defRPr/>
            </a:pPr>
            <a:r>
              <a:rPr lang="es-CL" sz="1600" dirty="0" smtClean="0">
                <a:latin typeface="Verdana" pitchFamily="34" charset="0"/>
              </a:rPr>
              <a:t>Licencias </a:t>
            </a:r>
            <a:r>
              <a:rPr lang="es-CL" sz="1600" dirty="0">
                <a:latin typeface="Verdana" pitchFamily="34" charset="0"/>
              </a:rPr>
              <a:t>médicas por stress laboral </a:t>
            </a:r>
            <a:r>
              <a:rPr lang="es-CL" sz="1600" dirty="0" smtClean="0">
                <a:latin typeface="Verdana" pitchFamily="34" charset="0"/>
              </a:rPr>
              <a:t>y </a:t>
            </a:r>
            <a:r>
              <a:rPr lang="es-CL" sz="1600" dirty="0">
                <a:latin typeface="Verdana" pitchFamily="34" charset="0"/>
              </a:rPr>
              <a:t>tratamiento </a:t>
            </a:r>
            <a:r>
              <a:rPr lang="es-CL" sz="1600" dirty="0" smtClean="0">
                <a:latin typeface="Verdana" pitchFamily="34" charset="0"/>
              </a:rPr>
              <a:t>preciso.</a:t>
            </a:r>
          </a:p>
          <a:p>
            <a:pPr marL="0" indent="0" algn="just">
              <a:lnSpc>
                <a:spcPct val="80000"/>
              </a:lnSpc>
              <a:buFont typeface="Arial" charset="0"/>
              <a:buNone/>
              <a:defRPr/>
            </a:pPr>
            <a:endParaRPr lang="es-CL" sz="1400" dirty="0">
              <a:solidFill>
                <a:srgbClr val="002060"/>
              </a:solidFill>
              <a:latin typeface="Verdana" pitchFamily="34" charset="0"/>
            </a:endParaRPr>
          </a:p>
          <a:p>
            <a:pPr algn="just">
              <a:lnSpc>
                <a:spcPct val="80000"/>
              </a:lnSpc>
              <a:buFont typeface="Arial" charset="0"/>
              <a:buNone/>
              <a:defRPr/>
            </a:pPr>
            <a:endParaRPr lang="es-MX" sz="1400" dirty="0" smtClean="0">
              <a:solidFill>
                <a:srgbClr val="002060"/>
              </a:solidFill>
              <a:latin typeface="Verdana" pitchFamily="34" charset="0"/>
              <a:cs typeface="Arial" pitchFamily="34" charset="0"/>
            </a:endParaRPr>
          </a:p>
        </p:txBody>
      </p:sp>
    </p:spTree>
    <p:extLst>
      <p:ext uri="{BB962C8B-B14F-4D97-AF65-F5344CB8AC3E}">
        <p14:creationId xmlns:p14="http://schemas.microsoft.com/office/powerpoint/2010/main" val="1822906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83568" y="2636913"/>
            <a:ext cx="7632848" cy="1656184"/>
          </a:xfrm>
        </p:spPr>
        <p:txBody>
          <a:bodyPr>
            <a:normAutofit fontScale="77500" lnSpcReduction="20000"/>
          </a:bodyPr>
          <a:lstStyle/>
          <a:p>
            <a:pPr algn="ctr">
              <a:defRPr/>
            </a:pPr>
            <a:r>
              <a:rPr lang="es-CL" sz="3600" b="1" dirty="0" smtClean="0">
                <a:solidFill>
                  <a:srgbClr val="002060"/>
                </a:solidFill>
                <a:latin typeface="Verdana" pitchFamily="34" charset="0"/>
              </a:rPr>
              <a:t>Estrategia de Prevención</a:t>
            </a:r>
          </a:p>
          <a:p>
            <a:pPr algn="ctr">
              <a:defRPr/>
            </a:pPr>
            <a:endParaRPr lang="es-CL" sz="3600" b="1" dirty="0" smtClean="0">
              <a:solidFill>
                <a:srgbClr val="002060"/>
              </a:solidFill>
              <a:latin typeface="Verdana" pitchFamily="34" charset="0"/>
            </a:endParaRPr>
          </a:p>
          <a:p>
            <a:pPr algn="ctr">
              <a:defRPr/>
            </a:pPr>
            <a:r>
              <a:rPr lang="es-CL" sz="3600" b="1" dirty="0" smtClean="0">
                <a:solidFill>
                  <a:srgbClr val="002060"/>
                </a:solidFill>
                <a:latin typeface="Verdana" pitchFamily="34" charset="0"/>
              </a:rPr>
              <a:t>“Qué hacer a nivel organizacional” </a:t>
            </a:r>
            <a:endParaRPr lang="es-CL" sz="3600" b="1" dirty="0">
              <a:solidFill>
                <a:srgbClr val="002060"/>
              </a:solidFill>
              <a:latin typeface="Verdana" pitchFamily="34" charset="0"/>
            </a:endParaRPr>
          </a:p>
        </p:txBody>
      </p:sp>
    </p:spTree>
    <p:extLst>
      <p:ext uri="{BB962C8B-B14F-4D97-AF65-F5344CB8AC3E}">
        <p14:creationId xmlns:p14="http://schemas.microsoft.com/office/powerpoint/2010/main" val="1022981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331640" y="1556792"/>
            <a:ext cx="6264696" cy="4176464"/>
          </a:xfrm>
        </p:spPr>
        <p:txBody>
          <a:bodyPr>
            <a:normAutofit fontScale="92500" lnSpcReduction="20000"/>
          </a:bodyPr>
          <a:lstStyle/>
          <a:p>
            <a:pPr algn="just">
              <a:defRPr/>
            </a:pPr>
            <a:endParaRPr lang="es-CL" sz="2000" dirty="0" smtClean="0">
              <a:solidFill>
                <a:srgbClr val="002060"/>
              </a:solidFill>
              <a:latin typeface="Verdana" pitchFamily="34" charset="0"/>
            </a:endParaRPr>
          </a:p>
          <a:p>
            <a:pPr algn="just">
              <a:defRPr/>
            </a:pPr>
            <a:r>
              <a:rPr lang="es-CL" sz="1900" dirty="0" smtClean="0">
                <a:solidFill>
                  <a:srgbClr val="002060"/>
                </a:solidFill>
                <a:latin typeface="Verdana" pitchFamily="34" charset="0"/>
              </a:rPr>
              <a:t>Es recomendable que la organización diseñe acciones de prevención para el tratamiento del acoso laboral y sexual, con la </a:t>
            </a:r>
            <a:r>
              <a:rPr lang="es-CL" sz="1900" b="1" dirty="0" smtClean="0">
                <a:solidFill>
                  <a:srgbClr val="002060"/>
                </a:solidFill>
                <a:latin typeface="Verdana" pitchFamily="34" charset="0"/>
              </a:rPr>
              <a:t>participación </a:t>
            </a:r>
            <a:r>
              <a:rPr lang="es-CL" sz="1900" dirty="0" smtClean="0">
                <a:solidFill>
                  <a:srgbClr val="002060"/>
                </a:solidFill>
                <a:latin typeface="Verdana" pitchFamily="34" charset="0"/>
              </a:rPr>
              <a:t>de los principales actores involucrados: Dirección, Gestión de Personas, Asociación de Funcionarios y Unidades Jurídicas, entre otros. </a:t>
            </a:r>
          </a:p>
          <a:p>
            <a:pPr algn="just">
              <a:defRPr/>
            </a:pPr>
            <a:endParaRPr lang="es-CL" sz="1900" dirty="0" smtClean="0">
              <a:solidFill>
                <a:srgbClr val="002060"/>
              </a:solidFill>
              <a:latin typeface="Verdana" pitchFamily="34" charset="0"/>
            </a:endParaRPr>
          </a:p>
          <a:p>
            <a:pPr algn="just">
              <a:defRPr/>
            </a:pPr>
            <a:r>
              <a:rPr lang="es-CL" sz="1900" b="1" dirty="0" smtClean="0">
                <a:solidFill>
                  <a:srgbClr val="002060"/>
                </a:solidFill>
                <a:latin typeface="Verdana" pitchFamily="34" charset="0"/>
              </a:rPr>
              <a:t>La voluntad política </a:t>
            </a:r>
            <a:r>
              <a:rPr lang="es-CL" sz="1900" dirty="0" smtClean="0">
                <a:solidFill>
                  <a:srgbClr val="002060"/>
                </a:solidFill>
                <a:latin typeface="Verdana" pitchFamily="34" charset="0"/>
              </a:rPr>
              <a:t>de la dirección, el </a:t>
            </a:r>
            <a:r>
              <a:rPr lang="es-CL" sz="1900" b="1" dirty="0" smtClean="0">
                <a:solidFill>
                  <a:srgbClr val="002060"/>
                </a:solidFill>
                <a:latin typeface="Verdana" pitchFamily="34" charset="0"/>
              </a:rPr>
              <a:t>compromiso </a:t>
            </a:r>
            <a:r>
              <a:rPr lang="es-CL" sz="1900" dirty="0" smtClean="0">
                <a:solidFill>
                  <a:srgbClr val="002060"/>
                </a:solidFill>
                <a:latin typeface="Verdana" pitchFamily="34" charset="0"/>
              </a:rPr>
              <a:t>de todos/as, así como, la adecuada, oportuna y continua implementación y evaluación de las acciones – constituye el </a:t>
            </a:r>
            <a:r>
              <a:rPr lang="es-CL" sz="1900" b="1" dirty="0" smtClean="0">
                <a:solidFill>
                  <a:srgbClr val="002060"/>
                </a:solidFill>
                <a:latin typeface="Verdana" pitchFamily="34" charset="0"/>
              </a:rPr>
              <a:t>foco</a:t>
            </a:r>
            <a:r>
              <a:rPr lang="es-CL" sz="1900" dirty="0" smtClean="0">
                <a:solidFill>
                  <a:srgbClr val="002060"/>
                </a:solidFill>
                <a:latin typeface="Verdana" pitchFamily="34" charset="0"/>
              </a:rPr>
              <a:t> y </a:t>
            </a:r>
            <a:r>
              <a:rPr lang="es-CL" sz="1900" b="1" dirty="0" smtClean="0">
                <a:solidFill>
                  <a:srgbClr val="002060"/>
                </a:solidFill>
                <a:latin typeface="Verdana" pitchFamily="34" charset="0"/>
              </a:rPr>
              <a:t>factores críticos </a:t>
            </a:r>
            <a:r>
              <a:rPr lang="es-CL" sz="1900" dirty="0" smtClean="0">
                <a:solidFill>
                  <a:srgbClr val="002060"/>
                </a:solidFill>
                <a:latin typeface="Verdana" pitchFamily="34" charset="0"/>
              </a:rPr>
              <a:t>para el tratamiento y avance en su  erradicación de las problemáticas.</a:t>
            </a:r>
            <a:endParaRPr lang="es-CL" sz="1900" dirty="0">
              <a:solidFill>
                <a:srgbClr val="002060"/>
              </a:solidFill>
              <a:latin typeface="Verdana" pitchFamily="34" charset="0"/>
            </a:endParaRPr>
          </a:p>
        </p:txBody>
      </p:sp>
      <p:sp>
        <p:nvSpPr>
          <p:cNvPr id="4" name="Marcador de contenido 12"/>
          <p:cNvSpPr>
            <a:spLocks noGrp="1"/>
          </p:cNvSpPr>
          <p:nvPr>
            <p:ph sz="quarter" idx="12"/>
          </p:nvPr>
        </p:nvSpPr>
        <p:spPr>
          <a:xfrm>
            <a:off x="143000" y="188640"/>
            <a:ext cx="9001000" cy="747580"/>
          </a:xfrm>
        </p:spPr>
        <p:txBody>
          <a:bodyPr/>
          <a:lstStyle/>
          <a:p>
            <a:pPr algn="l">
              <a:tabLst>
                <a:tab pos="3852863" algn="l"/>
              </a:tabLst>
            </a:pPr>
            <a:r>
              <a:rPr lang="es-CL" dirty="0" smtClean="0">
                <a:cs typeface="Calibri" pitchFamily="34" charset="0"/>
              </a:rPr>
              <a:t>Estrategia de Prevención</a:t>
            </a:r>
          </a:p>
          <a:p>
            <a:pPr algn="l">
              <a:tabLst>
                <a:tab pos="3852863" algn="l"/>
              </a:tabLst>
            </a:pPr>
            <a:r>
              <a:rPr lang="es-CL" sz="1400" b="0" dirty="0" smtClean="0">
                <a:cs typeface="Calibri" pitchFamily="34" charset="0"/>
              </a:rPr>
              <a:t>Para un </a:t>
            </a:r>
            <a:r>
              <a:rPr lang="es-CL" sz="1400" b="0" dirty="0">
                <a:cs typeface="Calibri" pitchFamily="34" charset="0"/>
              </a:rPr>
              <a:t>buen </a:t>
            </a:r>
            <a:r>
              <a:rPr lang="es-CL" sz="1400" b="0" dirty="0" smtClean="0">
                <a:cs typeface="Calibri" pitchFamily="34" charset="0"/>
              </a:rPr>
              <a:t>trato y  no discriminación</a:t>
            </a:r>
            <a:endParaRPr lang="es-ES" sz="1400" b="0" dirty="0"/>
          </a:p>
        </p:txBody>
      </p:sp>
    </p:spTree>
    <p:extLst>
      <p:ext uri="{BB962C8B-B14F-4D97-AF65-F5344CB8AC3E}">
        <p14:creationId xmlns:p14="http://schemas.microsoft.com/office/powerpoint/2010/main" val="16294828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contenido 12"/>
          <p:cNvSpPr>
            <a:spLocks noGrp="1"/>
          </p:cNvSpPr>
          <p:nvPr>
            <p:ph sz="quarter" idx="12"/>
          </p:nvPr>
        </p:nvSpPr>
        <p:spPr>
          <a:xfrm>
            <a:off x="143000" y="188640"/>
            <a:ext cx="9001000" cy="747580"/>
          </a:xfrm>
        </p:spPr>
        <p:txBody>
          <a:bodyPr/>
          <a:lstStyle/>
          <a:p>
            <a:pPr algn="l">
              <a:tabLst>
                <a:tab pos="3852863" algn="l"/>
              </a:tabLst>
            </a:pPr>
            <a:r>
              <a:rPr lang="es-CL" dirty="0" smtClean="0">
                <a:cs typeface="Calibri" pitchFamily="34" charset="0"/>
              </a:rPr>
              <a:t>Estrategia de Prevención</a:t>
            </a:r>
          </a:p>
          <a:p>
            <a:pPr algn="l">
              <a:tabLst>
                <a:tab pos="3852863" algn="l"/>
              </a:tabLst>
            </a:pPr>
            <a:r>
              <a:rPr lang="es-CL" sz="1400" b="0" dirty="0" smtClean="0">
                <a:cs typeface="Calibri" pitchFamily="34" charset="0"/>
              </a:rPr>
              <a:t>Para un </a:t>
            </a:r>
            <a:r>
              <a:rPr lang="es-CL" sz="1400" b="0" dirty="0">
                <a:cs typeface="Calibri" pitchFamily="34" charset="0"/>
              </a:rPr>
              <a:t>buen </a:t>
            </a:r>
            <a:r>
              <a:rPr lang="es-CL" sz="1400" b="0" dirty="0" smtClean="0">
                <a:cs typeface="Calibri" pitchFamily="34" charset="0"/>
              </a:rPr>
              <a:t>trato y  no discriminación</a:t>
            </a:r>
            <a:endParaRPr lang="es-ES" sz="1400" b="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724" t="32234" r="7526" b="15795"/>
          <a:stretch/>
        </p:blipFill>
        <p:spPr bwMode="auto">
          <a:xfrm>
            <a:off x="683568" y="1196752"/>
            <a:ext cx="7771064" cy="5212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3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r>
              <a:rPr lang="es-ES" dirty="0" smtClean="0">
                <a:latin typeface="Verdana" pitchFamily="34" charset="0"/>
              </a:rPr>
              <a:t> </a:t>
            </a:r>
            <a:endParaRPr lang="es-ES" dirty="0">
              <a:latin typeface="Verdana" pitchFamily="34" charset="0"/>
            </a:endParaRPr>
          </a:p>
        </p:txBody>
      </p:sp>
      <p:sp>
        <p:nvSpPr>
          <p:cNvPr id="5" name="4 Flecha arriba"/>
          <p:cNvSpPr/>
          <p:nvPr/>
        </p:nvSpPr>
        <p:spPr>
          <a:xfrm rot="5400000">
            <a:off x="2906317" y="1252271"/>
            <a:ext cx="2458146" cy="6071779"/>
          </a:xfrm>
          <a:prstGeom prst="upArrow">
            <a:avLst/>
          </a:prstGeom>
          <a:gradFill flip="none" rotWithShape="1">
            <a:gsLst>
              <a:gs pos="0">
                <a:srgbClr val="FF9900"/>
              </a:gs>
              <a:gs pos="50000">
                <a:srgbClr val="FFFF66">
                  <a:shade val="67500"/>
                  <a:satMod val="115000"/>
                </a:srgbClr>
              </a:gs>
              <a:gs pos="100000">
                <a:srgbClr val="FFFF66">
                  <a:shade val="100000"/>
                  <a:satMod val="115000"/>
                </a:srgbClr>
              </a:gs>
            </a:gsLst>
            <a:lin ang="18900000" scaled="1"/>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L">
              <a:latin typeface="Verdana" pitchFamily="34" charset="0"/>
            </a:endParaRPr>
          </a:p>
        </p:txBody>
      </p:sp>
      <p:cxnSp>
        <p:nvCxnSpPr>
          <p:cNvPr id="6" name="8 Conector recto de flecha"/>
          <p:cNvCxnSpPr>
            <a:cxnSpLocks noChangeShapeType="1"/>
          </p:cNvCxnSpPr>
          <p:nvPr/>
        </p:nvCxnSpPr>
        <p:spPr bwMode="auto">
          <a:xfrm flipV="1">
            <a:off x="1828162" y="3408688"/>
            <a:ext cx="1" cy="1659335"/>
          </a:xfrm>
          <a:prstGeom prst="straightConnector1">
            <a:avLst/>
          </a:prstGeom>
          <a:noFill/>
          <a:ln w="63500" algn="ctr">
            <a:solidFill>
              <a:srgbClr val="C00000"/>
            </a:solidFill>
            <a:round/>
            <a:headEnd type="oval" w="med" len="med"/>
            <a:tailEnd type="triangle" w="med" len="med"/>
          </a:ln>
          <a:extLst>
            <a:ext uri="{909E8E84-426E-40DD-AFC4-6F175D3DCCD1}">
              <a14:hiddenFill xmlns:a14="http://schemas.microsoft.com/office/drawing/2010/main">
                <a:noFill/>
              </a14:hiddenFill>
            </a:ext>
          </a:extLst>
        </p:spPr>
      </p:cxnSp>
      <p:sp>
        <p:nvSpPr>
          <p:cNvPr id="7" name="9 CuadroTexto"/>
          <p:cNvSpPr txBox="1">
            <a:spLocks noChangeArrowheads="1"/>
          </p:cNvSpPr>
          <p:nvPr/>
        </p:nvSpPr>
        <p:spPr bwMode="auto">
          <a:xfrm>
            <a:off x="1203022" y="3193231"/>
            <a:ext cx="14109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dirty="0">
                <a:latin typeface="Verdana" pitchFamily="34" charset="0"/>
              </a:rPr>
              <a:t>Ley </a:t>
            </a:r>
            <a:r>
              <a:rPr lang="es-ES" sz="1200" b="1" dirty="0" smtClean="0">
                <a:latin typeface="Verdana" pitchFamily="34" charset="0"/>
              </a:rPr>
              <a:t>N° </a:t>
            </a:r>
            <a:r>
              <a:rPr lang="es-ES" sz="1200" b="1" dirty="0">
                <a:latin typeface="Verdana" pitchFamily="34" charset="0"/>
              </a:rPr>
              <a:t>20.005</a:t>
            </a:r>
            <a:endParaRPr lang="es-CL" sz="1200" b="1" dirty="0">
              <a:latin typeface="Verdana" pitchFamily="34" charset="0"/>
            </a:endParaRPr>
          </a:p>
        </p:txBody>
      </p:sp>
      <p:sp>
        <p:nvSpPr>
          <p:cNvPr id="8" name="16 CuadroTexto"/>
          <p:cNvSpPr txBox="1">
            <a:spLocks noChangeArrowheads="1"/>
          </p:cNvSpPr>
          <p:nvPr/>
        </p:nvSpPr>
        <p:spPr bwMode="auto">
          <a:xfrm>
            <a:off x="2034476" y="2905199"/>
            <a:ext cx="14173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dirty="0">
                <a:latin typeface="Verdana" pitchFamily="34" charset="0"/>
              </a:rPr>
              <a:t>Código de </a:t>
            </a:r>
            <a:r>
              <a:rPr lang="es-ES" sz="1200" b="1" dirty="0" smtClean="0">
                <a:latin typeface="Verdana" pitchFamily="34" charset="0"/>
              </a:rPr>
              <a:t>BPL</a:t>
            </a:r>
            <a:endParaRPr lang="es-CL" sz="1200" b="1" dirty="0">
              <a:latin typeface="Verdana" pitchFamily="34" charset="0"/>
            </a:endParaRPr>
          </a:p>
        </p:txBody>
      </p:sp>
      <p:sp>
        <p:nvSpPr>
          <p:cNvPr id="9" name="18 CuadroTexto"/>
          <p:cNvSpPr txBox="1">
            <a:spLocks noChangeArrowheads="1"/>
          </p:cNvSpPr>
          <p:nvPr/>
        </p:nvSpPr>
        <p:spPr bwMode="auto">
          <a:xfrm>
            <a:off x="2659297" y="2564904"/>
            <a:ext cx="19127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dirty="0">
                <a:latin typeface="Verdana" pitchFamily="34" charset="0"/>
              </a:rPr>
              <a:t>Orientaciones DNSC</a:t>
            </a:r>
            <a:endParaRPr lang="es-CL" sz="1200" b="1" dirty="0">
              <a:latin typeface="Verdana" pitchFamily="34" charset="0"/>
            </a:endParaRPr>
          </a:p>
        </p:txBody>
      </p:sp>
      <p:sp>
        <p:nvSpPr>
          <p:cNvPr id="10" name="20 CuadroTexto"/>
          <p:cNvSpPr txBox="1">
            <a:spLocks noChangeArrowheads="1"/>
          </p:cNvSpPr>
          <p:nvPr/>
        </p:nvSpPr>
        <p:spPr bwMode="auto">
          <a:xfrm>
            <a:off x="3813109" y="2185119"/>
            <a:ext cx="14109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dirty="0">
                <a:latin typeface="Verdana" pitchFamily="34" charset="0"/>
              </a:rPr>
              <a:t>Ley </a:t>
            </a:r>
            <a:r>
              <a:rPr lang="es-ES" sz="1200" b="1" dirty="0" smtClean="0">
                <a:latin typeface="Verdana" pitchFamily="34" charset="0"/>
              </a:rPr>
              <a:t>N° </a:t>
            </a:r>
            <a:r>
              <a:rPr lang="es-ES" sz="1200" b="1" dirty="0">
                <a:latin typeface="Verdana" pitchFamily="34" charset="0"/>
              </a:rPr>
              <a:t>20.607</a:t>
            </a:r>
            <a:endParaRPr lang="es-CL" sz="1200" b="1" dirty="0">
              <a:latin typeface="Verdana" pitchFamily="34" charset="0"/>
            </a:endParaRPr>
          </a:p>
        </p:txBody>
      </p:sp>
      <p:sp>
        <p:nvSpPr>
          <p:cNvPr id="11" name="10 Rectángulo"/>
          <p:cNvSpPr>
            <a:spLocks noChangeArrowheads="1"/>
          </p:cNvSpPr>
          <p:nvPr/>
        </p:nvSpPr>
        <p:spPr bwMode="auto">
          <a:xfrm>
            <a:off x="367106" y="6021288"/>
            <a:ext cx="7559675" cy="453477"/>
          </a:xfrm>
          <a:prstGeom prst="rect">
            <a:avLst/>
          </a:prstGeom>
          <a:solidFill>
            <a:srgbClr val="002060"/>
          </a:solidFill>
          <a:ln w="9525" algn="ctr">
            <a:solidFill>
              <a:schemeClr val="tx1"/>
            </a:solidFill>
            <a:round/>
            <a:headEnd/>
            <a:tailEnd/>
          </a:ln>
        </p:spPr>
        <p:txBody>
          <a:bodyPr anchor="ctr"/>
          <a:lstStyle/>
          <a:p>
            <a:pPr algn="ctr"/>
            <a:r>
              <a:rPr lang="es-ES" sz="1600" b="1" dirty="0" smtClean="0">
                <a:solidFill>
                  <a:schemeClr val="bg1"/>
                </a:solidFill>
                <a:latin typeface="Verdana" pitchFamily="34" charset="0"/>
              </a:rPr>
              <a:t>La </a:t>
            </a:r>
            <a:r>
              <a:rPr lang="es-ES" sz="1600" b="1" dirty="0">
                <a:solidFill>
                  <a:schemeClr val="bg1"/>
                </a:solidFill>
                <a:latin typeface="Verdana" pitchFamily="34" charset="0"/>
              </a:rPr>
              <a:t>dignidad de las personas es un bien jurídico protegido.</a:t>
            </a:r>
            <a:endParaRPr lang="es-CL" sz="1600" b="1" dirty="0">
              <a:solidFill>
                <a:schemeClr val="bg1"/>
              </a:solidFill>
              <a:latin typeface="Verdana" pitchFamily="34" charset="0"/>
            </a:endParaRPr>
          </a:p>
        </p:txBody>
      </p:sp>
      <p:sp>
        <p:nvSpPr>
          <p:cNvPr id="15" name="1 CuadroTexto"/>
          <p:cNvSpPr txBox="1">
            <a:spLocks noChangeArrowheads="1"/>
          </p:cNvSpPr>
          <p:nvPr/>
        </p:nvSpPr>
        <p:spPr bwMode="auto">
          <a:xfrm>
            <a:off x="1463199" y="5137249"/>
            <a:ext cx="6206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dirty="0">
                <a:latin typeface="Verdana" pitchFamily="34" charset="0"/>
              </a:rPr>
              <a:t>2005</a:t>
            </a:r>
            <a:endParaRPr lang="es-CL" sz="1200" b="1" dirty="0">
              <a:latin typeface="Verdana" pitchFamily="34" charset="0"/>
            </a:endParaRPr>
          </a:p>
        </p:txBody>
      </p:sp>
      <p:sp>
        <p:nvSpPr>
          <p:cNvPr id="16" name="15 CuadroTexto"/>
          <p:cNvSpPr txBox="1">
            <a:spLocks noChangeArrowheads="1"/>
          </p:cNvSpPr>
          <p:nvPr/>
        </p:nvSpPr>
        <p:spPr bwMode="auto">
          <a:xfrm>
            <a:off x="2268187" y="5137249"/>
            <a:ext cx="6206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dirty="0">
                <a:latin typeface="Verdana" pitchFamily="34" charset="0"/>
              </a:rPr>
              <a:t>2006</a:t>
            </a:r>
            <a:endParaRPr lang="es-CL" sz="1200" b="1" dirty="0">
              <a:latin typeface="Verdana" pitchFamily="34" charset="0"/>
            </a:endParaRPr>
          </a:p>
        </p:txBody>
      </p:sp>
      <p:sp>
        <p:nvSpPr>
          <p:cNvPr id="17" name="16 CuadroTexto"/>
          <p:cNvSpPr txBox="1">
            <a:spLocks noChangeArrowheads="1"/>
          </p:cNvSpPr>
          <p:nvPr/>
        </p:nvSpPr>
        <p:spPr bwMode="auto">
          <a:xfrm>
            <a:off x="3047732" y="5123588"/>
            <a:ext cx="12362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dirty="0">
                <a:latin typeface="Verdana" pitchFamily="34" charset="0"/>
              </a:rPr>
              <a:t>2008 - 2010</a:t>
            </a:r>
            <a:endParaRPr lang="es-CL" sz="1200" b="1" dirty="0">
              <a:latin typeface="Verdana" pitchFamily="34" charset="0"/>
            </a:endParaRPr>
          </a:p>
        </p:txBody>
      </p:sp>
      <p:sp>
        <p:nvSpPr>
          <p:cNvPr id="18" name="17 CuadroTexto"/>
          <p:cNvSpPr txBox="1">
            <a:spLocks noChangeArrowheads="1"/>
          </p:cNvSpPr>
          <p:nvPr/>
        </p:nvSpPr>
        <p:spPr bwMode="auto">
          <a:xfrm>
            <a:off x="4311357" y="5118239"/>
            <a:ext cx="6206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dirty="0">
                <a:latin typeface="Verdana" pitchFamily="34" charset="0"/>
              </a:rPr>
              <a:t>2012</a:t>
            </a:r>
            <a:endParaRPr lang="es-CL" sz="1200" b="1" dirty="0">
              <a:latin typeface="Verdana" pitchFamily="34" charset="0"/>
            </a:endParaRPr>
          </a:p>
        </p:txBody>
      </p:sp>
      <p:sp>
        <p:nvSpPr>
          <p:cNvPr id="19" name="17 CuadroTexto"/>
          <p:cNvSpPr txBox="1">
            <a:spLocks noChangeArrowheads="1"/>
          </p:cNvSpPr>
          <p:nvPr/>
        </p:nvSpPr>
        <p:spPr bwMode="auto">
          <a:xfrm>
            <a:off x="5151982" y="5116358"/>
            <a:ext cx="6206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dirty="0" smtClean="0">
                <a:latin typeface="Verdana" pitchFamily="34" charset="0"/>
              </a:rPr>
              <a:t>2014</a:t>
            </a:r>
            <a:endParaRPr lang="es-CL" sz="1200" b="1" dirty="0">
              <a:latin typeface="Verdana" pitchFamily="34" charset="0"/>
            </a:endParaRPr>
          </a:p>
        </p:txBody>
      </p:sp>
      <p:sp>
        <p:nvSpPr>
          <p:cNvPr id="20" name="20 CuadroTexto"/>
          <p:cNvSpPr txBox="1">
            <a:spLocks noChangeArrowheads="1"/>
          </p:cNvSpPr>
          <p:nvPr/>
        </p:nvSpPr>
        <p:spPr bwMode="auto">
          <a:xfrm>
            <a:off x="4578992" y="1844824"/>
            <a:ext cx="19127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dirty="0" smtClean="0">
                <a:latin typeface="Verdana" pitchFamily="34" charset="0"/>
              </a:rPr>
              <a:t>Orientaciones DNSC</a:t>
            </a:r>
            <a:endParaRPr lang="es-CL" sz="1200" b="1" dirty="0">
              <a:latin typeface="Verdana" pitchFamily="34" charset="0"/>
            </a:endParaRPr>
          </a:p>
        </p:txBody>
      </p:sp>
      <p:cxnSp>
        <p:nvCxnSpPr>
          <p:cNvPr id="21" name="8 Conector recto de flecha"/>
          <p:cNvCxnSpPr>
            <a:cxnSpLocks noChangeShapeType="1"/>
          </p:cNvCxnSpPr>
          <p:nvPr/>
        </p:nvCxnSpPr>
        <p:spPr bwMode="auto">
          <a:xfrm flipH="1" flipV="1">
            <a:off x="2843808" y="3182198"/>
            <a:ext cx="1" cy="1885826"/>
          </a:xfrm>
          <a:prstGeom prst="straightConnector1">
            <a:avLst/>
          </a:prstGeom>
          <a:noFill/>
          <a:ln w="63500" algn="ctr">
            <a:solidFill>
              <a:srgbClr val="C00000"/>
            </a:solidFill>
            <a:round/>
            <a:headEnd type="oval" w="med" len="med"/>
            <a:tailEnd type="triangle" w="med" len="med"/>
          </a:ln>
          <a:extLst>
            <a:ext uri="{909E8E84-426E-40DD-AFC4-6F175D3DCCD1}">
              <a14:hiddenFill xmlns:a14="http://schemas.microsoft.com/office/drawing/2010/main">
                <a:noFill/>
              </a14:hiddenFill>
            </a:ext>
          </a:extLst>
        </p:spPr>
      </p:cxnSp>
      <p:cxnSp>
        <p:nvCxnSpPr>
          <p:cNvPr id="22" name="8 Conector recto de flecha"/>
          <p:cNvCxnSpPr>
            <a:cxnSpLocks noChangeShapeType="1"/>
          </p:cNvCxnSpPr>
          <p:nvPr/>
        </p:nvCxnSpPr>
        <p:spPr bwMode="auto">
          <a:xfrm flipV="1">
            <a:off x="3707904" y="2841903"/>
            <a:ext cx="0" cy="2226121"/>
          </a:xfrm>
          <a:prstGeom prst="straightConnector1">
            <a:avLst/>
          </a:prstGeom>
          <a:noFill/>
          <a:ln w="63500" algn="ctr">
            <a:solidFill>
              <a:srgbClr val="C00000"/>
            </a:solidFill>
            <a:round/>
            <a:headEnd type="oval" w="med" len="med"/>
            <a:tailEnd type="triangle" w="med" len="med"/>
          </a:ln>
          <a:extLst>
            <a:ext uri="{909E8E84-426E-40DD-AFC4-6F175D3DCCD1}">
              <a14:hiddenFill xmlns:a14="http://schemas.microsoft.com/office/drawing/2010/main">
                <a:noFill/>
              </a14:hiddenFill>
            </a:ext>
          </a:extLst>
        </p:spPr>
      </p:cxnSp>
      <p:cxnSp>
        <p:nvCxnSpPr>
          <p:cNvPr id="23" name="8 Conector recto de flecha"/>
          <p:cNvCxnSpPr>
            <a:cxnSpLocks noChangeShapeType="1"/>
          </p:cNvCxnSpPr>
          <p:nvPr/>
        </p:nvCxnSpPr>
        <p:spPr bwMode="auto">
          <a:xfrm flipH="1" flipV="1">
            <a:off x="4638997" y="2420888"/>
            <a:ext cx="5011" cy="2664296"/>
          </a:xfrm>
          <a:prstGeom prst="straightConnector1">
            <a:avLst/>
          </a:prstGeom>
          <a:noFill/>
          <a:ln w="63500" algn="ctr">
            <a:solidFill>
              <a:srgbClr val="C00000"/>
            </a:solidFill>
            <a:round/>
            <a:headEnd type="oval" w="med" len="med"/>
            <a:tailEnd type="triangle" w="med" len="med"/>
          </a:ln>
          <a:extLst>
            <a:ext uri="{909E8E84-426E-40DD-AFC4-6F175D3DCCD1}">
              <a14:hiddenFill xmlns:a14="http://schemas.microsoft.com/office/drawing/2010/main">
                <a:noFill/>
              </a14:hiddenFill>
            </a:ext>
          </a:extLst>
        </p:spPr>
      </p:cxnSp>
      <p:cxnSp>
        <p:nvCxnSpPr>
          <p:cNvPr id="24" name="8 Conector recto de flecha"/>
          <p:cNvCxnSpPr>
            <a:cxnSpLocks noChangeShapeType="1"/>
          </p:cNvCxnSpPr>
          <p:nvPr/>
        </p:nvCxnSpPr>
        <p:spPr bwMode="auto">
          <a:xfrm flipH="1" flipV="1">
            <a:off x="5423133" y="2060848"/>
            <a:ext cx="19958" cy="3007177"/>
          </a:xfrm>
          <a:prstGeom prst="straightConnector1">
            <a:avLst/>
          </a:prstGeom>
          <a:noFill/>
          <a:ln w="63500" algn="ctr">
            <a:solidFill>
              <a:srgbClr val="C00000"/>
            </a:solidFill>
            <a:round/>
            <a:headEnd type="oval" w="med" len="med"/>
            <a:tailEnd type="triangle" w="med" len="med"/>
          </a:ln>
          <a:extLst>
            <a:ext uri="{909E8E84-426E-40DD-AFC4-6F175D3DCCD1}">
              <a14:hiddenFill xmlns:a14="http://schemas.microsoft.com/office/drawing/2010/main">
                <a:noFill/>
              </a14:hiddenFill>
            </a:ext>
          </a:extLst>
        </p:spPr>
      </p:cxnSp>
      <p:sp>
        <p:nvSpPr>
          <p:cNvPr id="25" name="Text Box 7"/>
          <p:cNvSpPr txBox="1">
            <a:spLocks noChangeArrowheads="1"/>
          </p:cNvSpPr>
          <p:nvPr/>
        </p:nvSpPr>
        <p:spPr bwMode="auto">
          <a:xfrm>
            <a:off x="395536" y="306117"/>
            <a:ext cx="856895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5000"/>
              </a:lnSpc>
            </a:pPr>
            <a:r>
              <a:rPr lang="es-ES" sz="2000" b="1" dirty="0" smtClean="0">
                <a:solidFill>
                  <a:schemeClr val="bg1"/>
                </a:solidFill>
                <a:latin typeface="Verdana" pitchFamily="34" charset="0"/>
              </a:rPr>
              <a:t>Contexto</a:t>
            </a:r>
            <a:endParaRPr lang="es-ES" sz="2000" b="1" dirty="0">
              <a:solidFill>
                <a:schemeClr val="bg1"/>
              </a:solidFill>
              <a:latin typeface="Verdana" pitchFamily="34" charset="0"/>
            </a:endParaRPr>
          </a:p>
        </p:txBody>
      </p:sp>
    </p:spTree>
    <p:extLst>
      <p:ext uri="{BB962C8B-B14F-4D97-AF65-F5344CB8AC3E}">
        <p14:creationId xmlns:p14="http://schemas.microsoft.com/office/powerpoint/2010/main" val="43666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r>
              <a:rPr lang="es-ES" sz="1400" dirty="0" smtClean="0">
                <a:latin typeface="Verdana" pitchFamily="34" charset="0"/>
              </a:rPr>
              <a:t> </a:t>
            </a:r>
            <a:endParaRPr lang="es-ES" sz="1400" dirty="0">
              <a:latin typeface="Verdana" pitchFamily="34" charset="0"/>
            </a:endParaRPr>
          </a:p>
        </p:txBody>
      </p:sp>
      <p:sp>
        <p:nvSpPr>
          <p:cNvPr id="19" name="Text Box 7"/>
          <p:cNvSpPr txBox="1">
            <a:spLocks noChangeArrowheads="1"/>
          </p:cNvSpPr>
          <p:nvPr/>
        </p:nvSpPr>
        <p:spPr bwMode="auto">
          <a:xfrm>
            <a:off x="363871" y="188640"/>
            <a:ext cx="856895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_tradnl" sz="2400" b="1" dirty="0" smtClean="0">
                <a:solidFill>
                  <a:schemeClr val="bg1"/>
                </a:solidFill>
                <a:latin typeface="Verdana" pitchFamily="34" charset="0"/>
              </a:rPr>
              <a:t>Algunos datos que sustentan la estrategia</a:t>
            </a:r>
          </a:p>
          <a:p>
            <a:r>
              <a:rPr lang="es-ES_tradnl" sz="1400" b="1" dirty="0" smtClean="0">
                <a:solidFill>
                  <a:schemeClr val="bg1"/>
                </a:solidFill>
                <a:latin typeface="Verdana" pitchFamily="34" charset="0"/>
              </a:rPr>
              <a:t>(2</a:t>
            </a:r>
            <a:r>
              <a:rPr lang="es-ES_tradnl" sz="1400" b="1" dirty="0">
                <a:solidFill>
                  <a:schemeClr val="bg1"/>
                </a:solidFill>
                <a:latin typeface="Verdana" pitchFamily="34" charset="0"/>
              </a:rPr>
              <a:t>° consulta </a:t>
            </a:r>
            <a:r>
              <a:rPr lang="es-ES_tradnl" sz="1400" b="1" dirty="0" smtClean="0">
                <a:solidFill>
                  <a:schemeClr val="bg1"/>
                </a:solidFill>
                <a:latin typeface="Verdana" pitchFamily="34" charset="0"/>
              </a:rPr>
              <a:t>acoso 2013)</a:t>
            </a:r>
            <a:endParaRPr lang="es-ES_tradnl" sz="1400" b="1" dirty="0">
              <a:solidFill>
                <a:schemeClr val="bg1"/>
              </a:solidFill>
              <a:latin typeface="Verdana" pitchFamily="34" charset="0"/>
            </a:endParaRPr>
          </a:p>
        </p:txBody>
      </p:sp>
      <p:sp>
        <p:nvSpPr>
          <p:cNvPr id="9" name="8 Rectángulo"/>
          <p:cNvSpPr/>
          <p:nvPr/>
        </p:nvSpPr>
        <p:spPr>
          <a:xfrm>
            <a:off x="683568" y="1268760"/>
            <a:ext cx="8208912" cy="1238801"/>
          </a:xfrm>
          <a:prstGeom prst="rect">
            <a:avLst/>
          </a:prstGeom>
        </p:spPr>
        <p:txBody>
          <a:bodyPr wrap="square">
            <a:spAutoFit/>
          </a:bodyPr>
          <a:lstStyle/>
          <a:p>
            <a:pPr marL="361950" indent="-361950" algn="just">
              <a:buFontTx/>
              <a:buChar char="•"/>
              <a:defRPr/>
            </a:pPr>
            <a:r>
              <a:rPr lang="es-MX" sz="1400" b="1" dirty="0" smtClean="0">
                <a:solidFill>
                  <a:srgbClr val="C00000"/>
                </a:solidFill>
                <a:latin typeface="Verdana" pitchFamily="34" charset="0"/>
                <a:ea typeface="Verdana" pitchFamily="34" charset="0"/>
                <a:cs typeface="Verdana" pitchFamily="34" charset="0"/>
              </a:rPr>
              <a:t>178</a:t>
            </a:r>
            <a:r>
              <a:rPr lang="es-MX" sz="1400" dirty="0" smtClean="0">
                <a:solidFill>
                  <a:schemeClr val="accent1">
                    <a:lumMod val="75000"/>
                  </a:schemeClr>
                </a:solidFill>
                <a:latin typeface="Verdana" pitchFamily="34" charset="0"/>
                <a:ea typeface="Verdana" pitchFamily="34" charset="0"/>
                <a:cs typeface="Verdana" pitchFamily="34" charset="0"/>
              </a:rPr>
              <a:t> </a:t>
            </a:r>
            <a:r>
              <a:rPr lang="es-MX" sz="1400" dirty="0">
                <a:solidFill>
                  <a:srgbClr val="002060"/>
                </a:solidFill>
                <a:latin typeface="Verdana" pitchFamily="34" charset="0"/>
                <a:ea typeface="Verdana" pitchFamily="34" charset="0"/>
                <a:cs typeface="Verdana" pitchFamily="34" charset="0"/>
              </a:rPr>
              <a:t>servicios públicos </a:t>
            </a:r>
            <a:r>
              <a:rPr lang="es-MX" sz="1400" dirty="0" smtClean="0">
                <a:solidFill>
                  <a:srgbClr val="002060"/>
                </a:solidFill>
                <a:latin typeface="Verdana" pitchFamily="34" charset="0"/>
                <a:ea typeface="Verdana" pitchFamily="34" charset="0"/>
                <a:cs typeface="Verdana" pitchFamily="34" charset="0"/>
              </a:rPr>
              <a:t>contestaron </a:t>
            </a:r>
            <a:r>
              <a:rPr lang="es-MX" sz="1400" dirty="0">
                <a:solidFill>
                  <a:srgbClr val="002060"/>
                </a:solidFill>
                <a:latin typeface="Verdana" pitchFamily="34" charset="0"/>
                <a:ea typeface="Verdana" pitchFamily="34" charset="0"/>
                <a:cs typeface="Verdana" pitchFamily="34" charset="0"/>
              </a:rPr>
              <a:t>la encuesta </a:t>
            </a:r>
            <a:r>
              <a:rPr lang="es-MX" sz="1400" dirty="0" smtClean="0">
                <a:solidFill>
                  <a:srgbClr val="002060"/>
                </a:solidFill>
                <a:latin typeface="Verdana" pitchFamily="34" charset="0"/>
                <a:ea typeface="Verdana" pitchFamily="34" charset="0"/>
                <a:cs typeface="Verdana" pitchFamily="34" charset="0"/>
              </a:rPr>
              <a:t>(74% de participación).</a:t>
            </a:r>
            <a:endParaRPr lang="es-MX" sz="1400" dirty="0">
              <a:solidFill>
                <a:srgbClr val="002060"/>
              </a:solidFill>
              <a:latin typeface="Verdana" pitchFamily="34" charset="0"/>
              <a:ea typeface="Verdana" pitchFamily="34" charset="0"/>
              <a:cs typeface="Verdana" pitchFamily="34" charset="0"/>
            </a:endParaRPr>
          </a:p>
          <a:p>
            <a:pPr marL="361950" indent="-361950" algn="just">
              <a:buFontTx/>
              <a:buChar char="•"/>
              <a:defRPr/>
            </a:pPr>
            <a:endParaRPr lang="es-MX" sz="800" b="1" dirty="0" smtClean="0">
              <a:solidFill>
                <a:srgbClr val="C00000"/>
              </a:solidFill>
              <a:latin typeface="Verdana" pitchFamily="34" charset="0"/>
              <a:ea typeface="Verdana" pitchFamily="34" charset="0"/>
              <a:cs typeface="Verdana" pitchFamily="34" charset="0"/>
            </a:endParaRPr>
          </a:p>
          <a:p>
            <a:pPr marL="361950" indent="-361950" algn="just">
              <a:buFontTx/>
              <a:buChar char="•"/>
              <a:defRPr/>
            </a:pPr>
            <a:r>
              <a:rPr lang="es-MX" sz="1400" b="1" dirty="0" smtClean="0">
                <a:solidFill>
                  <a:srgbClr val="C00000"/>
                </a:solidFill>
                <a:latin typeface="Verdana" pitchFamily="34" charset="0"/>
                <a:ea typeface="Verdana" pitchFamily="34" charset="0"/>
                <a:cs typeface="Verdana" pitchFamily="34" charset="0"/>
              </a:rPr>
              <a:t>129</a:t>
            </a:r>
            <a:r>
              <a:rPr lang="es-MX" sz="1400" dirty="0" smtClean="0">
                <a:solidFill>
                  <a:schemeClr val="accent1">
                    <a:lumMod val="75000"/>
                  </a:schemeClr>
                </a:solidFill>
                <a:latin typeface="Verdana" pitchFamily="34" charset="0"/>
                <a:ea typeface="Verdana" pitchFamily="34" charset="0"/>
                <a:cs typeface="Verdana" pitchFamily="34" charset="0"/>
              </a:rPr>
              <a:t> </a:t>
            </a:r>
            <a:r>
              <a:rPr lang="es-MX" sz="1400" dirty="0">
                <a:solidFill>
                  <a:srgbClr val="002060"/>
                </a:solidFill>
                <a:latin typeface="Verdana" pitchFamily="34" charset="0"/>
                <a:ea typeface="Verdana" pitchFamily="34" charset="0"/>
                <a:cs typeface="Verdana" pitchFamily="34" charset="0"/>
              </a:rPr>
              <a:t>servicios cuentan con ambos procedimientos </a:t>
            </a:r>
            <a:r>
              <a:rPr lang="es-MX" sz="1400" dirty="0" smtClean="0">
                <a:solidFill>
                  <a:srgbClr val="002060"/>
                </a:solidFill>
                <a:latin typeface="Verdana" pitchFamily="34" charset="0"/>
                <a:ea typeface="Verdana" pitchFamily="34" charset="0"/>
                <a:cs typeface="Verdana" pitchFamily="34" charset="0"/>
              </a:rPr>
              <a:t>(73% de la muestra).</a:t>
            </a:r>
          </a:p>
          <a:p>
            <a:pPr marL="719138" indent="-179388" algn="just">
              <a:buFont typeface="Wingdings" pitchFamily="2" charset="2"/>
              <a:buChar char="ü"/>
              <a:defRPr/>
            </a:pPr>
            <a:r>
              <a:rPr lang="es-MX" sz="1400" dirty="0" smtClean="0">
                <a:solidFill>
                  <a:srgbClr val="002060"/>
                </a:solidFill>
                <a:latin typeface="Verdana" pitchFamily="34" charset="0"/>
                <a:ea typeface="Verdana" pitchFamily="34" charset="0"/>
                <a:cs typeface="Verdana" pitchFamily="34" charset="0"/>
              </a:rPr>
              <a:t>66% contó </a:t>
            </a:r>
            <a:r>
              <a:rPr lang="es-MX" sz="1400" dirty="0">
                <a:solidFill>
                  <a:srgbClr val="002060"/>
                </a:solidFill>
                <a:latin typeface="Verdana" pitchFamily="34" charset="0"/>
                <a:ea typeface="Verdana" pitchFamily="34" charset="0"/>
                <a:cs typeface="Verdana" pitchFamily="34" charset="0"/>
              </a:rPr>
              <a:t>con participación funcionaria en su elaboración</a:t>
            </a:r>
            <a:r>
              <a:rPr lang="es-MX" sz="1400" dirty="0" smtClean="0">
                <a:solidFill>
                  <a:srgbClr val="002060"/>
                </a:solidFill>
                <a:latin typeface="Verdana" pitchFamily="34" charset="0"/>
                <a:ea typeface="Verdana" pitchFamily="34" charset="0"/>
                <a:cs typeface="Verdana" pitchFamily="34" charset="0"/>
              </a:rPr>
              <a:t>.</a:t>
            </a:r>
          </a:p>
          <a:p>
            <a:pPr marL="361950" indent="-361950" algn="just">
              <a:buFont typeface="Arial" pitchFamily="34" charset="0"/>
              <a:buChar char="•"/>
              <a:defRPr/>
            </a:pPr>
            <a:endParaRPr lang="es-MX" sz="800" dirty="0">
              <a:solidFill>
                <a:srgbClr val="002060"/>
              </a:solidFill>
              <a:latin typeface="Verdana" pitchFamily="34" charset="0"/>
              <a:ea typeface="Verdana" pitchFamily="34" charset="0"/>
              <a:cs typeface="Verdana" pitchFamily="34" charset="0"/>
            </a:endParaRPr>
          </a:p>
          <a:p>
            <a:pPr marL="361950" indent="-361950" algn="just">
              <a:buFontTx/>
              <a:buChar char="•"/>
              <a:defRPr/>
            </a:pPr>
            <a:r>
              <a:rPr lang="es-MX" sz="1400" b="1" dirty="0">
                <a:solidFill>
                  <a:srgbClr val="C00000"/>
                </a:solidFill>
                <a:latin typeface="Verdana" pitchFamily="34" charset="0"/>
                <a:ea typeface="Verdana" pitchFamily="34" charset="0"/>
                <a:cs typeface="Verdana" pitchFamily="34" charset="0"/>
              </a:rPr>
              <a:t>Actores críticos </a:t>
            </a:r>
            <a:r>
              <a:rPr lang="es-MX" sz="1400" dirty="0">
                <a:solidFill>
                  <a:srgbClr val="002060"/>
                </a:solidFill>
                <a:latin typeface="Verdana" pitchFamily="34" charset="0"/>
                <a:ea typeface="Verdana" pitchFamily="34" charset="0"/>
                <a:cs typeface="Verdana" pitchFamily="34" charset="0"/>
              </a:rPr>
              <a:t>más influyentes en la investigación de denuncias de acoso: </a:t>
            </a:r>
          </a:p>
        </p:txBody>
      </p:sp>
      <p:graphicFrame>
        <p:nvGraphicFramePr>
          <p:cNvPr id="10" name="2 Gráfico"/>
          <p:cNvGraphicFramePr>
            <a:graphicFrameLocks/>
          </p:cNvGraphicFramePr>
          <p:nvPr>
            <p:extLst>
              <p:ext uri="{D42A27DB-BD31-4B8C-83A1-F6EECF244321}">
                <p14:modId xmlns:p14="http://schemas.microsoft.com/office/powerpoint/2010/main" val="949509565"/>
              </p:ext>
            </p:extLst>
          </p:nvPr>
        </p:nvGraphicFramePr>
        <p:xfrm>
          <a:off x="1763688" y="2780928"/>
          <a:ext cx="4752528" cy="2677076"/>
        </p:xfrm>
        <a:graphic>
          <a:graphicData uri="http://schemas.openxmlformats.org/drawingml/2006/chart">
            <c:chart xmlns:c="http://schemas.openxmlformats.org/drawingml/2006/chart" xmlns:r="http://schemas.openxmlformats.org/officeDocument/2006/relationships" r:id="rId2"/>
          </a:graphicData>
        </a:graphic>
      </p:graphicFrame>
      <p:sp>
        <p:nvSpPr>
          <p:cNvPr id="11" name="10 Rectángulo"/>
          <p:cNvSpPr/>
          <p:nvPr/>
        </p:nvSpPr>
        <p:spPr>
          <a:xfrm>
            <a:off x="687547" y="5665603"/>
            <a:ext cx="7992888" cy="523220"/>
          </a:xfrm>
          <a:prstGeom prst="rect">
            <a:avLst/>
          </a:prstGeom>
        </p:spPr>
        <p:txBody>
          <a:bodyPr wrap="square">
            <a:spAutoFit/>
          </a:bodyPr>
          <a:lstStyle/>
          <a:p>
            <a:pPr marL="361950" indent="-361950" algn="just">
              <a:buFontTx/>
              <a:buChar char="•"/>
              <a:defRPr/>
            </a:pPr>
            <a:r>
              <a:rPr lang="es-MX" sz="1400" b="1" dirty="0">
                <a:solidFill>
                  <a:srgbClr val="C00000"/>
                </a:solidFill>
                <a:latin typeface="Verdana" pitchFamily="34" charset="0"/>
                <a:ea typeface="Verdana" pitchFamily="34" charset="0"/>
                <a:cs typeface="Verdana" pitchFamily="34" charset="0"/>
              </a:rPr>
              <a:t>1.033 </a:t>
            </a:r>
            <a:r>
              <a:rPr lang="es-MX" sz="1400" dirty="0">
                <a:solidFill>
                  <a:srgbClr val="002060"/>
                </a:solidFill>
                <a:latin typeface="Verdana" pitchFamily="34" charset="0"/>
                <a:ea typeface="Verdana" pitchFamily="34" charset="0"/>
                <a:cs typeface="Verdana" pitchFamily="34" charset="0"/>
              </a:rPr>
              <a:t>denuncias formales (escritas y firmadas) se presentaron durante el año 2013 (68% acoso laboral y 32% acoso sexual).</a:t>
            </a:r>
          </a:p>
        </p:txBody>
      </p:sp>
    </p:spTree>
    <p:extLst>
      <p:ext uri="{BB962C8B-B14F-4D97-AF65-F5344CB8AC3E}">
        <p14:creationId xmlns:p14="http://schemas.microsoft.com/office/powerpoint/2010/main" val="65821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r>
              <a:rPr lang="es-ES" sz="1400" dirty="0" smtClean="0">
                <a:latin typeface="Verdana" pitchFamily="34" charset="0"/>
              </a:rPr>
              <a:t> </a:t>
            </a:r>
            <a:endParaRPr lang="es-ES" sz="1400" dirty="0">
              <a:latin typeface="Verdana" pitchFamily="34" charset="0"/>
            </a:endParaRPr>
          </a:p>
        </p:txBody>
      </p:sp>
      <p:sp>
        <p:nvSpPr>
          <p:cNvPr id="19" name="Text Box 7"/>
          <p:cNvSpPr txBox="1">
            <a:spLocks noChangeArrowheads="1"/>
          </p:cNvSpPr>
          <p:nvPr/>
        </p:nvSpPr>
        <p:spPr bwMode="auto">
          <a:xfrm>
            <a:off x="363871" y="188640"/>
            <a:ext cx="85689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_tradnl" sz="2400" b="1" dirty="0" smtClean="0">
                <a:solidFill>
                  <a:schemeClr val="bg1"/>
                </a:solidFill>
                <a:latin typeface="Verdana" pitchFamily="34" charset="0"/>
              </a:rPr>
              <a:t>Algunos datos </a:t>
            </a:r>
            <a:r>
              <a:rPr lang="es-ES_tradnl" sz="1400" b="1" dirty="0">
                <a:solidFill>
                  <a:schemeClr val="bg1"/>
                </a:solidFill>
                <a:latin typeface="Verdana" pitchFamily="34" charset="0"/>
              </a:rPr>
              <a:t>(2° consulta acoso 2013)</a:t>
            </a:r>
          </a:p>
        </p:txBody>
      </p:sp>
      <p:sp>
        <p:nvSpPr>
          <p:cNvPr id="7" name="6 Rectángulo"/>
          <p:cNvSpPr/>
          <p:nvPr/>
        </p:nvSpPr>
        <p:spPr>
          <a:xfrm>
            <a:off x="698781" y="1595055"/>
            <a:ext cx="7172325" cy="369332"/>
          </a:xfrm>
          <a:prstGeom prst="rect">
            <a:avLst/>
          </a:prstGeom>
        </p:spPr>
        <p:txBody>
          <a:bodyPr wrap="square">
            <a:spAutoFit/>
          </a:bodyPr>
          <a:lstStyle/>
          <a:p>
            <a:pPr marL="285750" indent="-285750" algn="just">
              <a:buFont typeface="Arial" pitchFamily="34" charset="0"/>
              <a:buChar char="•"/>
              <a:defRPr/>
            </a:pPr>
            <a:r>
              <a:rPr lang="es-MX" b="1" dirty="0">
                <a:solidFill>
                  <a:srgbClr val="C00000"/>
                </a:solidFill>
                <a:latin typeface="Verdana" pitchFamily="34" charset="0"/>
                <a:ea typeface="Verdana" pitchFamily="34" charset="0"/>
                <a:cs typeface="Verdana" pitchFamily="34" charset="0"/>
              </a:rPr>
              <a:t>551</a:t>
            </a:r>
            <a:r>
              <a:rPr lang="es-MX" b="1" dirty="0" smtClean="0">
                <a:solidFill>
                  <a:srgbClr val="FF0000"/>
                </a:solidFill>
                <a:latin typeface="Verdana" pitchFamily="34" charset="0"/>
                <a:ea typeface="Verdana" pitchFamily="34" charset="0"/>
                <a:cs typeface="Verdana" pitchFamily="34" charset="0"/>
              </a:rPr>
              <a:t> </a:t>
            </a:r>
            <a:r>
              <a:rPr lang="es-MX" dirty="0" smtClean="0">
                <a:solidFill>
                  <a:srgbClr val="002060"/>
                </a:solidFill>
                <a:latin typeface="Verdana" pitchFamily="34" charset="0"/>
                <a:ea typeface="Verdana" pitchFamily="34" charset="0"/>
                <a:cs typeface="Verdana" pitchFamily="34" charset="0"/>
              </a:rPr>
              <a:t>denuncias </a:t>
            </a:r>
            <a:r>
              <a:rPr lang="es-MX" dirty="0">
                <a:solidFill>
                  <a:srgbClr val="002060"/>
                </a:solidFill>
                <a:latin typeface="Verdana" pitchFamily="34" charset="0"/>
                <a:ea typeface="Verdana" pitchFamily="34" charset="0"/>
                <a:cs typeface="Verdana" pitchFamily="34" charset="0"/>
              </a:rPr>
              <a:t>son efectuadas por </a:t>
            </a:r>
            <a:r>
              <a:rPr lang="es-MX" b="1" dirty="0" smtClean="0">
                <a:solidFill>
                  <a:srgbClr val="C00000"/>
                </a:solidFill>
                <a:latin typeface="Verdana" pitchFamily="34" charset="0"/>
                <a:ea typeface="Verdana" pitchFamily="34" charset="0"/>
                <a:cs typeface="Verdana" pitchFamily="34" charset="0"/>
              </a:rPr>
              <a:t>mujeres </a:t>
            </a:r>
            <a:r>
              <a:rPr lang="es-MX" dirty="0">
                <a:solidFill>
                  <a:srgbClr val="002060"/>
                </a:solidFill>
                <a:latin typeface="Verdana" pitchFamily="34" charset="0"/>
                <a:ea typeface="Verdana" pitchFamily="34" charset="0"/>
                <a:cs typeface="Verdana" pitchFamily="34" charset="0"/>
              </a:rPr>
              <a:t>(53</a:t>
            </a:r>
            <a:r>
              <a:rPr lang="es-MX" dirty="0" smtClean="0">
                <a:solidFill>
                  <a:srgbClr val="002060"/>
                </a:solidFill>
                <a:latin typeface="Verdana" pitchFamily="34" charset="0"/>
                <a:ea typeface="Verdana" pitchFamily="34" charset="0"/>
                <a:cs typeface="Verdana" pitchFamily="34" charset="0"/>
              </a:rPr>
              <a:t>%):</a:t>
            </a:r>
            <a:endParaRPr lang="es-MX" dirty="0">
              <a:solidFill>
                <a:srgbClr val="002060"/>
              </a:solidFill>
              <a:latin typeface="Verdana" pitchFamily="34" charset="0"/>
              <a:ea typeface="Verdana" pitchFamily="34" charset="0"/>
              <a:cs typeface="Verdana" pitchFamily="34" charset="0"/>
            </a:endParaRPr>
          </a:p>
        </p:txBody>
      </p:sp>
      <p:graphicFrame>
        <p:nvGraphicFramePr>
          <p:cNvPr id="8" name="2 Gráfico"/>
          <p:cNvGraphicFramePr>
            <a:graphicFrameLocks/>
          </p:cNvGraphicFramePr>
          <p:nvPr>
            <p:extLst>
              <p:ext uri="{D42A27DB-BD31-4B8C-83A1-F6EECF244321}">
                <p14:modId xmlns:p14="http://schemas.microsoft.com/office/powerpoint/2010/main" val="3458150527"/>
              </p:ext>
            </p:extLst>
          </p:nvPr>
        </p:nvGraphicFramePr>
        <p:xfrm>
          <a:off x="1115616" y="1970332"/>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3" name="12 Rectángulo"/>
          <p:cNvSpPr/>
          <p:nvPr/>
        </p:nvSpPr>
        <p:spPr>
          <a:xfrm>
            <a:off x="672099" y="3568100"/>
            <a:ext cx="7172325" cy="369332"/>
          </a:xfrm>
          <a:prstGeom prst="rect">
            <a:avLst/>
          </a:prstGeom>
        </p:spPr>
        <p:txBody>
          <a:bodyPr wrap="square">
            <a:spAutoFit/>
          </a:bodyPr>
          <a:lstStyle/>
          <a:p>
            <a:pPr marL="285750" indent="-285750" algn="just">
              <a:buFont typeface="Arial" pitchFamily="34" charset="0"/>
              <a:buChar char="•"/>
              <a:defRPr/>
            </a:pPr>
            <a:r>
              <a:rPr lang="es-MX" dirty="0" smtClean="0">
                <a:solidFill>
                  <a:srgbClr val="002060"/>
                </a:solidFill>
                <a:latin typeface="Verdana" pitchFamily="34" charset="0"/>
                <a:ea typeface="Verdana" pitchFamily="34" charset="0"/>
                <a:cs typeface="Verdana" pitchFamily="34" charset="0"/>
              </a:rPr>
              <a:t>El/la </a:t>
            </a:r>
            <a:r>
              <a:rPr lang="es-MX" b="1" dirty="0" smtClean="0">
                <a:solidFill>
                  <a:srgbClr val="C00000"/>
                </a:solidFill>
                <a:latin typeface="Verdana" pitchFamily="34" charset="0"/>
                <a:ea typeface="Verdana" pitchFamily="34" charset="0"/>
                <a:cs typeface="Verdana" pitchFamily="34" charset="0"/>
              </a:rPr>
              <a:t>agresor/a</a:t>
            </a:r>
            <a:r>
              <a:rPr lang="es-MX" dirty="0" smtClean="0">
                <a:solidFill>
                  <a:srgbClr val="002060"/>
                </a:solidFill>
                <a:latin typeface="Verdana" pitchFamily="34" charset="0"/>
                <a:ea typeface="Verdana" pitchFamily="34" charset="0"/>
                <a:cs typeface="Verdana" pitchFamily="34" charset="0"/>
              </a:rPr>
              <a:t> o victimario/a correspondió a:</a:t>
            </a:r>
            <a:endParaRPr lang="es-MX" b="1" dirty="0">
              <a:solidFill>
                <a:srgbClr val="002060"/>
              </a:solidFill>
              <a:latin typeface="Verdana" pitchFamily="34" charset="0"/>
              <a:ea typeface="Verdana" pitchFamily="34" charset="0"/>
              <a:cs typeface="Verdana" pitchFamily="34" charset="0"/>
            </a:endParaRPr>
          </a:p>
        </p:txBody>
      </p:sp>
      <p:graphicFrame>
        <p:nvGraphicFramePr>
          <p:cNvPr id="14" name="3 Gráfico"/>
          <p:cNvGraphicFramePr>
            <a:graphicFrameLocks/>
          </p:cNvGraphicFramePr>
          <p:nvPr>
            <p:extLst>
              <p:ext uri="{D42A27DB-BD31-4B8C-83A1-F6EECF244321}">
                <p14:modId xmlns:p14="http://schemas.microsoft.com/office/powerpoint/2010/main" val="3225113569"/>
              </p:ext>
            </p:extLst>
          </p:nvPr>
        </p:nvGraphicFramePr>
        <p:xfrm>
          <a:off x="899592" y="4221088"/>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074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a:xfrm>
            <a:off x="363871" y="1519473"/>
            <a:ext cx="8331200" cy="4243290"/>
          </a:xfrm>
        </p:spPr>
        <p:txBody>
          <a:bodyPr/>
          <a:lstStyle/>
          <a:p>
            <a:r>
              <a:rPr lang="es-ES" sz="1400" dirty="0" smtClean="0">
                <a:latin typeface="Verdana" pitchFamily="34" charset="0"/>
              </a:rPr>
              <a:t> </a:t>
            </a:r>
            <a:endParaRPr lang="es-ES" sz="1400" dirty="0">
              <a:latin typeface="Verdana" pitchFamily="34" charset="0"/>
            </a:endParaRPr>
          </a:p>
        </p:txBody>
      </p:sp>
      <p:sp>
        <p:nvSpPr>
          <p:cNvPr id="19" name="Text Box 7"/>
          <p:cNvSpPr txBox="1">
            <a:spLocks noChangeArrowheads="1"/>
          </p:cNvSpPr>
          <p:nvPr/>
        </p:nvSpPr>
        <p:spPr bwMode="auto">
          <a:xfrm>
            <a:off x="363871" y="188640"/>
            <a:ext cx="85689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_tradnl" sz="2400" b="1" dirty="0" smtClean="0">
                <a:solidFill>
                  <a:schemeClr val="bg1"/>
                </a:solidFill>
                <a:latin typeface="Verdana" pitchFamily="34" charset="0"/>
              </a:rPr>
              <a:t>Algunos datos </a:t>
            </a:r>
            <a:r>
              <a:rPr lang="es-ES_tradnl" sz="1400" b="1" dirty="0">
                <a:solidFill>
                  <a:schemeClr val="bg1"/>
                </a:solidFill>
                <a:latin typeface="Verdana" pitchFamily="34" charset="0"/>
              </a:rPr>
              <a:t>(Consulta acoso 2013)</a:t>
            </a:r>
          </a:p>
        </p:txBody>
      </p:sp>
      <p:sp>
        <p:nvSpPr>
          <p:cNvPr id="4" name="3 Rectángulo"/>
          <p:cNvSpPr/>
          <p:nvPr/>
        </p:nvSpPr>
        <p:spPr>
          <a:xfrm>
            <a:off x="755577" y="1556792"/>
            <a:ext cx="7920880" cy="4247317"/>
          </a:xfrm>
          <a:prstGeom prst="rect">
            <a:avLst/>
          </a:prstGeom>
        </p:spPr>
        <p:txBody>
          <a:bodyPr wrap="square">
            <a:spAutoFit/>
          </a:bodyPr>
          <a:lstStyle/>
          <a:p>
            <a:pPr marL="285750" indent="-285750" algn="just">
              <a:buFont typeface="Arial" pitchFamily="34" charset="0"/>
              <a:buChar char="•"/>
              <a:defRPr/>
            </a:pPr>
            <a:r>
              <a:rPr lang="es-MX" dirty="0">
                <a:solidFill>
                  <a:srgbClr val="002060"/>
                </a:solidFill>
                <a:latin typeface="Verdana" pitchFamily="34" charset="0"/>
                <a:ea typeface="Verdana" pitchFamily="34" charset="0"/>
                <a:cs typeface="Verdana" pitchFamily="34" charset="0"/>
              </a:rPr>
              <a:t>De las </a:t>
            </a:r>
            <a:r>
              <a:rPr lang="es-MX" b="1" dirty="0">
                <a:solidFill>
                  <a:srgbClr val="C00000"/>
                </a:solidFill>
                <a:latin typeface="Verdana" pitchFamily="34" charset="0"/>
                <a:ea typeface="Verdana" pitchFamily="34" charset="0"/>
                <a:cs typeface="Verdana" pitchFamily="34" charset="0"/>
              </a:rPr>
              <a:t>1.033</a:t>
            </a:r>
            <a:r>
              <a:rPr lang="es-MX" dirty="0" smtClean="0">
                <a:solidFill>
                  <a:srgbClr val="002060"/>
                </a:solidFill>
                <a:latin typeface="Verdana" pitchFamily="34" charset="0"/>
                <a:ea typeface="Verdana" pitchFamily="34" charset="0"/>
                <a:cs typeface="Verdana" pitchFamily="34" charset="0"/>
              </a:rPr>
              <a:t> </a:t>
            </a:r>
            <a:r>
              <a:rPr lang="es-MX" dirty="0">
                <a:solidFill>
                  <a:srgbClr val="002060"/>
                </a:solidFill>
                <a:latin typeface="Verdana" pitchFamily="34" charset="0"/>
                <a:ea typeface="Verdana" pitchFamily="34" charset="0"/>
                <a:cs typeface="Verdana" pitchFamily="34" charset="0"/>
              </a:rPr>
              <a:t>denuncias formales, </a:t>
            </a:r>
            <a:r>
              <a:rPr lang="es-MX" b="1" dirty="0" smtClean="0">
                <a:solidFill>
                  <a:srgbClr val="C00000"/>
                </a:solidFill>
                <a:latin typeface="Verdana" pitchFamily="34" charset="0"/>
                <a:ea typeface="Verdana" pitchFamily="34" charset="0"/>
                <a:cs typeface="Verdana" pitchFamily="34" charset="0"/>
              </a:rPr>
              <a:t>644</a:t>
            </a:r>
            <a:r>
              <a:rPr lang="es-MX" dirty="0" smtClean="0">
                <a:solidFill>
                  <a:srgbClr val="002060"/>
                </a:solidFill>
                <a:latin typeface="Verdana" pitchFamily="34" charset="0"/>
                <a:ea typeface="Verdana" pitchFamily="34" charset="0"/>
                <a:cs typeface="Verdana" pitchFamily="34" charset="0"/>
              </a:rPr>
              <a:t> fueron </a:t>
            </a:r>
            <a:r>
              <a:rPr lang="es-MX" dirty="0">
                <a:solidFill>
                  <a:srgbClr val="002060"/>
                </a:solidFill>
                <a:latin typeface="Verdana" pitchFamily="34" charset="0"/>
                <a:ea typeface="Verdana" pitchFamily="34" charset="0"/>
                <a:cs typeface="Verdana" pitchFamily="34" charset="0"/>
              </a:rPr>
              <a:t>investigadas a través de </a:t>
            </a:r>
            <a:r>
              <a:rPr lang="es-MX" dirty="0" smtClean="0">
                <a:solidFill>
                  <a:srgbClr val="002060"/>
                </a:solidFill>
                <a:latin typeface="Verdana" pitchFamily="34" charset="0"/>
                <a:ea typeface="Verdana" pitchFamily="34" charset="0"/>
                <a:cs typeface="Verdana" pitchFamily="34" charset="0"/>
              </a:rPr>
              <a:t>procedimientos </a:t>
            </a:r>
            <a:r>
              <a:rPr lang="es-MX" dirty="0">
                <a:solidFill>
                  <a:srgbClr val="002060"/>
                </a:solidFill>
                <a:latin typeface="Verdana" pitchFamily="34" charset="0"/>
                <a:ea typeface="Verdana" pitchFamily="34" charset="0"/>
                <a:cs typeface="Verdana" pitchFamily="34" charset="0"/>
              </a:rPr>
              <a:t>disciplinarios (62</a:t>
            </a:r>
            <a:r>
              <a:rPr lang="es-MX" dirty="0" smtClean="0">
                <a:solidFill>
                  <a:srgbClr val="002060"/>
                </a:solidFill>
                <a:latin typeface="Verdana" pitchFamily="34" charset="0"/>
                <a:ea typeface="Verdana" pitchFamily="34" charset="0"/>
                <a:cs typeface="Verdana" pitchFamily="34" charset="0"/>
              </a:rPr>
              <a:t>%):</a:t>
            </a:r>
            <a:endParaRPr lang="es-MX" b="1" dirty="0">
              <a:solidFill>
                <a:srgbClr val="002060"/>
              </a:solidFill>
              <a:latin typeface="Verdana" pitchFamily="34" charset="0"/>
              <a:ea typeface="Verdana" pitchFamily="34" charset="0"/>
              <a:cs typeface="Verdana" pitchFamily="34" charset="0"/>
            </a:endParaRPr>
          </a:p>
          <a:p>
            <a:pPr marL="285750" indent="-285750" algn="just">
              <a:buFont typeface="Wingdings" pitchFamily="2" charset="2"/>
              <a:buChar char="ü"/>
              <a:defRPr/>
            </a:pPr>
            <a:endParaRPr lang="es-MX" dirty="0" smtClean="0">
              <a:solidFill>
                <a:srgbClr val="002060"/>
              </a:solidFill>
              <a:latin typeface="Verdana" pitchFamily="34" charset="0"/>
              <a:ea typeface="Verdana" pitchFamily="34" charset="0"/>
              <a:cs typeface="Verdana" pitchFamily="34" charset="0"/>
            </a:endParaRPr>
          </a:p>
          <a:p>
            <a:pPr marL="285750" indent="-285750" algn="just">
              <a:buFont typeface="Wingdings" pitchFamily="2" charset="2"/>
              <a:buChar char="ü"/>
              <a:defRPr/>
            </a:pPr>
            <a:endParaRPr lang="es-MX" dirty="0">
              <a:solidFill>
                <a:srgbClr val="002060"/>
              </a:solidFill>
              <a:latin typeface="Verdana" pitchFamily="34" charset="0"/>
              <a:ea typeface="Verdana" pitchFamily="34" charset="0"/>
              <a:cs typeface="Verdana" pitchFamily="34" charset="0"/>
            </a:endParaRPr>
          </a:p>
          <a:p>
            <a:pPr marL="285750" indent="-285750" algn="just">
              <a:buFont typeface="Wingdings" pitchFamily="2" charset="2"/>
              <a:buChar char="ü"/>
              <a:defRPr/>
            </a:pPr>
            <a:endParaRPr lang="es-MX" dirty="0" smtClean="0">
              <a:solidFill>
                <a:srgbClr val="002060"/>
              </a:solidFill>
              <a:latin typeface="Verdana" pitchFamily="34" charset="0"/>
              <a:ea typeface="Verdana" pitchFamily="34" charset="0"/>
              <a:cs typeface="Verdana" pitchFamily="34" charset="0"/>
            </a:endParaRPr>
          </a:p>
          <a:p>
            <a:pPr marL="285750" indent="-285750" algn="just">
              <a:buFont typeface="Wingdings" pitchFamily="2" charset="2"/>
              <a:buChar char="ü"/>
              <a:defRPr/>
            </a:pPr>
            <a:endParaRPr lang="es-MX" dirty="0">
              <a:solidFill>
                <a:srgbClr val="002060"/>
              </a:solidFill>
              <a:latin typeface="Verdana" pitchFamily="34" charset="0"/>
              <a:ea typeface="Verdana" pitchFamily="34" charset="0"/>
              <a:cs typeface="Verdana" pitchFamily="34" charset="0"/>
            </a:endParaRPr>
          </a:p>
          <a:p>
            <a:pPr marL="285750" indent="-285750" algn="just">
              <a:buFont typeface="Wingdings" pitchFamily="2" charset="2"/>
              <a:buChar char="ü"/>
              <a:defRPr/>
            </a:pPr>
            <a:endParaRPr lang="es-MX" dirty="0" smtClean="0">
              <a:solidFill>
                <a:srgbClr val="002060"/>
              </a:solidFill>
              <a:latin typeface="Verdana" pitchFamily="34" charset="0"/>
              <a:ea typeface="Verdana" pitchFamily="34" charset="0"/>
              <a:cs typeface="Verdana" pitchFamily="34" charset="0"/>
            </a:endParaRPr>
          </a:p>
          <a:p>
            <a:pPr marL="285750" indent="-285750" algn="just">
              <a:buFont typeface="Wingdings" pitchFamily="2" charset="2"/>
              <a:buChar char="ü"/>
              <a:defRPr/>
            </a:pPr>
            <a:endParaRPr lang="es-MX" dirty="0">
              <a:solidFill>
                <a:srgbClr val="002060"/>
              </a:solidFill>
              <a:latin typeface="Verdana" pitchFamily="34" charset="0"/>
              <a:ea typeface="Verdana" pitchFamily="34" charset="0"/>
              <a:cs typeface="Verdana" pitchFamily="34" charset="0"/>
            </a:endParaRPr>
          </a:p>
          <a:p>
            <a:pPr algn="just">
              <a:defRPr/>
            </a:pPr>
            <a:endParaRPr lang="es-MX" dirty="0" smtClean="0">
              <a:solidFill>
                <a:srgbClr val="002060"/>
              </a:solidFill>
              <a:latin typeface="Verdana" pitchFamily="34" charset="0"/>
              <a:ea typeface="Verdana" pitchFamily="34" charset="0"/>
              <a:cs typeface="Verdana" pitchFamily="34" charset="0"/>
            </a:endParaRPr>
          </a:p>
          <a:p>
            <a:pPr marL="285750" indent="-285750" algn="just">
              <a:buFont typeface="Arial" pitchFamily="34" charset="0"/>
              <a:buChar char="•"/>
              <a:defRPr/>
            </a:pPr>
            <a:endParaRPr lang="es-MX" dirty="0" smtClean="0">
              <a:solidFill>
                <a:srgbClr val="002060"/>
              </a:solidFill>
              <a:latin typeface="Verdana" pitchFamily="34" charset="0"/>
              <a:ea typeface="Verdana" pitchFamily="34" charset="0"/>
              <a:cs typeface="Verdana" pitchFamily="34" charset="0"/>
            </a:endParaRPr>
          </a:p>
          <a:p>
            <a:pPr marL="285750" indent="-285750" algn="just">
              <a:buFont typeface="Arial" pitchFamily="34" charset="0"/>
              <a:buChar char="•"/>
              <a:defRPr/>
            </a:pPr>
            <a:r>
              <a:rPr lang="es-MX" dirty="0" smtClean="0">
                <a:solidFill>
                  <a:srgbClr val="002060"/>
                </a:solidFill>
                <a:latin typeface="Verdana" pitchFamily="34" charset="0"/>
                <a:ea typeface="Verdana" pitchFamily="34" charset="0"/>
                <a:cs typeface="Verdana" pitchFamily="34" charset="0"/>
              </a:rPr>
              <a:t>Y </a:t>
            </a:r>
            <a:r>
              <a:rPr lang="es-MX" dirty="0">
                <a:solidFill>
                  <a:srgbClr val="002060"/>
                </a:solidFill>
                <a:latin typeface="Verdana" pitchFamily="34" charset="0"/>
                <a:ea typeface="Verdana" pitchFamily="34" charset="0"/>
                <a:cs typeface="Verdana" pitchFamily="34" charset="0"/>
              </a:rPr>
              <a:t>de los</a:t>
            </a:r>
            <a:r>
              <a:rPr lang="es-MX" b="1" dirty="0">
                <a:solidFill>
                  <a:srgbClr val="002060"/>
                </a:solidFill>
                <a:latin typeface="Verdana" pitchFamily="34" charset="0"/>
                <a:ea typeface="Verdana" pitchFamily="34" charset="0"/>
                <a:cs typeface="Verdana" pitchFamily="34" charset="0"/>
              </a:rPr>
              <a:t> </a:t>
            </a:r>
            <a:r>
              <a:rPr lang="es-MX" b="1" dirty="0" smtClean="0">
                <a:solidFill>
                  <a:srgbClr val="C00000"/>
                </a:solidFill>
                <a:latin typeface="Verdana" pitchFamily="34" charset="0"/>
                <a:ea typeface="Verdana" pitchFamily="34" charset="0"/>
                <a:cs typeface="Verdana" pitchFamily="34" charset="0"/>
              </a:rPr>
              <a:t>644 </a:t>
            </a:r>
            <a:r>
              <a:rPr lang="es-MX" dirty="0">
                <a:solidFill>
                  <a:srgbClr val="002060"/>
                </a:solidFill>
                <a:latin typeface="Verdana" pitchFamily="34" charset="0"/>
                <a:ea typeface="Verdana" pitchFamily="34" charset="0"/>
                <a:cs typeface="Verdana" pitchFamily="34" charset="0"/>
              </a:rPr>
              <a:t>sumarios administrativos,</a:t>
            </a:r>
            <a:r>
              <a:rPr lang="es-MX" b="1" dirty="0">
                <a:solidFill>
                  <a:srgbClr val="002060"/>
                </a:solidFill>
                <a:latin typeface="Verdana" pitchFamily="34" charset="0"/>
                <a:ea typeface="Verdana" pitchFamily="34" charset="0"/>
                <a:cs typeface="Verdana" pitchFamily="34" charset="0"/>
              </a:rPr>
              <a:t> </a:t>
            </a:r>
            <a:r>
              <a:rPr lang="es-MX" b="1" dirty="0" smtClean="0">
                <a:solidFill>
                  <a:srgbClr val="C00000"/>
                </a:solidFill>
                <a:latin typeface="Verdana" pitchFamily="34" charset="0"/>
                <a:ea typeface="Verdana" pitchFamily="34" charset="0"/>
                <a:cs typeface="Verdana" pitchFamily="34" charset="0"/>
              </a:rPr>
              <a:t>49</a:t>
            </a:r>
            <a:r>
              <a:rPr lang="es-MX" b="1" dirty="0" smtClean="0">
                <a:solidFill>
                  <a:srgbClr val="002060"/>
                </a:solidFill>
                <a:latin typeface="Verdana" pitchFamily="34" charset="0"/>
                <a:ea typeface="Verdana" pitchFamily="34" charset="0"/>
                <a:cs typeface="Verdana" pitchFamily="34" charset="0"/>
              </a:rPr>
              <a:t> </a:t>
            </a:r>
            <a:r>
              <a:rPr lang="es-MX" dirty="0">
                <a:solidFill>
                  <a:srgbClr val="002060"/>
                </a:solidFill>
                <a:latin typeface="Verdana" pitchFamily="34" charset="0"/>
                <a:ea typeface="Verdana" pitchFamily="34" charset="0"/>
                <a:cs typeface="Verdana" pitchFamily="34" charset="0"/>
              </a:rPr>
              <a:t>de </a:t>
            </a:r>
            <a:r>
              <a:rPr lang="es-MX" dirty="0" smtClean="0">
                <a:solidFill>
                  <a:srgbClr val="002060"/>
                </a:solidFill>
                <a:latin typeface="Verdana" pitchFamily="34" charset="0"/>
                <a:ea typeface="Verdana" pitchFamily="34" charset="0"/>
                <a:cs typeface="Verdana" pitchFamily="34" charset="0"/>
              </a:rPr>
              <a:t>ellos terminaron </a:t>
            </a:r>
            <a:r>
              <a:rPr lang="es-MX" dirty="0">
                <a:solidFill>
                  <a:srgbClr val="002060"/>
                </a:solidFill>
                <a:latin typeface="Verdana" pitchFamily="34" charset="0"/>
                <a:ea typeface="Verdana" pitchFamily="34" charset="0"/>
                <a:cs typeface="Verdana" pitchFamily="34" charset="0"/>
              </a:rPr>
              <a:t>acreditando conductas del tipo acoso (7,6</a:t>
            </a:r>
            <a:r>
              <a:rPr lang="es-MX" dirty="0" smtClean="0">
                <a:solidFill>
                  <a:srgbClr val="002060"/>
                </a:solidFill>
                <a:latin typeface="Verdana" pitchFamily="34" charset="0"/>
                <a:ea typeface="Verdana" pitchFamily="34" charset="0"/>
                <a:cs typeface="Verdana" pitchFamily="34" charset="0"/>
              </a:rPr>
              <a:t>%): </a:t>
            </a:r>
            <a:endParaRPr lang="es-MX" b="1" dirty="0">
              <a:solidFill>
                <a:srgbClr val="002060"/>
              </a:solidFill>
              <a:latin typeface="Verdana" pitchFamily="34" charset="0"/>
              <a:ea typeface="Verdana" pitchFamily="34" charset="0"/>
              <a:cs typeface="Verdana" pitchFamily="34" charset="0"/>
            </a:endParaRPr>
          </a:p>
          <a:p>
            <a:pPr marL="285750" indent="-285750" algn="just">
              <a:buFont typeface="Arial" pitchFamily="34" charset="0"/>
              <a:buChar char="•"/>
              <a:defRPr/>
            </a:pPr>
            <a:endParaRPr lang="es-MX" dirty="0">
              <a:solidFill>
                <a:srgbClr val="002060"/>
              </a:solidFill>
              <a:latin typeface="Verdana" pitchFamily="34" charset="0"/>
              <a:ea typeface="Verdana" pitchFamily="34" charset="0"/>
              <a:cs typeface="Verdana" pitchFamily="34" charset="0"/>
            </a:endParaRPr>
          </a:p>
          <a:p>
            <a:pPr algn="just">
              <a:defRPr/>
            </a:pPr>
            <a:endParaRPr lang="es-MX" dirty="0">
              <a:solidFill>
                <a:srgbClr val="002060"/>
              </a:solidFill>
              <a:latin typeface="Verdana" pitchFamily="34" charset="0"/>
              <a:ea typeface="Verdana" pitchFamily="34" charset="0"/>
              <a:cs typeface="Verdana" pitchFamily="34" charset="0"/>
            </a:endParaRPr>
          </a:p>
          <a:p>
            <a:pPr algn="just">
              <a:defRPr/>
            </a:pPr>
            <a:endParaRPr lang="es-MX" dirty="0">
              <a:solidFill>
                <a:srgbClr val="002060"/>
              </a:solidFill>
              <a:latin typeface="Verdana" pitchFamily="34" charset="0"/>
              <a:ea typeface="Verdana" pitchFamily="34" charset="0"/>
              <a:cs typeface="Verdana" pitchFamily="34" charset="0"/>
            </a:endParaRPr>
          </a:p>
        </p:txBody>
      </p:sp>
      <p:graphicFrame>
        <p:nvGraphicFramePr>
          <p:cNvPr id="5" name="4 Gráfico"/>
          <p:cNvGraphicFramePr>
            <a:graphicFrameLocks/>
          </p:cNvGraphicFramePr>
          <p:nvPr>
            <p:extLst>
              <p:ext uri="{D42A27DB-BD31-4B8C-83A1-F6EECF244321}">
                <p14:modId xmlns:p14="http://schemas.microsoft.com/office/powerpoint/2010/main" val="85952574"/>
              </p:ext>
            </p:extLst>
          </p:nvPr>
        </p:nvGraphicFramePr>
        <p:xfrm>
          <a:off x="1403648" y="2276872"/>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a:graphicFrameLocks/>
          </p:cNvGraphicFramePr>
          <p:nvPr>
            <p:extLst>
              <p:ext uri="{D42A27DB-BD31-4B8C-83A1-F6EECF244321}">
                <p14:modId xmlns:p14="http://schemas.microsoft.com/office/powerpoint/2010/main" val="1412611976"/>
              </p:ext>
            </p:extLst>
          </p:nvPr>
        </p:nvGraphicFramePr>
        <p:xfrm>
          <a:off x="1403648" y="5013176"/>
          <a:ext cx="4788024"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05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2636912"/>
            <a:ext cx="9144000" cy="1143000"/>
          </a:xfrm>
        </p:spPr>
        <p:txBody>
          <a:bodyPr/>
          <a:lstStyle/>
          <a:p>
            <a:r>
              <a:rPr lang="es-CL" dirty="0" smtClean="0">
                <a:latin typeface="Verdana" pitchFamily="34" charset="0"/>
                <a:ea typeface="Verdana" pitchFamily="34" charset="0"/>
                <a:cs typeface="Verdana" pitchFamily="34" charset="0"/>
              </a:rPr>
              <a:t>Gracias</a:t>
            </a:r>
            <a:endParaRPr lang="es-CL"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1468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395536" y="306117"/>
            <a:ext cx="856895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5000"/>
              </a:lnSpc>
            </a:pPr>
            <a:r>
              <a:rPr lang="es-ES" sz="2000" b="1" dirty="0" smtClean="0">
                <a:solidFill>
                  <a:schemeClr val="bg1"/>
                </a:solidFill>
                <a:latin typeface="Verdana" pitchFamily="34" charset="0"/>
              </a:rPr>
              <a:t>Contexto </a:t>
            </a:r>
            <a:endParaRPr lang="es-ES" sz="2000" b="1" dirty="0">
              <a:solidFill>
                <a:schemeClr val="bg1"/>
              </a:solidFill>
              <a:latin typeface="Verdana" pitchFamily="34" charset="0"/>
            </a:endParaRPr>
          </a:p>
        </p:txBody>
      </p:sp>
      <p:sp>
        <p:nvSpPr>
          <p:cNvPr id="5" name="2 Marcador de contenido"/>
          <p:cNvSpPr txBox="1">
            <a:spLocks/>
          </p:cNvSpPr>
          <p:nvPr/>
        </p:nvSpPr>
        <p:spPr bwMode="auto">
          <a:xfrm>
            <a:off x="1475655" y="1916832"/>
            <a:ext cx="6192689"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endParaRPr lang="es-ES" sz="1600" dirty="0" smtClean="0">
              <a:solidFill>
                <a:srgbClr val="002060"/>
              </a:solidFill>
            </a:endParaRPr>
          </a:p>
          <a:p>
            <a:pPr marL="0" indent="0" algn="just">
              <a:buFont typeface="Arial" pitchFamily="34" charset="0"/>
              <a:buNone/>
              <a:defRPr/>
            </a:pPr>
            <a:r>
              <a:rPr lang="es-ES"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Desde el desarrollo organizacional, brindar servicios de calidad a los ciudadanos, requiere necesariamente de funcionarios/as públicos respetados, reconocidos y cuyos espacios laborales les permitan su desarrollo y conciliación con la vida familiar. </a:t>
            </a:r>
          </a:p>
          <a:p>
            <a:pPr marL="0" indent="0" algn="just">
              <a:buFont typeface="Arial" pitchFamily="34" charset="0"/>
              <a:buNone/>
              <a:defRPr/>
            </a:pPr>
            <a:endParaRPr lang="es-ES"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lgn="just">
              <a:buFont typeface="Arial" pitchFamily="34" charset="0"/>
              <a:buNone/>
              <a:defRPr/>
            </a:pPr>
            <a:r>
              <a:rPr lang="es-ES"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 su vez, </a:t>
            </a:r>
            <a:r>
              <a:rPr lang="es-ES" sz="1800" b="1" dirty="0">
                <a:solidFill>
                  <a:srgbClr val="002060"/>
                </a:solidFill>
                <a:latin typeface="Verdana" panose="020B0604030504040204" pitchFamily="34" charset="0"/>
                <a:ea typeface="Verdana" panose="020B0604030504040204" pitchFamily="34" charset="0"/>
                <a:cs typeface="Verdana" panose="020B0604030504040204" pitchFamily="34" charset="0"/>
              </a:rPr>
              <a:t>ambientes</a:t>
            </a:r>
            <a:r>
              <a:rPr lang="es-ES"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s-ES" sz="18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laborales más saludables </a:t>
            </a:r>
            <a:r>
              <a:rPr lang="es-ES"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permiten a los/as funcionarios/as desarrollar su trabajo en forma más eficiente y eficaz, contribuyendo al logro de los objetivos institucionales.</a:t>
            </a:r>
            <a:endParaRPr lang="es-CL"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1996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395536" y="306117"/>
            <a:ext cx="856895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5000"/>
              </a:lnSpc>
            </a:pPr>
            <a:r>
              <a:rPr lang="es-ES" sz="2000" b="1" dirty="0" smtClean="0">
                <a:solidFill>
                  <a:schemeClr val="bg1"/>
                </a:solidFill>
                <a:latin typeface="Verdana" pitchFamily="34" charset="0"/>
              </a:rPr>
              <a:t>Contexto</a:t>
            </a:r>
            <a:endParaRPr lang="es-ES" sz="2000" b="1" dirty="0">
              <a:solidFill>
                <a:schemeClr val="bg1"/>
              </a:solidFill>
              <a:latin typeface="Verdana" pitchFamily="34" charset="0"/>
            </a:endParaRPr>
          </a:p>
        </p:txBody>
      </p:sp>
      <p:sp>
        <p:nvSpPr>
          <p:cNvPr id="5" name="2 Marcador de contenido"/>
          <p:cNvSpPr txBox="1">
            <a:spLocks/>
          </p:cNvSpPr>
          <p:nvPr/>
        </p:nvSpPr>
        <p:spPr bwMode="auto">
          <a:xfrm>
            <a:off x="1331640" y="1844824"/>
            <a:ext cx="6336704"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defRPr/>
            </a:pPr>
            <a:endParaRPr lang="es-ES"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L"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Desde </a:t>
            </a:r>
            <a:r>
              <a:rPr lang="es-CL" sz="1800" dirty="0">
                <a:solidFill>
                  <a:srgbClr val="002060"/>
                </a:solidFill>
                <a:latin typeface="Verdana" panose="020B0604030504040204" pitchFamily="34" charset="0"/>
                <a:ea typeface="Verdana" panose="020B0604030504040204" pitchFamily="34" charset="0"/>
                <a:cs typeface="Verdana" panose="020B0604030504040204" pitchFamily="34" charset="0"/>
              </a:rPr>
              <a:t>la psicología </a:t>
            </a:r>
            <a:r>
              <a:rPr lang="es-CL"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positiva, el desafío constituye instalar una mirada organizacional pudiendo predecir </a:t>
            </a:r>
            <a:r>
              <a:rPr lang="es-CL" sz="1800" dirty="0">
                <a:solidFill>
                  <a:srgbClr val="002060"/>
                </a:solidFill>
                <a:latin typeface="Verdana" panose="020B0604030504040204" pitchFamily="34" charset="0"/>
                <a:ea typeface="Verdana" panose="020B0604030504040204" pitchFamily="34" charset="0"/>
                <a:cs typeface="Verdana" panose="020B0604030504040204" pitchFamily="34" charset="0"/>
              </a:rPr>
              <a:t>el funcionamiento </a:t>
            </a:r>
            <a:r>
              <a:rPr lang="es-CL"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óptimo, mejorar </a:t>
            </a:r>
            <a:r>
              <a:rPr lang="es-CL" sz="1800" dirty="0">
                <a:solidFill>
                  <a:srgbClr val="002060"/>
                </a:solidFill>
                <a:latin typeface="Verdana" panose="020B0604030504040204" pitchFamily="34" charset="0"/>
                <a:ea typeface="Verdana" panose="020B0604030504040204" pitchFamily="34" charset="0"/>
                <a:cs typeface="Verdana" panose="020B0604030504040204" pitchFamily="34" charset="0"/>
              </a:rPr>
              <a:t>y potenciar la calidad de vida laboral </a:t>
            </a:r>
            <a:r>
              <a:rPr lang="es-CL"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 trabajadores/as. </a:t>
            </a:r>
            <a:endParaRPr lang="es-CL" sz="18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just"/>
            <a:endParaRPr lang="es-CL" sz="18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L" sz="1800" dirty="0">
                <a:solidFill>
                  <a:srgbClr val="002060"/>
                </a:solidFill>
                <a:latin typeface="Verdana" panose="020B0604030504040204" pitchFamily="34" charset="0"/>
                <a:ea typeface="Verdana" panose="020B0604030504040204" pitchFamily="34" charset="0"/>
                <a:cs typeface="Verdana" panose="020B0604030504040204" pitchFamily="34" charset="0"/>
              </a:rPr>
              <a:t>El punto de mira está en descubrir las características de la ‘buena vida organizacional’ </a:t>
            </a:r>
            <a:r>
              <a:rPr lang="es-CL"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es decir, de </a:t>
            </a:r>
            <a:r>
              <a:rPr lang="es-CL" sz="1800" dirty="0">
                <a:solidFill>
                  <a:srgbClr val="002060"/>
                </a:solidFill>
                <a:latin typeface="Verdana" panose="020B0604030504040204" pitchFamily="34" charset="0"/>
                <a:ea typeface="Verdana" panose="020B0604030504040204" pitchFamily="34" charset="0"/>
                <a:cs typeface="Verdana" panose="020B0604030504040204" pitchFamily="34" charset="0"/>
              </a:rPr>
              <a:t>las </a:t>
            </a:r>
            <a:r>
              <a:rPr lang="es-CL" sz="1800" b="1" dirty="0">
                <a:solidFill>
                  <a:srgbClr val="002060"/>
                </a:solidFill>
                <a:latin typeface="Verdana" panose="020B0604030504040204" pitchFamily="34" charset="0"/>
                <a:ea typeface="Verdana" panose="020B0604030504040204" pitchFamily="34" charset="0"/>
                <a:cs typeface="Verdana" panose="020B0604030504040204" pitchFamily="34" charset="0"/>
              </a:rPr>
              <a:t>organizaciones </a:t>
            </a:r>
            <a:r>
              <a:rPr lang="es-CL" sz="18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saludables</a:t>
            </a:r>
            <a:r>
              <a:rPr lang="es-CL"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s-CL" sz="1800" dirty="0">
                <a:solidFill>
                  <a:srgbClr val="002060"/>
                </a:solidFill>
                <a:latin typeface="Verdana" panose="020B0604030504040204" pitchFamily="34" charset="0"/>
                <a:ea typeface="Verdana" panose="020B0604030504040204" pitchFamily="34" charset="0"/>
                <a:cs typeface="Verdana" panose="020B0604030504040204" pitchFamily="34" charset="0"/>
              </a:rPr>
              <a:t>así como su gestión </a:t>
            </a:r>
            <a:r>
              <a:rPr lang="es-CL"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efectiva.</a:t>
            </a:r>
            <a:endParaRPr lang="es-CL" sz="18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6785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03648" y="1808813"/>
            <a:ext cx="3456384" cy="3564053"/>
          </a:xfrm>
          <a:prstGeom prst="rect">
            <a:avLst/>
          </a:prstGeom>
        </p:spPr>
        <p:txBody>
          <a:bodyPr wrap="square">
            <a:spAutoFit/>
          </a:bodyPr>
          <a:lstStyle/>
          <a:p>
            <a:pPr algn="just" eaLnBrk="0" fontAlgn="base" hangingPunct="0">
              <a:spcBef>
                <a:spcPct val="20000"/>
              </a:spcBef>
              <a:spcAft>
                <a:spcPct val="0"/>
              </a:spcAft>
            </a:pPr>
            <a:r>
              <a:rPr lang="es-ES"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Desde la política pública “…</a:t>
            </a:r>
            <a:r>
              <a:rPr lang="es-ES" dirty="0">
                <a:solidFill>
                  <a:srgbClr val="002060"/>
                </a:solidFill>
                <a:latin typeface="Verdana" panose="020B0604030504040204" pitchFamily="34" charset="0"/>
                <a:ea typeface="Verdana" panose="020B0604030504040204" pitchFamily="34" charset="0"/>
                <a:cs typeface="Verdana" panose="020B0604030504040204" pitchFamily="34" charset="0"/>
              </a:rPr>
              <a:t>Aspiramos a un Estado innovador que garantice el acceso a servicios públicos de calidad, donde prevalezca </a:t>
            </a:r>
            <a:r>
              <a:rPr lang="es-ES" b="1" dirty="0">
                <a:solidFill>
                  <a:srgbClr val="002060"/>
                </a:solidFill>
                <a:latin typeface="Verdana" panose="020B0604030504040204" pitchFamily="34" charset="0"/>
                <a:ea typeface="Verdana" panose="020B0604030504040204" pitchFamily="34" charset="0"/>
                <a:cs typeface="Verdana" panose="020B0604030504040204" pitchFamily="34" charset="0"/>
              </a:rPr>
              <a:t>el buen trato, en condiciones laborales dignas</a:t>
            </a:r>
            <a:r>
              <a:rPr lang="es-ES" dirty="0">
                <a:solidFill>
                  <a:srgbClr val="002060"/>
                </a:solidFill>
                <a:latin typeface="Verdana" panose="020B0604030504040204" pitchFamily="34" charset="0"/>
                <a:ea typeface="Verdana" panose="020B0604030504040204" pitchFamily="34" charset="0"/>
                <a:cs typeface="Verdana" panose="020B0604030504040204" pitchFamily="34" charset="0"/>
              </a:rPr>
              <a:t>”. </a:t>
            </a:r>
          </a:p>
          <a:p>
            <a:pPr algn="just" eaLnBrk="0" fontAlgn="base" hangingPunct="0">
              <a:spcBef>
                <a:spcPct val="20000"/>
              </a:spcBef>
              <a:spcAft>
                <a:spcPct val="0"/>
              </a:spcAft>
            </a:pPr>
            <a:endParaRPr lang="es-ES"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just" eaLnBrk="0" fontAlgn="base" hangingPunct="0">
              <a:spcBef>
                <a:spcPct val="20000"/>
              </a:spcBef>
              <a:spcAft>
                <a:spcPct val="0"/>
              </a:spcAft>
            </a:pPr>
            <a:endParaRPr lang="es-ES"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just" eaLnBrk="0" fontAlgn="base" hangingPunct="0">
              <a:spcBef>
                <a:spcPct val="20000"/>
              </a:spcBef>
              <a:spcAft>
                <a:spcPct val="0"/>
              </a:spcAft>
            </a:pPr>
            <a:r>
              <a:rPr lang="es-ES" sz="1200" b="1" dirty="0">
                <a:solidFill>
                  <a:srgbClr val="002060"/>
                </a:solidFill>
                <a:latin typeface="Verdana" panose="020B0604030504040204" pitchFamily="34" charset="0"/>
                <a:ea typeface="Verdana" panose="020B0604030504040204" pitchFamily="34" charset="0"/>
                <a:cs typeface="Verdana" panose="020B0604030504040204" pitchFamily="34" charset="0"/>
              </a:rPr>
              <a:t>Programa de Gobierno Michelle Bachelet</a:t>
            </a:r>
            <a:r>
              <a:rPr lang="es-ES" sz="12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s-E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2014 - </a:t>
            </a:r>
            <a:r>
              <a:rPr lang="es-ES" sz="1200" dirty="0">
                <a:solidFill>
                  <a:srgbClr val="002060"/>
                </a:solidFill>
                <a:latin typeface="Verdana" panose="020B0604030504040204" pitchFamily="34" charset="0"/>
                <a:ea typeface="Verdana" panose="020B0604030504040204" pitchFamily="34" charset="0"/>
                <a:cs typeface="Verdana" panose="020B0604030504040204" pitchFamily="34" charset="0"/>
              </a:rPr>
              <a:t>2018. Capítulo Modernización del Estado.</a:t>
            </a:r>
            <a:endParaRPr lang="es-CL"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 Box 7"/>
          <p:cNvSpPr txBox="1">
            <a:spLocks noChangeArrowheads="1"/>
          </p:cNvSpPr>
          <p:nvPr/>
        </p:nvSpPr>
        <p:spPr bwMode="auto">
          <a:xfrm>
            <a:off x="395536" y="306117"/>
            <a:ext cx="856895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5000"/>
              </a:lnSpc>
            </a:pPr>
            <a:r>
              <a:rPr lang="es-ES" sz="2000" b="1" dirty="0" smtClean="0">
                <a:solidFill>
                  <a:schemeClr val="bg1"/>
                </a:solidFill>
                <a:latin typeface="Verdana" pitchFamily="34" charset="0"/>
              </a:rPr>
              <a:t>Contexto</a:t>
            </a:r>
            <a:endParaRPr lang="es-ES" sz="2000" b="1" dirty="0">
              <a:solidFill>
                <a:schemeClr val="bg1"/>
              </a:solidFill>
              <a:latin typeface="Verdana"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204864"/>
            <a:ext cx="2815835" cy="277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01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2420888"/>
            <a:ext cx="8331200" cy="3367913"/>
          </a:xfrm>
        </p:spPr>
        <p:txBody>
          <a:bodyPr>
            <a:normAutofit/>
          </a:bodyPr>
          <a:lstStyle/>
          <a:p>
            <a:pPr algn="ctr">
              <a:defRPr/>
            </a:pPr>
            <a:r>
              <a:rPr lang="es-CL" sz="3600" b="1" dirty="0" smtClean="0">
                <a:solidFill>
                  <a:srgbClr val="002060"/>
                </a:solidFill>
                <a:latin typeface="Verdana" pitchFamily="34" charset="0"/>
              </a:rPr>
              <a:t>Enfoque </a:t>
            </a:r>
          </a:p>
          <a:p>
            <a:pPr algn="ctr">
              <a:defRPr/>
            </a:pPr>
            <a:r>
              <a:rPr lang="es-CL" sz="3600" b="1" dirty="0" smtClean="0">
                <a:solidFill>
                  <a:srgbClr val="002060"/>
                </a:solidFill>
                <a:latin typeface="Verdana" pitchFamily="34" charset="0"/>
              </a:rPr>
              <a:t>conceptual y normativo</a:t>
            </a:r>
            <a:endParaRPr lang="es-CL" sz="3600" b="1" dirty="0">
              <a:solidFill>
                <a:srgbClr val="002060"/>
              </a:solidFill>
              <a:latin typeface="Verdana" pitchFamily="34" charset="0"/>
            </a:endParaRPr>
          </a:p>
        </p:txBody>
      </p:sp>
    </p:spTree>
    <p:extLst>
      <p:ext uri="{BB962C8B-B14F-4D97-AF65-F5344CB8AC3E}">
        <p14:creationId xmlns:p14="http://schemas.microsoft.com/office/powerpoint/2010/main" val="1994625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r>
              <a:rPr lang="es-ES" dirty="0" smtClean="0"/>
              <a:t> </a:t>
            </a:r>
            <a:endParaRPr lang="es-ES" dirty="0"/>
          </a:p>
        </p:txBody>
      </p:sp>
      <p:sp>
        <p:nvSpPr>
          <p:cNvPr id="25" name="Text Box 7"/>
          <p:cNvSpPr txBox="1">
            <a:spLocks noChangeArrowheads="1"/>
          </p:cNvSpPr>
          <p:nvPr/>
        </p:nvSpPr>
        <p:spPr bwMode="auto">
          <a:xfrm>
            <a:off x="363871" y="252285"/>
            <a:ext cx="85689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_tradnl" sz="2400" b="1" dirty="0" smtClean="0">
                <a:solidFill>
                  <a:schemeClr val="bg1"/>
                </a:solidFill>
                <a:latin typeface="Verdana" pitchFamily="34" charset="0"/>
              </a:rPr>
              <a:t>Fenómeno</a:t>
            </a:r>
            <a:endParaRPr lang="es-ES_tradnl" sz="2400" b="1" dirty="0">
              <a:solidFill>
                <a:schemeClr val="bg1"/>
              </a:solidFill>
              <a:latin typeface="Verdana" pitchFamily="34" charset="0"/>
            </a:endParaRPr>
          </a:p>
        </p:txBody>
      </p:sp>
      <p:sp>
        <p:nvSpPr>
          <p:cNvPr id="26" name="Text Box 4"/>
          <p:cNvSpPr txBox="1">
            <a:spLocks noChangeArrowheads="1"/>
          </p:cNvSpPr>
          <p:nvPr/>
        </p:nvSpPr>
        <p:spPr bwMode="auto">
          <a:xfrm>
            <a:off x="332130" y="1916832"/>
            <a:ext cx="4815934"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5738" indent="-185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buFontTx/>
              <a:buChar char="•"/>
              <a:defRPr/>
            </a:pPr>
            <a:r>
              <a:rPr lang="es-MX" sz="1400" b="0" dirty="0" smtClean="0">
                <a:solidFill>
                  <a:srgbClr val="002060"/>
                </a:solidFill>
                <a:latin typeface="Verdana" pitchFamily="34" charset="0"/>
              </a:rPr>
              <a:t>No corresponde a un fenómeno nuevo ni aislado.</a:t>
            </a:r>
          </a:p>
          <a:p>
            <a:pPr algn="just" eaLnBrk="1" hangingPunct="1">
              <a:buFontTx/>
              <a:buChar char="•"/>
              <a:defRPr/>
            </a:pPr>
            <a:endParaRPr lang="es-MX" sz="1400" b="0" dirty="0">
              <a:solidFill>
                <a:srgbClr val="002060"/>
              </a:solidFill>
              <a:latin typeface="Verdana" pitchFamily="34" charset="0"/>
            </a:endParaRPr>
          </a:p>
          <a:p>
            <a:pPr algn="just" eaLnBrk="1" hangingPunct="1">
              <a:buFontTx/>
              <a:buChar char="•"/>
              <a:defRPr/>
            </a:pPr>
            <a:r>
              <a:rPr lang="es-MX" sz="1400" b="0" dirty="0" smtClean="0">
                <a:solidFill>
                  <a:srgbClr val="002060"/>
                </a:solidFill>
                <a:latin typeface="Verdana" pitchFamily="34" charset="0"/>
              </a:rPr>
              <a:t>Corresponde a un </a:t>
            </a:r>
            <a:r>
              <a:rPr lang="es-ES_tradnl" sz="1400" b="0" dirty="0" smtClean="0">
                <a:solidFill>
                  <a:srgbClr val="002060"/>
                </a:solidFill>
                <a:latin typeface="Verdana" pitchFamily="34" charset="0"/>
              </a:rPr>
              <a:t>fenómeno </a:t>
            </a:r>
            <a:r>
              <a:rPr lang="es-ES_tradnl" sz="1400" b="0" dirty="0" err="1" smtClean="0">
                <a:solidFill>
                  <a:srgbClr val="002060"/>
                </a:solidFill>
                <a:latin typeface="Verdana" pitchFamily="34" charset="0"/>
              </a:rPr>
              <a:t>multicausal</a:t>
            </a:r>
            <a:r>
              <a:rPr lang="es-ES_tradnl" sz="1400" b="0" dirty="0" smtClean="0">
                <a:solidFill>
                  <a:srgbClr val="002060"/>
                </a:solidFill>
                <a:latin typeface="Verdana" pitchFamily="34" charset="0"/>
              </a:rPr>
              <a:t>: cultural, organizacional, político, etc. y de extensa trayectoria.</a:t>
            </a:r>
            <a:endParaRPr lang="es-ES" sz="1400" b="0" dirty="0" smtClean="0">
              <a:solidFill>
                <a:srgbClr val="002060"/>
              </a:solidFill>
              <a:latin typeface="Verdana" pitchFamily="34" charset="0"/>
            </a:endParaRPr>
          </a:p>
          <a:p>
            <a:pPr algn="just" eaLnBrk="1" hangingPunct="1">
              <a:buFontTx/>
              <a:buChar char="•"/>
              <a:defRPr/>
            </a:pPr>
            <a:endParaRPr lang="es-ES" sz="1400" b="0" dirty="0" smtClean="0">
              <a:solidFill>
                <a:srgbClr val="002060"/>
              </a:solidFill>
              <a:latin typeface="Verdana" pitchFamily="34" charset="0"/>
            </a:endParaRPr>
          </a:p>
          <a:p>
            <a:pPr algn="just" eaLnBrk="1" hangingPunct="1">
              <a:buFontTx/>
              <a:buChar char="•"/>
              <a:defRPr/>
            </a:pPr>
            <a:r>
              <a:rPr lang="es-ES" sz="1400" b="0" dirty="0" smtClean="0">
                <a:solidFill>
                  <a:srgbClr val="002060"/>
                </a:solidFill>
                <a:latin typeface="Verdana" pitchFamily="34" charset="0"/>
              </a:rPr>
              <a:t>El foco no es sólo el individuo - también la organización y la estructura.</a:t>
            </a:r>
          </a:p>
          <a:p>
            <a:pPr algn="just" eaLnBrk="1" hangingPunct="1">
              <a:buFontTx/>
              <a:buChar char="•"/>
              <a:defRPr/>
            </a:pPr>
            <a:endParaRPr lang="es-ES_tradnl" sz="1400" b="0" dirty="0" smtClean="0">
              <a:solidFill>
                <a:srgbClr val="002060"/>
              </a:solidFill>
              <a:latin typeface="Verdana" pitchFamily="34" charset="0"/>
            </a:endParaRPr>
          </a:p>
          <a:p>
            <a:pPr algn="just" eaLnBrk="1" hangingPunct="1">
              <a:buFontTx/>
              <a:buChar char="•"/>
              <a:defRPr/>
            </a:pPr>
            <a:r>
              <a:rPr lang="es-ES_tradnl" sz="1400" b="0" dirty="0" smtClean="0">
                <a:solidFill>
                  <a:srgbClr val="002060"/>
                </a:solidFill>
                <a:latin typeface="Verdana" pitchFamily="34" charset="0"/>
              </a:rPr>
              <a:t>Al señalar violencia laboral, </a:t>
            </a:r>
            <a:r>
              <a:rPr lang="es-ES_tradnl" sz="1400" b="0" dirty="0" err="1" smtClean="0">
                <a:solidFill>
                  <a:srgbClr val="002060"/>
                </a:solidFill>
                <a:latin typeface="Verdana" pitchFamily="34" charset="0"/>
              </a:rPr>
              <a:t>mobbing</a:t>
            </a:r>
            <a:r>
              <a:rPr lang="es-ES_tradnl" sz="1400" b="0" dirty="0" smtClean="0">
                <a:solidFill>
                  <a:srgbClr val="002060"/>
                </a:solidFill>
                <a:latin typeface="Verdana" pitchFamily="34" charset="0"/>
              </a:rPr>
              <a:t>, acoso sexual, acoso laboral, </a:t>
            </a:r>
            <a:r>
              <a:rPr lang="es-ES_tradnl" sz="1400" b="0" dirty="0" err="1" smtClean="0">
                <a:solidFill>
                  <a:srgbClr val="002060"/>
                </a:solidFill>
                <a:latin typeface="Verdana" pitchFamily="34" charset="0"/>
              </a:rPr>
              <a:t>Bullying</a:t>
            </a:r>
            <a:r>
              <a:rPr lang="es-ES_tradnl" sz="1400" b="0" dirty="0" smtClean="0">
                <a:solidFill>
                  <a:srgbClr val="002060"/>
                </a:solidFill>
                <a:latin typeface="Verdana" pitchFamily="34" charset="0"/>
              </a:rPr>
              <a:t> Laboral, etc., nos referimos a distintos tipos de violencia.</a:t>
            </a:r>
          </a:p>
          <a:p>
            <a:pPr algn="just" eaLnBrk="1" hangingPunct="1">
              <a:buFontTx/>
              <a:buChar char="•"/>
              <a:defRPr/>
            </a:pPr>
            <a:endParaRPr lang="es-ES_tradnl" sz="1400" b="0" dirty="0" smtClean="0">
              <a:solidFill>
                <a:srgbClr val="002060"/>
              </a:solidFill>
              <a:latin typeface="Verdana" pitchFamily="34" charset="0"/>
            </a:endParaRPr>
          </a:p>
          <a:p>
            <a:pPr algn="just" eaLnBrk="1" hangingPunct="1">
              <a:buFontTx/>
              <a:buChar char="•"/>
              <a:defRPr/>
            </a:pPr>
            <a:r>
              <a:rPr lang="es-ES_tradnl" sz="1400" b="0" dirty="0" smtClean="0">
                <a:solidFill>
                  <a:srgbClr val="002060"/>
                </a:solidFill>
                <a:latin typeface="Verdana" pitchFamily="34" charset="0"/>
              </a:rPr>
              <a:t>Entonces, estamos ante una categoría mayor de las ciencias sociales: “violencia organizacional”.</a:t>
            </a:r>
          </a:p>
          <a:p>
            <a:pPr marL="177800" indent="-177800" algn="just">
              <a:buFontTx/>
              <a:buChar char="•"/>
              <a:defRPr/>
            </a:pPr>
            <a:endParaRPr lang="es-ES_tradnl" b="0" dirty="0" smtClean="0">
              <a:solidFill>
                <a:srgbClr val="002060"/>
              </a:solidFill>
              <a:latin typeface="Verdana" pitchFamily="34" charset="0"/>
            </a:endParaRPr>
          </a:p>
        </p:txBody>
      </p:sp>
      <p:pic>
        <p:nvPicPr>
          <p:cNvPr id="27" name="Picture 10" descr="_Violencia Laboral"/>
          <p:cNvPicPr>
            <a:picLocks noChangeAspect="1" noChangeArrowheads="1"/>
          </p:cNvPicPr>
          <p:nvPr/>
        </p:nvPicPr>
        <p:blipFill rotWithShape="1">
          <a:blip r:embed="rId2">
            <a:extLst>
              <a:ext uri="{28A0092B-C50C-407E-A947-70E740481C1C}">
                <a14:useLocalDpi xmlns:a14="http://schemas.microsoft.com/office/drawing/2010/main" val="0"/>
              </a:ext>
            </a:extLst>
          </a:blip>
          <a:srcRect t="1" b="17933"/>
          <a:stretch/>
        </p:blipFill>
        <p:spPr bwMode="auto">
          <a:xfrm>
            <a:off x="5868144" y="2412890"/>
            <a:ext cx="2702384" cy="209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28 CuadroTexto"/>
          <p:cNvSpPr txBox="1"/>
          <p:nvPr/>
        </p:nvSpPr>
        <p:spPr>
          <a:xfrm>
            <a:off x="6156176" y="4588595"/>
            <a:ext cx="2383127" cy="400110"/>
          </a:xfrm>
          <a:prstGeom prst="rect">
            <a:avLst/>
          </a:prstGeom>
          <a:noFill/>
        </p:spPr>
        <p:txBody>
          <a:bodyPr wrap="square" rtlCol="0">
            <a:spAutoFit/>
          </a:bodyPr>
          <a:lstStyle/>
          <a:p>
            <a:pPr algn="r"/>
            <a:r>
              <a:rPr lang="es-MX" sz="1000" dirty="0" smtClean="0">
                <a:latin typeface="Verdana" pitchFamily="34" charset="0"/>
                <a:cs typeface="Arial" panose="020B0604020202020204" pitchFamily="34" charset="0"/>
              </a:rPr>
              <a:t>VIOLENCIA ORGANIZACIONAL</a:t>
            </a:r>
          </a:p>
          <a:p>
            <a:pPr algn="r"/>
            <a:r>
              <a:rPr lang="es-MX" sz="1000" dirty="0" smtClean="0">
                <a:latin typeface="Verdana" pitchFamily="34" charset="0"/>
                <a:cs typeface="Arial" panose="020B0604020202020204" pitchFamily="34" charset="0"/>
              </a:rPr>
              <a:t>(cuando el trabajo no dignifica</a:t>
            </a:r>
            <a:r>
              <a:rPr lang="es-MX" sz="800" dirty="0" smtClean="0">
                <a:latin typeface="Verdana" pitchFamily="34" charset="0"/>
                <a:cs typeface="Arial" panose="020B0604020202020204" pitchFamily="34" charset="0"/>
              </a:rPr>
              <a:t>)</a:t>
            </a:r>
            <a:endParaRPr lang="es-CL" sz="800" dirty="0">
              <a:latin typeface="Verdana" pitchFamily="34" charset="0"/>
              <a:cs typeface="Arial" panose="020B0604020202020204" pitchFamily="34" charset="0"/>
            </a:endParaRPr>
          </a:p>
        </p:txBody>
      </p:sp>
    </p:spTree>
    <p:extLst>
      <p:ext uri="{BB962C8B-B14F-4D97-AF65-F5344CB8AC3E}">
        <p14:creationId xmlns:p14="http://schemas.microsoft.com/office/powerpoint/2010/main" val="377379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r>
              <a:rPr lang="es-ES" dirty="0" smtClean="0"/>
              <a:t> </a:t>
            </a:r>
            <a:endParaRPr lang="es-ES" dirty="0"/>
          </a:p>
        </p:txBody>
      </p:sp>
      <p:sp>
        <p:nvSpPr>
          <p:cNvPr id="7" name="Text Box 4"/>
          <p:cNvSpPr txBox="1">
            <a:spLocks noChangeArrowheads="1"/>
          </p:cNvSpPr>
          <p:nvPr/>
        </p:nvSpPr>
        <p:spPr bwMode="auto">
          <a:xfrm>
            <a:off x="3779911" y="2060848"/>
            <a:ext cx="475252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5738" indent="-185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177800" indent="-177800" algn="just">
              <a:buFontTx/>
              <a:buChar char="•"/>
              <a:defRPr/>
            </a:pPr>
            <a:r>
              <a:rPr lang="es-ES" sz="1400" b="0" dirty="0" smtClean="0">
                <a:solidFill>
                  <a:srgbClr val="002060"/>
                </a:solidFill>
                <a:latin typeface="Verdana" pitchFamily="34" charset="0"/>
              </a:rPr>
              <a:t>Afecta </a:t>
            </a:r>
            <a:r>
              <a:rPr lang="es-ES" sz="1400" b="0" dirty="0">
                <a:solidFill>
                  <a:srgbClr val="002060"/>
                </a:solidFill>
                <a:latin typeface="Verdana" pitchFamily="34" charset="0"/>
              </a:rPr>
              <a:t>a la dignidad de millones de personas en el mundo.</a:t>
            </a:r>
          </a:p>
          <a:p>
            <a:pPr marL="177800" indent="-177800" algn="just">
              <a:buFontTx/>
              <a:buChar char="•"/>
              <a:defRPr/>
            </a:pPr>
            <a:endParaRPr lang="es-ES" sz="1400" b="0" dirty="0" smtClean="0">
              <a:solidFill>
                <a:srgbClr val="002060"/>
              </a:solidFill>
              <a:latin typeface="Verdana" pitchFamily="34" charset="0"/>
            </a:endParaRPr>
          </a:p>
          <a:p>
            <a:pPr marL="177800" indent="-177800" algn="just">
              <a:buFontTx/>
              <a:buChar char="•"/>
              <a:defRPr/>
            </a:pPr>
            <a:r>
              <a:rPr lang="es-ES" sz="1400" b="0" dirty="0" smtClean="0">
                <a:solidFill>
                  <a:srgbClr val="002060"/>
                </a:solidFill>
                <a:latin typeface="Verdana" pitchFamily="34" charset="0"/>
              </a:rPr>
              <a:t>Constituye </a:t>
            </a:r>
            <a:r>
              <a:rPr lang="es-ES" sz="1400" b="0" dirty="0">
                <a:solidFill>
                  <a:srgbClr val="002060"/>
                </a:solidFill>
                <a:latin typeface="Verdana" pitchFamily="34" charset="0"/>
              </a:rPr>
              <a:t>una importante fuente de </a:t>
            </a:r>
            <a:r>
              <a:rPr lang="es-ES" sz="1400" b="0" dirty="0" smtClean="0">
                <a:solidFill>
                  <a:srgbClr val="002060"/>
                </a:solidFill>
                <a:latin typeface="Verdana" pitchFamily="34" charset="0"/>
              </a:rPr>
              <a:t>discriminación</a:t>
            </a:r>
            <a:r>
              <a:rPr lang="es-ES" sz="1400" b="0" dirty="0">
                <a:solidFill>
                  <a:srgbClr val="002060"/>
                </a:solidFill>
                <a:latin typeface="Verdana" pitchFamily="34" charset="0"/>
              </a:rPr>
              <a:t>, estigmatización y conflicto en el trabajo.</a:t>
            </a:r>
          </a:p>
          <a:p>
            <a:pPr marL="177800" indent="-177800" algn="just">
              <a:buFontTx/>
              <a:buChar char="•"/>
              <a:defRPr/>
            </a:pPr>
            <a:endParaRPr lang="es-ES" sz="1400" b="0" dirty="0" smtClean="0">
              <a:solidFill>
                <a:srgbClr val="002060"/>
              </a:solidFill>
              <a:latin typeface="Verdana" pitchFamily="34" charset="0"/>
            </a:endParaRPr>
          </a:p>
          <a:p>
            <a:pPr marL="177800" indent="-177800" algn="just">
              <a:buFontTx/>
              <a:buChar char="•"/>
              <a:defRPr/>
            </a:pPr>
            <a:r>
              <a:rPr lang="es-ES" sz="1400" b="0" dirty="0" smtClean="0">
                <a:solidFill>
                  <a:srgbClr val="002060"/>
                </a:solidFill>
                <a:latin typeface="Verdana" pitchFamily="34" charset="0"/>
              </a:rPr>
              <a:t>Afecta </a:t>
            </a:r>
            <a:r>
              <a:rPr lang="es-ES" sz="1400" b="0" dirty="0">
                <a:solidFill>
                  <a:srgbClr val="002060"/>
                </a:solidFill>
                <a:latin typeface="Verdana" pitchFamily="34" charset="0"/>
              </a:rPr>
              <a:t>la eficiencia y la eficacia de la </a:t>
            </a:r>
            <a:r>
              <a:rPr lang="es-ES" sz="1400" b="0" dirty="0" smtClean="0">
                <a:solidFill>
                  <a:srgbClr val="002060"/>
                </a:solidFill>
                <a:latin typeface="Verdana" pitchFamily="34" charset="0"/>
              </a:rPr>
              <a:t>organización.</a:t>
            </a:r>
            <a:endParaRPr lang="es-ES" sz="1400" b="0" dirty="0">
              <a:solidFill>
                <a:srgbClr val="002060"/>
              </a:solidFill>
              <a:latin typeface="Verdana" pitchFamily="34" charset="0"/>
            </a:endParaRPr>
          </a:p>
          <a:p>
            <a:pPr marL="177800" indent="-177800" algn="just">
              <a:buFontTx/>
              <a:buChar char="•"/>
              <a:defRPr/>
            </a:pPr>
            <a:endParaRPr lang="es-ES_tradnl" sz="1400" b="0" dirty="0" smtClean="0">
              <a:solidFill>
                <a:srgbClr val="002060"/>
              </a:solidFill>
              <a:latin typeface="Verdana" pitchFamily="34" charset="0"/>
            </a:endParaRPr>
          </a:p>
          <a:p>
            <a:pPr marL="177800" indent="-177800" algn="just">
              <a:buFontTx/>
              <a:buChar char="•"/>
              <a:defRPr/>
            </a:pPr>
            <a:r>
              <a:rPr lang="es-ES_tradnl" sz="1400" b="0" dirty="0" smtClean="0">
                <a:solidFill>
                  <a:srgbClr val="002060"/>
                </a:solidFill>
                <a:latin typeface="Verdana" pitchFamily="34" charset="0"/>
              </a:rPr>
              <a:t>Tematizar </a:t>
            </a:r>
            <a:r>
              <a:rPr lang="es-ES_tradnl" sz="1400" b="0" dirty="0">
                <a:solidFill>
                  <a:srgbClr val="002060"/>
                </a:solidFill>
                <a:latin typeface="Verdana" pitchFamily="34" charset="0"/>
              </a:rPr>
              <a:t>la violencia implica tomar posición, lo cual siempre tiene implicancias prácticas</a:t>
            </a:r>
            <a:r>
              <a:rPr lang="es-ES_tradnl" sz="1400" b="0" dirty="0" smtClean="0">
                <a:solidFill>
                  <a:srgbClr val="002060"/>
                </a:solidFill>
                <a:latin typeface="Verdana" pitchFamily="34" charset="0"/>
              </a:rPr>
              <a:t>.</a:t>
            </a:r>
          </a:p>
        </p:txBody>
      </p:sp>
      <p:pic>
        <p:nvPicPr>
          <p:cNvPr id="8" name="Picture 2" descr="E:\Imagenes Acoso\acoso-laboral-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3312368" cy="3312368"/>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7"/>
          <p:cNvSpPr txBox="1">
            <a:spLocks noChangeArrowheads="1"/>
          </p:cNvSpPr>
          <p:nvPr/>
        </p:nvSpPr>
        <p:spPr bwMode="auto">
          <a:xfrm>
            <a:off x="363871" y="188640"/>
            <a:ext cx="85689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_tradnl" sz="2400" b="1" dirty="0" smtClean="0">
                <a:solidFill>
                  <a:schemeClr val="bg1"/>
                </a:solidFill>
                <a:latin typeface="Verdana" pitchFamily="34" charset="0"/>
              </a:rPr>
              <a:t>Fenómeno</a:t>
            </a:r>
            <a:endParaRPr lang="es-ES_tradnl" sz="2400" b="1" dirty="0">
              <a:solidFill>
                <a:schemeClr val="bg1"/>
              </a:solidFill>
              <a:latin typeface="Verdana" pitchFamily="34" charset="0"/>
            </a:endParaRPr>
          </a:p>
        </p:txBody>
      </p:sp>
    </p:spTree>
    <p:extLst>
      <p:ext uri="{BB962C8B-B14F-4D97-AF65-F5344CB8AC3E}">
        <p14:creationId xmlns:p14="http://schemas.microsoft.com/office/powerpoint/2010/main" val="266082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adrícula">
  <a:themeElements>
    <a:clrScheme name="Personalizado 7">
      <a:dk1>
        <a:sysClr val="windowText" lastClr="000000"/>
      </a:dk1>
      <a:lt1>
        <a:sysClr val="window" lastClr="FFFFFF"/>
      </a:lt1>
      <a:dk2>
        <a:srgbClr val="4F81BD"/>
      </a:dk2>
      <a:lt2>
        <a:srgbClr val="FFFFFF"/>
      </a:lt2>
      <a:accent1>
        <a:srgbClr val="1F497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spDef>
      <a:spPr>
        <a:solidFill>
          <a:schemeClr val="tx2">
            <a:lumMod val="75000"/>
          </a:schemeClr>
        </a:solidFill>
        <a:ln>
          <a:solidFill>
            <a:schemeClr val="tx2"/>
          </a:solidFill>
        </a:ln>
      </a:spPr>
      <a:bodyPr rtlCol="0" anchor="ctr"/>
      <a:lstStyle>
        <a:defPPr algn="ctr">
          <a:defRPr sz="4000" b="1" dirty="0" smtClean="0">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a:defRPr dirty="0" smtClean="0"/>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1772</TotalTime>
  <Words>1982</Words>
  <Application>Microsoft Office PowerPoint</Application>
  <PresentationFormat>Presentación en pantalla (4:3)</PresentationFormat>
  <Paragraphs>302</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Cuadrícula</vt:lpstr>
      <vt:lpstr>buen trato y  protección a la dignidad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Fernando Faúndez</dc:creator>
  <cp:lastModifiedBy>Monica Liliana Bascolis Flores</cp:lastModifiedBy>
  <cp:revision>140</cp:revision>
  <cp:lastPrinted>2014-11-17T19:23:46Z</cp:lastPrinted>
  <dcterms:created xsi:type="dcterms:W3CDTF">2013-06-12T14:14:11Z</dcterms:created>
  <dcterms:modified xsi:type="dcterms:W3CDTF">2014-12-01T14:18:06Z</dcterms:modified>
</cp:coreProperties>
</file>