
<file path=[Content_Types].xml><?xml version="1.0" encoding="utf-8"?>
<Types xmlns="http://schemas.openxmlformats.org/package/2006/content-types">
  <Default Extension="bin" ContentType="application/vnd.openxmlformats-officedocument.oleObject"/>
  <Default Extension="emf" ContentType="image/x-emf"/>
  <Default Extension="glb" ContentType="model/gltf.binary"/>
  <Default Extension="jpeg" ContentType="image/jpeg"/>
  <Default Extension="png" ContentType="image/png"/>
  <Default Extension="png&amp;ehk=sftSbQLEHWvq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81" r:id="rId2"/>
  </p:sldMasterIdLst>
  <p:notesMasterIdLst>
    <p:notesMasterId r:id="rId41"/>
  </p:notesMasterIdLst>
  <p:sldIdLst>
    <p:sldId id="260" r:id="rId3"/>
    <p:sldId id="263" r:id="rId4"/>
    <p:sldId id="401" r:id="rId5"/>
    <p:sldId id="392" r:id="rId6"/>
    <p:sldId id="393" r:id="rId7"/>
    <p:sldId id="394" r:id="rId8"/>
    <p:sldId id="395" r:id="rId9"/>
    <p:sldId id="396" r:id="rId10"/>
    <p:sldId id="397" r:id="rId11"/>
    <p:sldId id="407" r:id="rId12"/>
    <p:sldId id="398" r:id="rId13"/>
    <p:sldId id="400" r:id="rId14"/>
    <p:sldId id="402" r:id="rId15"/>
    <p:sldId id="360" r:id="rId16"/>
    <p:sldId id="344" r:id="rId17"/>
    <p:sldId id="371" r:id="rId18"/>
    <p:sldId id="391" r:id="rId19"/>
    <p:sldId id="355" r:id="rId20"/>
    <p:sldId id="403" r:id="rId21"/>
    <p:sldId id="366" r:id="rId22"/>
    <p:sldId id="406" r:id="rId23"/>
    <p:sldId id="368" r:id="rId24"/>
    <p:sldId id="390" r:id="rId25"/>
    <p:sldId id="370" r:id="rId26"/>
    <p:sldId id="372" r:id="rId27"/>
    <p:sldId id="404" r:id="rId28"/>
    <p:sldId id="377" r:id="rId29"/>
    <p:sldId id="378" r:id="rId30"/>
    <p:sldId id="379" r:id="rId31"/>
    <p:sldId id="382" r:id="rId32"/>
    <p:sldId id="405" r:id="rId33"/>
    <p:sldId id="349" r:id="rId34"/>
    <p:sldId id="348" r:id="rId35"/>
    <p:sldId id="375" r:id="rId36"/>
    <p:sldId id="387" r:id="rId37"/>
    <p:sldId id="388" r:id="rId38"/>
    <p:sldId id="389" r:id="rId39"/>
    <p:sldId id="310" r:id="rId40"/>
  </p:sldIdLst>
  <p:sldSz cx="12192000" cy="6858000"/>
  <p:notesSz cx="7010400" cy="92964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8F38A06-7376-4E64-98C3-691BD4DE8E9C}">
          <p14:sldIdLst>
            <p14:sldId id="260"/>
            <p14:sldId id="263"/>
            <p14:sldId id="401"/>
            <p14:sldId id="392"/>
            <p14:sldId id="393"/>
            <p14:sldId id="394"/>
            <p14:sldId id="395"/>
            <p14:sldId id="396"/>
            <p14:sldId id="397"/>
            <p14:sldId id="407"/>
            <p14:sldId id="398"/>
            <p14:sldId id="400"/>
            <p14:sldId id="402"/>
            <p14:sldId id="360"/>
            <p14:sldId id="344"/>
            <p14:sldId id="371"/>
            <p14:sldId id="391"/>
            <p14:sldId id="355"/>
            <p14:sldId id="403"/>
            <p14:sldId id="366"/>
            <p14:sldId id="406"/>
            <p14:sldId id="368"/>
            <p14:sldId id="390"/>
            <p14:sldId id="370"/>
            <p14:sldId id="372"/>
            <p14:sldId id="404"/>
            <p14:sldId id="377"/>
            <p14:sldId id="378"/>
            <p14:sldId id="379"/>
            <p14:sldId id="382"/>
            <p14:sldId id="405"/>
            <p14:sldId id="349"/>
            <p14:sldId id="348"/>
            <p14:sldId id="375"/>
            <p14:sldId id="387"/>
            <p14:sldId id="388"/>
            <p14:sldId id="389"/>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B3B"/>
    <a:srgbClr val="006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93977" autoAdjust="0"/>
  </p:normalViewPr>
  <p:slideViewPr>
    <p:cSldViewPr snapToGrid="0">
      <p:cViewPr varScale="1">
        <p:scale>
          <a:sx n="107" d="100"/>
          <a:sy n="107" d="100"/>
        </p:scale>
        <p:origin x="486"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32E3A-24D4-4346-A6A6-748F24BD7450}" type="doc">
      <dgm:prSet loTypeId="urn:microsoft.com/office/officeart/2005/8/layout/equation1" loCatId="process" qsTypeId="urn:microsoft.com/office/officeart/2005/8/quickstyle/simple1" qsCatId="simple" csTypeId="urn:microsoft.com/office/officeart/2005/8/colors/accent1_2" csCatId="accent1" phldr="1"/>
      <dgm:spPr/>
    </dgm:pt>
    <dgm:pt modelId="{6DFB8155-8D4C-492A-8BA9-F1A468D8F485}">
      <dgm:prSet phldrT="[Texto]"/>
      <dgm:spPr/>
      <dgm:t>
        <a:bodyPr/>
        <a:lstStyle/>
        <a:p>
          <a:r>
            <a:rPr lang="es-CL" dirty="0"/>
            <a:t>Matriz D</a:t>
          </a:r>
        </a:p>
      </dgm:t>
    </dgm:pt>
    <dgm:pt modelId="{6E40C1CE-F38D-4AF8-A7AC-A9A59F931598}" type="parTrans" cxnId="{35955CB3-FE85-43D0-AB81-6D956E67EC53}">
      <dgm:prSet/>
      <dgm:spPr/>
      <dgm:t>
        <a:bodyPr/>
        <a:lstStyle/>
        <a:p>
          <a:endParaRPr lang="es-CL"/>
        </a:p>
      </dgm:t>
    </dgm:pt>
    <dgm:pt modelId="{017B9C97-3E49-40DB-AB2E-B1362FB6AE82}" type="sibTrans" cxnId="{35955CB3-FE85-43D0-AB81-6D956E67EC53}">
      <dgm:prSet/>
      <dgm:spPr/>
      <dgm:t>
        <a:bodyPr/>
        <a:lstStyle/>
        <a:p>
          <a:endParaRPr lang="es-CL" dirty="0"/>
        </a:p>
      </dgm:t>
    </dgm:pt>
    <dgm:pt modelId="{FE3B8655-DE3A-44A0-AA0E-C766EDACA26A}">
      <dgm:prSet phldrT="[Texto]"/>
      <dgm:spPr/>
      <dgm:t>
        <a:bodyPr/>
        <a:lstStyle/>
        <a:p>
          <a:r>
            <a:rPr lang="es-CL" dirty="0"/>
            <a:t>Matriz H</a:t>
          </a:r>
        </a:p>
      </dgm:t>
    </dgm:pt>
    <dgm:pt modelId="{5D06CFC3-E8F6-4A53-9313-1BFC4603A029}" type="parTrans" cxnId="{A0FC068C-AFCC-4273-92B7-1C5E2442E155}">
      <dgm:prSet/>
      <dgm:spPr/>
      <dgm:t>
        <a:bodyPr/>
        <a:lstStyle/>
        <a:p>
          <a:endParaRPr lang="es-CL"/>
        </a:p>
      </dgm:t>
    </dgm:pt>
    <dgm:pt modelId="{028A9900-7D3D-43BB-89EB-8C9503159892}" type="sibTrans" cxnId="{A0FC068C-AFCC-4273-92B7-1C5E2442E155}">
      <dgm:prSet/>
      <dgm:spPr/>
      <dgm:t>
        <a:bodyPr/>
        <a:lstStyle/>
        <a:p>
          <a:endParaRPr lang="es-CL" dirty="0"/>
        </a:p>
      </dgm:t>
    </dgm:pt>
    <dgm:pt modelId="{0C2AD7EC-C010-439A-B93A-D3DE6DF25F5F}">
      <dgm:prSet phldrT="[Texto]"/>
      <dgm:spPr>
        <a:solidFill>
          <a:schemeClr val="accent3">
            <a:lumMod val="60000"/>
            <a:lumOff val="40000"/>
          </a:schemeClr>
        </a:solidFill>
      </dgm:spPr>
      <dgm:t>
        <a:bodyPr/>
        <a:lstStyle/>
        <a:p>
          <a:r>
            <a:rPr lang="es-CL" dirty="0"/>
            <a:t>Matriz C</a:t>
          </a:r>
        </a:p>
      </dgm:t>
    </dgm:pt>
    <dgm:pt modelId="{6EB8385D-8680-475F-BA99-B08F63033859}" type="parTrans" cxnId="{C316F114-0416-4B7F-8AEA-4340F3AFE190}">
      <dgm:prSet/>
      <dgm:spPr/>
      <dgm:t>
        <a:bodyPr/>
        <a:lstStyle/>
        <a:p>
          <a:endParaRPr lang="es-CL"/>
        </a:p>
      </dgm:t>
    </dgm:pt>
    <dgm:pt modelId="{D82CC26E-720A-4746-8BA3-40360D67C159}" type="sibTrans" cxnId="{C316F114-0416-4B7F-8AEA-4340F3AFE190}">
      <dgm:prSet/>
      <dgm:spPr/>
      <dgm:t>
        <a:bodyPr/>
        <a:lstStyle/>
        <a:p>
          <a:endParaRPr lang="es-CL"/>
        </a:p>
      </dgm:t>
    </dgm:pt>
    <dgm:pt modelId="{28B7E30D-E085-44CB-9837-3A537375210A}">
      <dgm:prSet phldrT="[Texto]"/>
      <dgm:spPr/>
      <dgm:t>
        <a:bodyPr/>
        <a:lstStyle/>
        <a:p>
          <a:r>
            <a:rPr lang="es-CL" dirty="0"/>
            <a:t>Matriz S</a:t>
          </a:r>
        </a:p>
      </dgm:t>
    </dgm:pt>
    <dgm:pt modelId="{E8E3B66A-9C7B-432D-BDF0-5EF25528B862}" type="parTrans" cxnId="{466C192B-8DBD-4A3F-8A4B-84A3121A5DA9}">
      <dgm:prSet/>
      <dgm:spPr/>
      <dgm:t>
        <a:bodyPr/>
        <a:lstStyle/>
        <a:p>
          <a:endParaRPr lang="es-CL"/>
        </a:p>
      </dgm:t>
    </dgm:pt>
    <dgm:pt modelId="{BE58B74C-212B-45AB-84E3-F3DE8F792841}" type="sibTrans" cxnId="{466C192B-8DBD-4A3F-8A4B-84A3121A5DA9}">
      <dgm:prSet/>
      <dgm:spPr/>
      <dgm:t>
        <a:bodyPr/>
        <a:lstStyle/>
        <a:p>
          <a:endParaRPr lang="es-CL" dirty="0"/>
        </a:p>
      </dgm:t>
    </dgm:pt>
    <dgm:pt modelId="{ADC8EBEA-7476-4E37-9B8E-0D69CCD1E7C4}" type="pres">
      <dgm:prSet presAssocID="{33032E3A-24D4-4346-A6A6-748F24BD7450}" presName="linearFlow" presStyleCnt="0">
        <dgm:presLayoutVars>
          <dgm:dir/>
          <dgm:resizeHandles val="exact"/>
        </dgm:presLayoutVars>
      </dgm:prSet>
      <dgm:spPr/>
    </dgm:pt>
    <dgm:pt modelId="{1430D84D-18B8-49AB-A1F1-88A68A2819D7}" type="pres">
      <dgm:prSet presAssocID="{6DFB8155-8D4C-492A-8BA9-F1A468D8F485}" presName="node" presStyleLbl="node1" presStyleIdx="0" presStyleCnt="4">
        <dgm:presLayoutVars>
          <dgm:bulletEnabled val="1"/>
        </dgm:presLayoutVars>
      </dgm:prSet>
      <dgm:spPr/>
    </dgm:pt>
    <dgm:pt modelId="{2112D210-B272-4F69-BA1E-47EB099E4F88}" type="pres">
      <dgm:prSet presAssocID="{017B9C97-3E49-40DB-AB2E-B1362FB6AE82}" presName="spacerL" presStyleCnt="0"/>
      <dgm:spPr/>
    </dgm:pt>
    <dgm:pt modelId="{195160BA-15F0-4E56-9BA0-91E41DC87A48}" type="pres">
      <dgm:prSet presAssocID="{017B9C97-3E49-40DB-AB2E-B1362FB6AE82}" presName="sibTrans" presStyleLbl="sibTrans2D1" presStyleIdx="0" presStyleCnt="3"/>
      <dgm:spPr/>
    </dgm:pt>
    <dgm:pt modelId="{42EDDBF0-7802-44C1-9C17-D62CDD325E7D}" type="pres">
      <dgm:prSet presAssocID="{017B9C97-3E49-40DB-AB2E-B1362FB6AE82}" presName="spacerR" presStyleCnt="0"/>
      <dgm:spPr/>
    </dgm:pt>
    <dgm:pt modelId="{0B113547-912F-4C89-81FE-5E590C493BB0}" type="pres">
      <dgm:prSet presAssocID="{FE3B8655-DE3A-44A0-AA0E-C766EDACA26A}" presName="node" presStyleLbl="node1" presStyleIdx="1" presStyleCnt="4">
        <dgm:presLayoutVars>
          <dgm:bulletEnabled val="1"/>
        </dgm:presLayoutVars>
      </dgm:prSet>
      <dgm:spPr/>
    </dgm:pt>
    <dgm:pt modelId="{57F4B13A-9DA0-4CEE-9676-4FCD920C2C8D}" type="pres">
      <dgm:prSet presAssocID="{028A9900-7D3D-43BB-89EB-8C9503159892}" presName="spacerL" presStyleCnt="0"/>
      <dgm:spPr/>
    </dgm:pt>
    <dgm:pt modelId="{53F7D812-A706-4F61-86B4-E554AF1BD676}" type="pres">
      <dgm:prSet presAssocID="{028A9900-7D3D-43BB-89EB-8C9503159892}" presName="sibTrans" presStyleLbl="sibTrans2D1" presStyleIdx="1" presStyleCnt="3"/>
      <dgm:spPr/>
    </dgm:pt>
    <dgm:pt modelId="{B55B6209-D291-445E-958D-0301AB29C3D9}" type="pres">
      <dgm:prSet presAssocID="{028A9900-7D3D-43BB-89EB-8C9503159892}" presName="spacerR" presStyleCnt="0"/>
      <dgm:spPr/>
    </dgm:pt>
    <dgm:pt modelId="{EEBFEC97-6DD4-4279-BCB3-89C8372C66F9}" type="pres">
      <dgm:prSet presAssocID="{28B7E30D-E085-44CB-9837-3A537375210A}" presName="node" presStyleLbl="node1" presStyleIdx="2" presStyleCnt="4">
        <dgm:presLayoutVars>
          <dgm:bulletEnabled val="1"/>
        </dgm:presLayoutVars>
      </dgm:prSet>
      <dgm:spPr/>
    </dgm:pt>
    <dgm:pt modelId="{E6AF83FC-7578-40E7-9876-53008C508974}" type="pres">
      <dgm:prSet presAssocID="{BE58B74C-212B-45AB-84E3-F3DE8F792841}" presName="spacerL" presStyleCnt="0"/>
      <dgm:spPr/>
    </dgm:pt>
    <dgm:pt modelId="{845C946E-B5D7-4F9B-878A-897D875E181D}" type="pres">
      <dgm:prSet presAssocID="{BE58B74C-212B-45AB-84E3-F3DE8F792841}" presName="sibTrans" presStyleLbl="sibTrans2D1" presStyleIdx="2" presStyleCnt="3"/>
      <dgm:spPr>
        <a:prstGeom prst="mathPlus">
          <a:avLst/>
        </a:prstGeom>
      </dgm:spPr>
    </dgm:pt>
    <dgm:pt modelId="{912DFA48-D4F1-48EB-8538-CF6EE5723EE4}" type="pres">
      <dgm:prSet presAssocID="{BE58B74C-212B-45AB-84E3-F3DE8F792841}" presName="spacerR" presStyleCnt="0"/>
      <dgm:spPr/>
    </dgm:pt>
    <dgm:pt modelId="{0365DC81-A8F5-4A1D-B268-0CA630B1B2B2}" type="pres">
      <dgm:prSet presAssocID="{0C2AD7EC-C010-439A-B93A-D3DE6DF25F5F}" presName="node" presStyleLbl="node1" presStyleIdx="3" presStyleCnt="4" custLinFactNeighborX="14931" custLinFactNeighborY="1194">
        <dgm:presLayoutVars>
          <dgm:bulletEnabled val="1"/>
        </dgm:presLayoutVars>
      </dgm:prSet>
      <dgm:spPr/>
    </dgm:pt>
  </dgm:ptLst>
  <dgm:cxnLst>
    <dgm:cxn modelId="{0CD96F01-9FF6-44FF-9669-EB663FC7AE4C}" type="presOf" srcId="{017B9C97-3E49-40DB-AB2E-B1362FB6AE82}" destId="{195160BA-15F0-4E56-9BA0-91E41DC87A48}" srcOrd="0" destOrd="0" presId="urn:microsoft.com/office/officeart/2005/8/layout/equation1"/>
    <dgm:cxn modelId="{C316F114-0416-4B7F-8AEA-4340F3AFE190}" srcId="{33032E3A-24D4-4346-A6A6-748F24BD7450}" destId="{0C2AD7EC-C010-439A-B93A-D3DE6DF25F5F}" srcOrd="3" destOrd="0" parTransId="{6EB8385D-8680-475F-BA99-B08F63033859}" sibTransId="{D82CC26E-720A-4746-8BA3-40360D67C159}"/>
    <dgm:cxn modelId="{EA2B4C17-DCDB-448C-83F5-04EECF8AC208}" type="presOf" srcId="{028A9900-7D3D-43BB-89EB-8C9503159892}" destId="{53F7D812-A706-4F61-86B4-E554AF1BD676}" srcOrd="0" destOrd="0" presId="urn:microsoft.com/office/officeart/2005/8/layout/equation1"/>
    <dgm:cxn modelId="{76668B17-0AEA-407C-B8D1-984387427B65}" type="presOf" srcId="{FE3B8655-DE3A-44A0-AA0E-C766EDACA26A}" destId="{0B113547-912F-4C89-81FE-5E590C493BB0}" srcOrd="0" destOrd="0" presId="urn:microsoft.com/office/officeart/2005/8/layout/equation1"/>
    <dgm:cxn modelId="{466C192B-8DBD-4A3F-8A4B-84A3121A5DA9}" srcId="{33032E3A-24D4-4346-A6A6-748F24BD7450}" destId="{28B7E30D-E085-44CB-9837-3A537375210A}" srcOrd="2" destOrd="0" parTransId="{E8E3B66A-9C7B-432D-BDF0-5EF25528B862}" sibTransId="{BE58B74C-212B-45AB-84E3-F3DE8F792841}"/>
    <dgm:cxn modelId="{48D5FF38-CEAB-4F79-856D-411B1FD297F2}" type="presOf" srcId="{0C2AD7EC-C010-439A-B93A-D3DE6DF25F5F}" destId="{0365DC81-A8F5-4A1D-B268-0CA630B1B2B2}" srcOrd="0" destOrd="0" presId="urn:microsoft.com/office/officeart/2005/8/layout/equation1"/>
    <dgm:cxn modelId="{B609216A-9960-4272-B3DE-E6E1713B6B30}" type="presOf" srcId="{33032E3A-24D4-4346-A6A6-748F24BD7450}" destId="{ADC8EBEA-7476-4E37-9B8E-0D69CCD1E7C4}" srcOrd="0" destOrd="0" presId="urn:microsoft.com/office/officeart/2005/8/layout/equation1"/>
    <dgm:cxn modelId="{3706FA52-788C-4DA5-A02C-CE8C61F2EBE5}" type="presOf" srcId="{28B7E30D-E085-44CB-9837-3A537375210A}" destId="{EEBFEC97-6DD4-4279-BCB3-89C8372C66F9}" srcOrd="0" destOrd="0" presId="urn:microsoft.com/office/officeart/2005/8/layout/equation1"/>
    <dgm:cxn modelId="{9BAA9775-9545-4A3A-8DDA-E1BEABE8CC36}" type="presOf" srcId="{BE58B74C-212B-45AB-84E3-F3DE8F792841}" destId="{845C946E-B5D7-4F9B-878A-897D875E181D}" srcOrd="0" destOrd="0" presId="urn:microsoft.com/office/officeart/2005/8/layout/equation1"/>
    <dgm:cxn modelId="{A0FC068C-AFCC-4273-92B7-1C5E2442E155}" srcId="{33032E3A-24D4-4346-A6A6-748F24BD7450}" destId="{FE3B8655-DE3A-44A0-AA0E-C766EDACA26A}" srcOrd="1" destOrd="0" parTransId="{5D06CFC3-E8F6-4A53-9313-1BFC4603A029}" sibTransId="{028A9900-7D3D-43BB-89EB-8C9503159892}"/>
    <dgm:cxn modelId="{35955CB3-FE85-43D0-AB81-6D956E67EC53}" srcId="{33032E3A-24D4-4346-A6A6-748F24BD7450}" destId="{6DFB8155-8D4C-492A-8BA9-F1A468D8F485}" srcOrd="0" destOrd="0" parTransId="{6E40C1CE-F38D-4AF8-A7AC-A9A59F931598}" sibTransId="{017B9C97-3E49-40DB-AB2E-B1362FB6AE82}"/>
    <dgm:cxn modelId="{DF0890B3-46AC-43A7-B993-D19E34555B32}" type="presOf" srcId="{6DFB8155-8D4C-492A-8BA9-F1A468D8F485}" destId="{1430D84D-18B8-49AB-A1F1-88A68A2819D7}" srcOrd="0" destOrd="0" presId="urn:microsoft.com/office/officeart/2005/8/layout/equation1"/>
    <dgm:cxn modelId="{1F48A622-0E6F-400A-971A-7103EE504631}" type="presParOf" srcId="{ADC8EBEA-7476-4E37-9B8E-0D69CCD1E7C4}" destId="{1430D84D-18B8-49AB-A1F1-88A68A2819D7}" srcOrd="0" destOrd="0" presId="urn:microsoft.com/office/officeart/2005/8/layout/equation1"/>
    <dgm:cxn modelId="{C7296A7C-D78F-46F8-ABEF-6F1FC4B18B41}" type="presParOf" srcId="{ADC8EBEA-7476-4E37-9B8E-0D69CCD1E7C4}" destId="{2112D210-B272-4F69-BA1E-47EB099E4F88}" srcOrd="1" destOrd="0" presId="urn:microsoft.com/office/officeart/2005/8/layout/equation1"/>
    <dgm:cxn modelId="{C07C85C6-C128-4119-A91B-9AF6270E5528}" type="presParOf" srcId="{ADC8EBEA-7476-4E37-9B8E-0D69CCD1E7C4}" destId="{195160BA-15F0-4E56-9BA0-91E41DC87A48}" srcOrd="2" destOrd="0" presId="urn:microsoft.com/office/officeart/2005/8/layout/equation1"/>
    <dgm:cxn modelId="{36994D44-5207-4D14-8F7B-D7F61F506915}" type="presParOf" srcId="{ADC8EBEA-7476-4E37-9B8E-0D69CCD1E7C4}" destId="{42EDDBF0-7802-44C1-9C17-D62CDD325E7D}" srcOrd="3" destOrd="0" presId="urn:microsoft.com/office/officeart/2005/8/layout/equation1"/>
    <dgm:cxn modelId="{16251A98-5E6F-41D1-8F9D-DDAAE06A49B8}" type="presParOf" srcId="{ADC8EBEA-7476-4E37-9B8E-0D69CCD1E7C4}" destId="{0B113547-912F-4C89-81FE-5E590C493BB0}" srcOrd="4" destOrd="0" presId="urn:microsoft.com/office/officeart/2005/8/layout/equation1"/>
    <dgm:cxn modelId="{515E41AA-2660-4F12-B035-65A620206D68}" type="presParOf" srcId="{ADC8EBEA-7476-4E37-9B8E-0D69CCD1E7C4}" destId="{57F4B13A-9DA0-4CEE-9676-4FCD920C2C8D}" srcOrd="5" destOrd="0" presId="urn:microsoft.com/office/officeart/2005/8/layout/equation1"/>
    <dgm:cxn modelId="{12B98B5A-CEF3-438D-A9E3-985EE17F29FD}" type="presParOf" srcId="{ADC8EBEA-7476-4E37-9B8E-0D69CCD1E7C4}" destId="{53F7D812-A706-4F61-86B4-E554AF1BD676}" srcOrd="6" destOrd="0" presId="urn:microsoft.com/office/officeart/2005/8/layout/equation1"/>
    <dgm:cxn modelId="{AD280A9D-0802-4A10-836E-16F35DD0EE20}" type="presParOf" srcId="{ADC8EBEA-7476-4E37-9B8E-0D69CCD1E7C4}" destId="{B55B6209-D291-445E-958D-0301AB29C3D9}" srcOrd="7" destOrd="0" presId="urn:microsoft.com/office/officeart/2005/8/layout/equation1"/>
    <dgm:cxn modelId="{05E378D6-5C79-4E3F-A743-70D3F8038460}" type="presParOf" srcId="{ADC8EBEA-7476-4E37-9B8E-0D69CCD1E7C4}" destId="{EEBFEC97-6DD4-4279-BCB3-89C8372C66F9}" srcOrd="8" destOrd="0" presId="urn:microsoft.com/office/officeart/2005/8/layout/equation1"/>
    <dgm:cxn modelId="{68BE1BBE-858F-4201-B8A4-A8F44FDB87C8}" type="presParOf" srcId="{ADC8EBEA-7476-4E37-9B8E-0D69CCD1E7C4}" destId="{E6AF83FC-7578-40E7-9876-53008C508974}" srcOrd="9" destOrd="0" presId="urn:microsoft.com/office/officeart/2005/8/layout/equation1"/>
    <dgm:cxn modelId="{1E70D061-B87D-49B6-AF9F-2E1DBD7A5CAF}" type="presParOf" srcId="{ADC8EBEA-7476-4E37-9B8E-0D69CCD1E7C4}" destId="{845C946E-B5D7-4F9B-878A-897D875E181D}" srcOrd="10" destOrd="0" presId="urn:microsoft.com/office/officeart/2005/8/layout/equation1"/>
    <dgm:cxn modelId="{FE55401B-2C7C-4D0D-8DE9-A57516ADDD75}" type="presParOf" srcId="{ADC8EBEA-7476-4E37-9B8E-0D69CCD1E7C4}" destId="{912DFA48-D4F1-48EB-8538-CF6EE5723EE4}" srcOrd="11" destOrd="0" presId="urn:microsoft.com/office/officeart/2005/8/layout/equation1"/>
    <dgm:cxn modelId="{92D7FA2F-D6A6-499D-BA58-6136D081A4A5}" type="presParOf" srcId="{ADC8EBEA-7476-4E37-9B8E-0D69CCD1E7C4}" destId="{0365DC81-A8F5-4A1D-B268-0CA630B1B2B2}"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BFC1E8-6F9B-3D45-92B0-6CCBB7B6E2AB}" type="doc">
      <dgm:prSet loTypeId="urn:microsoft.com/office/officeart/2005/8/layout/equation2" loCatId="" qsTypeId="urn:microsoft.com/office/officeart/2005/8/quickstyle/simple1" qsCatId="simple" csTypeId="urn:microsoft.com/office/officeart/2005/8/colors/colorful4" csCatId="colorful" phldr="1"/>
      <dgm:spPr/>
    </dgm:pt>
    <dgm:pt modelId="{CF0669B5-E918-3446-B946-7B7A323D0477}">
      <dgm:prSet phldrT="[Text]" custT="1"/>
      <dgm:spPr/>
      <dgm:t>
        <a:bodyPr/>
        <a:lstStyle/>
        <a:p>
          <a:r>
            <a:rPr lang="es-ES_tradnl" sz="1400" noProof="0" dirty="0"/>
            <a:t>Datos</a:t>
          </a:r>
          <a:r>
            <a:rPr lang="en-US" sz="1400" dirty="0"/>
            <a:t> </a:t>
          </a:r>
          <a:r>
            <a:rPr lang="es-ES_tradnl" sz="1400" noProof="0" dirty="0"/>
            <a:t>personales</a:t>
          </a:r>
        </a:p>
      </dgm:t>
    </dgm:pt>
    <dgm:pt modelId="{48CDC761-5115-B640-96D0-D543BF08CC4F}" type="parTrans" cxnId="{EDA90528-36B0-6B45-A71E-F1D1FA338081}">
      <dgm:prSet/>
      <dgm:spPr/>
      <dgm:t>
        <a:bodyPr/>
        <a:lstStyle/>
        <a:p>
          <a:endParaRPr lang="en-US" sz="3200"/>
        </a:p>
      </dgm:t>
    </dgm:pt>
    <dgm:pt modelId="{1E573CED-B888-F547-80AF-048A749F2790}" type="sibTrans" cxnId="{EDA90528-36B0-6B45-A71E-F1D1FA338081}">
      <dgm:prSet custT="1"/>
      <dgm:spPr/>
      <dgm:t>
        <a:bodyPr/>
        <a:lstStyle/>
        <a:p>
          <a:endParaRPr lang="en-US" sz="1100" dirty="0"/>
        </a:p>
      </dgm:t>
    </dgm:pt>
    <dgm:pt modelId="{9F8A1AB0-1A01-4047-9347-EE7DBC4ADCD5}">
      <dgm:prSet phldrT="[Text]" custT="1"/>
      <dgm:spPr/>
      <dgm:t>
        <a:bodyPr/>
        <a:lstStyle/>
        <a:p>
          <a:r>
            <a:rPr lang="es-ES_tradnl" sz="1400" noProof="0" dirty="0"/>
            <a:t>Causal Cese</a:t>
          </a:r>
        </a:p>
      </dgm:t>
    </dgm:pt>
    <dgm:pt modelId="{D650E282-9A1B-3345-8ADB-0A22DAE15BB1}" type="parTrans" cxnId="{EAA74086-57AC-3544-B5AE-73FD47E1297B}">
      <dgm:prSet/>
      <dgm:spPr/>
      <dgm:t>
        <a:bodyPr/>
        <a:lstStyle/>
        <a:p>
          <a:endParaRPr lang="en-US" sz="3200"/>
        </a:p>
      </dgm:t>
    </dgm:pt>
    <dgm:pt modelId="{70037E48-E3CC-D84E-BAF5-217A1CFDC764}" type="sibTrans" cxnId="{EAA74086-57AC-3544-B5AE-73FD47E1297B}">
      <dgm:prSet custT="1"/>
      <dgm:spPr/>
      <dgm:t>
        <a:bodyPr/>
        <a:lstStyle/>
        <a:p>
          <a:endParaRPr lang="en-US" sz="1100" dirty="0"/>
        </a:p>
      </dgm:t>
    </dgm:pt>
    <dgm:pt modelId="{F7ED9A94-A1F0-234A-8DB9-F9A431DCA550}">
      <dgm:prSet phldrT="[Text]" custT="1"/>
      <dgm:spPr/>
      <dgm:t>
        <a:bodyPr/>
        <a:lstStyle/>
        <a:p>
          <a:r>
            <a:rPr lang="es-ES_tradnl" sz="3200" noProof="0" dirty="0"/>
            <a:t>Matriz</a:t>
          </a:r>
          <a:r>
            <a:rPr lang="en-US" sz="3200" dirty="0"/>
            <a:t>_C</a:t>
          </a:r>
        </a:p>
      </dgm:t>
    </dgm:pt>
    <dgm:pt modelId="{D0B73D9F-C817-5E46-A9EB-06731ACEB249}" type="parTrans" cxnId="{C0ACDE5A-FCA5-AA4E-B701-89241B42C38F}">
      <dgm:prSet/>
      <dgm:spPr/>
      <dgm:t>
        <a:bodyPr/>
        <a:lstStyle/>
        <a:p>
          <a:endParaRPr lang="en-US" sz="3200"/>
        </a:p>
      </dgm:t>
    </dgm:pt>
    <dgm:pt modelId="{BE1D31D8-6913-D54A-A9E8-8558455EEB67}" type="sibTrans" cxnId="{C0ACDE5A-FCA5-AA4E-B701-89241B42C38F}">
      <dgm:prSet/>
      <dgm:spPr/>
      <dgm:t>
        <a:bodyPr/>
        <a:lstStyle/>
        <a:p>
          <a:endParaRPr lang="en-US" sz="3200"/>
        </a:p>
      </dgm:t>
    </dgm:pt>
    <dgm:pt modelId="{5E4F76B5-B7AB-2B4A-9D0D-48F65988F4F6}">
      <dgm:prSet custT="1"/>
      <dgm:spPr/>
      <dgm:t>
        <a:bodyPr/>
        <a:lstStyle/>
        <a:p>
          <a:r>
            <a:rPr lang="es-ES_tradnl" sz="1400" noProof="0" dirty="0"/>
            <a:t>Datos</a:t>
          </a:r>
          <a:r>
            <a:rPr lang="en-US" sz="1400" dirty="0"/>
            <a:t> del Contrato</a:t>
          </a:r>
        </a:p>
      </dgm:t>
    </dgm:pt>
    <dgm:pt modelId="{3ACE9617-8246-9C41-8128-FF201160DC25}" type="parTrans" cxnId="{34E74FE5-8DD7-B24A-9DBF-1091DC7AEC94}">
      <dgm:prSet/>
      <dgm:spPr/>
      <dgm:t>
        <a:bodyPr/>
        <a:lstStyle/>
        <a:p>
          <a:endParaRPr lang="en-US" sz="3200"/>
        </a:p>
      </dgm:t>
    </dgm:pt>
    <dgm:pt modelId="{713C6BCD-541F-0741-B666-E079ABD51D82}" type="sibTrans" cxnId="{34E74FE5-8DD7-B24A-9DBF-1091DC7AEC94}">
      <dgm:prSet custT="1"/>
      <dgm:spPr/>
      <dgm:t>
        <a:bodyPr/>
        <a:lstStyle/>
        <a:p>
          <a:endParaRPr lang="en-US" sz="1100" dirty="0"/>
        </a:p>
      </dgm:t>
    </dgm:pt>
    <dgm:pt modelId="{A911D5B1-BDCE-384E-85A7-ECD81A23444C}" type="pres">
      <dgm:prSet presAssocID="{0EBFC1E8-6F9B-3D45-92B0-6CCBB7B6E2AB}" presName="Name0" presStyleCnt="0">
        <dgm:presLayoutVars>
          <dgm:dir/>
          <dgm:resizeHandles val="exact"/>
        </dgm:presLayoutVars>
      </dgm:prSet>
      <dgm:spPr/>
    </dgm:pt>
    <dgm:pt modelId="{80950AE1-DA14-AD4E-B0A0-066505704FA1}" type="pres">
      <dgm:prSet presAssocID="{0EBFC1E8-6F9B-3D45-92B0-6CCBB7B6E2AB}" presName="vNodes" presStyleCnt="0"/>
      <dgm:spPr/>
    </dgm:pt>
    <dgm:pt modelId="{DC4D862B-36C1-CA45-881C-5F28728FB61B}" type="pres">
      <dgm:prSet presAssocID="{CF0669B5-E918-3446-B946-7B7A323D0477}" presName="node" presStyleLbl="node1" presStyleIdx="0" presStyleCnt="4">
        <dgm:presLayoutVars>
          <dgm:bulletEnabled val="1"/>
        </dgm:presLayoutVars>
      </dgm:prSet>
      <dgm:spPr/>
    </dgm:pt>
    <dgm:pt modelId="{6BC149E5-1358-DA46-A043-38710E064BF3}" type="pres">
      <dgm:prSet presAssocID="{1E573CED-B888-F547-80AF-048A749F2790}" presName="spacerT" presStyleCnt="0"/>
      <dgm:spPr/>
    </dgm:pt>
    <dgm:pt modelId="{54B22EBF-4BD6-B247-BA80-74211CE53D13}" type="pres">
      <dgm:prSet presAssocID="{1E573CED-B888-F547-80AF-048A749F2790}" presName="sibTrans" presStyleLbl="sibTrans2D1" presStyleIdx="0" presStyleCnt="3"/>
      <dgm:spPr/>
    </dgm:pt>
    <dgm:pt modelId="{97D15DC1-2AB9-0C40-90D2-3B4194C99033}" type="pres">
      <dgm:prSet presAssocID="{1E573CED-B888-F547-80AF-048A749F2790}" presName="spacerB" presStyleCnt="0"/>
      <dgm:spPr/>
    </dgm:pt>
    <dgm:pt modelId="{F4C2C787-4D78-1442-AE03-2093DE2CC317}" type="pres">
      <dgm:prSet presAssocID="{5E4F76B5-B7AB-2B4A-9D0D-48F65988F4F6}" presName="node" presStyleLbl="node1" presStyleIdx="1" presStyleCnt="4">
        <dgm:presLayoutVars>
          <dgm:bulletEnabled val="1"/>
        </dgm:presLayoutVars>
      </dgm:prSet>
      <dgm:spPr/>
    </dgm:pt>
    <dgm:pt modelId="{7F8FD9CE-8C8F-4543-999D-DCFE8D2DE124}" type="pres">
      <dgm:prSet presAssocID="{713C6BCD-541F-0741-B666-E079ABD51D82}" presName="spacerT" presStyleCnt="0"/>
      <dgm:spPr/>
    </dgm:pt>
    <dgm:pt modelId="{E912B662-03EF-F146-AECD-F447DE358C0E}" type="pres">
      <dgm:prSet presAssocID="{713C6BCD-541F-0741-B666-E079ABD51D82}" presName="sibTrans" presStyleLbl="sibTrans2D1" presStyleIdx="1" presStyleCnt="3"/>
      <dgm:spPr/>
    </dgm:pt>
    <dgm:pt modelId="{32C9DD05-F896-4843-AC69-073BFD4DEFD0}" type="pres">
      <dgm:prSet presAssocID="{713C6BCD-541F-0741-B666-E079ABD51D82}" presName="spacerB" presStyleCnt="0"/>
      <dgm:spPr/>
    </dgm:pt>
    <dgm:pt modelId="{0F1DE70C-0D33-484E-99C6-0F0EB4FAE245}" type="pres">
      <dgm:prSet presAssocID="{9F8A1AB0-1A01-4047-9347-EE7DBC4ADCD5}" presName="node" presStyleLbl="node1" presStyleIdx="2" presStyleCnt="4">
        <dgm:presLayoutVars>
          <dgm:bulletEnabled val="1"/>
        </dgm:presLayoutVars>
      </dgm:prSet>
      <dgm:spPr/>
    </dgm:pt>
    <dgm:pt modelId="{FB76CE77-41D5-3340-988F-33554C822DAE}" type="pres">
      <dgm:prSet presAssocID="{0EBFC1E8-6F9B-3D45-92B0-6CCBB7B6E2AB}" presName="sibTransLast" presStyleLbl="sibTrans2D1" presStyleIdx="2" presStyleCnt="3"/>
      <dgm:spPr/>
    </dgm:pt>
    <dgm:pt modelId="{8E55DDE6-3259-C34B-8E1A-DD1BDF0CA358}" type="pres">
      <dgm:prSet presAssocID="{0EBFC1E8-6F9B-3D45-92B0-6CCBB7B6E2AB}" presName="connectorText" presStyleLbl="sibTrans2D1" presStyleIdx="2" presStyleCnt="3"/>
      <dgm:spPr/>
    </dgm:pt>
    <dgm:pt modelId="{07560488-B33B-134E-BEC2-7FDB2176B5E9}" type="pres">
      <dgm:prSet presAssocID="{0EBFC1E8-6F9B-3D45-92B0-6CCBB7B6E2AB}" presName="lastNode" presStyleLbl="node1" presStyleIdx="3" presStyleCnt="4">
        <dgm:presLayoutVars>
          <dgm:bulletEnabled val="1"/>
        </dgm:presLayoutVars>
      </dgm:prSet>
      <dgm:spPr/>
    </dgm:pt>
  </dgm:ptLst>
  <dgm:cxnLst>
    <dgm:cxn modelId="{CAF4B101-B5A2-C541-AB5B-84934F0AA4D9}" type="presOf" srcId="{70037E48-E3CC-D84E-BAF5-217A1CFDC764}" destId="{FB76CE77-41D5-3340-988F-33554C822DAE}" srcOrd="0" destOrd="0" presId="urn:microsoft.com/office/officeart/2005/8/layout/equation2"/>
    <dgm:cxn modelId="{80A20E0B-6DB6-3B43-8CED-16DEC18001B8}" type="presOf" srcId="{5E4F76B5-B7AB-2B4A-9D0D-48F65988F4F6}" destId="{F4C2C787-4D78-1442-AE03-2093DE2CC317}" srcOrd="0" destOrd="0" presId="urn:microsoft.com/office/officeart/2005/8/layout/equation2"/>
    <dgm:cxn modelId="{EDA90528-36B0-6B45-A71E-F1D1FA338081}" srcId="{0EBFC1E8-6F9B-3D45-92B0-6CCBB7B6E2AB}" destId="{CF0669B5-E918-3446-B946-7B7A323D0477}" srcOrd="0" destOrd="0" parTransId="{48CDC761-5115-B640-96D0-D543BF08CC4F}" sibTransId="{1E573CED-B888-F547-80AF-048A749F2790}"/>
    <dgm:cxn modelId="{A940783A-B5EE-2547-BC90-5E821F46CE87}" type="presOf" srcId="{F7ED9A94-A1F0-234A-8DB9-F9A431DCA550}" destId="{07560488-B33B-134E-BEC2-7FDB2176B5E9}" srcOrd="0" destOrd="0" presId="urn:microsoft.com/office/officeart/2005/8/layout/equation2"/>
    <dgm:cxn modelId="{9C8EA441-B6F4-5549-9207-C3C4BF6B2882}" type="presOf" srcId="{9F8A1AB0-1A01-4047-9347-EE7DBC4ADCD5}" destId="{0F1DE70C-0D33-484E-99C6-0F0EB4FAE245}" srcOrd="0" destOrd="0" presId="urn:microsoft.com/office/officeart/2005/8/layout/equation2"/>
    <dgm:cxn modelId="{C0ACDE5A-FCA5-AA4E-B701-89241B42C38F}" srcId="{0EBFC1E8-6F9B-3D45-92B0-6CCBB7B6E2AB}" destId="{F7ED9A94-A1F0-234A-8DB9-F9A431DCA550}" srcOrd="3" destOrd="0" parTransId="{D0B73D9F-C817-5E46-A9EB-06731ACEB249}" sibTransId="{BE1D31D8-6913-D54A-A9E8-8558455EEB67}"/>
    <dgm:cxn modelId="{A110477D-17EE-CF47-BC49-EE8946B8D42E}" type="presOf" srcId="{713C6BCD-541F-0741-B666-E079ABD51D82}" destId="{E912B662-03EF-F146-AECD-F447DE358C0E}" srcOrd="0" destOrd="0" presId="urn:microsoft.com/office/officeart/2005/8/layout/equation2"/>
    <dgm:cxn modelId="{36FD4385-473A-A640-974D-D41E68F8C920}" type="presOf" srcId="{70037E48-E3CC-D84E-BAF5-217A1CFDC764}" destId="{8E55DDE6-3259-C34B-8E1A-DD1BDF0CA358}" srcOrd="1" destOrd="0" presId="urn:microsoft.com/office/officeart/2005/8/layout/equation2"/>
    <dgm:cxn modelId="{EAA74086-57AC-3544-B5AE-73FD47E1297B}" srcId="{0EBFC1E8-6F9B-3D45-92B0-6CCBB7B6E2AB}" destId="{9F8A1AB0-1A01-4047-9347-EE7DBC4ADCD5}" srcOrd="2" destOrd="0" parTransId="{D650E282-9A1B-3345-8ADB-0A22DAE15BB1}" sibTransId="{70037E48-E3CC-D84E-BAF5-217A1CFDC764}"/>
    <dgm:cxn modelId="{9DC000B5-0A0D-2940-BD24-8B7EB9422D9A}" type="presOf" srcId="{0EBFC1E8-6F9B-3D45-92B0-6CCBB7B6E2AB}" destId="{A911D5B1-BDCE-384E-85A7-ECD81A23444C}" srcOrd="0" destOrd="0" presId="urn:microsoft.com/office/officeart/2005/8/layout/equation2"/>
    <dgm:cxn modelId="{34E74FE5-8DD7-B24A-9DBF-1091DC7AEC94}" srcId="{0EBFC1E8-6F9B-3D45-92B0-6CCBB7B6E2AB}" destId="{5E4F76B5-B7AB-2B4A-9D0D-48F65988F4F6}" srcOrd="1" destOrd="0" parTransId="{3ACE9617-8246-9C41-8128-FF201160DC25}" sibTransId="{713C6BCD-541F-0741-B666-E079ABD51D82}"/>
    <dgm:cxn modelId="{7D11D0E6-AB73-F843-A4A0-98FA9479DC83}" type="presOf" srcId="{CF0669B5-E918-3446-B946-7B7A323D0477}" destId="{DC4D862B-36C1-CA45-881C-5F28728FB61B}" srcOrd="0" destOrd="0" presId="urn:microsoft.com/office/officeart/2005/8/layout/equation2"/>
    <dgm:cxn modelId="{B45DF6FD-F3CD-084F-B2A2-2BEDD2A6ADFB}" type="presOf" srcId="{1E573CED-B888-F547-80AF-048A749F2790}" destId="{54B22EBF-4BD6-B247-BA80-74211CE53D13}" srcOrd="0" destOrd="0" presId="urn:microsoft.com/office/officeart/2005/8/layout/equation2"/>
    <dgm:cxn modelId="{E62B8ECD-290F-2A49-8C5B-D207F649AC00}" type="presParOf" srcId="{A911D5B1-BDCE-384E-85A7-ECD81A23444C}" destId="{80950AE1-DA14-AD4E-B0A0-066505704FA1}" srcOrd="0" destOrd="0" presId="urn:microsoft.com/office/officeart/2005/8/layout/equation2"/>
    <dgm:cxn modelId="{AA9BBFFD-E96A-644F-9DE0-039D56A61D8A}" type="presParOf" srcId="{80950AE1-DA14-AD4E-B0A0-066505704FA1}" destId="{DC4D862B-36C1-CA45-881C-5F28728FB61B}" srcOrd="0" destOrd="0" presId="urn:microsoft.com/office/officeart/2005/8/layout/equation2"/>
    <dgm:cxn modelId="{525F0193-B3C2-F842-9531-21467E295E96}" type="presParOf" srcId="{80950AE1-DA14-AD4E-B0A0-066505704FA1}" destId="{6BC149E5-1358-DA46-A043-38710E064BF3}" srcOrd="1" destOrd="0" presId="urn:microsoft.com/office/officeart/2005/8/layout/equation2"/>
    <dgm:cxn modelId="{A64A98CD-B3A3-BE4F-9FA2-09F224D84FEF}" type="presParOf" srcId="{80950AE1-DA14-AD4E-B0A0-066505704FA1}" destId="{54B22EBF-4BD6-B247-BA80-74211CE53D13}" srcOrd="2" destOrd="0" presId="urn:microsoft.com/office/officeart/2005/8/layout/equation2"/>
    <dgm:cxn modelId="{7D53C3B9-8413-0044-A8F4-69E92DA06D95}" type="presParOf" srcId="{80950AE1-DA14-AD4E-B0A0-066505704FA1}" destId="{97D15DC1-2AB9-0C40-90D2-3B4194C99033}" srcOrd="3" destOrd="0" presId="urn:microsoft.com/office/officeart/2005/8/layout/equation2"/>
    <dgm:cxn modelId="{A6AAC261-6AF8-CE4F-964B-63BC1AAD4E20}" type="presParOf" srcId="{80950AE1-DA14-AD4E-B0A0-066505704FA1}" destId="{F4C2C787-4D78-1442-AE03-2093DE2CC317}" srcOrd="4" destOrd="0" presId="urn:microsoft.com/office/officeart/2005/8/layout/equation2"/>
    <dgm:cxn modelId="{940CEF82-6568-4D40-8267-4FD02DA1CF22}" type="presParOf" srcId="{80950AE1-DA14-AD4E-B0A0-066505704FA1}" destId="{7F8FD9CE-8C8F-4543-999D-DCFE8D2DE124}" srcOrd="5" destOrd="0" presId="urn:microsoft.com/office/officeart/2005/8/layout/equation2"/>
    <dgm:cxn modelId="{FC4DB947-C1A7-2C4D-86F0-610991D6ABFD}" type="presParOf" srcId="{80950AE1-DA14-AD4E-B0A0-066505704FA1}" destId="{E912B662-03EF-F146-AECD-F447DE358C0E}" srcOrd="6" destOrd="0" presId="urn:microsoft.com/office/officeart/2005/8/layout/equation2"/>
    <dgm:cxn modelId="{073443DE-4299-1545-B2DE-40A4C5CD5C32}" type="presParOf" srcId="{80950AE1-DA14-AD4E-B0A0-066505704FA1}" destId="{32C9DD05-F896-4843-AC69-073BFD4DEFD0}" srcOrd="7" destOrd="0" presId="urn:microsoft.com/office/officeart/2005/8/layout/equation2"/>
    <dgm:cxn modelId="{12E2F372-D4DB-7A42-A863-014D1F0A949E}" type="presParOf" srcId="{80950AE1-DA14-AD4E-B0A0-066505704FA1}" destId="{0F1DE70C-0D33-484E-99C6-0F0EB4FAE245}" srcOrd="8" destOrd="0" presId="urn:microsoft.com/office/officeart/2005/8/layout/equation2"/>
    <dgm:cxn modelId="{8AC1D434-F0F0-CC46-AC65-548F8A9D3BD6}" type="presParOf" srcId="{A911D5B1-BDCE-384E-85A7-ECD81A23444C}" destId="{FB76CE77-41D5-3340-988F-33554C822DAE}" srcOrd="1" destOrd="0" presId="urn:microsoft.com/office/officeart/2005/8/layout/equation2"/>
    <dgm:cxn modelId="{8D3F912A-2002-6648-8BEB-D7DF359EA954}" type="presParOf" srcId="{FB76CE77-41D5-3340-988F-33554C822DAE}" destId="{8E55DDE6-3259-C34B-8E1A-DD1BDF0CA358}" srcOrd="0" destOrd="0" presId="urn:microsoft.com/office/officeart/2005/8/layout/equation2"/>
    <dgm:cxn modelId="{A32E16E9-9CF4-C041-8B23-9E58C85A00E3}" type="presParOf" srcId="{A911D5B1-BDCE-384E-85A7-ECD81A23444C}" destId="{07560488-B33B-134E-BEC2-7FDB2176B5E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AA2FBE-FE04-4E09-A627-484FBD870BAA}" type="doc">
      <dgm:prSet loTypeId="urn:microsoft.com/office/officeart/2005/8/layout/venn1" loCatId="relationship" qsTypeId="urn:microsoft.com/office/officeart/2005/8/quickstyle/simple1" qsCatId="simple" csTypeId="urn:microsoft.com/office/officeart/2005/8/colors/accent1_2" csCatId="accent1" phldr="1"/>
      <dgm:spPr/>
    </dgm:pt>
    <dgm:pt modelId="{6A7E96BE-655C-48C8-A899-E237DF1C10BF}">
      <dgm:prSet phldrT="[Texto]" custT="1"/>
      <dgm:spPr/>
      <dgm:t>
        <a:bodyPr/>
        <a:lstStyle/>
        <a:p>
          <a:r>
            <a:rPr lang="es-CL" sz="2000" dirty="0"/>
            <a:t>Matriz D1</a:t>
          </a:r>
        </a:p>
      </dgm:t>
    </dgm:pt>
    <dgm:pt modelId="{598E097A-4966-41D6-9881-7BFF0AB17B3E}" type="parTrans" cxnId="{34D32097-01B1-4225-B3C7-C9CF14DA51DF}">
      <dgm:prSet/>
      <dgm:spPr/>
      <dgm:t>
        <a:bodyPr/>
        <a:lstStyle/>
        <a:p>
          <a:endParaRPr lang="es-CL"/>
        </a:p>
      </dgm:t>
    </dgm:pt>
    <dgm:pt modelId="{D70D8593-D586-46ED-B4C0-8E184CE0DD8A}" type="sibTrans" cxnId="{34D32097-01B1-4225-B3C7-C9CF14DA51DF}">
      <dgm:prSet/>
      <dgm:spPr/>
      <dgm:t>
        <a:bodyPr/>
        <a:lstStyle/>
        <a:p>
          <a:endParaRPr lang="es-CL"/>
        </a:p>
      </dgm:t>
    </dgm:pt>
    <dgm:pt modelId="{59013338-4D68-45F9-B7B5-5649326A3E76}">
      <dgm:prSet phldrT="[Texto]" custT="1"/>
      <dgm:spPr/>
      <dgm:t>
        <a:bodyPr/>
        <a:lstStyle/>
        <a:p>
          <a:r>
            <a:rPr lang="es-CL" sz="2000" dirty="0"/>
            <a:t>Matriz D2</a:t>
          </a:r>
        </a:p>
      </dgm:t>
    </dgm:pt>
    <dgm:pt modelId="{2F77F706-44C6-4A46-9601-589D305987A4}" type="parTrans" cxnId="{8E829488-6B0D-4F8A-8917-1085D823F370}">
      <dgm:prSet/>
      <dgm:spPr/>
      <dgm:t>
        <a:bodyPr/>
        <a:lstStyle/>
        <a:p>
          <a:endParaRPr lang="es-CL"/>
        </a:p>
      </dgm:t>
    </dgm:pt>
    <dgm:pt modelId="{9C06847C-4DF0-4E5E-97BC-EAE210A73105}" type="sibTrans" cxnId="{8E829488-6B0D-4F8A-8917-1085D823F370}">
      <dgm:prSet/>
      <dgm:spPr/>
      <dgm:t>
        <a:bodyPr/>
        <a:lstStyle/>
        <a:p>
          <a:endParaRPr lang="es-CL"/>
        </a:p>
      </dgm:t>
    </dgm:pt>
    <dgm:pt modelId="{DC96F992-0DD6-4F85-AC29-2DFB50DF9CC7}" type="pres">
      <dgm:prSet presAssocID="{CAAA2FBE-FE04-4E09-A627-484FBD870BAA}" presName="compositeShape" presStyleCnt="0">
        <dgm:presLayoutVars>
          <dgm:chMax val="7"/>
          <dgm:dir/>
          <dgm:resizeHandles val="exact"/>
        </dgm:presLayoutVars>
      </dgm:prSet>
      <dgm:spPr/>
    </dgm:pt>
    <dgm:pt modelId="{DB6A58EF-6656-4D47-AE9F-026557EC99A2}" type="pres">
      <dgm:prSet presAssocID="{6A7E96BE-655C-48C8-A899-E237DF1C10BF}" presName="circ1" presStyleLbl="vennNode1" presStyleIdx="0" presStyleCnt="2"/>
      <dgm:spPr/>
    </dgm:pt>
    <dgm:pt modelId="{A9895236-BC26-4ADD-AA82-556CB6CD360A}" type="pres">
      <dgm:prSet presAssocID="{6A7E96BE-655C-48C8-A899-E237DF1C10BF}" presName="circ1Tx" presStyleLbl="revTx" presStyleIdx="0" presStyleCnt="0">
        <dgm:presLayoutVars>
          <dgm:chMax val="0"/>
          <dgm:chPref val="0"/>
          <dgm:bulletEnabled val="1"/>
        </dgm:presLayoutVars>
      </dgm:prSet>
      <dgm:spPr/>
    </dgm:pt>
    <dgm:pt modelId="{5D442DB9-D0E7-48C1-B206-449431637B5D}" type="pres">
      <dgm:prSet presAssocID="{59013338-4D68-45F9-B7B5-5649326A3E76}" presName="circ2" presStyleLbl="vennNode1" presStyleIdx="1" presStyleCnt="2" custLinFactNeighborX="-6216"/>
      <dgm:spPr/>
    </dgm:pt>
    <dgm:pt modelId="{33F45FF7-9F10-4C50-8A14-AB7F5265AF74}" type="pres">
      <dgm:prSet presAssocID="{59013338-4D68-45F9-B7B5-5649326A3E76}" presName="circ2Tx" presStyleLbl="revTx" presStyleIdx="0" presStyleCnt="0">
        <dgm:presLayoutVars>
          <dgm:chMax val="0"/>
          <dgm:chPref val="0"/>
          <dgm:bulletEnabled val="1"/>
        </dgm:presLayoutVars>
      </dgm:prSet>
      <dgm:spPr/>
    </dgm:pt>
  </dgm:ptLst>
  <dgm:cxnLst>
    <dgm:cxn modelId="{1D47C90D-F4C1-4FD2-808B-FDA354691BD8}" type="presOf" srcId="{59013338-4D68-45F9-B7B5-5649326A3E76}" destId="{5D442DB9-D0E7-48C1-B206-449431637B5D}" srcOrd="0" destOrd="0" presId="urn:microsoft.com/office/officeart/2005/8/layout/venn1"/>
    <dgm:cxn modelId="{BA02A410-9EE7-49CF-B7A3-96365A804CB4}" type="presOf" srcId="{6A7E96BE-655C-48C8-A899-E237DF1C10BF}" destId="{DB6A58EF-6656-4D47-AE9F-026557EC99A2}" srcOrd="0" destOrd="0" presId="urn:microsoft.com/office/officeart/2005/8/layout/venn1"/>
    <dgm:cxn modelId="{99E8A639-4528-4F9B-B38E-6862577251A3}" type="presOf" srcId="{CAAA2FBE-FE04-4E09-A627-484FBD870BAA}" destId="{DC96F992-0DD6-4F85-AC29-2DFB50DF9CC7}" srcOrd="0" destOrd="0" presId="urn:microsoft.com/office/officeart/2005/8/layout/venn1"/>
    <dgm:cxn modelId="{6E77CB44-AB1A-4153-BAFA-3C16A385CE7E}" type="presOf" srcId="{59013338-4D68-45F9-B7B5-5649326A3E76}" destId="{33F45FF7-9F10-4C50-8A14-AB7F5265AF74}" srcOrd="1" destOrd="0" presId="urn:microsoft.com/office/officeart/2005/8/layout/venn1"/>
    <dgm:cxn modelId="{7853276A-C7A7-4F50-9B5B-8AB986CD5086}" type="presOf" srcId="{6A7E96BE-655C-48C8-A899-E237DF1C10BF}" destId="{A9895236-BC26-4ADD-AA82-556CB6CD360A}" srcOrd="1" destOrd="0" presId="urn:microsoft.com/office/officeart/2005/8/layout/venn1"/>
    <dgm:cxn modelId="{8E829488-6B0D-4F8A-8917-1085D823F370}" srcId="{CAAA2FBE-FE04-4E09-A627-484FBD870BAA}" destId="{59013338-4D68-45F9-B7B5-5649326A3E76}" srcOrd="1" destOrd="0" parTransId="{2F77F706-44C6-4A46-9601-589D305987A4}" sibTransId="{9C06847C-4DF0-4E5E-97BC-EAE210A73105}"/>
    <dgm:cxn modelId="{34D32097-01B1-4225-B3C7-C9CF14DA51DF}" srcId="{CAAA2FBE-FE04-4E09-A627-484FBD870BAA}" destId="{6A7E96BE-655C-48C8-A899-E237DF1C10BF}" srcOrd="0" destOrd="0" parTransId="{598E097A-4966-41D6-9881-7BFF0AB17B3E}" sibTransId="{D70D8593-D586-46ED-B4C0-8E184CE0DD8A}"/>
    <dgm:cxn modelId="{E9F09564-B165-4E56-950C-542D3B249AA7}" type="presParOf" srcId="{DC96F992-0DD6-4F85-AC29-2DFB50DF9CC7}" destId="{DB6A58EF-6656-4D47-AE9F-026557EC99A2}" srcOrd="0" destOrd="0" presId="urn:microsoft.com/office/officeart/2005/8/layout/venn1"/>
    <dgm:cxn modelId="{008EE5F4-73F0-4814-8DF1-5C7E50916833}" type="presParOf" srcId="{DC96F992-0DD6-4F85-AC29-2DFB50DF9CC7}" destId="{A9895236-BC26-4ADD-AA82-556CB6CD360A}" srcOrd="1" destOrd="0" presId="urn:microsoft.com/office/officeart/2005/8/layout/venn1"/>
    <dgm:cxn modelId="{115DD0B4-A004-485F-8BA7-5CCDE44199A8}" type="presParOf" srcId="{DC96F992-0DD6-4F85-AC29-2DFB50DF9CC7}" destId="{5D442DB9-D0E7-48C1-B206-449431637B5D}" srcOrd="2" destOrd="0" presId="urn:microsoft.com/office/officeart/2005/8/layout/venn1"/>
    <dgm:cxn modelId="{040EA213-15D1-4CD6-B990-4663970019FA}" type="presParOf" srcId="{DC96F992-0DD6-4F85-AC29-2DFB50DF9CC7}" destId="{33F45FF7-9F10-4C50-8A14-AB7F5265AF74}"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BFC1E8-6F9B-3D45-92B0-6CCBB7B6E2AB}" type="doc">
      <dgm:prSet loTypeId="urn:microsoft.com/office/officeart/2005/8/layout/equation2" loCatId="" qsTypeId="urn:microsoft.com/office/officeart/2005/8/quickstyle/simple1" qsCatId="simple" csTypeId="urn:microsoft.com/office/officeart/2005/8/colors/colorful4" csCatId="colorful" phldr="1"/>
      <dgm:spPr/>
    </dgm:pt>
    <dgm:pt modelId="{CF0669B5-E918-3446-B946-7B7A323D0477}">
      <dgm:prSet phldrT="[Text]" custT="1"/>
      <dgm:spPr/>
      <dgm:t>
        <a:bodyPr/>
        <a:lstStyle/>
        <a:p>
          <a:r>
            <a:rPr lang="es-MX" sz="1200" dirty="0"/>
            <a:t>Ingreso Licencias Médicas</a:t>
          </a:r>
          <a:endParaRPr lang="es-ES_tradnl" sz="1200" noProof="0" dirty="0"/>
        </a:p>
      </dgm:t>
    </dgm:pt>
    <dgm:pt modelId="{48CDC761-5115-B640-96D0-D543BF08CC4F}" type="parTrans" cxnId="{EDA90528-36B0-6B45-A71E-F1D1FA338081}">
      <dgm:prSet/>
      <dgm:spPr/>
      <dgm:t>
        <a:bodyPr/>
        <a:lstStyle/>
        <a:p>
          <a:endParaRPr lang="en-US" sz="3200"/>
        </a:p>
      </dgm:t>
    </dgm:pt>
    <dgm:pt modelId="{1E573CED-B888-F547-80AF-048A749F2790}" type="sibTrans" cxnId="{EDA90528-36B0-6B45-A71E-F1D1FA338081}">
      <dgm:prSet custT="1"/>
      <dgm:spPr/>
      <dgm:t>
        <a:bodyPr/>
        <a:lstStyle/>
        <a:p>
          <a:endParaRPr lang="en-US" sz="1100" dirty="0"/>
        </a:p>
      </dgm:t>
    </dgm:pt>
    <dgm:pt modelId="{9F8A1AB0-1A01-4047-9347-EE7DBC4ADCD5}">
      <dgm:prSet phldrT="[Text]" custT="1"/>
      <dgm:spPr/>
      <dgm:t>
        <a:bodyPr/>
        <a:lstStyle/>
        <a:p>
          <a:r>
            <a:rPr lang="es-ES_tradnl" sz="1400" noProof="0" dirty="0"/>
            <a:t>Otros</a:t>
          </a:r>
        </a:p>
      </dgm:t>
    </dgm:pt>
    <dgm:pt modelId="{D650E282-9A1B-3345-8ADB-0A22DAE15BB1}" type="parTrans" cxnId="{EAA74086-57AC-3544-B5AE-73FD47E1297B}">
      <dgm:prSet/>
      <dgm:spPr/>
      <dgm:t>
        <a:bodyPr/>
        <a:lstStyle/>
        <a:p>
          <a:endParaRPr lang="en-US" sz="3200"/>
        </a:p>
      </dgm:t>
    </dgm:pt>
    <dgm:pt modelId="{70037E48-E3CC-D84E-BAF5-217A1CFDC764}" type="sibTrans" cxnId="{EAA74086-57AC-3544-B5AE-73FD47E1297B}">
      <dgm:prSet custT="1"/>
      <dgm:spPr/>
      <dgm:t>
        <a:bodyPr/>
        <a:lstStyle/>
        <a:p>
          <a:endParaRPr lang="en-US" sz="1100" dirty="0"/>
        </a:p>
      </dgm:t>
    </dgm:pt>
    <dgm:pt modelId="{F7ED9A94-A1F0-234A-8DB9-F9A431DCA550}">
      <dgm:prSet phldrT="[Text]" custT="1"/>
      <dgm:spPr/>
      <dgm:t>
        <a:bodyPr/>
        <a:lstStyle/>
        <a:p>
          <a:r>
            <a:rPr lang="es-ES_tradnl" sz="2800" noProof="0" dirty="0"/>
            <a:t>Matriz L</a:t>
          </a:r>
          <a:endParaRPr lang="en-US" sz="2800" dirty="0"/>
        </a:p>
      </dgm:t>
    </dgm:pt>
    <dgm:pt modelId="{D0B73D9F-C817-5E46-A9EB-06731ACEB249}" type="parTrans" cxnId="{C0ACDE5A-FCA5-AA4E-B701-89241B42C38F}">
      <dgm:prSet/>
      <dgm:spPr/>
      <dgm:t>
        <a:bodyPr/>
        <a:lstStyle/>
        <a:p>
          <a:endParaRPr lang="en-US" sz="3200"/>
        </a:p>
      </dgm:t>
    </dgm:pt>
    <dgm:pt modelId="{BE1D31D8-6913-D54A-A9E8-8558455EEB67}" type="sibTrans" cxnId="{C0ACDE5A-FCA5-AA4E-B701-89241B42C38F}">
      <dgm:prSet/>
      <dgm:spPr/>
      <dgm:t>
        <a:bodyPr/>
        <a:lstStyle/>
        <a:p>
          <a:endParaRPr lang="en-US" sz="3200"/>
        </a:p>
      </dgm:t>
    </dgm:pt>
    <dgm:pt modelId="{5E4F76B5-B7AB-2B4A-9D0D-48F65988F4F6}">
      <dgm:prSet custT="1"/>
      <dgm:spPr/>
      <dgm:t>
        <a:bodyPr/>
        <a:lstStyle/>
        <a:p>
          <a:r>
            <a:rPr lang="es-ES_tradnl" sz="1400" noProof="0" dirty="0"/>
            <a:t>Datos</a:t>
          </a:r>
          <a:r>
            <a:rPr lang="en-US" sz="1400" dirty="0"/>
            <a:t> del cargo</a:t>
          </a:r>
        </a:p>
      </dgm:t>
    </dgm:pt>
    <dgm:pt modelId="{3ACE9617-8246-9C41-8128-FF201160DC25}" type="parTrans" cxnId="{34E74FE5-8DD7-B24A-9DBF-1091DC7AEC94}">
      <dgm:prSet/>
      <dgm:spPr/>
      <dgm:t>
        <a:bodyPr/>
        <a:lstStyle/>
        <a:p>
          <a:endParaRPr lang="en-US" sz="3200"/>
        </a:p>
      </dgm:t>
    </dgm:pt>
    <dgm:pt modelId="{713C6BCD-541F-0741-B666-E079ABD51D82}" type="sibTrans" cxnId="{34E74FE5-8DD7-B24A-9DBF-1091DC7AEC94}">
      <dgm:prSet custT="1"/>
      <dgm:spPr/>
      <dgm:t>
        <a:bodyPr/>
        <a:lstStyle/>
        <a:p>
          <a:endParaRPr lang="en-US" sz="1100" dirty="0"/>
        </a:p>
      </dgm:t>
    </dgm:pt>
    <dgm:pt modelId="{A911D5B1-BDCE-384E-85A7-ECD81A23444C}" type="pres">
      <dgm:prSet presAssocID="{0EBFC1E8-6F9B-3D45-92B0-6CCBB7B6E2AB}" presName="Name0" presStyleCnt="0">
        <dgm:presLayoutVars>
          <dgm:dir/>
          <dgm:resizeHandles val="exact"/>
        </dgm:presLayoutVars>
      </dgm:prSet>
      <dgm:spPr/>
    </dgm:pt>
    <dgm:pt modelId="{80950AE1-DA14-AD4E-B0A0-066505704FA1}" type="pres">
      <dgm:prSet presAssocID="{0EBFC1E8-6F9B-3D45-92B0-6CCBB7B6E2AB}" presName="vNodes" presStyleCnt="0"/>
      <dgm:spPr/>
    </dgm:pt>
    <dgm:pt modelId="{DC4D862B-36C1-CA45-881C-5F28728FB61B}" type="pres">
      <dgm:prSet presAssocID="{CF0669B5-E918-3446-B946-7B7A323D0477}" presName="node" presStyleLbl="node1" presStyleIdx="0" presStyleCnt="4">
        <dgm:presLayoutVars>
          <dgm:bulletEnabled val="1"/>
        </dgm:presLayoutVars>
      </dgm:prSet>
      <dgm:spPr/>
    </dgm:pt>
    <dgm:pt modelId="{6BC149E5-1358-DA46-A043-38710E064BF3}" type="pres">
      <dgm:prSet presAssocID="{1E573CED-B888-F547-80AF-048A749F2790}" presName="spacerT" presStyleCnt="0"/>
      <dgm:spPr/>
    </dgm:pt>
    <dgm:pt modelId="{54B22EBF-4BD6-B247-BA80-74211CE53D13}" type="pres">
      <dgm:prSet presAssocID="{1E573CED-B888-F547-80AF-048A749F2790}" presName="sibTrans" presStyleLbl="sibTrans2D1" presStyleIdx="0" presStyleCnt="3"/>
      <dgm:spPr/>
    </dgm:pt>
    <dgm:pt modelId="{97D15DC1-2AB9-0C40-90D2-3B4194C99033}" type="pres">
      <dgm:prSet presAssocID="{1E573CED-B888-F547-80AF-048A749F2790}" presName="spacerB" presStyleCnt="0"/>
      <dgm:spPr/>
    </dgm:pt>
    <dgm:pt modelId="{F4C2C787-4D78-1442-AE03-2093DE2CC317}" type="pres">
      <dgm:prSet presAssocID="{5E4F76B5-B7AB-2B4A-9D0D-48F65988F4F6}" presName="node" presStyleLbl="node1" presStyleIdx="1" presStyleCnt="4">
        <dgm:presLayoutVars>
          <dgm:bulletEnabled val="1"/>
        </dgm:presLayoutVars>
      </dgm:prSet>
      <dgm:spPr/>
    </dgm:pt>
    <dgm:pt modelId="{7F8FD9CE-8C8F-4543-999D-DCFE8D2DE124}" type="pres">
      <dgm:prSet presAssocID="{713C6BCD-541F-0741-B666-E079ABD51D82}" presName="spacerT" presStyleCnt="0"/>
      <dgm:spPr/>
    </dgm:pt>
    <dgm:pt modelId="{E912B662-03EF-F146-AECD-F447DE358C0E}" type="pres">
      <dgm:prSet presAssocID="{713C6BCD-541F-0741-B666-E079ABD51D82}" presName="sibTrans" presStyleLbl="sibTrans2D1" presStyleIdx="1" presStyleCnt="3"/>
      <dgm:spPr/>
    </dgm:pt>
    <dgm:pt modelId="{32C9DD05-F896-4843-AC69-073BFD4DEFD0}" type="pres">
      <dgm:prSet presAssocID="{713C6BCD-541F-0741-B666-E079ABD51D82}" presName="spacerB" presStyleCnt="0"/>
      <dgm:spPr/>
    </dgm:pt>
    <dgm:pt modelId="{0F1DE70C-0D33-484E-99C6-0F0EB4FAE245}" type="pres">
      <dgm:prSet presAssocID="{9F8A1AB0-1A01-4047-9347-EE7DBC4ADCD5}" presName="node" presStyleLbl="node1" presStyleIdx="2" presStyleCnt="4">
        <dgm:presLayoutVars>
          <dgm:bulletEnabled val="1"/>
        </dgm:presLayoutVars>
      </dgm:prSet>
      <dgm:spPr/>
    </dgm:pt>
    <dgm:pt modelId="{FB76CE77-41D5-3340-988F-33554C822DAE}" type="pres">
      <dgm:prSet presAssocID="{0EBFC1E8-6F9B-3D45-92B0-6CCBB7B6E2AB}" presName="sibTransLast" presStyleLbl="sibTrans2D1" presStyleIdx="2" presStyleCnt="3"/>
      <dgm:spPr/>
    </dgm:pt>
    <dgm:pt modelId="{8E55DDE6-3259-C34B-8E1A-DD1BDF0CA358}" type="pres">
      <dgm:prSet presAssocID="{0EBFC1E8-6F9B-3D45-92B0-6CCBB7B6E2AB}" presName="connectorText" presStyleLbl="sibTrans2D1" presStyleIdx="2" presStyleCnt="3"/>
      <dgm:spPr/>
    </dgm:pt>
    <dgm:pt modelId="{07560488-B33B-134E-BEC2-7FDB2176B5E9}" type="pres">
      <dgm:prSet presAssocID="{0EBFC1E8-6F9B-3D45-92B0-6CCBB7B6E2AB}" presName="lastNode" presStyleLbl="node1" presStyleIdx="3" presStyleCnt="4">
        <dgm:presLayoutVars>
          <dgm:bulletEnabled val="1"/>
        </dgm:presLayoutVars>
      </dgm:prSet>
      <dgm:spPr/>
    </dgm:pt>
  </dgm:ptLst>
  <dgm:cxnLst>
    <dgm:cxn modelId="{CAF4B101-B5A2-C541-AB5B-84934F0AA4D9}" type="presOf" srcId="{70037E48-E3CC-D84E-BAF5-217A1CFDC764}" destId="{FB76CE77-41D5-3340-988F-33554C822DAE}" srcOrd="0" destOrd="0" presId="urn:microsoft.com/office/officeart/2005/8/layout/equation2"/>
    <dgm:cxn modelId="{80A20E0B-6DB6-3B43-8CED-16DEC18001B8}" type="presOf" srcId="{5E4F76B5-B7AB-2B4A-9D0D-48F65988F4F6}" destId="{F4C2C787-4D78-1442-AE03-2093DE2CC317}" srcOrd="0" destOrd="0" presId="urn:microsoft.com/office/officeart/2005/8/layout/equation2"/>
    <dgm:cxn modelId="{EDA90528-36B0-6B45-A71E-F1D1FA338081}" srcId="{0EBFC1E8-6F9B-3D45-92B0-6CCBB7B6E2AB}" destId="{CF0669B5-E918-3446-B946-7B7A323D0477}" srcOrd="0" destOrd="0" parTransId="{48CDC761-5115-B640-96D0-D543BF08CC4F}" sibTransId="{1E573CED-B888-F547-80AF-048A749F2790}"/>
    <dgm:cxn modelId="{A940783A-B5EE-2547-BC90-5E821F46CE87}" type="presOf" srcId="{F7ED9A94-A1F0-234A-8DB9-F9A431DCA550}" destId="{07560488-B33B-134E-BEC2-7FDB2176B5E9}" srcOrd="0" destOrd="0" presId="urn:microsoft.com/office/officeart/2005/8/layout/equation2"/>
    <dgm:cxn modelId="{9C8EA441-B6F4-5549-9207-C3C4BF6B2882}" type="presOf" srcId="{9F8A1AB0-1A01-4047-9347-EE7DBC4ADCD5}" destId="{0F1DE70C-0D33-484E-99C6-0F0EB4FAE245}" srcOrd="0" destOrd="0" presId="urn:microsoft.com/office/officeart/2005/8/layout/equation2"/>
    <dgm:cxn modelId="{C0ACDE5A-FCA5-AA4E-B701-89241B42C38F}" srcId="{0EBFC1E8-6F9B-3D45-92B0-6CCBB7B6E2AB}" destId="{F7ED9A94-A1F0-234A-8DB9-F9A431DCA550}" srcOrd="3" destOrd="0" parTransId="{D0B73D9F-C817-5E46-A9EB-06731ACEB249}" sibTransId="{BE1D31D8-6913-D54A-A9E8-8558455EEB67}"/>
    <dgm:cxn modelId="{A110477D-17EE-CF47-BC49-EE8946B8D42E}" type="presOf" srcId="{713C6BCD-541F-0741-B666-E079ABD51D82}" destId="{E912B662-03EF-F146-AECD-F447DE358C0E}" srcOrd="0" destOrd="0" presId="urn:microsoft.com/office/officeart/2005/8/layout/equation2"/>
    <dgm:cxn modelId="{36FD4385-473A-A640-974D-D41E68F8C920}" type="presOf" srcId="{70037E48-E3CC-D84E-BAF5-217A1CFDC764}" destId="{8E55DDE6-3259-C34B-8E1A-DD1BDF0CA358}" srcOrd="1" destOrd="0" presId="urn:microsoft.com/office/officeart/2005/8/layout/equation2"/>
    <dgm:cxn modelId="{EAA74086-57AC-3544-B5AE-73FD47E1297B}" srcId="{0EBFC1E8-6F9B-3D45-92B0-6CCBB7B6E2AB}" destId="{9F8A1AB0-1A01-4047-9347-EE7DBC4ADCD5}" srcOrd="2" destOrd="0" parTransId="{D650E282-9A1B-3345-8ADB-0A22DAE15BB1}" sibTransId="{70037E48-E3CC-D84E-BAF5-217A1CFDC764}"/>
    <dgm:cxn modelId="{9DC000B5-0A0D-2940-BD24-8B7EB9422D9A}" type="presOf" srcId="{0EBFC1E8-6F9B-3D45-92B0-6CCBB7B6E2AB}" destId="{A911D5B1-BDCE-384E-85A7-ECD81A23444C}" srcOrd="0" destOrd="0" presId="urn:microsoft.com/office/officeart/2005/8/layout/equation2"/>
    <dgm:cxn modelId="{34E74FE5-8DD7-B24A-9DBF-1091DC7AEC94}" srcId="{0EBFC1E8-6F9B-3D45-92B0-6CCBB7B6E2AB}" destId="{5E4F76B5-B7AB-2B4A-9D0D-48F65988F4F6}" srcOrd="1" destOrd="0" parTransId="{3ACE9617-8246-9C41-8128-FF201160DC25}" sibTransId="{713C6BCD-541F-0741-B666-E079ABD51D82}"/>
    <dgm:cxn modelId="{7D11D0E6-AB73-F843-A4A0-98FA9479DC83}" type="presOf" srcId="{CF0669B5-E918-3446-B946-7B7A323D0477}" destId="{DC4D862B-36C1-CA45-881C-5F28728FB61B}" srcOrd="0" destOrd="0" presId="urn:microsoft.com/office/officeart/2005/8/layout/equation2"/>
    <dgm:cxn modelId="{B45DF6FD-F3CD-084F-B2A2-2BEDD2A6ADFB}" type="presOf" srcId="{1E573CED-B888-F547-80AF-048A749F2790}" destId="{54B22EBF-4BD6-B247-BA80-74211CE53D13}" srcOrd="0" destOrd="0" presId="urn:microsoft.com/office/officeart/2005/8/layout/equation2"/>
    <dgm:cxn modelId="{E62B8ECD-290F-2A49-8C5B-D207F649AC00}" type="presParOf" srcId="{A911D5B1-BDCE-384E-85A7-ECD81A23444C}" destId="{80950AE1-DA14-AD4E-B0A0-066505704FA1}" srcOrd="0" destOrd="0" presId="urn:microsoft.com/office/officeart/2005/8/layout/equation2"/>
    <dgm:cxn modelId="{AA9BBFFD-E96A-644F-9DE0-039D56A61D8A}" type="presParOf" srcId="{80950AE1-DA14-AD4E-B0A0-066505704FA1}" destId="{DC4D862B-36C1-CA45-881C-5F28728FB61B}" srcOrd="0" destOrd="0" presId="urn:microsoft.com/office/officeart/2005/8/layout/equation2"/>
    <dgm:cxn modelId="{525F0193-B3C2-F842-9531-21467E295E96}" type="presParOf" srcId="{80950AE1-DA14-AD4E-B0A0-066505704FA1}" destId="{6BC149E5-1358-DA46-A043-38710E064BF3}" srcOrd="1" destOrd="0" presId="urn:microsoft.com/office/officeart/2005/8/layout/equation2"/>
    <dgm:cxn modelId="{A64A98CD-B3A3-BE4F-9FA2-09F224D84FEF}" type="presParOf" srcId="{80950AE1-DA14-AD4E-B0A0-066505704FA1}" destId="{54B22EBF-4BD6-B247-BA80-74211CE53D13}" srcOrd="2" destOrd="0" presId="urn:microsoft.com/office/officeart/2005/8/layout/equation2"/>
    <dgm:cxn modelId="{7D53C3B9-8413-0044-A8F4-69E92DA06D95}" type="presParOf" srcId="{80950AE1-DA14-AD4E-B0A0-066505704FA1}" destId="{97D15DC1-2AB9-0C40-90D2-3B4194C99033}" srcOrd="3" destOrd="0" presId="urn:microsoft.com/office/officeart/2005/8/layout/equation2"/>
    <dgm:cxn modelId="{A6AAC261-6AF8-CE4F-964B-63BC1AAD4E20}" type="presParOf" srcId="{80950AE1-DA14-AD4E-B0A0-066505704FA1}" destId="{F4C2C787-4D78-1442-AE03-2093DE2CC317}" srcOrd="4" destOrd="0" presId="urn:microsoft.com/office/officeart/2005/8/layout/equation2"/>
    <dgm:cxn modelId="{940CEF82-6568-4D40-8267-4FD02DA1CF22}" type="presParOf" srcId="{80950AE1-DA14-AD4E-B0A0-066505704FA1}" destId="{7F8FD9CE-8C8F-4543-999D-DCFE8D2DE124}" srcOrd="5" destOrd="0" presId="urn:microsoft.com/office/officeart/2005/8/layout/equation2"/>
    <dgm:cxn modelId="{FC4DB947-C1A7-2C4D-86F0-610991D6ABFD}" type="presParOf" srcId="{80950AE1-DA14-AD4E-B0A0-066505704FA1}" destId="{E912B662-03EF-F146-AECD-F447DE358C0E}" srcOrd="6" destOrd="0" presId="urn:microsoft.com/office/officeart/2005/8/layout/equation2"/>
    <dgm:cxn modelId="{073443DE-4299-1545-B2DE-40A4C5CD5C32}" type="presParOf" srcId="{80950AE1-DA14-AD4E-B0A0-066505704FA1}" destId="{32C9DD05-F896-4843-AC69-073BFD4DEFD0}" srcOrd="7" destOrd="0" presId="urn:microsoft.com/office/officeart/2005/8/layout/equation2"/>
    <dgm:cxn modelId="{12E2F372-D4DB-7A42-A863-014D1F0A949E}" type="presParOf" srcId="{80950AE1-DA14-AD4E-B0A0-066505704FA1}" destId="{0F1DE70C-0D33-484E-99C6-0F0EB4FAE245}" srcOrd="8" destOrd="0" presId="urn:microsoft.com/office/officeart/2005/8/layout/equation2"/>
    <dgm:cxn modelId="{8AC1D434-F0F0-CC46-AC65-548F8A9D3BD6}" type="presParOf" srcId="{A911D5B1-BDCE-384E-85A7-ECD81A23444C}" destId="{FB76CE77-41D5-3340-988F-33554C822DAE}" srcOrd="1" destOrd="0" presId="urn:microsoft.com/office/officeart/2005/8/layout/equation2"/>
    <dgm:cxn modelId="{8D3F912A-2002-6648-8BEB-D7DF359EA954}" type="presParOf" srcId="{FB76CE77-41D5-3340-988F-33554C822DAE}" destId="{8E55DDE6-3259-C34B-8E1A-DD1BDF0CA358}" srcOrd="0" destOrd="0" presId="urn:microsoft.com/office/officeart/2005/8/layout/equation2"/>
    <dgm:cxn modelId="{A32E16E9-9CF4-C041-8B23-9E58C85A00E3}" type="presParOf" srcId="{A911D5B1-BDCE-384E-85A7-ECD81A23444C}" destId="{07560488-B33B-134E-BEC2-7FDB2176B5E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780FAF-4043-4569-A1B5-158A51A504AE}" type="doc">
      <dgm:prSet loTypeId="urn:microsoft.com/office/officeart/2005/8/layout/hProcess4" loCatId="process" qsTypeId="urn:microsoft.com/office/officeart/2005/8/quickstyle/3d3" qsCatId="3D" csTypeId="urn:microsoft.com/office/officeart/2005/8/colors/accent1_2" csCatId="accent1" phldr="1"/>
      <dgm:spPr/>
      <dgm:t>
        <a:bodyPr/>
        <a:lstStyle/>
        <a:p>
          <a:endParaRPr lang="es-MX"/>
        </a:p>
      </dgm:t>
    </dgm:pt>
    <dgm:pt modelId="{4E8A57F5-B534-484F-A7BA-A18D881C42F5}">
      <dgm:prSet phldrT="[Texto]"/>
      <dgm:spPr/>
      <dgm:t>
        <a:bodyPr/>
        <a:lstStyle/>
        <a:p>
          <a:r>
            <a:rPr lang="es-MX" dirty="0"/>
            <a:t>Con Continuidad</a:t>
          </a:r>
        </a:p>
      </dgm:t>
    </dgm:pt>
    <dgm:pt modelId="{EFF90CAF-3143-4005-B5A3-4DDC1A8C1869}" type="parTrans" cxnId="{0FFEC75A-6108-471A-A544-50C1E68A8AD5}">
      <dgm:prSet/>
      <dgm:spPr/>
      <dgm:t>
        <a:bodyPr/>
        <a:lstStyle/>
        <a:p>
          <a:endParaRPr lang="es-MX"/>
        </a:p>
      </dgm:t>
    </dgm:pt>
    <dgm:pt modelId="{583090F3-D9C6-4589-B475-291B8E145E07}" type="sibTrans" cxnId="{0FFEC75A-6108-471A-A544-50C1E68A8AD5}">
      <dgm:prSet/>
      <dgm:spPr/>
      <dgm:t>
        <a:bodyPr/>
        <a:lstStyle/>
        <a:p>
          <a:endParaRPr lang="es-MX"/>
        </a:p>
      </dgm:t>
    </dgm:pt>
    <dgm:pt modelId="{894B3437-ADEE-4357-909A-023D280C4424}">
      <dgm:prSet phldrT="[Texto]"/>
      <dgm:spPr/>
      <dgm:t>
        <a:bodyPr/>
        <a:lstStyle/>
        <a:p>
          <a:r>
            <a:rPr lang="es-MX" dirty="0"/>
            <a:t>Con continuidad</a:t>
          </a:r>
        </a:p>
      </dgm:t>
    </dgm:pt>
    <dgm:pt modelId="{BC5A6B80-3917-4E2F-A6E1-C9BDAB481393}" type="parTrans" cxnId="{B5BB1F55-1DCC-4FEF-ABFE-1805EEBF34DD}">
      <dgm:prSet/>
      <dgm:spPr/>
      <dgm:t>
        <a:bodyPr/>
        <a:lstStyle/>
        <a:p>
          <a:endParaRPr lang="es-MX"/>
        </a:p>
      </dgm:t>
    </dgm:pt>
    <dgm:pt modelId="{31A0CEF6-B0C5-4908-A825-6BEA70A34B0C}" type="sibTrans" cxnId="{B5BB1F55-1DCC-4FEF-ABFE-1805EEBF34DD}">
      <dgm:prSet/>
      <dgm:spPr/>
      <dgm:t>
        <a:bodyPr/>
        <a:lstStyle/>
        <a:p>
          <a:endParaRPr lang="es-MX"/>
        </a:p>
      </dgm:t>
    </dgm:pt>
    <dgm:pt modelId="{6CF9F12D-C9DA-45C2-8AF7-6434CEABF0C4}">
      <dgm:prSet phldrT="[Texto]"/>
      <dgm:spPr/>
      <dgm:t>
        <a:bodyPr/>
        <a:lstStyle/>
        <a:p>
          <a:r>
            <a:rPr lang="es-MX" dirty="0">
              <a:solidFill>
                <a:srgbClr val="000000"/>
              </a:solidFill>
            </a:rPr>
            <a:t>Postnatal Parental</a:t>
          </a:r>
        </a:p>
      </dgm:t>
    </dgm:pt>
    <dgm:pt modelId="{C614B4D0-C75E-4889-84DB-82177F3FD887}" type="parTrans" cxnId="{1325F30F-9C44-4418-AE11-66457B3655B5}">
      <dgm:prSet/>
      <dgm:spPr/>
      <dgm:t>
        <a:bodyPr/>
        <a:lstStyle/>
        <a:p>
          <a:endParaRPr lang="es-MX"/>
        </a:p>
      </dgm:t>
    </dgm:pt>
    <dgm:pt modelId="{33F986CE-8524-4D3D-90E4-81D191FDBD6E}" type="sibTrans" cxnId="{1325F30F-9C44-4418-AE11-66457B3655B5}">
      <dgm:prSet/>
      <dgm:spPr/>
      <dgm:t>
        <a:bodyPr/>
        <a:lstStyle/>
        <a:p>
          <a:endParaRPr lang="es-MX"/>
        </a:p>
      </dgm:t>
    </dgm:pt>
    <dgm:pt modelId="{41E06AD7-9721-4E94-B131-8299B1097711}">
      <dgm:prSet phldrT="[Texto]"/>
      <dgm:spPr/>
      <dgm:t>
        <a:bodyPr/>
        <a:lstStyle/>
        <a:p>
          <a:r>
            <a:rPr lang="es-MX" dirty="0">
              <a:solidFill>
                <a:srgbClr val="000000"/>
              </a:solidFill>
            </a:rPr>
            <a:t>Postnatal</a:t>
          </a:r>
        </a:p>
      </dgm:t>
    </dgm:pt>
    <dgm:pt modelId="{556CB396-C947-4067-98E5-37A0DAE5C169}" type="sibTrans" cxnId="{051BD2B8-A371-4681-80C2-A6352F0E3442}">
      <dgm:prSet/>
      <dgm:spPr/>
      <dgm:t>
        <a:bodyPr/>
        <a:lstStyle/>
        <a:p>
          <a:endParaRPr lang="es-MX"/>
        </a:p>
      </dgm:t>
    </dgm:pt>
    <dgm:pt modelId="{702AE2E8-27E2-484E-BBFE-BB3F9E9BD18E}" type="parTrans" cxnId="{051BD2B8-A371-4681-80C2-A6352F0E3442}">
      <dgm:prSet/>
      <dgm:spPr/>
      <dgm:t>
        <a:bodyPr/>
        <a:lstStyle/>
        <a:p>
          <a:endParaRPr lang="es-MX"/>
        </a:p>
      </dgm:t>
    </dgm:pt>
    <dgm:pt modelId="{4046A4B2-92EB-4903-830D-5726184744BA}">
      <dgm:prSet phldrT="[Texto]"/>
      <dgm:spPr/>
      <dgm:t>
        <a:bodyPr/>
        <a:lstStyle/>
        <a:p>
          <a:pPr algn="l"/>
          <a:r>
            <a:rPr lang="es-MX" dirty="0">
              <a:solidFill>
                <a:srgbClr val="000000"/>
              </a:solidFill>
            </a:rPr>
            <a:t>Prenatal</a:t>
          </a:r>
        </a:p>
      </dgm:t>
    </dgm:pt>
    <dgm:pt modelId="{B16ACD77-C48B-4A76-B6B9-314E612B5C76}" type="sibTrans" cxnId="{6039960F-DB10-4881-9342-D2C6FBF6F900}">
      <dgm:prSet/>
      <dgm:spPr/>
      <dgm:t>
        <a:bodyPr/>
        <a:lstStyle/>
        <a:p>
          <a:endParaRPr lang="es-MX"/>
        </a:p>
      </dgm:t>
    </dgm:pt>
    <dgm:pt modelId="{30E42E62-868A-444D-8F68-B7C6CE7D7EFE}" type="parTrans" cxnId="{6039960F-DB10-4881-9342-D2C6FBF6F900}">
      <dgm:prSet/>
      <dgm:spPr/>
      <dgm:t>
        <a:bodyPr/>
        <a:lstStyle/>
        <a:p>
          <a:endParaRPr lang="es-MX"/>
        </a:p>
      </dgm:t>
    </dgm:pt>
    <dgm:pt modelId="{7441F1BB-DCD3-41E6-9772-80789A9F761E}">
      <dgm:prSet phldrT="[Texto]"/>
      <dgm:spPr/>
      <dgm:t>
        <a:bodyPr/>
        <a:lstStyle/>
        <a:p>
          <a:r>
            <a:rPr lang="es-MX" dirty="0"/>
            <a:t>Sin Continuidad</a:t>
          </a:r>
        </a:p>
      </dgm:t>
    </dgm:pt>
    <dgm:pt modelId="{B7F5340E-304C-45E8-BE2B-41904A5F0BA7}" type="sibTrans" cxnId="{8B368847-4C8E-4B81-9D46-1C0F7F4CAA9E}">
      <dgm:prSet/>
      <dgm:spPr/>
      <dgm:t>
        <a:bodyPr/>
        <a:lstStyle/>
        <a:p>
          <a:endParaRPr lang="es-MX"/>
        </a:p>
      </dgm:t>
    </dgm:pt>
    <dgm:pt modelId="{8BEC131B-41A4-4C51-AF28-04B39E66CD90}" type="parTrans" cxnId="{8B368847-4C8E-4B81-9D46-1C0F7F4CAA9E}">
      <dgm:prSet/>
      <dgm:spPr/>
      <dgm:t>
        <a:bodyPr/>
        <a:lstStyle/>
        <a:p>
          <a:endParaRPr lang="es-MX"/>
        </a:p>
      </dgm:t>
    </dgm:pt>
    <dgm:pt modelId="{4542045E-0002-4711-9432-E7FA72533CDE}" type="pres">
      <dgm:prSet presAssocID="{73780FAF-4043-4569-A1B5-158A51A504AE}" presName="Name0" presStyleCnt="0">
        <dgm:presLayoutVars>
          <dgm:dir/>
          <dgm:animLvl val="lvl"/>
          <dgm:resizeHandles val="exact"/>
        </dgm:presLayoutVars>
      </dgm:prSet>
      <dgm:spPr/>
    </dgm:pt>
    <dgm:pt modelId="{CE9DD2F3-BFAD-4FB7-9539-C28499629541}" type="pres">
      <dgm:prSet presAssocID="{73780FAF-4043-4569-A1B5-158A51A504AE}" presName="tSp" presStyleCnt="0"/>
      <dgm:spPr/>
    </dgm:pt>
    <dgm:pt modelId="{E13CC19A-9282-43CA-BC6C-90E9A0C26346}" type="pres">
      <dgm:prSet presAssocID="{73780FAF-4043-4569-A1B5-158A51A504AE}" presName="bSp" presStyleCnt="0"/>
      <dgm:spPr/>
    </dgm:pt>
    <dgm:pt modelId="{3788478C-729C-4DDE-9AE0-5256AED4653A}" type="pres">
      <dgm:prSet presAssocID="{73780FAF-4043-4569-A1B5-158A51A504AE}" presName="process" presStyleCnt="0"/>
      <dgm:spPr/>
    </dgm:pt>
    <dgm:pt modelId="{11836E1D-EF61-40B6-A814-FAA978452238}" type="pres">
      <dgm:prSet presAssocID="{7441F1BB-DCD3-41E6-9772-80789A9F761E}" presName="composite1" presStyleCnt="0"/>
      <dgm:spPr/>
    </dgm:pt>
    <dgm:pt modelId="{5E1F4E86-6596-416D-B6CC-914764690516}" type="pres">
      <dgm:prSet presAssocID="{7441F1BB-DCD3-41E6-9772-80789A9F761E}" presName="dummyNode1" presStyleLbl="node1" presStyleIdx="0" presStyleCnt="3"/>
      <dgm:spPr/>
    </dgm:pt>
    <dgm:pt modelId="{BA7F3DD2-81B7-4A17-A04C-7305CBB5EA9D}" type="pres">
      <dgm:prSet presAssocID="{7441F1BB-DCD3-41E6-9772-80789A9F761E}" presName="childNode1" presStyleLbl="bgAcc1" presStyleIdx="0" presStyleCnt="3" custScaleX="91590">
        <dgm:presLayoutVars>
          <dgm:bulletEnabled val="1"/>
        </dgm:presLayoutVars>
      </dgm:prSet>
      <dgm:spPr/>
    </dgm:pt>
    <dgm:pt modelId="{495BAD70-44CB-4A84-A8A4-B28F780F8376}" type="pres">
      <dgm:prSet presAssocID="{7441F1BB-DCD3-41E6-9772-80789A9F761E}" presName="childNode1tx" presStyleLbl="bgAcc1" presStyleIdx="0" presStyleCnt="3">
        <dgm:presLayoutVars>
          <dgm:bulletEnabled val="1"/>
        </dgm:presLayoutVars>
      </dgm:prSet>
      <dgm:spPr/>
    </dgm:pt>
    <dgm:pt modelId="{FF266AFF-0226-4BB8-B002-3A21A002E1DF}" type="pres">
      <dgm:prSet presAssocID="{7441F1BB-DCD3-41E6-9772-80789A9F761E}" presName="parentNode1" presStyleLbl="node1" presStyleIdx="0" presStyleCnt="3">
        <dgm:presLayoutVars>
          <dgm:chMax val="1"/>
          <dgm:bulletEnabled val="1"/>
        </dgm:presLayoutVars>
      </dgm:prSet>
      <dgm:spPr/>
    </dgm:pt>
    <dgm:pt modelId="{0791FAE5-3FB6-4007-BC76-B7DE1C806A58}" type="pres">
      <dgm:prSet presAssocID="{7441F1BB-DCD3-41E6-9772-80789A9F761E}" presName="connSite1" presStyleCnt="0"/>
      <dgm:spPr/>
    </dgm:pt>
    <dgm:pt modelId="{F581A435-184E-42D2-AE81-BFC1EE3ED6F1}" type="pres">
      <dgm:prSet presAssocID="{B7F5340E-304C-45E8-BE2B-41904A5F0BA7}" presName="Name9" presStyleLbl="sibTrans2D1" presStyleIdx="0" presStyleCnt="2"/>
      <dgm:spPr/>
    </dgm:pt>
    <dgm:pt modelId="{038EB907-6C99-42F4-B1E8-A23AF67B8984}" type="pres">
      <dgm:prSet presAssocID="{4E8A57F5-B534-484F-A7BA-A18D881C42F5}" presName="composite2" presStyleCnt="0"/>
      <dgm:spPr/>
    </dgm:pt>
    <dgm:pt modelId="{61E5BF2E-CD4F-4F92-B823-36309C8A8097}" type="pres">
      <dgm:prSet presAssocID="{4E8A57F5-B534-484F-A7BA-A18D881C42F5}" presName="dummyNode2" presStyleLbl="node1" presStyleIdx="0" presStyleCnt="3"/>
      <dgm:spPr/>
    </dgm:pt>
    <dgm:pt modelId="{B35077CF-7839-42EF-B007-FBB6EDB4C108}" type="pres">
      <dgm:prSet presAssocID="{4E8A57F5-B534-484F-A7BA-A18D881C42F5}" presName="childNode2" presStyleLbl="bgAcc1" presStyleIdx="1" presStyleCnt="3" custScaleX="94918" custScaleY="95561">
        <dgm:presLayoutVars>
          <dgm:bulletEnabled val="1"/>
        </dgm:presLayoutVars>
      </dgm:prSet>
      <dgm:spPr/>
    </dgm:pt>
    <dgm:pt modelId="{BC83CE7C-2D97-413B-8092-05ACF4CA6B72}" type="pres">
      <dgm:prSet presAssocID="{4E8A57F5-B534-484F-A7BA-A18D881C42F5}" presName="childNode2tx" presStyleLbl="bgAcc1" presStyleIdx="1" presStyleCnt="3">
        <dgm:presLayoutVars>
          <dgm:bulletEnabled val="1"/>
        </dgm:presLayoutVars>
      </dgm:prSet>
      <dgm:spPr/>
    </dgm:pt>
    <dgm:pt modelId="{93776D6D-7497-44CB-B4CA-0F413F6F9CE8}" type="pres">
      <dgm:prSet presAssocID="{4E8A57F5-B534-484F-A7BA-A18D881C42F5}" presName="parentNode2" presStyleLbl="node1" presStyleIdx="1" presStyleCnt="3">
        <dgm:presLayoutVars>
          <dgm:chMax val="0"/>
          <dgm:bulletEnabled val="1"/>
        </dgm:presLayoutVars>
      </dgm:prSet>
      <dgm:spPr/>
    </dgm:pt>
    <dgm:pt modelId="{0229399C-DFC0-4D53-B419-A5CB1381A8F9}" type="pres">
      <dgm:prSet presAssocID="{4E8A57F5-B534-484F-A7BA-A18D881C42F5}" presName="connSite2" presStyleCnt="0"/>
      <dgm:spPr/>
    </dgm:pt>
    <dgm:pt modelId="{221C2348-15D1-4134-AAB9-03244605C2BD}" type="pres">
      <dgm:prSet presAssocID="{583090F3-D9C6-4589-B475-291B8E145E07}" presName="Name18" presStyleLbl="sibTrans2D1" presStyleIdx="1" presStyleCnt="2" custLinFactNeighborX="-648" custLinFactNeighborY="473"/>
      <dgm:spPr/>
    </dgm:pt>
    <dgm:pt modelId="{5F0A828C-BCD0-4445-825E-E06BF61059A8}" type="pres">
      <dgm:prSet presAssocID="{894B3437-ADEE-4357-909A-023D280C4424}" presName="composite1" presStyleCnt="0"/>
      <dgm:spPr/>
    </dgm:pt>
    <dgm:pt modelId="{1E35CE00-6529-4159-A4EF-D4245161EAC5}" type="pres">
      <dgm:prSet presAssocID="{894B3437-ADEE-4357-909A-023D280C4424}" presName="dummyNode1" presStyleLbl="node1" presStyleIdx="1" presStyleCnt="3"/>
      <dgm:spPr/>
    </dgm:pt>
    <dgm:pt modelId="{B520755A-75B6-44C0-9311-B7477215EAE0}" type="pres">
      <dgm:prSet presAssocID="{894B3437-ADEE-4357-909A-023D280C4424}" presName="childNode1" presStyleLbl="bgAcc1" presStyleIdx="2" presStyleCnt="3">
        <dgm:presLayoutVars>
          <dgm:bulletEnabled val="1"/>
        </dgm:presLayoutVars>
      </dgm:prSet>
      <dgm:spPr/>
    </dgm:pt>
    <dgm:pt modelId="{D4FBAAF7-6795-4CC1-867E-AB7F0D400AFA}" type="pres">
      <dgm:prSet presAssocID="{894B3437-ADEE-4357-909A-023D280C4424}" presName="childNode1tx" presStyleLbl="bgAcc1" presStyleIdx="2" presStyleCnt="3">
        <dgm:presLayoutVars>
          <dgm:bulletEnabled val="1"/>
        </dgm:presLayoutVars>
      </dgm:prSet>
      <dgm:spPr/>
    </dgm:pt>
    <dgm:pt modelId="{F4FD4143-6433-41DE-B0E8-EB221C9BE9F3}" type="pres">
      <dgm:prSet presAssocID="{894B3437-ADEE-4357-909A-023D280C4424}" presName="parentNode1" presStyleLbl="node1" presStyleIdx="2" presStyleCnt="3">
        <dgm:presLayoutVars>
          <dgm:chMax val="1"/>
          <dgm:bulletEnabled val="1"/>
        </dgm:presLayoutVars>
      </dgm:prSet>
      <dgm:spPr/>
    </dgm:pt>
    <dgm:pt modelId="{1E9D804B-1326-492A-BD57-1930D71BF335}" type="pres">
      <dgm:prSet presAssocID="{894B3437-ADEE-4357-909A-023D280C4424}" presName="connSite1" presStyleCnt="0"/>
      <dgm:spPr/>
    </dgm:pt>
  </dgm:ptLst>
  <dgm:cxnLst>
    <dgm:cxn modelId="{C42D1A0E-3B76-4461-9336-45B00F0AE7BC}" type="presOf" srcId="{4046A4B2-92EB-4903-830D-5726184744BA}" destId="{BA7F3DD2-81B7-4A17-A04C-7305CBB5EA9D}" srcOrd="0" destOrd="0" presId="urn:microsoft.com/office/officeart/2005/8/layout/hProcess4"/>
    <dgm:cxn modelId="{6039960F-DB10-4881-9342-D2C6FBF6F900}" srcId="{7441F1BB-DCD3-41E6-9772-80789A9F761E}" destId="{4046A4B2-92EB-4903-830D-5726184744BA}" srcOrd="0" destOrd="0" parTransId="{30E42E62-868A-444D-8F68-B7C6CE7D7EFE}" sibTransId="{B16ACD77-C48B-4A76-B6B9-314E612B5C76}"/>
    <dgm:cxn modelId="{1325F30F-9C44-4418-AE11-66457B3655B5}" srcId="{894B3437-ADEE-4357-909A-023D280C4424}" destId="{6CF9F12D-C9DA-45C2-8AF7-6434CEABF0C4}" srcOrd="0" destOrd="0" parTransId="{C614B4D0-C75E-4889-84DB-82177F3FD887}" sibTransId="{33F986CE-8524-4D3D-90E4-81D191FDBD6E}"/>
    <dgm:cxn modelId="{096B9912-6E84-41C7-B058-D504DB1D2527}" type="presOf" srcId="{41E06AD7-9721-4E94-B131-8299B1097711}" destId="{BC83CE7C-2D97-413B-8092-05ACF4CA6B72}" srcOrd="1" destOrd="0" presId="urn:microsoft.com/office/officeart/2005/8/layout/hProcess4"/>
    <dgm:cxn modelId="{E9685727-BA54-4328-A8B1-C71251B73211}" type="presOf" srcId="{6CF9F12D-C9DA-45C2-8AF7-6434CEABF0C4}" destId="{B520755A-75B6-44C0-9311-B7477215EAE0}" srcOrd="0" destOrd="0" presId="urn:microsoft.com/office/officeart/2005/8/layout/hProcess4"/>
    <dgm:cxn modelId="{B6794541-41F8-46BD-9D5F-4FC2B80788B7}" type="presOf" srcId="{583090F3-D9C6-4589-B475-291B8E145E07}" destId="{221C2348-15D1-4134-AAB9-03244605C2BD}" srcOrd="0" destOrd="0" presId="urn:microsoft.com/office/officeart/2005/8/layout/hProcess4"/>
    <dgm:cxn modelId="{8B368847-4C8E-4B81-9D46-1C0F7F4CAA9E}" srcId="{73780FAF-4043-4569-A1B5-158A51A504AE}" destId="{7441F1BB-DCD3-41E6-9772-80789A9F761E}" srcOrd="0" destOrd="0" parTransId="{8BEC131B-41A4-4C51-AF28-04B39E66CD90}" sibTransId="{B7F5340E-304C-45E8-BE2B-41904A5F0BA7}"/>
    <dgm:cxn modelId="{8BF39E6B-0027-4289-AFB3-681AB494C8D6}" type="presOf" srcId="{4046A4B2-92EB-4903-830D-5726184744BA}" destId="{495BAD70-44CB-4A84-A8A4-B28F780F8376}" srcOrd="1" destOrd="0" presId="urn:microsoft.com/office/officeart/2005/8/layout/hProcess4"/>
    <dgm:cxn modelId="{B5BB1F55-1DCC-4FEF-ABFE-1805EEBF34DD}" srcId="{73780FAF-4043-4569-A1B5-158A51A504AE}" destId="{894B3437-ADEE-4357-909A-023D280C4424}" srcOrd="2" destOrd="0" parTransId="{BC5A6B80-3917-4E2F-A6E1-C9BDAB481393}" sibTransId="{31A0CEF6-B0C5-4908-A825-6BEA70A34B0C}"/>
    <dgm:cxn modelId="{0FFEC75A-6108-471A-A544-50C1E68A8AD5}" srcId="{73780FAF-4043-4569-A1B5-158A51A504AE}" destId="{4E8A57F5-B534-484F-A7BA-A18D881C42F5}" srcOrd="1" destOrd="0" parTransId="{EFF90CAF-3143-4005-B5A3-4DDC1A8C1869}" sibTransId="{583090F3-D9C6-4589-B475-291B8E145E07}"/>
    <dgm:cxn modelId="{52E3C57F-484C-48FC-9782-E5ABEE6599FF}" type="presOf" srcId="{7441F1BB-DCD3-41E6-9772-80789A9F761E}" destId="{FF266AFF-0226-4BB8-B002-3A21A002E1DF}" srcOrd="0" destOrd="0" presId="urn:microsoft.com/office/officeart/2005/8/layout/hProcess4"/>
    <dgm:cxn modelId="{FC58869D-3746-480D-B9F1-016473B377FC}" type="presOf" srcId="{6CF9F12D-C9DA-45C2-8AF7-6434CEABF0C4}" destId="{D4FBAAF7-6795-4CC1-867E-AB7F0D400AFA}" srcOrd="1" destOrd="0" presId="urn:microsoft.com/office/officeart/2005/8/layout/hProcess4"/>
    <dgm:cxn modelId="{051BD2B8-A371-4681-80C2-A6352F0E3442}" srcId="{4E8A57F5-B534-484F-A7BA-A18D881C42F5}" destId="{41E06AD7-9721-4E94-B131-8299B1097711}" srcOrd="0" destOrd="0" parTransId="{702AE2E8-27E2-484E-BBFE-BB3F9E9BD18E}" sibTransId="{556CB396-C947-4067-98E5-37A0DAE5C169}"/>
    <dgm:cxn modelId="{A78504BA-2817-47E0-92B4-B531ACE09996}" type="presOf" srcId="{B7F5340E-304C-45E8-BE2B-41904A5F0BA7}" destId="{F581A435-184E-42D2-AE81-BFC1EE3ED6F1}" srcOrd="0" destOrd="0" presId="urn:microsoft.com/office/officeart/2005/8/layout/hProcess4"/>
    <dgm:cxn modelId="{FDA6C3BE-D5CC-45B1-BC1A-73E68DB379FF}" type="presOf" srcId="{4E8A57F5-B534-484F-A7BA-A18D881C42F5}" destId="{93776D6D-7497-44CB-B4CA-0F413F6F9CE8}" srcOrd="0" destOrd="0" presId="urn:microsoft.com/office/officeart/2005/8/layout/hProcess4"/>
    <dgm:cxn modelId="{E820A3D5-E6EF-457C-91C0-2DD43723CD1D}" type="presOf" srcId="{894B3437-ADEE-4357-909A-023D280C4424}" destId="{F4FD4143-6433-41DE-B0E8-EB221C9BE9F3}" srcOrd="0" destOrd="0" presId="urn:microsoft.com/office/officeart/2005/8/layout/hProcess4"/>
    <dgm:cxn modelId="{24C8B8DB-1B34-47A3-8C95-A8C2FA974159}" type="presOf" srcId="{73780FAF-4043-4569-A1B5-158A51A504AE}" destId="{4542045E-0002-4711-9432-E7FA72533CDE}" srcOrd="0" destOrd="0" presId="urn:microsoft.com/office/officeart/2005/8/layout/hProcess4"/>
    <dgm:cxn modelId="{4C76A6FA-3034-4FE6-9738-8FF6B907D4C4}" type="presOf" srcId="{41E06AD7-9721-4E94-B131-8299B1097711}" destId="{B35077CF-7839-42EF-B007-FBB6EDB4C108}" srcOrd="0" destOrd="0" presId="urn:microsoft.com/office/officeart/2005/8/layout/hProcess4"/>
    <dgm:cxn modelId="{6AB8748A-EBFF-4926-AFE3-847BC3B16458}" type="presParOf" srcId="{4542045E-0002-4711-9432-E7FA72533CDE}" destId="{CE9DD2F3-BFAD-4FB7-9539-C28499629541}" srcOrd="0" destOrd="0" presId="urn:microsoft.com/office/officeart/2005/8/layout/hProcess4"/>
    <dgm:cxn modelId="{539CD431-B2A9-43DB-9A5C-8194E33D967A}" type="presParOf" srcId="{4542045E-0002-4711-9432-E7FA72533CDE}" destId="{E13CC19A-9282-43CA-BC6C-90E9A0C26346}" srcOrd="1" destOrd="0" presId="urn:microsoft.com/office/officeart/2005/8/layout/hProcess4"/>
    <dgm:cxn modelId="{D6F69CEC-3558-460B-8837-EF95A4AFC1AD}" type="presParOf" srcId="{4542045E-0002-4711-9432-E7FA72533CDE}" destId="{3788478C-729C-4DDE-9AE0-5256AED4653A}" srcOrd="2" destOrd="0" presId="urn:microsoft.com/office/officeart/2005/8/layout/hProcess4"/>
    <dgm:cxn modelId="{7BE67811-2B9D-4894-8826-058C79631087}" type="presParOf" srcId="{3788478C-729C-4DDE-9AE0-5256AED4653A}" destId="{11836E1D-EF61-40B6-A814-FAA978452238}" srcOrd="0" destOrd="0" presId="urn:microsoft.com/office/officeart/2005/8/layout/hProcess4"/>
    <dgm:cxn modelId="{5DCAE3B1-9581-4300-A0A3-819E3F6782F1}" type="presParOf" srcId="{11836E1D-EF61-40B6-A814-FAA978452238}" destId="{5E1F4E86-6596-416D-B6CC-914764690516}" srcOrd="0" destOrd="0" presId="urn:microsoft.com/office/officeart/2005/8/layout/hProcess4"/>
    <dgm:cxn modelId="{86575A99-6F24-44C1-92F5-C7B031749BBE}" type="presParOf" srcId="{11836E1D-EF61-40B6-A814-FAA978452238}" destId="{BA7F3DD2-81B7-4A17-A04C-7305CBB5EA9D}" srcOrd="1" destOrd="0" presId="urn:microsoft.com/office/officeart/2005/8/layout/hProcess4"/>
    <dgm:cxn modelId="{42C26F8D-F42F-4E78-B5E6-6BA2A5F49CB1}" type="presParOf" srcId="{11836E1D-EF61-40B6-A814-FAA978452238}" destId="{495BAD70-44CB-4A84-A8A4-B28F780F8376}" srcOrd="2" destOrd="0" presId="urn:microsoft.com/office/officeart/2005/8/layout/hProcess4"/>
    <dgm:cxn modelId="{A706C3BC-039B-48CC-8BB0-8D275A712C98}" type="presParOf" srcId="{11836E1D-EF61-40B6-A814-FAA978452238}" destId="{FF266AFF-0226-4BB8-B002-3A21A002E1DF}" srcOrd="3" destOrd="0" presId="urn:microsoft.com/office/officeart/2005/8/layout/hProcess4"/>
    <dgm:cxn modelId="{7F005D9E-BCC0-42C5-989D-C238ED7079E2}" type="presParOf" srcId="{11836E1D-EF61-40B6-A814-FAA978452238}" destId="{0791FAE5-3FB6-4007-BC76-B7DE1C806A58}" srcOrd="4" destOrd="0" presId="urn:microsoft.com/office/officeart/2005/8/layout/hProcess4"/>
    <dgm:cxn modelId="{FE7B6EC0-2AFD-4D75-B79F-AE07705D8E3D}" type="presParOf" srcId="{3788478C-729C-4DDE-9AE0-5256AED4653A}" destId="{F581A435-184E-42D2-AE81-BFC1EE3ED6F1}" srcOrd="1" destOrd="0" presId="urn:microsoft.com/office/officeart/2005/8/layout/hProcess4"/>
    <dgm:cxn modelId="{601C3286-FB02-4082-BCD1-CED7AA6DD97A}" type="presParOf" srcId="{3788478C-729C-4DDE-9AE0-5256AED4653A}" destId="{038EB907-6C99-42F4-B1E8-A23AF67B8984}" srcOrd="2" destOrd="0" presId="urn:microsoft.com/office/officeart/2005/8/layout/hProcess4"/>
    <dgm:cxn modelId="{B7693C22-487D-4769-BE19-A752D49C4CFA}" type="presParOf" srcId="{038EB907-6C99-42F4-B1E8-A23AF67B8984}" destId="{61E5BF2E-CD4F-4F92-B823-36309C8A8097}" srcOrd="0" destOrd="0" presId="urn:microsoft.com/office/officeart/2005/8/layout/hProcess4"/>
    <dgm:cxn modelId="{F1FE6E81-5CCA-4FB4-BEB8-6F39A95EBD69}" type="presParOf" srcId="{038EB907-6C99-42F4-B1E8-A23AF67B8984}" destId="{B35077CF-7839-42EF-B007-FBB6EDB4C108}" srcOrd="1" destOrd="0" presId="urn:microsoft.com/office/officeart/2005/8/layout/hProcess4"/>
    <dgm:cxn modelId="{D4F7906C-D866-4A42-BFF0-51371CB8B2A5}" type="presParOf" srcId="{038EB907-6C99-42F4-B1E8-A23AF67B8984}" destId="{BC83CE7C-2D97-413B-8092-05ACF4CA6B72}" srcOrd="2" destOrd="0" presId="urn:microsoft.com/office/officeart/2005/8/layout/hProcess4"/>
    <dgm:cxn modelId="{0ACD1418-888A-48FC-A5D9-CE2085005BDD}" type="presParOf" srcId="{038EB907-6C99-42F4-B1E8-A23AF67B8984}" destId="{93776D6D-7497-44CB-B4CA-0F413F6F9CE8}" srcOrd="3" destOrd="0" presId="urn:microsoft.com/office/officeart/2005/8/layout/hProcess4"/>
    <dgm:cxn modelId="{9E9E8485-BF02-438D-B61C-B90ACB66EB02}" type="presParOf" srcId="{038EB907-6C99-42F4-B1E8-A23AF67B8984}" destId="{0229399C-DFC0-4D53-B419-A5CB1381A8F9}" srcOrd="4" destOrd="0" presId="urn:microsoft.com/office/officeart/2005/8/layout/hProcess4"/>
    <dgm:cxn modelId="{DEC1DB38-ED07-4222-8C09-5C7F98F1A748}" type="presParOf" srcId="{3788478C-729C-4DDE-9AE0-5256AED4653A}" destId="{221C2348-15D1-4134-AAB9-03244605C2BD}" srcOrd="3" destOrd="0" presId="urn:microsoft.com/office/officeart/2005/8/layout/hProcess4"/>
    <dgm:cxn modelId="{4E01BA27-E2C0-47D4-8AB6-FA5B84601C77}" type="presParOf" srcId="{3788478C-729C-4DDE-9AE0-5256AED4653A}" destId="{5F0A828C-BCD0-4445-825E-E06BF61059A8}" srcOrd="4" destOrd="0" presId="urn:microsoft.com/office/officeart/2005/8/layout/hProcess4"/>
    <dgm:cxn modelId="{70E0F978-514E-490E-B056-CCD1B685BDA5}" type="presParOf" srcId="{5F0A828C-BCD0-4445-825E-E06BF61059A8}" destId="{1E35CE00-6529-4159-A4EF-D4245161EAC5}" srcOrd="0" destOrd="0" presId="urn:microsoft.com/office/officeart/2005/8/layout/hProcess4"/>
    <dgm:cxn modelId="{23B8A3C2-C962-4D20-80A6-E2B8C12829B7}" type="presParOf" srcId="{5F0A828C-BCD0-4445-825E-E06BF61059A8}" destId="{B520755A-75B6-44C0-9311-B7477215EAE0}" srcOrd="1" destOrd="0" presId="urn:microsoft.com/office/officeart/2005/8/layout/hProcess4"/>
    <dgm:cxn modelId="{97569B94-24B2-439C-BB51-CFD3948CC762}" type="presParOf" srcId="{5F0A828C-BCD0-4445-825E-E06BF61059A8}" destId="{D4FBAAF7-6795-4CC1-867E-AB7F0D400AFA}" srcOrd="2" destOrd="0" presId="urn:microsoft.com/office/officeart/2005/8/layout/hProcess4"/>
    <dgm:cxn modelId="{3F56FD21-5708-4770-BB51-AD6479ACD7AE}" type="presParOf" srcId="{5F0A828C-BCD0-4445-825E-E06BF61059A8}" destId="{F4FD4143-6433-41DE-B0E8-EB221C9BE9F3}" srcOrd="3" destOrd="0" presId="urn:microsoft.com/office/officeart/2005/8/layout/hProcess4"/>
    <dgm:cxn modelId="{506AE608-2F9D-4B4E-97FE-0D8D68A60045}" type="presParOf" srcId="{5F0A828C-BCD0-4445-825E-E06BF61059A8}" destId="{1E9D804B-1326-492A-BD57-1930D71BF335}" srcOrd="4" destOrd="0" presId="urn:microsoft.com/office/officeart/2005/8/layout/hProcess4"/>
  </dgm:cxnLst>
  <dgm:bg/>
  <dgm:whole>
    <a:ln>
      <a:solidFill>
        <a:srgbClr val="00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3135CE-A77F-48E3-AB3A-A09EEA4EECCD}" type="doc">
      <dgm:prSet loTypeId="urn:microsoft.com/office/officeart/2005/8/layout/equation1" loCatId="process" qsTypeId="urn:microsoft.com/office/officeart/2005/8/quickstyle/3d2" qsCatId="3D" csTypeId="urn:microsoft.com/office/officeart/2005/8/colors/accent1_2" csCatId="accent1" phldr="1"/>
      <dgm:spPr/>
    </dgm:pt>
    <dgm:pt modelId="{2FBF1EB6-8EB6-431E-8024-98D8E07BCCF7}">
      <dgm:prSet phldrT="[Texto]" custT="1"/>
      <dgm:spPr/>
      <dgm:t>
        <a:bodyPr/>
        <a:lstStyle/>
        <a:p>
          <a:r>
            <a:rPr lang="es-MX" sz="1600" dirty="0"/>
            <a:t>Monto Subsidio</a:t>
          </a:r>
        </a:p>
      </dgm:t>
    </dgm:pt>
    <dgm:pt modelId="{1338237F-F48C-4A16-94F0-DEAFD1380AA4}" type="parTrans" cxnId="{3CB9352E-386A-4DFA-9EBF-BB46226D8569}">
      <dgm:prSet/>
      <dgm:spPr/>
      <dgm:t>
        <a:bodyPr/>
        <a:lstStyle/>
        <a:p>
          <a:endParaRPr lang="es-MX" sz="1600"/>
        </a:p>
      </dgm:t>
    </dgm:pt>
    <dgm:pt modelId="{971ED6FE-E638-4905-BF36-A6A5783D5CA3}" type="sibTrans" cxnId="{3CB9352E-386A-4DFA-9EBF-BB46226D8569}">
      <dgm:prSet custT="1"/>
      <dgm:spPr/>
      <dgm:t>
        <a:bodyPr/>
        <a:lstStyle/>
        <a:p>
          <a:endParaRPr lang="es-MX" sz="1600" dirty="0"/>
        </a:p>
      </dgm:t>
    </dgm:pt>
    <dgm:pt modelId="{1D5708F8-6308-4AF6-A533-1BDFCF42A7DA}">
      <dgm:prSet phldrT="[Texto]" custT="1"/>
      <dgm:spPr>
        <a:noFill/>
      </dgm:spPr>
      <dgm:t>
        <a:bodyPr/>
        <a:lstStyle/>
        <a:p>
          <a:endParaRPr lang="es-MX" sz="1600" dirty="0"/>
        </a:p>
      </dgm:t>
    </dgm:pt>
    <dgm:pt modelId="{B04F5FB1-DE53-4ECE-8A63-F67F2276EC9B}" type="sibTrans" cxnId="{A08173BF-7B18-4D84-B53A-23DCED9A39F9}">
      <dgm:prSet/>
      <dgm:spPr/>
      <dgm:t>
        <a:bodyPr/>
        <a:lstStyle/>
        <a:p>
          <a:endParaRPr lang="es-MX" sz="1600"/>
        </a:p>
      </dgm:t>
    </dgm:pt>
    <dgm:pt modelId="{B6C1C4C0-C522-4814-B89D-45956CCA5B67}" type="parTrans" cxnId="{A08173BF-7B18-4D84-B53A-23DCED9A39F9}">
      <dgm:prSet/>
      <dgm:spPr/>
      <dgm:t>
        <a:bodyPr/>
        <a:lstStyle/>
        <a:p>
          <a:endParaRPr lang="es-MX" sz="1600"/>
        </a:p>
      </dgm:t>
    </dgm:pt>
    <dgm:pt modelId="{B3B86853-3E33-4060-825F-9F7042EEB0DF}" type="pres">
      <dgm:prSet presAssocID="{9B3135CE-A77F-48E3-AB3A-A09EEA4EECCD}" presName="linearFlow" presStyleCnt="0">
        <dgm:presLayoutVars>
          <dgm:dir/>
          <dgm:resizeHandles val="exact"/>
        </dgm:presLayoutVars>
      </dgm:prSet>
      <dgm:spPr/>
    </dgm:pt>
    <dgm:pt modelId="{34192A52-D94D-4853-A62C-3ACFA33D79C8}" type="pres">
      <dgm:prSet presAssocID="{2FBF1EB6-8EB6-431E-8024-98D8E07BCCF7}" presName="node" presStyleLbl="node1" presStyleIdx="0" presStyleCnt="2" custScaleX="37826" custScaleY="32931">
        <dgm:presLayoutVars>
          <dgm:bulletEnabled val="1"/>
        </dgm:presLayoutVars>
      </dgm:prSet>
      <dgm:spPr/>
    </dgm:pt>
    <dgm:pt modelId="{58AC417B-AA39-41C5-80AF-591375EDCD3D}" type="pres">
      <dgm:prSet presAssocID="{971ED6FE-E638-4905-BF36-A6A5783D5CA3}" presName="spacerL" presStyleCnt="0"/>
      <dgm:spPr/>
    </dgm:pt>
    <dgm:pt modelId="{8F14020D-D51D-4DB3-BBF5-EADA47A3E59A}" type="pres">
      <dgm:prSet presAssocID="{971ED6FE-E638-4905-BF36-A6A5783D5CA3}" presName="sibTrans" presStyleLbl="sibTrans2D1" presStyleIdx="0" presStyleCnt="1" custScaleX="28860" custScaleY="30516"/>
      <dgm:spPr/>
    </dgm:pt>
    <dgm:pt modelId="{B4C7DB99-F2BA-443D-99D4-6D1FE0F6240A}" type="pres">
      <dgm:prSet presAssocID="{971ED6FE-E638-4905-BF36-A6A5783D5CA3}" presName="spacerR" presStyleCnt="0"/>
      <dgm:spPr/>
    </dgm:pt>
    <dgm:pt modelId="{A9455150-051C-44DC-A6DF-A958EDA89269}" type="pres">
      <dgm:prSet presAssocID="{1D5708F8-6308-4AF6-A533-1BDFCF42A7DA}" presName="node" presStyleLbl="node1" presStyleIdx="1" presStyleCnt="2" custFlipHor="1" custScaleX="56180" custScaleY="66083" custLinFactNeighborX="44439" custLinFactNeighborY="0">
        <dgm:presLayoutVars>
          <dgm:bulletEnabled val="1"/>
        </dgm:presLayoutVars>
      </dgm:prSet>
      <dgm:spPr/>
    </dgm:pt>
  </dgm:ptLst>
  <dgm:cxnLst>
    <dgm:cxn modelId="{0596762A-AE33-4A95-A94F-8E21A4CA1CF4}" type="presOf" srcId="{971ED6FE-E638-4905-BF36-A6A5783D5CA3}" destId="{8F14020D-D51D-4DB3-BBF5-EADA47A3E59A}" srcOrd="0" destOrd="0" presId="urn:microsoft.com/office/officeart/2005/8/layout/equation1"/>
    <dgm:cxn modelId="{3CB9352E-386A-4DFA-9EBF-BB46226D8569}" srcId="{9B3135CE-A77F-48E3-AB3A-A09EEA4EECCD}" destId="{2FBF1EB6-8EB6-431E-8024-98D8E07BCCF7}" srcOrd="0" destOrd="0" parTransId="{1338237F-F48C-4A16-94F0-DEAFD1380AA4}" sibTransId="{971ED6FE-E638-4905-BF36-A6A5783D5CA3}"/>
    <dgm:cxn modelId="{A2C2FE32-BA34-4A91-90C2-36A141292CAC}" type="presOf" srcId="{9B3135CE-A77F-48E3-AB3A-A09EEA4EECCD}" destId="{B3B86853-3E33-4060-825F-9F7042EEB0DF}" srcOrd="0" destOrd="0" presId="urn:microsoft.com/office/officeart/2005/8/layout/equation1"/>
    <dgm:cxn modelId="{849E9962-396D-41E3-8EA1-1D97F712087F}" type="presOf" srcId="{2FBF1EB6-8EB6-431E-8024-98D8E07BCCF7}" destId="{34192A52-D94D-4853-A62C-3ACFA33D79C8}" srcOrd="0" destOrd="0" presId="urn:microsoft.com/office/officeart/2005/8/layout/equation1"/>
    <dgm:cxn modelId="{8060EF48-CC3A-437D-835A-B6678EAD7DB9}" type="presOf" srcId="{1D5708F8-6308-4AF6-A533-1BDFCF42A7DA}" destId="{A9455150-051C-44DC-A6DF-A958EDA89269}" srcOrd="0" destOrd="0" presId="urn:microsoft.com/office/officeart/2005/8/layout/equation1"/>
    <dgm:cxn modelId="{A08173BF-7B18-4D84-B53A-23DCED9A39F9}" srcId="{9B3135CE-A77F-48E3-AB3A-A09EEA4EECCD}" destId="{1D5708F8-6308-4AF6-A533-1BDFCF42A7DA}" srcOrd="1" destOrd="0" parTransId="{B6C1C4C0-C522-4814-B89D-45956CCA5B67}" sibTransId="{B04F5FB1-DE53-4ECE-8A63-F67F2276EC9B}"/>
    <dgm:cxn modelId="{7141AA06-CAA3-42C0-84B7-6C80461F4826}" type="presParOf" srcId="{B3B86853-3E33-4060-825F-9F7042EEB0DF}" destId="{34192A52-D94D-4853-A62C-3ACFA33D79C8}" srcOrd="0" destOrd="0" presId="urn:microsoft.com/office/officeart/2005/8/layout/equation1"/>
    <dgm:cxn modelId="{28A05D89-CAFA-4239-94A4-8D2733B104B9}" type="presParOf" srcId="{B3B86853-3E33-4060-825F-9F7042EEB0DF}" destId="{58AC417B-AA39-41C5-80AF-591375EDCD3D}" srcOrd="1" destOrd="0" presId="urn:microsoft.com/office/officeart/2005/8/layout/equation1"/>
    <dgm:cxn modelId="{CB007861-446A-4EF0-ADBE-6F243D8FA2C6}" type="presParOf" srcId="{B3B86853-3E33-4060-825F-9F7042EEB0DF}" destId="{8F14020D-D51D-4DB3-BBF5-EADA47A3E59A}" srcOrd="2" destOrd="0" presId="urn:microsoft.com/office/officeart/2005/8/layout/equation1"/>
    <dgm:cxn modelId="{E46F6B57-845F-4D13-AD37-099363064929}" type="presParOf" srcId="{B3B86853-3E33-4060-825F-9F7042EEB0DF}" destId="{B4C7DB99-F2BA-443D-99D4-6D1FE0F6240A}" srcOrd="3" destOrd="0" presId="urn:microsoft.com/office/officeart/2005/8/layout/equation1"/>
    <dgm:cxn modelId="{180E1F09-ECAA-4974-80C5-5004A3A400EB}" type="presParOf" srcId="{B3B86853-3E33-4060-825F-9F7042EEB0DF}" destId="{A9455150-051C-44DC-A6DF-A958EDA89269}"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BFC1E8-6F9B-3D45-92B0-6CCBB7B6E2AB}" type="doc">
      <dgm:prSet loTypeId="urn:microsoft.com/office/officeart/2005/8/layout/equation2" loCatId="" qsTypeId="urn:microsoft.com/office/officeart/2005/8/quickstyle/simple1" qsCatId="simple" csTypeId="urn:microsoft.com/office/officeart/2005/8/colors/colorful4" csCatId="colorful" phldr="1"/>
      <dgm:spPr/>
    </dgm:pt>
    <dgm:pt modelId="{CF0669B5-E918-3446-B946-7B7A323D0477}">
      <dgm:prSet phldrT="[Text]" custT="1"/>
      <dgm:spPr/>
      <dgm:t>
        <a:bodyPr/>
        <a:lstStyle/>
        <a:p>
          <a:r>
            <a:rPr lang="es-MX" sz="1200" dirty="0"/>
            <a:t>Ingreso de Ausentismos</a:t>
          </a:r>
          <a:endParaRPr lang="es-ES_tradnl" sz="1200" noProof="0" dirty="0"/>
        </a:p>
      </dgm:t>
    </dgm:pt>
    <dgm:pt modelId="{48CDC761-5115-B640-96D0-D543BF08CC4F}" type="parTrans" cxnId="{EDA90528-36B0-6B45-A71E-F1D1FA338081}">
      <dgm:prSet/>
      <dgm:spPr/>
      <dgm:t>
        <a:bodyPr/>
        <a:lstStyle/>
        <a:p>
          <a:endParaRPr lang="en-US" sz="3200"/>
        </a:p>
      </dgm:t>
    </dgm:pt>
    <dgm:pt modelId="{1E573CED-B888-F547-80AF-048A749F2790}" type="sibTrans" cxnId="{EDA90528-36B0-6B45-A71E-F1D1FA338081}">
      <dgm:prSet custT="1"/>
      <dgm:spPr/>
      <dgm:t>
        <a:bodyPr/>
        <a:lstStyle/>
        <a:p>
          <a:endParaRPr lang="en-US" sz="1100" dirty="0"/>
        </a:p>
      </dgm:t>
    </dgm:pt>
    <dgm:pt modelId="{F7ED9A94-A1F0-234A-8DB9-F9A431DCA550}">
      <dgm:prSet phldrT="[Text]" custT="1"/>
      <dgm:spPr/>
      <dgm:t>
        <a:bodyPr/>
        <a:lstStyle/>
        <a:p>
          <a:r>
            <a:rPr lang="es-ES_tradnl" sz="2800" noProof="0" dirty="0"/>
            <a:t>Matriz A</a:t>
          </a:r>
          <a:endParaRPr lang="en-US" sz="2800" dirty="0"/>
        </a:p>
      </dgm:t>
    </dgm:pt>
    <dgm:pt modelId="{D0B73D9F-C817-5E46-A9EB-06731ACEB249}" type="parTrans" cxnId="{C0ACDE5A-FCA5-AA4E-B701-89241B42C38F}">
      <dgm:prSet/>
      <dgm:spPr/>
      <dgm:t>
        <a:bodyPr/>
        <a:lstStyle/>
        <a:p>
          <a:endParaRPr lang="en-US" sz="3200"/>
        </a:p>
      </dgm:t>
    </dgm:pt>
    <dgm:pt modelId="{BE1D31D8-6913-D54A-A9E8-8558455EEB67}" type="sibTrans" cxnId="{C0ACDE5A-FCA5-AA4E-B701-89241B42C38F}">
      <dgm:prSet/>
      <dgm:spPr/>
      <dgm:t>
        <a:bodyPr/>
        <a:lstStyle/>
        <a:p>
          <a:endParaRPr lang="en-US" sz="3200"/>
        </a:p>
      </dgm:t>
    </dgm:pt>
    <dgm:pt modelId="{5E4F76B5-B7AB-2B4A-9D0D-48F65988F4F6}">
      <dgm:prSet custT="1"/>
      <dgm:spPr/>
      <dgm:t>
        <a:bodyPr/>
        <a:lstStyle/>
        <a:p>
          <a:r>
            <a:rPr lang="es-ES_tradnl" sz="1400" noProof="0" dirty="0"/>
            <a:t>Datos</a:t>
          </a:r>
          <a:r>
            <a:rPr lang="en-US" sz="1400" dirty="0"/>
            <a:t> del cargo</a:t>
          </a:r>
        </a:p>
      </dgm:t>
    </dgm:pt>
    <dgm:pt modelId="{3ACE9617-8246-9C41-8128-FF201160DC25}" type="parTrans" cxnId="{34E74FE5-8DD7-B24A-9DBF-1091DC7AEC94}">
      <dgm:prSet/>
      <dgm:spPr/>
      <dgm:t>
        <a:bodyPr/>
        <a:lstStyle/>
        <a:p>
          <a:endParaRPr lang="en-US" sz="3200"/>
        </a:p>
      </dgm:t>
    </dgm:pt>
    <dgm:pt modelId="{713C6BCD-541F-0741-B666-E079ABD51D82}" type="sibTrans" cxnId="{34E74FE5-8DD7-B24A-9DBF-1091DC7AEC94}">
      <dgm:prSet custT="1"/>
      <dgm:spPr/>
      <dgm:t>
        <a:bodyPr/>
        <a:lstStyle/>
        <a:p>
          <a:endParaRPr lang="en-US" sz="1100" dirty="0"/>
        </a:p>
      </dgm:t>
    </dgm:pt>
    <dgm:pt modelId="{A911D5B1-BDCE-384E-85A7-ECD81A23444C}" type="pres">
      <dgm:prSet presAssocID="{0EBFC1E8-6F9B-3D45-92B0-6CCBB7B6E2AB}" presName="Name0" presStyleCnt="0">
        <dgm:presLayoutVars>
          <dgm:dir/>
          <dgm:resizeHandles val="exact"/>
        </dgm:presLayoutVars>
      </dgm:prSet>
      <dgm:spPr/>
    </dgm:pt>
    <dgm:pt modelId="{80950AE1-DA14-AD4E-B0A0-066505704FA1}" type="pres">
      <dgm:prSet presAssocID="{0EBFC1E8-6F9B-3D45-92B0-6CCBB7B6E2AB}" presName="vNodes" presStyleCnt="0"/>
      <dgm:spPr/>
    </dgm:pt>
    <dgm:pt modelId="{DC4D862B-36C1-CA45-881C-5F28728FB61B}" type="pres">
      <dgm:prSet presAssocID="{CF0669B5-E918-3446-B946-7B7A323D0477}" presName="node" presStyleLbl="node1" presStyleIdx="0" presStyleCnt="3" custScaleX="107268" custScaleY="101125">
        <dgm:presLayoutVars>
          <dgm:bulletEnabled val="1"/>
        </dgm:presLayoutVars>
      </dgm:prSet>
      <dgm:spPr/>
    </dgm:pt>
    <dgm:pt modelId="{6BC149E5-1358-DA46-A043-38710E064BF3}" type="pres">
      <dgm:prSet presAssocID="{1E573CED-B888-F547-80AF-048A749F2790}" presName="spacerT" presStyleCnt="0"/>
      <dgm:spPr/>
    </dgm:pt>
    <dgm:pt modelId="{54B22EBF-4BD6-B247-BA80-74211CE53D13}" type="pres">
      <dgm:prSet presAssocID="{1E573CED-B888-F547-80AF-048A749F2790}" presName="sibTrans" presStyleLbl="sibTrans2D1" presStyleIdx="0" presStyleCnt="2"/>
      <dgm:spPr/>
    </dgm:pt>
    <dgm:pt modelId="{97D15DC1-2AB9-0C40-90D2-3B4194C99033}" type="pres">
      <dgm:prSet presAssocID="{1E573CED-B888-F547-80AF-048A749F2790}" presName="spacerB" presStyleCnt="0"/>
      <dgm:spPr/>
    </dgm:pt>
    <dgm:pt modelId="{F4C2C787-4D78-1442-AE03-2093DE2CC317}" type="pres">
      <dgm:prSet presAssocID="{5E4F76B5-B7AB-2B4A-9D0D-48F65988F4F6}" presName="node" presStyleLbl="node1" presStyleIdx="1" presStyleCnt="3">
        <dgm:presLayoutVars>
          <dgm:bulletEnabled val="1"/>
        </dgm:presLayoutVars>
      </dgm:prSet>
      <dgm:spPr/>
    </dgm:pt>
    <dgm:pt modelId="{FB76CE77-41D5-3340-988F-33554C822DAE}" type="pres">
      <dgm:prSet presAssocID="{0EBFC1E8-6F9B-3D45-92B0-6CCBB7B6E2AB}" presName="sibTransLast" presStyleLbl="sibTrans2D1" presStyleIdx="1" presStyleCnt="2"/>
      <dgm:spPr/>
    </dgm:pt>
    <dgm:pt modelId="{8E55DDE6-3259-C34B-8E1A-DD1BDF0CA358}" type="pres">
      <dgm:prSet presAssocID="{0EBFC1E8-6F9B-3D45-92B0-6CCBB7B6E2AB}" presName="connectorText" presStyleLbl="sibTrans2D1" presStyleIdx="1" presStyleCnt="2"/>
      <dgm:spPr/>
    </dgm:pt>
    <dgm:pt modelId="{07560488-B33B-134E-BEC2-7FDB2176B5E9}" type="pres">
      <dgm:prSet presAssocID="{0EBFC1E8-6F9B-3D45-92B0-6CCBB7B6E2AB}" presName="lastNode" presStyleLbl="node1" presStyleIdx="2" presStyleCnt="3">
        <dgm:presLayoutVars>
          <dgm:bulletEnabled val="1"/>
        </dgm:presLayoutVars>
      </dgm:prSet>
      <dgm:spPr/>
    </dgm:pt>
  </dgm:ptLst>
  <dgm:cxnLst>
    <dgm:cxn modelId="{80A20E0B-6DB6-3B43-8CED-16DEC18001B8}" type="presOf" srcId="{5E4F76B5-B7AB-2B4A-9D0D-48F65988F4F6}" destId="{F4C2C787-4D78-1442-AE03-2093DE2CC317}" srcOrd="0" destOrd="0" presId="urn:microsoft.com/office/officeart/2005/8/layout/equation2"/>
    <dgm:cxn modelId="{EDA90528-36B0-6B45-A71E-F1D1FA338081}" srcId="{0EBFC1E8-6F9B-3D45-92B0-6CCBB7B6E2AB}" destId="{CF0669B5-E918-3446-B946-7B7A323D0477}" srcOrd="0" destOrd="0" parTransId="{48CDC761-5115-B640-96D0-D543BF08CC4F}" sibTransId="{1E573CED-B888-F547-80AF-048A749F2790}"/>
    <dgm:cxn modelId="{A940783A-B5EE-2547-BC90-5E821F46CE87}" type="presOf" srcId="{F7ED9A94-A1F0-234A-8DB9-F9A431DCA550}" destId="{07560488-B33B-134E-BEC2-7FDB2176B5E9}" srcOrd="0" destOrd="0" presId="urn:microsoft.com/office/officeart/2005/8/layout/equation2"/>
    <dgm:cxn modelId="{DCB5DC56-37E6-47F6-8178-89964C0929B5}" type="presOf" srcId="{713C6BCD-541F-0741-B666-E079ABD51D82}" destId="{FB76CE77-41D5-3340-988F-33554C822DAE}" srcOrd="0" destOrd="0" presId="urn:microsoft.com/office/officeart/2005/8/layout/equation2"/>
    <dgm:cxn modelId="{C0ACDE5A-FCA5-AA4E-B701-89241B42C38F}" srcId="{0EBFC1E8-6F9B-3D45-92B0-6CCBB7B6E2AB}" destId="{F7ED9A94-A1F0-234A-8DB9-F9A431DCA550}" srcOrd="2" destOrd="0" parTransId="{D0B73D9F-C817-5E46-A9EB-06731ACEB249}" sibTransId="{BE1D31D8-6913-D54A-A9E8-8558455EEB67}"/>
    <dgm:cxn modelId="{7476CDA9-0A24-4363-8305-95C2E527EFC6}" type="presOf" srcId="{713C6BCD-541F-0741-B666-E079ABD51D82}" destId="{8E55DDE6-3259-C34B-8E1A-DD1BDF0CA358}" srcOrd="1" destOrd="0" presId="urn:microsoft.com/office/officeart/2005/8/layout/equation2"/>
    <dgm:cxn modelId="{9DC000B5-0A0D-2940-BD24-8B7EB9422D9A}" type="presOf" srcId="{0EBFC1E8-6F9B-3D45-92B0-6CCBB7B6E2AB}" destId="{A911D5B1-BDCE-384E-85A7-ECD81A23444C}" srcOrd="0" destOrd="0" presId="urn:microsoft.com/office/officeart/2005/8/layout/equation2"/>
    <dgm:cxn modelId="{34E74FE5-8DD7-B24A-9DBF-1091DC7AEC94}" srcId="{0EBFC1E8-6F9B-3D45-92B0-6CCBB7B6E2AB}" destId="{5E4F76B5-B7AB-2B4A-9D0D-48F65988F4F6}" srcOrd="1" destOrd="0" parTransId="{3ACE9617-8246-9C41-8128-FF201160DC25}" sibTransId="{713C6BCD-541F-0741-B666-E079ABD51D82}"/>
    <dgm:cxn modelId="{7D11D0E6-AB73-F843-A4A0-98FA9479DC83}" type="presOf" srcId="{CF0669B5-E918-3446-B946-7B7A323D0477}" destId="{DC4D862B-36C1-CA45-881C-5F28728FB61B}" srcOrd="0" destOrd="0" presId="urn:microsoft.com/office/officeart/2005/8/layout/equation2"/>
    <dgm:cxn modelId="{B45DF6FD-F3CD-084F-B2A2-2BEDD2A6ADFB}" type="presOf" srcId="{1E573CED-B888-F547-80AF-048A749F2790}" destId="{54B22EBF-4BD6-B247-BA80-74211CE53D13}" srcOrd="0" destOrd="0" presId="urn:microsoft.com/office/officeart/2005/8/layout/equation2"/>
    <dgm:cxn modelId="{E62B8ECD-290F-2A49-8C5B-D207F649AC00}" type="presParOf" srcId="{A911D5B1-BDCE-384E-85A7-ECD81A23444C}" destId="{80950AE1-DA14-AD4E-B0A0-066505704FA1}" srcOrd="0" destOrd="0" presId="urn:microsoft.com/office/officeart/2005/8/layout/equation2"/>
    <dgm:cxn modelId="{AA9BBFFD-E96A-644F-9DE0-039D56A61D8A}" type="presParOf" srcId="{80950AE1-DA14-AD4E-B0A0-066505704FA1}" destId="{DC4D862B-36C1-CA45-881C-5F28728FB61B}" srcOrd="0" destOrd="0" presId="urn:microsoft.com/office/officeart/2005/8/layout/equation2"/>
    <dgm:cxn modelId="{525F0193-B3C2-F842-9531-21467E295E96}" type="presParOf" srcId="{80950AE1-DA14-AD4E-B0A0-066505704FA1}" destId="{6BC149E5-1358-DA46-A043-38710E064BF3}" srcOrd="1" destOrd="0" presId="urn:microsoft.com/office/officeart/2005/8/layout/equation2"/>
    <dgm:cxn modelId="{A64A98CD-B3A3-BE4F-9FA2-09F224D84FEF}" type="presParOf" srcId="{80950AE1-DA14-AD4E-B0A0-066505704FA1}" destId="{54B22EBF-4BD6-B247-BA80-74211CE53D13}" srcOrd="2" destOrd="0" presId="urn:microsoft.com/office/officeart/2005/8/layout/equation2"/>
    <dgm:cxn modelId="{7D53C3B9-8413-0044-A8F4-69E92DA06D95}" type="presParOf" srcId="{80950AE1-DA14-AD4E-B0A0-066505704FA1}" destId="{97D15DC1-2AB9-0C40-90D2-3B4194C99033}" srcOrd="3" destOrd="0" presId="urn:microsoft.com/office/officeart/2005/8/layout/equation2"/>
    <dgm:cxn modelId="{A6AAC261-6AF8-CE4F-964B-63BC1AAD4E20}" type="presParOf" srcId="{80950AE1-DA14-AD4E-B0A0-066505704FA1}" destId="{F4C2C787-4D78-1442-AE03-2093DE2CC317}" srcOrd="4" destOrd="0" presId="urn:microsoft.com/office/officeart/2005/8/layout/equation2"/>
    <dgm:cxn modelId="{8AC1D434-F0F0-CC46-AC65-548F8A9D3BD6}" type="presParOf" srcId="{A911D5B1-BDCE-384E-85A7-ECD81A23444C}" destId="{FB76CE77-41D5-3340-988F-33554C822DAE}" srcOrd="1" destOrd="0" presId="urn:microsoft.com/office/officeart/2005/8/layout/equation2"/>
    <dgm:cxn modelId="{8D3F912A-2002-6648-8BEB-D7DF359EA954}" type="presParOf" srcId="{FB76CE77-41D5-3340-988F-33554C822DAE}" destId="{8E55DDE6-3259-C34B-8E1A-DD1BDF0CA358}" srcOrd="0" destOrd="0" presId="urn:microsoft.com/office/officeart/2005/8/layout/equation2"/>
    <dgm:cxn modelId="{A32E16E9-9CF4-C041-8B23-9E58C85A00E3}" type="presParOf" srcId="{A911D5B1-BDCE-384E-85A7-ECD81A23444C}" destId="{07560488-B33B-134E-BEC2-7FDB2176B5E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0D84D-18B8-49AB-A1F1-88A68A2819D7}">
      <dsp:nvSpPr>
        <dsp:cNvPr id="0" name=""/>
        <dsp:cNvSpPr/>
      </dsp:nvSpPr>
      <dsp:spPr>
        <a:xfrm>
          <a:off x="4983" y="1357026"/>
          <a:ext cx="1384465" cy="13844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CL" sz="2600" kern="1200" dirty="0"/>
            <a:t>Matriz D</a:t>
          </a:r>
        </a:p>
      </dsp:txBody>
      <dsp:txXfrm>
        <a:off x="207733" y="1559776"/>
        <a:ext cx="978965" cy="978965"/>
      </dsp:txXfrm>
    </dsp:sp>
    <dsp:sp modelId="{195160BA-15F0-4E56-9BA0-91E41DC87A48}">
      <dsp:nvSpPr>
        <dsp:cNvPr id="0" name=""/>
        <dsp:cNvSpPr/>
      </dsp:nvSpPr>
      <dsp:spPr>
        <a:xfrm>
          <a:off x="1501867" y="1647763"/>
          <a:ext cx="802990" cy="80299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L" sz="1400" kern="1200" dirty="0"/>
        </a:p>
      </dsp:txBody>
      <dsp:txXfrm>
        <a:off x="1608303" y="1954826"/>
        <a:ext cx="590118" cy="188864"/>
      </dsp:txXfrm>
    </dsp:sp>
    <dsp:sp modelId="{0B113547-912F-4C89-81FE-5E590C493BB0}">
      <dsp:nvSpPr>
        <dsp:cNvPr id="0" name=""/>
        <dsp:cNvSpPr/>
      </dsp:nvSpPr>
      <dsp:spPr>
        <a:xfrm>
          <a:off x="2417276" y="1357026"/>
          <a:ext cx="1384465" cy="13844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CL" sz="2600" kern="1200" dirty="0"/>
            <a:t>Matriz H</a:t>
          </a:r>
        </a:p>
      </dsp:txBody>
      <dsp:txXfrm>
        <a:off x="2620026" y="1559776"/>
        <a:ext cx="978965" cy="978965"/>
      </dsp:txXfrm>
    </dsp:sp>
    <dsp:sp modelId="{53F7D812-A706-4F61-86B4-E554AF1BD676}">
      <dsp:nvSpPr>
        <dsp:cNvPr id="0" name=""/>
        <dsp:cNvSpPr/>
      </dsp:nvSpPr>
      <dsp:spPr>
        <a:xfrm>
          <a:off x="3914160" y="1647763"/>
          <a:ext cx="802990" cy="80299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L" sz="1400" kern="1200" dirty="0"/>
        </a:p>
      </dsp:txBody>
      <dsp:txXfrm>
        <a:off x="4020596" y="1954826"/>
        <a:ext cx="590118" cy="188864"/>
      </dsp:txXfrm>
    </dsp:sp>
    <dsp:sp modelId="{EEBFEC97-6DD4-4279-BCB3-89C8372C66F9}">
      <dsp:nvSpPr>
        <dsp:cNvPr id="0" name=""/>
        <dsp:cNvSpPr/>
      </dsp:nvSpPr>
      <dsp:spPr>
        <a:xfrm>
          <a:off x="4829569" y="1357026"/>
          <a:ext cx="1384465" cy="13844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CL" sz="2600" kern="1200" dirty="0"/>
            <a:t>Matriz S</a:t>
          </a:r>
        </a:p>
      </dsp:txBody>
      <dsp:txXfrm>
        <a:off x="5032319" y="1559776"/>
        <a:ext cx="978965" cy="978965"/>
      </dsp:txXfrm>
    </dsp:sp>
    <dsp:sp modelId="{845C946E-B5D7-4F9B-878A-897D875E181D}">
      <dsp:nvSpPr>
        <dsp:cNvPr id="0" name=""/>
        <dsp:cNvSpPr/>
      </dsp:nvSpPr>
      <dsp:spPr>
        <a:xfrm>
          <a:off x="6326453" y="1647763"/>
          <a:ext cx="802990" cy="80299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L" sz="1400" kern="1200" dirty="0"/>
        </a:p>
      </dsp:txBody>
      <dsp:txXfrm>
        <a:off x="6432889" y="1954826"/>
        <a:ext cx="590118" cy="188864"/>
      </dsp:txXfrm>
    </dsp:sp>
    <dsp:sp modelId="{0365DC81-A8F5-4A1D-B268-0CA630B1B2B2}">
      <dsp:nvSpPr>
        <dsp:cNvPr id="0" name=""/>
        <dsp:cNvSpPr/>
      </dsp:nvSpPr>
      <dsp:spPr>
        <a:xfrm>
          <a:off x="7246845" y="1373556"/>
          <a:ext cx="1384465" cy="1384465"/>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CL" sz="2600" kern="1200" dirty="0"/>
            <a:t>Matriz C</a:t>
          </a:r>
        </a:p>
      </dsp:txBody>
      <dsp:txXfrm>
        <a:off x="7449595" y="1576306"/>
        <a:ext cx="978965" cy="978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D862B-36C1-CA45-881C-5F28728FB61B}">
      <dsp:nvSpPr>
        <dsp:cNvPr id="0" name=""/>
        <dsp:cNvSpPr/>
      </dsp:nvSpPr>
      <dsp:spPr>
        <a:xfrm>
          <a:off x="906782" y="1714"/>
          <a:ext cx="1223822" cy="122382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_tradnl" sz="1400" kern="1200" noProof="0" dirty="0"/>
            <a:t>Datos</a:t>
          </a:r>
          <a:r>
            <a:rPr lang="en-US" sz="1400" kern="1200" dirty="0"/>
            <a:t> </a:t>
          </a:r>
          <a:r>
            <a:rPr lang="es-ES_tradnl" sz="1400" kern="1200" noProof="0" dirty="0"/>
            <a:t>personales</a:t>
          </a:r>
        </a:p>
      </dsp:txBody>
      <dsp:txXfrm>
        <a:off x="1086007" y="180939"/>
        <a:ext cx="865372" cy="865372"/>
      </dsp:txXfrm>
    </dsp:sp>
    <dsp:sp modelId="{54B22EBF-4BD6-B247-BA80-74211CE53D13}">
      <dsp:nvSpPr>
        <dsp:cNvPr id="0" name=""/>
        <dsp:cNvSpPr/>
      </dsp:nvSpPr>
      <dsp:spPr>
        <a:xfrm>
          <a:off x="1163785" y="1324911"/>
          <a:ext cx="709817" cy="709817"/>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257871" y="1596345"/>
        <a:ext cx="521645" cy="166949"/>
      </dsp:txXfrm>
    </dsp:sp>
    <dsp:sp modelId="{F4C2C787-4D78-1442-AE03-2093DE2CC317}">
      <dsp:nvSpPr>
        <dsp:cNvPr id="0" name=""/>
        <dsp:cNvSpPr/>
      </dsp:nvSpPr>
      <dsp:spPr>
        <a:xfrm>
          <a:off x="906782" y="2134102"/>
          <a:ext cx="1223822" cy="1223822"/>
        </a:xfrm>
        <a:prstGeom prst="ellipse">
          <a:avLst/>
        </a:prstGeom>
        <a:solidFill>
          <a:schemeClr val="accent4">
            <a:hueOff val="18144"/>
            <a:satOff val="0"/>
            <a:lumOff val="-6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_tradnl" sz="1400" kern="1200" noProof="0" dirty="0"/>
            <a:t>Datos</a:t>
          </a:r>
          <a:r>
            <a:rPr lang="en-US" sz="1400" kern="1200" dirty="0"/>
            <a:t> del Contrato</a:t>
          </a:r>
        </a:p>
      </dsp:txBody>
      <dsp:txXfrm>
        <a:off x="1086007" y="2313327"/>
        <a:ext cx="865372" cy="865372"/>
      </dsp:txXfrm>
    </dsp:sp>
    <dsp:sp modelId="{E912B662-03EF-F146-AECD-F447DE358C0E}">
      <dsp:nvSpPr>
        <dsp:cNvPr id="0" name=""/>
        <dsp:cNvSpPr/>
      </dsp:nvSpPr>
      <dsp:spPr>
        <a:xfrm>
          <a:off x="1163785" y="3457299"/>
          <a:ext cx="709817" cy="709817"/>
        </a:xfrm>
        <a:prstGeom prst="mathPlus">
          <a:avLst/>
        </a:prstGeom>
        <a:solidFill>
          <a:schemeClr val="accent4">
            <a:hueOff val="27216"/>
            <a:satOff val="0"/>
            <a:lumOff val="-10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257871" y="3728733"/>
        <a:ext cx="521645" cy="166949"/>
      </dsp:txXfrm>
    </dsp:sp>
    <dsp:sp modelId="{0F1DE70C-0D33-484E-99C6-0F0EB4FAE245}">
      <dsp:nvSpPr>
        <dsp:cNvPr id="0" name=""/>
        <dsp:cNvSpPr/>
      </dsp:nvSpPr>
      <dsp:spPr>
        <a:xfrm>
          <a:off x="906782" y="4266491"/>
          <a:ext cx="1223822" cy="1223822"/>
        </a:xfrm>
        <a:prstGeom prst="ellipse">
          <a:avLst/>
        </a:prstGeom>
        <a:solidFill>
          <a:schemeClr val="accent4">
            <a:hueOff val="36288"/>
            <a:satOff val="0"/>
            <a:lumOff val="-135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_tradnl" sz="1400" kern="1200" noProof="0" dirty="0"/>
            <a:t>Causal Cese</a:t>
          </a:r>
        </a:p>
      </dsp:txBody>
      <dsp:txXfrm>
        <a:off x="1086007" y="4445716"/>
        <a:ext cx="865372" cy="865372"/>
      </dsp:txXfrm>
    </dsp:sp>
    <dsp:sp modelId="{FB76CE77-41D5-3340-988F-33554C822DAE}">
      <dsp:nvSpPr>
        <dsp:cNvPr id="0" name=""/>
        <dsp:cNvSpPr/>
      </dsp:nvSpPr>
      <dsp:spPr>
        <a:xfrm>
          <a:off x="2314178" y="2518382"/>
          <a:ext cx="389175" cy="455262"/>
        </a:xfrm>
        <a:prstGeom prst="rightArrow">
          <a:avLst>
            <a:gd name="adj1" fmla="val 60000"/>
            <a:gd name="adj2" fmla="val 50000"/>
          </a:avLst>
        </a:prstGeom>
        <a:solidFill>
          <a:schemeClr val="accent4">
            <a:hueOff val="54433"/>
            <a:satOff val="0"/>
            <a:lumOff val="-20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2314178" y="2609434"/>
        <a:ext cx="272423" cy="273158"/>
      </dsp:txXfrm>
    </dsp:sp>
    <dsp:sp modelId="{07560488-B33B-134E-BEC2-7FDB2176B5E9}">
      <dsp:nvSpPr>
        <dsp:cNvPr id="0" name=""/>
        <dsp:cNvSpPr/>
      </dsp:nvSpPr>
      <dsp:spPr>
        <a:xfrm>
          <a:off x="2864898" y="1522191"/>
          <a:ext cx="2447645" cy="2447645"/>
        </a:xfrm>
        <a:prstGeom prst="ellipse">
          <a:avLst/>
        </a:prstGeom>
        <a:solidFill>
          <a:schemeClr val="accent4">
            <a:hueOff val="54433"/>
            <a:satOff val="0"/>
            <a:lumOff val="-2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ES_tradnl" sz="3200" kern="1200" noProof="0" dirty="0"/>
            <a:t>Matriz</a:t>
          </a:r>
          <a:r>
            <a:rPr lang="en-US" sz="3200" kern="1200" dirty="0"/>
            <a:t>_C</a:t>
          </a:r>
        </a:p>
      </dsp:txBody>
      <dsp:txXfrm>
        <a:off x="3223347" y="1880640"/>
        <a:ext cx="1730747" cy="17307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A58EF-6656-4D47-AE9F-026557EC99A2}">
      <dsp:nvSpPr>
        <dsp:cNvPr id="0" name=""/>
        <dsp:cNvSpPr/>
      </dsp:nvSpPr>
      <dsp:spPr>
        <a:xfrm>
          <a:off x="775157" y="4949"/>
          <a:ext cx="1809652" cy="18096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CL" sz="2000" kern="1200" dirty="0"/>
            <a:t>Matriz D1</a:t>
          </a:r>
        </a:p>
      </dsp:txBody>
      <dsp:txXfrm>
        <a:off x="1027856" y="218346"/>
        <a:ext cx="1043403" cy="1382858"/>
      </dsp:txXfrm>
    </dsp:sp>
    <dsp:sp modelId="{5D442DB9-D0E7-48C1-B206-449431637B5D}">
      <dsp:nvSpPr>
        <dsp:cNvPr id="0" name=""/>
        <dsp:cNvSpPr/>
      </dsp:nvSpPr>
      <dsp:spPr>
        <a:xfrm>
          <a:off x="1966923" y="4949"/>
          <a:ext cx="1809652" cy="180965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CL" sz="2000" kern="1200" dirty="0"/>
            <a:t>Matriz D2</a:t>
          </a:r>
        </a:p>
      </dsp:txBody>
      <dsp:txXfrm>
        <a:off x="2480473" y="218346"/>
        <a:ext cx="1043403" cy="13828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D862B-36C1-CA45-881C-5F28728FB61B}">
      <dsp:nvSpPr>
        <dsp:cNvPr id="0" name=""/>
        <dsp:cNvSpPr/>
      </dsp:nvSpPr>
      <dsp:spPr>
        <a:xfrm>
          <a:off x="732719" y="625"/>
          <a:ext cx="1207950" cy="120795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Ingreso Licencias Médicas</a:t>
          </a:r>
          <a:endParaRPr lang="es-ES_tradnl" sz="1200" kern="1200" noProof="0" dirty="0"/>
        </a:p>
      </dsp:txBody>
      <dsp:txXfrm>
        <a:off x="909619" y="177525"/>
        <a:ext cx="854150" cy="854150"/>
      </dsp:txXfrm>
    </dsp:sp>
    <dsp:sp modelId="{54B22EBF-4BD6-B247-BA80-74211CE53D13}">
      <dsp:nvSpPr>
        <dsp:cNvPr id="0" name=""/>
        <dsp:cNvSpPr/>
      </dsp:nvSpPr>
      <dsp:spPr>
        <a:xfrm>
          <a:off x="986388" y="1306661"/>
          <a:ext cx="700611" cy="700611"/>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079254" y="1574575"/>
        <a:ext cx="514879" cy="164783"/>
      </dsp:txXfrm>
    </dsp:sp>
    <dsp:sp modelId="{F4C2C787-4D78-1442-AE03-2093DE2CC317}">
      <dsp:nvSpPr>
        <dsp:cNvPr id="0" name=""/>
        <dsp:cNvSpPr/>
      </dsp:nvSpPr>
      <dsp:spPr>
        <a:xfrm>
          <a:off x="732719" y="2105358"/>
          <a:ext cx="1207950" cy="1207950"/>
        </a:xfrm>
        <a:prstGeom prst="ellipse">
          <a:avLst/>
        </a:prstGeom>
        <a:solidFill>
          <a:schemeClr val="accent4">
            <a:hueOff val="18144"/>
            <a:satOff val="0"/>
            <a:lumOff val="-6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_tradnl" sz="1400" kern="1200" noProof="0" dirty="0"/>
            <a:t>Datos</a:t>
          </a:r>
          <a:r>
            <a:rPr lang="en-US" sz="1400" kern="1200" dirty="0"/>
            <a:t> del cargo</a:t>
          </a:r>
        </a:p>
      </dsp:txBody>
      <dsp:txXfrm>
        <a:off x="909619" y="2282258"/>
        <a:ext cx="854150" cy="854150"/>
      </dsp:txXfrm>
    </dsp:sp>
    <dsp:sp modelId="{E912B662-03EF-F146-AECD-F447DE358C0E}">
      <dsp:nvSpPr>
        <dsp:cNvPr id="0" name=""/>
        <dsp:cNvSpPr/>
      </dsp:nvSpPr>
      <dsp:spPr>
        <a:xfrm>
          <a:off x="986388" y="3411394"/>
          <a:ext cx="700611" cy="700611"/>
        </a:xfrm>
        <a:prstGeom prst="mathPlus">
          <a:avLst/>
        </a:prstGeom>
        <a:solidFill>
          <a:schemeClr val="accent4">
            <a:hueOff val="27216"/>
            <a:satOff val="0"/>
            <a:lumOff val="-10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079254" y="3679308"/>
        <a:ext cx="514879" cy="164783"/>
      </dsp:txXfrm>
    </dsp:sp>
    <dsp:sp modelId="{0F1DE70C-0D33-484E-99C6-0F0EB4FAE245}">
      <dsp:nvSpPr>
        <dsp:cNvPr id="0" name=""/>
        <dsp:cNvSpPr/>
      </dsp:nvSpPr>
      <dsp:spPr>
        <a:xfrm>
          <a:off x="732719" y="4210091"/>
          <a:ext cx="1207950" cy="1207950"/>
        </a:xfrm>
        <a:prstGeom prst="ellipse">
          <a:avLst/>
        </a:prstGeom>
        <a:solidFill>
          <a:schemeClr val="accent4">
            <a:hueOff val="36288"/>
            <a:satOff val="0"/>
            <a:lumOff val="-135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_tradnl" sz="1400" kern="1200" noProof="0" dirty="0"/>
            <a:t>Otros</a:t>
          </a:r>
        </a:p>
      </dsp:txBody>
      <dsp:txXfrm>
        <a:off x="909619" y="4386991"/>
        <a:ext cx="854150" cy="854150"/>
      </dsp:txXfrm>
    </dsp:sp>
    <dsp:sp modelId="{FB76CE77-41D5-3340-988F-33554C822DAE}">
      <dsp:nvSpPr>
        <dsp:cNvPr id="0" name=""/>
        <dsp:cNvSpPr/>
      </dsp:nvSpPr>
      <dsp:spPr>
        <a:xfrm>
          <a:off x="2121862" y="2484654"/>
          <a:ext cx="384128" cy="449357"/>
        </a:xfrm>
        <a:prstGeom prst="rightArrow">
          <a:avLst>
            <a:gd name="adj1" fmla="val 60000"/>
            <a:gd name="adj2" fmla="val 50000"/>
          </a:avLst>
        </a:prstGeom>
        <a:solidFill>
          <a:schemeClr val="accent4">
            <a:hueOff val="54433"/>
            <a:satOff val="0"/>
            <a:lumOff val="-20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2121862" y="2574525"/>
        <a:ext cx="268890" cy="269615"/>
      </dsp:txXfrm>
    </dsp:sp>
    <dsp:sp modelId="{07560488-B33B-134E-BEC2-7FDB2176B5E9}">
      <dsp:nvSpPr>
        <dsp:cNvPr id="0" name=""/>
        <dsp:cNvSpPr/>
      </dsp:nvSpPr>
      <dsp:spPr>
        <a:xfrm>
          <a:off x="2665439" y="1501383"/>
          <a:ext cx="2415900" cy="2415900"/>
        </a:xfrm>
        <a:prstGeom prst="ellipse">
          <a:avLst/>
        </a:prstGeom>
        <a:solidFill>
          <a:schemeClr val="accent4">
            <a:hueOff val="54433"/>
            <a:satOff val="0"/>
            <a:lumOff val="-2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_tradnl" sz="2800" kern="1200" noProof="0" dirty="0"/>
            <a:t>Matriz L</a:t>
          </a:r>
          <a:endParaRPr lang="en-US" sz="2800" kern="1200" dirty="0"/>
        </a:p>
      </dsp:txBody>
      <dsp:txXfrm>
        <a:off x="3019239" y="1855183"/>
        <a:ext cx="1708300" cy="1708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F3DD2-81B7-4A17-A04C-7305CBB5EA9D}">
      <dsp:nvSpPr>
        <dsp:cNvPr id="0" name=""/>
        <dsp:cNvSpPr/>
      </dsp:nvSpPr>
      <dsp:spPr>
        <a:xfrm>
          <a:off x="62608" y="659551"/>
          <a:ext cx="1331289" cy="119885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s-MX" sz="1900" kern="1200" dirty="0">
              <a:solidFill>
                <a:srgbClr val="000000"/>
              </a:solidFill>
            </a:rPr>
            <a:t>Prenatal</a:t>
          </a:r>
        </a:p>
      </dsp:txBody>
      <dsp:txXfrm>
        <a:off x="90197" y="687140"/>
        <a:ext cx="1276111" cy="886783"/>
      </dsp:txXfrm>
    </dsp:sp>
    <dsp:sp modelId="{F581A435-184E-42D2-AE81-BFC1EE3ED6F1}">
      <dsp:nvSpPr>
        <dsp:cNvPr id="0" name=""/>
        <dsp:cNvSpPr/>
      </dsp:nvSpPr>
      <dsp:spPr>
        <a:xfrm>
          <a:off x="812143" y="923043"/>
          <a:ext cx="1635252" cy="1635252"/>
        </a:xfrm>
        <a:prstGeom prst="leftCircularArrow">
          <a:avLst>
            <a:gd name="adj1" fmla="val 3350"/>
            <a:gd name="adj2" fmla="val 414223"/>
            <a:gd name="adj3" fmla="val 2188743"/>
            <a:gd name="adj4" fmla="val 9023498"/>
            <a:gd name="adj5" fmla="val 390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F266AFF-0226-4BB8-B002-3A21A002E1DF}">
      <dsp:nvSpPr>
        <dsp:cNvPr id="0" name=""/>
        <dsp:cNvSpPr/>
      </dsp:nvSpPr>
      <dsp:spPr>
        <a:xfrm>
          <a:off x="324494" y="1601512"/>
          <a:ext cx="1292028" cy="51379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t>Sin Continuidad</a:t>
          </a:r>
        </a:p>
      </dsp:txBody>
      <dsp:txXfrm>
        <a:off x="339543" y="1616561"/>
        <a:ext cx="1261930" cy="483699"/>
      </dsp:txXfrm>
    </dsp:sp>
    <dsp:sp modelId="{B35077CF-7839-42EF-B007-FBB6EDB4C108}">
      <dsp:nvSpPr>
        <dsp:cNvPr id="0" name=""/>
        <dsp:cNvSpPr/>
      </dsp:nvSpPr>
      <dsp:spPr>
        <a:xfrm>
          <a:off x="1914346" y="686159"/>
          <a:ext cx="1379663" cy="11456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s-MX" sz="1900" kern="1200" dirty="0">
              <a:solidFill>
                <a:srgbClr val="000000"/>
              </a:solidFill>
            </a:rPr>
            <a:t>Postnatal</a:t>
          </a:r>
        </a:p>
      </dsp:txBody>
      <dsp:txXfrm>
        <a:off x="1940710" y="958018"/>
        <a:ext cx="1326935" cy="847419"/>
      </dsp:txXfrm>
    </dsp:sp>
    <dsp:sp modelId="{221C2348-15D1-4134-AAB9-03244605C2BD}">
      <dsp:nvSpPr>
        <dsp:cNvPr id="0" name=""/>
        <dsp:cNvSpPr/>
      </dsp:nvSpPr>
      <dsp:spPr>
        <a:xfrm>
          <a:off x="2664262" y="-78917"/>
          <a:ext cx="1820981" cy="1820981"/>
        </a:xfrm>
        <a:prstGeom prst="circularArrow">
          <a:avLst>
            <a:gd name="adj1" fmla="val 3009"/>
            <a:gd name="adj2" fmla="val 368983"/>
            <a:gd name="adj3" fmla="val 19455506"/>
            <a:gd name="adj4" fmla="val 12575511"/>
            <a:gd name="adj5" fmla="val 351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3776D6D-7497-44CB-B4CA-0F413F6F9CE8}">
      <dsp:nvSpPr>
        <dsp:cNvPr id="0" name=""/>
        <dsp:cNvSpPr/>
      </dsp:nvSpPr>
      <dsp:spPr>
        <a:xfrm>
          <a:off x="2200418" y="402652"/>
          <a:ext cx="1292028" cy="51379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t>Con Continuidad</a:t>
          </a:r>
        </a:p>
      </dsp:txBody>
      <dsp:txXfrm>
        <a:off x="2215467" y="417701"/>
        <a:ext cx="1261930" cy="483699"/>
      </dsp:txXfrm>
    </dsp:sp>
    <dsp:sp modelId="{B520755A-75B6-44C0-9311-B7477215EAE0}">
      <dsp:nvSpPr>
        <dsp:cNvPr id="0" name=""/>
        <dsp:cNvSpPr/>
      </dsp:nvSpPr>
      <dsp:spPr>
        <a:xfrm>
          <a:off x="3753336" y="659551"/>
          <a:ext cx="1453531" cy="119885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s-MX" sz="1900" kern="1200" dirty="0">
              <a:solidFill>
                <a:srgbClr val="000000"/>
              </a:solidFill>
            </a:rPr>
            <a:t>Postnatal Parental</a:t>
          </a:r>
        </a:p>
      </dsp:txBody>
      <dsp:txXfrm>
        <a:off x="3780925" y="687140"/>
        <a:ext cx="1398353" cy="886783"/>
      </dsp:txXfrm>
    </dsp:sp>
    <dsp:sp modelId="{F4FD4143-6433-41DE-B0E8-EB221C9BE9F3}">
      <dsp:nvSpPr>
        <dsp:cNvPr id="0" name=""/>
        <dsp:cNvSpPr/>
      </dsp:nvSpPr>
      <dsp:spPr>
        <a:xfrm>
          <a:off x="4076343" y="1601512"/>
          <a:ext cx="1292028" cy="51379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t>Con continuidad</a:t>
          </a:r>
        </a:p>
      </dsp:txBody>
      <dsp:txXfrm>
        <a:off x="4091392" y="1616561"/>
        <a:ext cx="1261930" cy="483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92A52-D94D-4853-A62C-3ACFA33D79C8}">
      <dsp:nvSpPr>
        <dsp:cNvPr id="0" name=""/>
        <dsp:cNvSpPr/>
      </dsp:nvSpPr>
      <dsp:spPr>
        <a:xfrm>
          <a:off x="16534" y="787721"/>
          <a:ext cx="1797247" cy="156466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t>Monto Subsidio</a:t>
          </a:r>
        </a:p>
      </dsp:txBody>
      <dsp:txXfrm>
        <a:off x="279735" y="1016861"/>
        <a:ext cx="1270845" cy="1106388"/>
      </dsp:txXfrm>
    </dsp:sp>
    <dsp:sp modelId="{8F14020D-D51D-4DB3-BBF5-EADA47A3E59A}">
      <dsp:nvSpPr>
        <dsp:cNvPr id="0" name=""/>
        <dsp:cNvSpPr/>
      </dsp:nvSpPr>
      <dsp:spPr>
        <a:xfrm>
          <a:off x="2199592" y="1149577"/>
          <a:ext cx="795319" cy="840955"/>
        </a:xfrm>
        <a:prstGeom prst="mathEqual">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dirty="0"/>
        </a:p>
      </dsp:txBody>
      <dsp:txXfrm>
        <a:off x="2305012" y="1322814"/>
        <a:ext cx="584479" cy="494481"/>
      </dsp:txXfrm>
    </dsp:sp>
    <dsp:sp modelId="{A9455150-051C-44DC-A6DF-A958EDA89269}">
      <dsp:nvSpPr>
        <dsp:cNvPr id="0" name=""/>
        <dsp:cNvSpPr/>
      </dsp:nvSpPr>
      <dsp:spPr>
        <a:xfrm flipH="1">
          <a:off x="3397257" y="136"/>
          <a:ext cx="2669311" cy="3139838"/>
        </a:xfrm>
        <a:prstGeom prst="ellipse">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MX" sz="1600" kern="1200" dirty="0"/>
        </a:p>
      </dsp:txBody>
      <dsp:txXfrm>
        <a:off x="3788169" y="459955"/>
        <a:ext cx="1887487" cy="2220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D862B-36C1-CA45-881C-5F28728FB61B}">
      <dsp:nvSpPr>
        <dsp:cNvPr id="0" name=""/>
        <dsp:cNvSpPr/>
      </dsp:nvSpPr>
      <dsp:spPr>
        <a:xfrm>
          <a:off x="3289" y="532207"/>
          <a:ext cx="1696191" cy="159905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Ingreso de Ausentismos</a:t>
          </a:r>
          <a:endParaRPr lang="es-ES_tradnl" sz="1200" kern="1200" noProof="0" dirty="0"/>
        </a:p>
      </dsp:txBody>
      <dsp:txXfrm>
        <a:off x="251690" y="766383"/>
        <a:ext cx="1199389" cy="1130702"/>
      </dsp:txXfrm>
    </dsp:sp>
    <dsp:sp modelId="{54B22EBF-4BD6-B247-BA80-74211CE53D13}">
      <dsp:nvSpPr>
        <dsp:cNvPr id="0" name=""/>
        <dsp:cNvSpPr/>
      </dsp:nvSpPr>
      <dsp:spPr>
        <a:xfrm>
          <a:off x="392818" y="2259661"/>
          <a:ext cx="917133" cy="917133"/>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514384" y="2610373"/>
        <a:ext cx="674001" cy="215709"/>
      </dsp:txXfrm>
    </dsp:sp>
    <dsp:sp modelId="{F4C2C787-4D78-1442-AE03-2093DE2CC317}">
      <dsp:nvSpPr>
        <dsp:cNvPr id="0" name=""/>
        <dsp:cNvSpPr/>
      </dsp:nvSpPr>
      <dsp:spPr>
        <a:xfrm>
          <a:off x="60752" y="3305193"/>
          <a:ext cx="1581265" cy="1581265"/>
        </a:xfrm>
        <a:prstGeom prst="ellipse">
          <a:avLst/>
        </a:prstGeom>
        <a:solidFill>
          <a:schemeClr val="accent4">
            <a:hueOff val="27216"/>
            <a:satOff val="0"/>
            <a:lumOff val="-1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_tradnl" sz="1400" kern="1200" noProof="0" dirty="0"/>
            <a:t>Datos</a:t>
          </a:r>
          <a:r>
            <a:rPr lang="en-US" sz="1400" kern="1200" dirty="0"/>
            <a:t> del cargo</a:t>
          </a:r>
        </a:p>
      </dsp:txBody>
      <dsp:txXfrm>
        <a:off x="292323" y="3536764"/>
        <a:ext cx="1118123" cy="1118123"/>
      </dsp:txXfrm>
    </dsp:sp>
    <dsp:sp modelId="{FB76CE77-41D5-3340-988F-33554C822DAE}">
      <dsp:nvSpPr>
        <dsp:cNvPr id="0" name=""/>
        <dsp:cNvSpPr/>
      </dsp:nvSpPr>
      <dsp:spPr>
        <a:xfrm>
          <a:off x="1936670" y="2415218"/>
          <a:ext cx="502842" cy="588230"/>
        </a:xfrm>
        <a:prstGeom prst="rightArrow">
          <a:avLst>
            <a:gd name="adj1" fmla="val 60000"/>
            <a:gd name="adj2" fmla="val 50000"/>
          </a:avLst>
        </a:prstGeom>
        <a:solidFill>
          <a:schemeClr val="accent4">
            <a:hueOff val="54433"/>
            <a:satOff val="0"/>
            <a:lumOff val="-20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936670" y="2532864"/>
        <a:ext cx="351989" cy="352938"/>
      </dsp:txXfrm>
    </dsp:sp>
    <dsp:sp modelId="{07560488-B33B-134E-BEC2-7FDB2176B5E9}">
      <dsp:nvSpPr>
        <dsp:cNvPr id="0" name=""/>
        <dsp:cNvSpPr/>
      </dsp:nvSpPr>
      <dsp:spPr>
        <a:xfrm>
          <a:off x="2648240" y="1128068"/>
          <a:ext cx="3162530" cy="3162530"/>
        </a:xfrm>
        <a:prstGeom prst="ellipse">
          <a:avLst/>
        </a:prstGeom>
        <a:solidFill>
          <a:schemeClr val="accent4">
            <a:hueOff val="54433"/>
            <a:satOff val="0"/>
            <a:lumOff val="-2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_tradnl" sz="2800" kern="1200" noProof="0" dirty="0"/>
            <a:t>Matriz A</a:t>
          </a:r>
          <a:endParaRPr lang="en-US" sz="2800" kern="1200" dirty="0"/>
        </a:p>
      </dsp:txBody>
      <dsp:txXfrm>
        <a:off x="3111382" y="1591210"/>
        <a:ext cx="2236246" cy="223624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a:defRPr sz="1200"/>
            </a:lvl1pPr>
          </a:lstStyle>
          <a:p>
            <a:endParaRPr lang="es-CL"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8CC3E86-84A7-4CD0-8A1A-E63AA22741ED}" type="datetimeFigureOut">
              <a:rPr lang="es-CL" smtClean="0"/>
              <a:t>13-12-2019</a:t>
            </a:fld>
            <a:endParaRPr lang="es-CL"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CL"/>
              <a:t>Editar los estilos de texto del patrón</a:t>
            </a:r>
          </a:p>
          <a:p>
            <a:pPr lvl="1"/>
            <a:r>
              <a:rPr lang="es-CL"/>
              <a:t>Segundo nivel</a:t>
            </a:r>
          </a:p>
          <a:p>
            <a:pPr lvl="2"/>
            <a:r>
              <a:rPr lang="es-CL"/>
              <a:t>Tercer nivel</a:t>
            </a:r>
          </a:p>
          <a:p>
            <a:pPr lvl="3"/>
            <a:r>
              <a:rPr lang="es-CL"/>
              <a:t>Cuarto nivel</a:t>
            </a:r>
          </a:p>
          <a:p>
            <a:pPr lvl="4"/>
            <a:r>
              <a:rPr lang="es-CL"/>
              <a:t>Quinto nivel</a:t>
            </a:r>
            <a:endParaRPr lang="es-CL" dirty="0"/>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a:defRPr sz="1200"/>
            </a:lvl1pPr>
          </a:lstStyle>
          <a:p>
            <a:endParaRPr lang="es-CL"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A81DFA-E783-40CB-8634-884E55B23E34}" type="slidenum">
              <a:rPr lang="es-CL" smtClean="0"/>
              <a:t>‹Nº›</a:t>
            </a:fld>
            <a:endParaRPr lang="es-CL" dirty="0"/>
          </a:p>
        </p:txBody>
      </p:sp>
    </p:spTree>
    <p:extLst>
      <p:ext uri="{BB962C8B-B14F-4D97-AF65-F5344CB8AC3E}">
        <p14:creationId xmlns:p14="http://schemas.microsoft.com/office/powerpoint/2010/main" val="153172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a:t>
            </a:fld>
            <a:endParaRPr lang="es-CL" dirty="0"/>
          </a:p>
        </p:txBody>
      </p:sp>
    </p:spTree>
    <p:extLst>
      <p:ext uri="{BB962C8B-B14F-4D97-AF65-F5344CB8AC3E}">
        <p14:creationId xmlns:p14="http://schemas.microsoft.com/office/powerpoint/2010/main" val="339174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24</a:t>
            </a:fld>
            <a:endParaRPr lang="es-CL" dirty="0"/>
          </a:p>
        </p:txBody>
      </p:sp>
    </p:spTree>
    <p:extLst>
      <p:ext uri="{BB962C8B-B14F-4D97-AF65-F5344CB8AC3E}">
        <p14:creationId xmlns:p14="http://schemas.microsoft.com/office/powerpoint/2010/main" val="159818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25</a:t>
            </a:fld>
            <a:endParaRPr lang="es-CL" dirty="0"/>
          </a:p>
        </p:txBody>
      </p:sp>
    </p:spTree>
    <p:extLst>
      <p:ext uri="{BB962C8B-B14F-4D97-AF65-F5344CB8AC3E}">
        <p14:creationId xmlns:p14="http://schemas.microsoft.com/office/powerpoint/2010/main" val="2590442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28</a:t>
            </a:fld>
            <a:endParaRPr lang="es-CL" dirty="0"/>
          </a:p>
        </p:txBody>
      </p:sp>
    </p:spTree>
    <p:extLst>
      <p:ext uri="{BB962C8B-B14F-4D97-AF65-F5344CB8AC3E}">
        <p14:creationId xmlns:p14="http://schemas.microsoft.com/office/powerpoint/2010/main" val="2743100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29</a:t>
            </a:fld>
            <a:endParaRPr lang="es-CL" dirty="0"/>
          </a:p>
        </p:txBody>
      </p:sp>
    </p:spTree>
    <p:extLst>
      <p:ext uri="{BB962C8B-B14F-4D97-AF65-F5344CB8AC3E}">
        <p14:creationId xmlns:p14="http://schemas.microsoft.com/office/powerpoint/2010/main" val="3655930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30</a:t>
            </a:fld>
            <a:endParaRPr lang="es-CL" dirty="0"/>
          </a:p>
        </p:txBody>
      </p:sp>
    </p:spTree>
    <p:extLst>
      <p:ext uri="{BB962C8B-B14F-4D97-AF65-F5344CB8AC3E}">
        <p14:creationId xmlns:p14="http://schemas.microsoft.com/office/powerpoint/2010/main" val="1212732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32</a:t>
            </a:fld>
            <a:endParaRPr lang="es-CL" dirty="0"/>
          </a:p>
        </p:txBody>
      </p:sp>
    </p:spTree>
    <p:extLst>
      <p:ext uri="{BB962C8B-B14F-4D97-AF65-F5344CB8AC3E}">
        <p14:creationId xmlns:p14="http://schemas.microsoft.com/office/powerpoint/2010/main" val="3928454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33</a:t>
            </a:fld>
            <a:endParaRPr lang="es-CL" dirty="0"/>
          </a:p>
        </p:txBody>
      </p:sp>
    </p:spTree>
    <p:extLst>
      <p:ext uri="{BB962C8B-B14F-4D97-AF65-F5344CB8AC3E}">
        <p14:creationId xmlns:p14="http://schemas.microsoft.com/office/powerpoint/2010/main" val="1260143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34</a:t>
            </a:fld>
            <a:endParaRPr lang="es-CL" dirty="0"/>
          </a:p>
        </p:txBody>
      </p:sp>
    </p:spTree>
    <p:extLst>
      <p:ext uri="{BB962C8B-B14F-4D97-AF65-F5344CB8AC3E}">
        <p14:creationId xmlns:p14="http://schemas.microsoft.com/office/powerpoint/2010/main" val="1819486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35</a:t>
            </a:fld>
            <a:endParaRPr lang="es-CL" dirty="0"/>
          </a:p>
        </p:txBody>
      </p:sp>
    </p:spTree>
    <p:extLst>
      <p:ext uri="{BB962C8B-B14F-4D97-AF65-F5344CB8AC3E}">
        <p14:creationId xmlns:p14="http://schemas.microsoft.com/office/powerpoint/2010/main" val="3362261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36</a:t>
            </a:fld>
            <a:endParaRPr lang="es-CL" dirty="0"/>
          </a:p>
        </p:txBody>
      </p:sp>
    </p:spTree>
    <p:extLst>
      <p:ext uri="{BB962C8B-B14F-4D97-AF65-F5344CB8AC3E}">
        <p14:creationId xmlns:p14="http://schemas.microsoft.com/office/powerpoint/2010/main" val="171201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a:t>
            </a:fld>
            <a:endParaRPr lang="es-CL" dirty="0"/>
          </a:p>
        </p:txBody>
      </p:sp>
    </p:spTree>
    <p:extLst>
      <p:ext uri="{BB962C8B-B14F-4D97-AF65-F5344CB8AC3E}">
        <p14:creationId xmlns:p14="http://schemas.microsoft.com/office/powerpoint/2010/main" val="2178654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37</a:t>
            </a:fld>
            <a:endParaRPr lang="es-CL" dirty="0"/>
          </a:p>
        </p:txBody>
      </p:sp>
    </p:spTree>
    <p:extLst>
      <p:ext uri="{BB962C8B-B14F-4D97-AF65-F5344CB8AC3E}">
        <p14:creationId xmlns:p14="http://schemas.microsoft.com/office/powerpoint/2010/main" val="1795436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38</a:t>
            </a:fld>
            <a:endParaRPr lang="es-CL" dirty="0"/>
          </a:p>
        </p:txBody>
      </p:sp>
    </p:spTree>
    <p:extLst>
      <p:ext uri="{BB962C8B-B14F-4D97-AF65-F5344CB8AC3E}">
        <p14:creationId xmlns:p14="http://schemas.microsoft.com/office/powerpoint/2010/main" val="164080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12</a:t>
            </a:fld>
            <a:endParaRPr lang="es-CL" dirty="0"/>
          </a:p>
        </p:txBody>
      </p:sp>
    </p:spTree>
    <p:extLst>
      <p:ext uri="{BB962C8B-B14F-4D97-AF65-F5344CB8AC3E}">
        <p14:creationId xmlns:p14="http://schemas.microsoft.com/office/powerpoint/2010/main" val="1260143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15</a:t>
            </a:fld>
            <a:endParaRPr lang="es-CL" dirty="0"/>
          </a:p>
        </p:txBody>
      </p:sp>
    </p:spTree>
    <p:extLst>
      <p:ext uri="{BB962C8B-B14F-4D97-AF65-F5344CB8AC3E}">
        <p14:creationId xmlns:p14="http://schemas.microsoft.com/office/powerpoint/2010/main" val="314554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16</a:t>
            </a:fld>
            <a:endParaRPr lang="es-CL" dirty="0"/>
          </a:p>
        </p:txBody>
      </p:sp>
    </p:spTree>
    <p:extLst>
      <p:ext uri="{BB962C8B-B14F-4D97-AF65-F5344CB8AC3E}">
        <p14:creationId xmlns:p14="http://schemas.microsoft.com/office/powerpoint/2010/main" val="308724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18</a:t>
            </a:fld>
            <a:endParaRPr lang="es-CL" dirty="0"/>
          </a:p>
        </p:txBody>
      </p:sp>
    </p:spTree>
    <p:extLst>
      <p:ext uri="{BB962C8B-B14F-4D97-AF65-F5344CB8AC3E}">
        <p14:creationId xmlns:p14="http://schemas.microsoft.com/office/powerpoint/2010/main" val="221600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20</a:t>
            </a:fld>
            <a:endParaRPr lang="es-CL" dirty="0"/>
          </a:p>
        </p:txBody>
      </p:sp>
    </p:spTree>
    <p:extLst>
      <p:ext uri="{BB962C8B-B14F-4D97-AF65-F5344CB8AC3E}">
        <p14:creationId xmlns:p14="http://schemas.microsoft.com/office/powerpoint/2010/main" val="2493377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22</a:t>
            </a:fld>
            <a:endParaRPr lang="es-CL" dirty="0"/>
          </a:p>
        </p:txBody>
      </p:sp>
    </p:spTree>
    <p:extLst>
      <p:ext uri="{BB962C8B-B14F-4D97-AF65-F5344CB8AC3E}">
        <p14:creationId xmlns:p14="http://schemas.microsoft.com/office/powerpoint/2010/main" val="134765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1162050"/>
            <a:ext cx="5575300" cy="31369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23</a:t>
            </a:fld>
            <a:endParaRPr lang="es-CL" dirty="0"/>
          </a:p>
        </p:txBody>
      </p:sp>
    </p:spTree>
    <p:extLst>
      <p:ext uri="{BB962C8B-B14F-4D97-AF65-F5344CB8AC3E}">
        <p14:creationId xmlns:p14="http://schemas.microsoft.com/office/powerpoint/2010/main" val="719423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249" name="Diapositiva de think-cell" r:id="rId4" imgW="415" imgH="416" progId="TCLayout.ActiveDocument.1">
                  <p:embed/>
                </p:oleObj>
              </mc:Choice>
              <mc:Fallback>
                <p:oleObj name="Diapositiva de think-cell" r:id="rId4" imgW="415" imgH="416" progId="TCLayout.ActiveDocument.1">
                  <p:embed/>
                  <p:pic>
                    <p:nvPicPr>
                      <p:cNvPr id="2" name="Objeto 1" hidden="1">
                        <a:extLst>
                          <a:ext uri="{FF2B5EF4-FFF2-40B4-BE49-F238E27FC236}">
                            <a16:creationId xmlns:a16="http://schemas.microsoft.com/office/drawing/2014/main" id="{6BE9BA05-0B29-4EDC-AC41-3BEB59306BA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spTree>
    <p:extLst>
      <p:ext uri="{BB962C8B-B14F-4D97-AF65-F5344CB8AC3E}">
        <p14:creationId xmlns:p14="http://schemas.microsoft.com/office/powerpoint/2010/main" val="202650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283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file:///\\localhost\Users\CDEB\Pictures\3.png"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localhost\Users\CDEB\Pictures\1.png" TargetMode="Externa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3226" name="Diapositiva de think-cell" r:id="rId5" imgW="270" imgH="270" progId="TCLayout.ActiveDocument.1">
                  <p:embed/>
                </p:oleObj>
              </mc:Choice>
              <mc:Fallback>
                <p:oleObj name="Diapositiva de think-cell" r:id="rId5" imgW="270" imgH="270" progId="TCLayout.ActiveDocument.1">
                  <p:embed/>
                  <p:pic>
                    <p:nvPicPr>
                      <p:cNvPr id="2" name="Object 1" hidden="1"/>
                      <p:cNvPicPr/>
                      <p:nvPr/>
                    </p:nvPicPr>
                    <p:blipFill>
                      <a:blip r:embed="rId6"/>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dirty="0">
                <a:solidFill>
                  <a:srgbClr val="808080"/>
                </a:solidFill>
              </a:rPr>
              <a:t>TRACKER</a:t>
            </a: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dirty="0">
                <a:solidFill>
                  <a:srgbClr val="808080"/>
                </a:solidFill>
                <a:latin typeface="Arial"/>
              </a:rPr>
              <a:t>Unit of measure</a:t>
            </a: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dirty="0">
                  <a:solidFill>
                    <a:srgbClr val="33448D"/>
                  </a:solidFill>
                  <a:latin typeface="Arial"/>
                </a:rPr>
                <a:t>1 Footnote</a:t>
              </a: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dirty="0">
                  <a:solidFill>
                    <a:srgbClr val="33448D"/>
                  </a:solidFill>
                </a:rPr>
                <a:t>SOURCE: Source</a:t>
              </a: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dirty="0">
                  <a:solidFill>
                    <a:srgbClr val="33448D"/>
                  </a:solidFill>
                </a:rPr>
                <a:t>Title</a:t>
              </a:r>
            </a:p>
            <a:p>
              <a:pPr defTabSz="914400" fontAlgn="base">
                <a:spcBef>
                  <a:spcPct val="0"/>
                </a:spcBef>
                <a:spcAft>
                  <a:spcPct val="0"/>
                </a:spcAft>
              </a:pPr>
              <a:r>
                <a:rPr lang="es-CL" sz="1600" dirty="0">
                  <a:solidFill>
                    <a:srgbClr val="808080"/>
                  </a:solidFill>
                </a:rPr>
                <a:t>Unit of measure</a:t>
              </a: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eaLnBrk="1" fontAlgn="base">
              <a:spcBef>
                <a:spcPct val="0"/>
              </a:spcBef>
              <a:spcAft>
                <a:spcPct val="0"/>
              </a:spcAft>
            </a:pPr>
            <a:endParaRPr lang="es-CL" sz="1800" dirty="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p:spPr>
        <p:txBody>
          <a:bodyPr vert="horz" wrap="square" lIns="93296" tIns="46648" rIns="93296" bIns="46648" numCol="1" anchor="t" anchorCtr="0" compatLnSpc="1">
            <a:prstTxWarp prst="textNoShape">
              <a:avLst/>
            </a:prstTxWarp>
          </a:bodyPr>
          <a:lstStyle/>
          <a:p>
            <a:pPr defTabSz="914400" eaLnBrk="1" fontAlgn="base">
              <a:spcBef>
                <a:spcPct val="0"/>
              </a:spcBef>
              <a:spcAft>
                <a:spcPct val="0"/>
              </a:spcAft>
            </a:pPr>
            <a:endParaRPr lang="es-CL" sz="1600" dirty="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pic>
        <p:nvPicPr>
          <p:cNvPr id="4" name="Imagen 3">
            <a:extLst>
              <a:ext uri="{FF2B5EF4-FFF2-40B4-BE49-F238E27FC236}">
                <a16:creationId xmlns:a16="http://schemas.microsoft.com/office/drawing/2014/main" id="{8D6E1703-9EAA-4B88-9B3C-2395CA1E410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227980" y="-15570"/>
            <a:ext cx="964019" cy="869946"/>
          </a:xfrm>
          <a:prstGeom prst="rect">
            <a:avLst/>
          </a:prstGeom>
        </p:spPr>
      </p:pic>
    </p:spTree>
    <p:extLst>
      <p:ext uri="{BB962C8B-B14F-4D97-AF65-F5344CB8AC3E}">
        <p14:creationId xmlns:p14="http://schemas.microsoft.com/office/powerpoint/2010/main" val="4179790654"/>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8F91D8EE-5A2D-41F4-8A78-6F1488BD9FC4}"/>
              </a:ext>
            </a:extLst>
          </p:cNvPr>
          <p:cNvSpPr>
            <a:spLocks noChangeArrowheads="1"/>
          </p:cNvSpPr>
          <p:nvPr userDrawn="1"/>
        </p:nvSpPr>
        <p:spPr bwMode="auto">
          <a:xfrm>
            <a:off x="711201" y="3333750"/>
            <a:ext cx="1377951"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66" name="Rectangle 65">
            <a:extLst>
              <a:ext uri="{FF2B5EF4-FFF2-40B4-BE49-F238E27FC236}">
                <a16:creationId xmlns:a16="http://schemas.microsoft.com/office/drawing/2014/main" id="{C513FA5B-2768-4084-B936-441E2F2269C7}"/>
              </a:ext>
            </a:extLst>
          </p:cNvPr>
          <p:cNvSpPr>
            <a:spLocks noChangeArrowheads="1"/>
          </p:cNvSpPr>
          <p:nvPr userDrawn="1"/>
        </p:nvSpPr>
        <p:spPr bwMode="auto">
          <a:xfrm>
            <a:off x="2089152" y="3333750"/>
            <a:ext cx="1974849"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28" name="Picture 1">
            <a:extLst>
              <a:ext uri="{FF2B5EF4-FFF2-40B4-BE49-F238E27FC236}">
                <a16:creationId xmlns:a16="http://schemas.microsoft.com/office/drawing/2014/main" id="{6CCE0E19-B09D-462B-ADFE-C0E5B65C25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601" y="3452814"/>
            <a:ext cx="94289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a:extLst>
              <a:ext uri="{FF2B5EF4-FFF2-40B4-BE49-F238E27FC236}">
                <a16:creationId xmlns:a16="http://schemas.microsoft.com/office/drawing/2014/main" id="{49F52C9C-D0A2-48FF-B7A4-D3B1DAA294F1}"/>
              </a:ext>
            </a:extLst>
          </p:cNvPr>
          <p:cNvSpPr>
            <a:spLocks noChangeArrowheads="1"/>
          </p:cNvSpPr>
          <p:nvPr userDrawn="1"/>
        </p:nvSpPr>
        <p:spPr bwMode="auto">
          <a:xfrm>
            <a:off x="711201" y="0"/>
            <a:ext cx="1377951"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72" name="Rectangle 71">
            <a:extLst>
              <a:ext uri="{FF2B5EF4-FFF2-40B4-BE49-F238E27FC236}">
                <a16:creationId xmlns:a16="http://schemas.microsoft.com/office/drawing/2014/main" id="{F3781D71-AC81-4E40-90B9-C994E35E6B17}"/>
              </a:ext>
            </a:extLst>
          </p:cNvPr>
          <p:cNvSpPr>
            <a:spLocks noChangeArrowheads="1"/>
          </p:cNvSpPr>
          <p:nvPr userDrawn="1"/>
        </p:nvSpPr>
        <p:spPr bwMode="auto">
          <a:xfrm>
            <a:off x="2089152" y="0"/>
            <a:ext cx="1974849"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31" name="1.png" descr="/Users/CDEB/Pictures/1.png">
            <a:extLst>
              <a:ext uri="{FF2B5EF4-FFF2-40B4-BE49-F238E27FC236}">
                <a16:creationId xmlns:a16="http://schemas.microsoft.com/office/drawing/2014/main" id="{33DC4EEB-2BED-4E79-823B-1326D13B4D1F}"/>
              </a:ext>
            </a:extLst>
          </p:cNvPr>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2089151" y="3430589"/>
            <a:ext cx="160034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3.png" descr="/Users/CDEB/Pictures/3.png">
            <a:extLst>
              <a:ext uri="{FF2B5EF4-FFF2-40B4-BE49-F238E27FC236}">
                <a16:creationId xmlns:a16="http://schemas.microsoft.com/office/drawing/2014/main" id="{D1395D68-2C6D-41B4-AB39-ACFB6011738F}"/>
              </a:ext>
            </a:extLst>
          </p:cNvPr>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089152" y="6400800"/>
            <a:ext cx="242968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728712"/>
      </p:ext>
    </p:extLst>
  </p:cSld>
  <p:clrMap bg1="dk1" tx1="lt1" bg2="dk2" tx2="lt2" accent1="accent1" accent2="accent2" accent3="accent3" accent4="accent4" accent5="accent5" accent6="accent6" hlink="hlink" folHlink="folHlink"/>
  <p:sldLayoutIdLst>
    <p:sldLayoutId id="214748368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tiff"/><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amp;ehk=sftSbQLEHWvq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tiff"/><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tif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tiff"/><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9.png"/><Relationship Id="rId4" Type="http://schemas.openxmlformats.org/officeDocument/2006/relationships/hyperlink" Target="https://www.remix3d.com/details/G009SXQB48T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hyperlink" Target="https://www.remix3d.com/details/G009SXQB48TT" TargetMode="External"/><Relationship Id="rId4" Type="http://schemas.microsoft.com/office/2017/06/relationships/model3d" Target="../media/model3d1.glb"/></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hyperlink" Target="https://www.remix3d.com/details/G009SXQB48TT" TargetMode="External"/><Relationship Id="rId4" Type="http://schemas.microsoft.com/office/2017/06/relationships/model3d" Target="../media/model3d1.glb"/></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tiff"/><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tif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3.tiff"/></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08AED80-CD44-4B7D-9360-C1519D3DB299}"/>
              </a:ext>
            </a:extLst>
          </p:cNvPr>
          <p:cNvSpPr txBox="1">
            <a:spLocks/>
          </p:cNvSpPr>
          <p:nvPr/>
        </p:nvSpPr>
        <p:spPr bwMode="auto">
          <a:xfrm>
            <a:off x="1981200" y="1691322"/>
            <a:ext cx="8197702" cy="105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algn="ctr" eaLnBrk="1" fontAlgn="base" hangingPunct="1">
              <a:spcBef>
                <a:spcPct val="0"/>
              </a:spcBef>
              <a:spcAft>
                <a:spcPct val="0"/>
              </a:spcAft>
              <a:defRPr/>
            </a:pPr>
            <a:r>
              <a:rPr lang="es-CL" sz="2800" b="1" dirty="0"/>
              <a:t>Matriz 4°Trimestre 2019</a:t>
            </a:r>
          </a:p>
          <a:p>
            <a:pPr algn="ctr" eaLnBrk="1" fontAlgn="base" hangingPunct="1">
              <a:spcBef>
                <a:spcPct val="0"/>
              </a:spcBef>
              <a:spcAft>
                <a:spcPct val="0"/>
              </a:spcAft>
              <a:defRPr/>
            </a:pPr>
            <a:r>
              <a:rPr lang="es-CL" sz="2800" b="1" dirty="0"/>
              <a:t> Ceses, Ausentismo y Licencias Médicas</a:t>
            </a:r>
            <a:endParaRPr lang="es-CL" altLang="en-US" sz="2000" b="1" dirty="0">
              <a:solidFill>
                <a:srgbClr val="FFFFFF"/>
              </a:solidFill>
              <a:latin typeface="Verdana" panose="020B0604030504040204" pitchFamily="34" charset="0"/>
              <a:sym typeface="Verdana Bold" charset="0"/>
            </a:endParaRPr>
          </a:p>
        </p:txBody>
      </p:sp>
      <p:sp>
        <p:nvSpPr>
          <p:cNvPr id="17411" name="Subtitle 2">
            <a:extLst>
              <a:ext uri="{FF2B5EF4-FFF2-40B4-BE49-F238E27FC236}">
                <a16:creationId xmlns:a16="http://schemas.microsoft.com/office/drawing/2014/main" id="{88F835D9-4277-48A6-8708-E05534943F63}"/>
              </a:ext>
            </a:extLst>
          </p:cNvPr>
          <p:cNvSpPr txBox="1">
            <a:spLocks/>
          </p:cNvSpPr>
          <p:nvPr/>
        </p:nvSpPr>
        <p:spPr bwMode="auto">
          <a:xfrm>
            <a:off x="4259188" y="5295773"/>
            <a:ext cx="7164186" cy="9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eaLnBrk="1" fontAlgn="base" hangingPunct="1">
              <a:spcBef>
                <a:spcPct val="20000"/>
              </a:spcBef>
              <a:spcAft>
                <a:spcPct val="0"/>
              </a:spcAft>
              <a:defRPr/>
            </a:pPr>
            <a:r>
              <a:rPr lang="es-CL" altLang="en-US" sz="1600" b="1" dirty="0">
                <a:solidFill>
                  <a:srgbClr val="FFFFFF"/>
                </a:solidFill>
                <a:latin typeface="+mn-lt"/>
                <a:sym typeface="Verdana" panose="020B0604030504040204" pitchFamily="34" charset="0"/>
              </a:rPr>
              <a:t>Alexis Allen Aburto Quiroz</a:t>
            </a:r>
          </a:p>
          <a:p>
            <a:pPr eaLnBrk="1" fontAlgn="base" hangingPunct="1">
              <a:spcBef>
                <a:spcPct val="20000"/>
              </a:spcBef>
              <a:spcAft>
                <a:spcPct val="0"/>
              </a:spcAft>
              <a:defRPr/>
            </a:pPr>
            <a:r>
              <a:rPr lang="es-CL" altLang="en-US" sz="1600" b="1" dirty="0">
                <a:solidFill>
                  <a:srgbClr val="FFFFFF"/>
                </a:solidFill>
                <a:latin typeface="+mn-lt"/>
                <a:sym typeface="Verdana" panose="020B0604030504040204" pitchFamily="34" charset="0"/>
              </a:rPr>
              <a:t>Unidad Sistema de Información de Personas en el Sector Público de Salud</a:t>
            </a:r>
          </a:p>
          <a:p>
            <a:pPr eaLnBrk="1" fontAlgn="base" hangingPunct="1">
              <a:spcBef>
                <a:spcPct val="20000"/>
              </a:spcBef>
              <a:spcAft>
                <a:spcPct val="0"/>
              </a:spcAft>
              <a:defRPr/>
            </a:pPr>
            <a:r>
              <a:rPr lang="es-CL" sz="1200" dirty="0"/>
              <a:t>Diciembre de 2019</a:t>
            </a:r>
          </a:p>
          <a:p>
            <a:pPr eaLnBrk="1" fontAlgn="base" hangingPunct="1">
              <a:spcBef>
                <a:spcPct val="20000"/>
              </a:spcBef>
              <a:spcAft>
                <a:spcPct val="0"/>
              </a:spcAft>
              <a:defRPr/>
            </a:pPr>
            <a:endParaRPr lang="es-CL" altLang="en-US" sz="2800" b="1" dirty="0">
              <a:solidFill>
                <a:srgbClr val="FFFFFF"/>
              </a:solidFill>
              <a:latin typeface="+mn-lt"/>
            </a:endParaRPr>
          </a:p>
        </p:txBody>
      </p:sp>
    </p:spTree>
    <p:extLst>
      <p:ext uri="{BB962C8B-B14F-4D97-AF65-F5344CB8AC3E}">
        <p14:creationId xmlns:p14="http://schemas.microsoft.com/office/powerpoint/2010/main" val="15141401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DC32AE7-D4A3-4B3E-BF7C-11B8CD0F6E27}"/>
              </a:ext>
            </a:extLst>
          </p:cNvPr>
          <p:cNvSpPr>
            <a:spLocks noGrp="1"/>
          </p:cNvSpPr>
          <p:nvPr>
            <p:ph type="sldNum" sz="quarter" idx="4"/>
          </p:nvPr>
        </p:nvSpPr>
        <p:spPr/>
        <p:txBody>
          <a:bodyPr/>
          <a:lstStyle/>
          <a:p>
            <a:fld id="{7536BA00-E649-495D-B82A-3219CB1D2429}" type="slidenum">
              <a:rPr lang="es-CL" smtClean="0"/>
              <a:pPr/>
              <a:t>10</a:t>
            </a:fld>
            <a:endParaRPr lang="es-CL" dirty="0"/>
          </a:p>
        </p:txBody>
      </p:sp>
      <p:sp>
        <p:nvSpPr>
          <p:cNvPr id="4" name="Marcador de contenido 1">
            <a:extLst>
              <a:ext uri="{FF2B5EF4-FFF2-40B4-BE49-F238E27FC236}">
                <a16:creationId xmlns:a16="http://schemas.microsoft.com/office/drawing/2014/main" id="{58F3F4D0-04D4-473D-AB22-F71ED84F402F}"/>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6" name="Título 1">
            <a:extLst>
              <a:ext uri="{FF2B5EF4-FFF2-40B4-BE49-F238E27FC236}">
                <a16:creationId xmlns:a16="http://schemas.microsoft.com/office/drawing/2014/main" id="{0BA1D6BB-1DB5-4E0E-8E83-A6EF843875B3}"/>
              </a:ext>
            </a:extLst>
          </p:cNvPr>
          <p:cNvSpPr txBox="1">
            <a:spLocks/>
          </p:cNvSpPr>
          <p:nvPr/>
        </p:nvSpPr>
        <p:spPr bwMode="auto">
          <a:xfrm>
            <a:off x="1040130" y="303358"/>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ES" sz="2000" kern="0" dirty="0">
                <a:latin typeface="Calibri Light" panose="020F0302020204030204" pitchFamily="34" charset="0"/>
                <a:cs typeface="Calibri Light" panose="020F0302020204030204" pitchFamily="34" charset="0"/>
              </a:rPr>
              <a:t>Errores frecuentes y Acciones de Corrección</a:t>
            </a:r>
            <a:endParaRPr lang="es-CL" sz="2000" kern="0" dirty="0">
              <a:latin typeface="Calibri Light" panose="020F0302020204030204" pitchFamily="34" charset="0"/>
              <a:cs typeface="Calibri Light" panose="020F0302020204030204" pitchFamily="34" charset="0"/>
            </a:endParaRPr>
          </a:p>
        </p:txBody>
      </p:sp>
      <p:sp>
        <p:nvSpPr>
          <p:cNvPr id="7" name="Rectángulo 6">
            <a:extLst>
              <a:ext uri="{FF2B5EF4-FFF2-40B4-BE49-F238E27FC236}">
                <a16:creationId xmlns:a16="http://schemas.microsoft.com/office/drawing/2014/main" id="{2256E2D2-401E-40B6-80D5-95E0CB05A4C2}"/>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0" name="CuadroTexto 9">
            <a:extLst>
              <a:ext uri="{FF2B5EF4-FFF2-40B4-BE49-F238E27FC236}">
                <a16:creationId xmlns:a16="http://schemas.microsoft.com/office/drawing/2014/main" id="{2E78024F-9AF7-4624-A17A-D354636C69B6}"/>
              </a:ext>
            </a:extLst>
          </p:cNvPr>
          <p:cNvSpPr txBox="1"/>
          <p:nvPr/>
        </p:nvSpPr>
        <p:spPr>
          <a:xfrm>
            <a:off x="406695" y="1828800"/>
            <a:ext cx="10204704" cy="4626864"/>
          </a:xfrm>
          <a:prstGeom prst="rect">
            <a:avLst/>
          </a:prstGeom>
          <a:solidFill>
            <a:schemeClr val="bg1"/>
          </a:solidFill>
          <a:ln w="9525">
            <a:solidFill>
              <a:schemeClr val="accent1"/>
            </a:solidFill>
            <a:miter lim="800000"/>
            <a:headEnd/>
            <a:tailEnd/>
          </a:ln>
          <a:effectLst/>
        </p:spPr>
        <p:txBody>
          <a:bodyPr vert="horz" wrap="square" lIns="72009" tIns="72009" rIns="72009" bIns="72009" numCol="1" rtlCol="0" anchor="t" anchorCtr="0" compatLnSpc="1">
            <a:prstTxWarp prst="textNoShape">
              <a:avLst/>
            </a:prstTxWarp>
            <a:noAutofit/>
          </a:bodyPr>
          <a:lstStyle/>
          <a:p>
            <a:pPr marL="1587"/>
            <a:r>
              <a:rPr lang="es-MX" dirty="0">
                <a:solidFill>
                  <a:srgbClr val="000000"/>
                </a:solidFill>
              </a:rPr>
              <a:t>Columna Causal de Alejamiento</a:t>
            </a:r>
          </a:p>
          <a:p>
            <a:pPr marL="1587"/>
            <a:endParaRPr lang="es-MX" dirty="0">
              <a:solidFill>
                <a:srgbClr val="000000"/>
              </a:solidFill>
            </a:endParaRPr>
          </a:p>
          <a:p>
            <a:pPr marL="1587" algn="just"/>
            <a:r>
              <a:rPr lang="es-MX" dirty="0">
                <a:solidFill>
                  <a:srgbClr val="000000"/>
                </a:solidFill>
              </a:rPr>
              <a:t>Cód. 800 = Código creado para reflejar los “Movimientos Contractuales” que no tienen continuidad, es decir, un funcionario que le aplicaron un termino contractual por causa distinta a un cese definitivo y que este no tenga continuidad contractual.  Si nos aparecen casos con este código, lo que se debería realizar es la normalización del movimiento contractual o indicar la causal real en SIRH (Mantenedor de Alejamiento) como DIPRES</a:t>
            </a:r>
          </a:p>
          <a:p>
            <a:pPr marL="1587"/>
            <a:endParaRPr lang="es-MX" dirty="0">
              <a:solidFill>
                <a:srgbClr val="000000"/>
              </a:solidFill>
            </a:endParaRPr>
          </a:p>
          <a:p>
            <a:pPr marL="1587" algn="just"/>
            <a:r>
              <a:rPr lang="es-MX" dirty="0">
                <a:solidFill>
                  <a:srgbClr val="000000"/>
                </a:solidFill>
              </a:rPr>
              <a:t>Cód. 801 = Código creado para reflejar los “Ceses Ambiguos”, es decir, los ceses de funcionarios identificados con causales como “Alejamiento”, “Renuncia no Voluntaria”, “Ceses de Funciones”,  entre otros, con ello, se busca que se realicen los ajustes a las causales reales por parte de DIPRES y su homologo en SIRH (Mantenedor de Alejamiento). </a:t>
            </a:r>
          </a:p>
          <a:p>
            <a:pPr marL="1587"/>
            <a:endParaRPr lang="es-MX" dirty="0">
              <a:solidFill>
                <a:srgbClr val="000000"/>
              </a:solidFill>
            </a:endParaRPr>
          </a:p>
          <a:p>
            <a:pPr marL="1587" algn="just"/>
            <a:r>
              <a:rPr lang="es-MX" dirty="0">
                <a:solidFill>
                  <a:srgbClr val="000000"/>
                </a:solidFill>
              </a:rPr>
              <a:t>Cód. 510 = Código creado inicialmente para indicar que es un “Cese por Salud Incompatible”, sin embargo, en la actualización de Dipres el código asignado es 511, entonces, si encontramos códigos 510 estos deberían cambiarse por el código 511.</a:t>
            </a: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indent="0">
              <a:buNone/>
            </a:pPr>
            <a:endParaRPr lang="es-MX" sz="1200" dirty="0"/>
          </a:p>
        </p:txBody>
      </p:sp>
      <p:pic>
        <p:nvPicPr>
          <p:cNvPr id="16" name="Picture 9">
            <a:extLst>
              <a:ext uri="{FF2B5EF4-FFF2-40B4-BE49-F238E27FC236}">
                <a16:creationId xmlns:a16="http://schemas.microsoft.com/office/drawing/2014/main" id="{A65333F1-3115-4CDE-BA8E-D4D01E1E7511}"/>
              </a:ext>
            </a:extLst>
          </p:cNvPr>
          <p:cNvPicPr>
            <a:picLocks noChangeAspect="1"/>
          </p:cNvPicPr>
          <p:nvPr/>
        </p:nvPicPr>
        <p:blipFill rotWithShape="1">
          <a:blip r:embed="rId2"/>
          <a:srcRect l="13415" t="22313" r="14494" b="22760"/>
          <a:stretch/>
        </p:blipFill>
        <p:spPr>
          <a:xfrm>
            <a:off x="10698479" y="5212080"/>
            <a:ext cx="1368171" cy="1042416"/>
          </a:xfrm>
          <a:prstGeom prst="rect">
            <a:avLst/>
          </a:prstGeom>
        </p:spPr>
      </p:pic>
    </p:spTree>
    <p:extLst>
      <p:ext uri="{BB962C8B-B14F-4D97-AF65-F5344CB8AC3E}">
        <p14:creationId xmlns:p14="http://schemas.microsoft.com/office/powerpoint/2010/main" val="278076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DC32AE7-D4A3-4B3E-BF7C-11B8CD0F6E27}"/>
              </a:ext>
            </a:extLst>
          </p:cNvPr>
          <p:cNvSpPr>
            <a:spLocks noGrp="1"/>
          </p:cNvSpPr>
          <p:nvPr>
            <p:ph type="sldNum" sz="quarter" idx="4"/>
          </p:nvPr>
        </p:nvSpPr>
        <p:spPr/>
        <p:txBody>
          <a:bodyPr/>
          <a:lstStyle/>
          <a:p>
            <a:fld id="{7536BA00-E649-495D-B82A-3219CB1D2429}" type="slidenum">
              <a:rPr lang="es-CL" smtClean="0"/>
              <a:pPr/>
              <a:t>11</a:t>
            </a:fld>
            <a:endParaRPr lang="es-CL" dirty="0"/>
          </a:p>
        </p:txBody>
      </p:sp>
      <p:sp>
        <p:nvSpPr>
          <p:cNvPr id="4" name="Marcador de contenido 1">
            <a:extLst>
              <a:ext uri="{FF2B5EF4-FFF2-40B4-BE49-F238E27FC236}">
                <a16:creationId xmlns:a16="http://schemas.microsoft.com/office/drawing/2014/main" id="{58F3F4D0-04D4-473D-AB22-F71ED84F402F}"/>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6" name="Título 1">
            <a:extLst>
              <a:ext uri="{FF2B5EF4-FFF2-40B4-BE49-F238E27FC236}">
                <a16:creationId xmlns:a16="http://schemas.microsoft.com/office/drawing/2014/main" id="{0BA1D6BB-1DB5-4E0E-8E83-A6EF843875B3}"/>
              </a:ext>
            </a:extLst>
          </p:cNvPr>
          <p:cNvSpPr txBox="1">
            <a:spLocks/>
          </p:cNvSpPr>
          <p:nvPr/>
        </p:nvSpPr>
        <p:spPr bwMode="auto">
          <a:xfrm>
            <a:off x="1040130" y="303358"/>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ES" sz="2000" kern="0" dirty="0">
                <a:latin typeface="Calibri Light" panose="020F0302020204030204" pitchFamily="34" charset="0"/>
                <a:cs typeface="Calibri Light" panose="020F0302020204030204" pitchFamily="34" charset="0"/>
              </a:rPr>
              <a:t>Errores frecuentes y Acciones de Corrección</a:t>
            </a:r>
            <a:endParaRPr lang="es-CL" sz="2000" kern="0" dirty="0">
              <a:latin typeface="Calibri Light" panose="020F0302020204030204" pitchFamily="34" charset="0"/>
              <a:cs typeface="Calibri Light" panose="020F0302020204030204" pitchFamily="34" charset="0"/>
            </a:endParaRPr>
          </a:p>
        </p:txBody>
      </p:sp>
      <p:sp>
        <p:nvSpPr>
          <p:cNvPr id="7" name="Rectángulo 6">
            <a:extLst>
              <a:ext uri="{FF2B5EF4-FFF2-40B4-BE49-F238E27FC236}">
                <a16:creationId xmlns:a16="http://schemas.microsoft.com/office/drawing/2014/main" id="{2256E2D2-401E-40B6-80D5-95E0CB05A4C2}"/>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0" name="CuadroTexto 9">
            <a:extLst>
              <a:ext uri="{FF2B5EF4-FFF2-40B4-BE49-F238E27FC236}">
                <a16:creationId xmlns:a16="http://schemas.microsoft.com/office/drawing/2014/main" id="{2E78024F-9AF7-4624-A17A-D354636C69B6}"/>
              </a:ext>
            </a:extLst>
          </p:cNvPr>
          <p:cNvSpPr txBox="1"/>
          <p:nvPr/>
        </p:nvSpPr>
        <p:spPr>
          <a:xfrm>
            <a:off x="448056" y="1901952"/>
            <a:ext cx="9519330" cy="4581144"/>
          </a:xfrm>
          <a:prstGeom prst="rect">
            <a:avLst/>
          </a:prstGeom>
          <a:solidFill>
            <a:schemeClr val="bg1"/>
          </a:solidFill>
          <a:ln w="9525">
            <a:solidFill>
              <a:schemeClr val="accent1"/>
            </a:solidFill>
            <a:miter lim="800000"/>
            <a:headEnd/>
            <a:tailEnd/>
          </a:ln>
          <a:effectLst/>
        </p:spPr>
        <p:txBody>
          <a:bodyPr vert="horz" wrap="square" lIns="72009" tIns="72009" rIns="72009" bIns="72009" numCol="1" rtlCol="0" anchor="t" anchorCtr="0" compatLnSpc="1">
            <a:prstTxWarp prst="textNoShape">
              <a:avLst/>
            </a:prstTxWarp>
            <a:noAutofit/>
          </a:bodyPr>
          <a:lstStyle/>
          <a:p>
            <a:pPr marL="285750" indent="-285750">
              <a:buFont typeface="Arial" panose="020B0604020202020204" pitchFamily="34" charset="0"/>
              <a:buChar char="•"/>
            </a:pPr>
            <a:r>
              <a:rPr lang="es-MX" dirty="0">
                <a:solidFill>
                  <a:srgbClr val="000000"/>
                </a:solidFill>
              </a:rPr>
              <a:t>Campos “PAIS”, “EDU”, “TITULO”, “OTROS_EDU”, “ESPECIALIDAD” y “UNIDADES” deben considerarse de acuerdo con el formato establecido, es decir:</a:t>
            </a:r>
          </a:p>
          <a:p>
            <a:endParaRPr lang="es-MX" dirty="0">
              <a:solidFill>
                <a:srgbClr val="000000"/>
              </a:solidFill>
            </a:endParaRPr>
          </a:p>
          <a:p>
            <a:pPr marL="742950" lvl="1" indent="-285750">
              <a:buFont typeface="Arial" panose="020B0604020202020204" pitchFamily="34" charset="0"/>
              <a:buChar char="•"/>
            </a:pPr>
            <a:r>
              <a:rPr lang="es-MX" dirty="0">
                <a:solidFill>
                  <a:srgbClr val="000000"/>
                </a:solidFill>
              </a:rPr>
              <a:t>País: campo texto con 3 cifras</a:t>
            </a:r>
          </a:p>
          <a:p>
            <a:pPr marL="742950" lvl="1" indent="-285750">
              <a:buFont typeface="Arial" panose="020B0604020202020204" pitchFamily="34" charset="0"/>
              <a:buChar char="•"/>
            </a:pPr>
            <a:r>
              <a:rPr lang="es-MX" dirty="0">
                <a:solidFill>
                  <a:srgbClr val="000000"/>
                </a:solidFill>
              </a:rPr>
              <a:t>Edu: campo texto con 2 cifras</a:t>
            </a:r>
          </a:p>
          <a:p>
            <a:pPr marL="742950" lvl="1" indent="-285750">
              <a:buFont typeface="Arial" panose="020B0604020202020204" pitchFamily="34" charset="0"/>
              <a:buChar char="•"/>
            </a:pPr>
            <a:r>
              <a:rPr lang="es-MX" dirty="0">
                <a:solidFill>
                  <a:srgbClr val="000000"/>
                </a:solidFill>
              </a:rPr>
              <a:t>Titulo: campo texto con 4 cifras</a:t>
            </a:r>
          </a:p>
          <a:p>
            <a:pPr marL="742950" lvl="1" indent="-285750">
              <a:buFont typeface="Arial" panose="020B0604020202020204" pitchFamily="34" charset="0"/>
              <a:buChar char="•"/>
            </a:pPr>
            <a:r>
              <a:rPr lang="es-MX" dirty="0">
                <a:solidFill>
                  <a:srgbClr val="000000"/>
                </a:solidFill>
              </a:rPr>
              <a:t>Otros_Edu: campo número con 1 cifra</a:t>
            </a:r>
          </a:p>
          <a:p>
            <a:pPr marL="742950" lvl="1" indent="-285750">
              <a:buFont typeface="Arial" panose="020B0604020202020204" pitchFamily="34" charset="0"/>
              <a:buChar char="•"/>
            </a:pPr>
            <a:r>
              <a:rPr lang="es-MX" dirty="0">
                <a:solidFill>
                  <a:srgbClr val="000000"/>
                </a:solidFill>
              </a:rPr>
              <a:t>Especialidad: campo texto con 4 cifras</a:t>
            </a:r>
          </a:p>
          <a:p>
            <a:pPr marL="742950" lvl="1" indent="-285750">
              <a:buFont typeface="Arial" panose="020B0604020202020204" pitchFamily="34" charset="0"/>
              <a:buChar char="•"/>
            </a:pPr>
            <a:r>
              <a:rPr lang="es-MX" dirty="0">
                <a:solidFill>
                  <a:srgbClr val="000000"/>
                </a:solidFill>
              </a:rPr>
              <a:t>Unidades: campo número con 3 cifras</a:t>
            </a:r>
          </a:p>
          <a:p>
            <a:endParaRPr lang="es-MX" dirty="0">
              <a:solidFill>
                <a:srgbClr val="000000"/>
              </a:solidFill>
            </a:endParaRPr>
          </a:p>
          <a:p>
            <a:r>
              <a:rPr lang="es-MX" dirty="0">
                <a:solidFill>
                  <a:srgbClr val="000000"/>
                </a:solidFill>
              </a:rPr>
              <a:t>Formula de apoyo:</a:t>
            </a:r>
          </a:p>
          <a:p>
            <a:endParaRPr lang="es-MX" dirty="0">
              <a:solidFill>
                <a:srgbClr val="000000"/>
              </a:solidFill>
            </a:endParaRPr>
          </a:p>
          <a:p>
            <a:r>
              <a:rPr lang="es-MX" dirty="0">
                <a:solidFill>
                  <a:srgbClr val="000000"/>
                </a:solidFill>
              </a:rPr>
              <a:t>=TEXTO(“columna a corregir”,“0000”) </a:t>
            </a:r>
          </a:p>
          <a:p>
            <a:endParaRPr lang="es-MX" dirty="0">
              <a:solidFill>
                <a:srgbClr val="000000"/>
              </a:solidFill>
            </a:endParaRPr>
          </a:p>
          <a:p>
            <a:r>
              <a:rPr lang="es-MX" dirty="0">
                <a:solidFill>
                  <a:srgbClr val="000000"/>
                </a:solidFill>
              </a:rPr>
              <a:t>Cambiado de eso 1 a esto 0001, los ceros al final son para que el Excel respecte la cantidad de espacio desde derecha a izquierda, si no tiene mas datos estos se completaran con “0”.</a:t>
            </a:r>
          </a:p>
          <a:p>
            <a:pPr marL="1587"/>
            <a:endParaRPr lang="es-MX" dirty="0">
              <a:solidFill>
                <a:srgbClr val="000000"/>
              </a:solidFill>
            </a:endParaRPr>
          </a:p>
          <a:p>
            <a:pPr marL="1587" indent="0">
              <a:buNone/>
            </a:pPr>
            <a:endParaRPr lang="es-MX" sz="1200" dirty="0"/>
          </a:p>
        </p:txBody>
      </p:sp>
      <p:pic>
        <p:nvPicPr>
          <p:cNvPr id="14" name="Picture 9">
            <a:extLst>
              <a:ext uri="{FF2B5EF4-FFF2-40B4-BE49-F238E27FC236}">
                <a16:creationId xmlns:a16="http://schemas.microsoft.com/office/drawing/2014/main" id="{69E01BD7-2C49-401F-B4F1-B2F8E5F9C059}"/>
              </a:ext>
            </a:extLst>
          </p:cNvPr>
          <p:cNvPicPr>
            <a:picLocks noChangeAspect="1"/>
          </p:cNvPicPr>
          <p:nvPr/>
        </p:nvPicPr>
        <p:blipFill>
          <a:blip r:embed="rId2"/>
          <a:stretch>
            <a:fillRect/>
          </a:stretch>
        </p:blipFill>
        <p:spPr>
          <a:xfrm>
            <a:off x="10327935" y="4857474"/>
            <a:ext cx="1625622" cy="1625622"/>
          </a:xfrm>
          <a:prstGeom prst="rect">
            <a:avLst/>
          </a:prstGeom>
        </p:spPr>
      </p:pic>
    </p:spTree>
    <p:extLst>
      <p:ext uri="{BB962C8B-B14F-4D97-AF65-F5344CB8AC3E}">
        <p14:creationId xmlns:p14="http://schemas.microsoft.com/office/powerpoint/2010/main" val="244566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ES" sz="2000" dirty="0">
                <a:latin typeface="Calibri Light" panose="020F0302020204030204" pitchFamily="34" charset="0"/>
                <a:cs typeface="Calibri Light" panose="020F0302020204030204" pitchFamily="34" charset="0"/>
              </a:rPr>
              <a:t>Correlación de matrices anteriores </a:t>
            </a:r>
            <a:r>
              <a:rPr lang="es-CL" sz="2000" dirty="0">
                <a:latin typeface="Calibri Light" panose="020F0302020204030204" pitchFamily="34" charset="0"/>
                <a:cs typeface="Calibri Light" panose="020F0302020204030204" pitchFamily="34" charset="0"/>
              </a:rPr>
              <a:t>– Matriz C</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12</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2" name="Marcador de contenido 1">
            <a:extLst>
              <a:ext uri="{FF2B5EF4-FFF2-40B4-BE49-F238E27FC236}">
                <a16:creationId xmlns:a16="http://schemas.microsoft.com/office/drawing/2014/main" id="{79363461-546C-6541-96E6-7319BC632E0B}"/>
              </a:ext>
            </a:extLst>
          </p:cNvPr>
          <p:cNvSpPr txBox="1">
            <a:spLocks/>
          </p:cNvSpPr>
          <p:nvPr/>
        </p:nvSpPr>
        <p:spPr>
          <a:xfrm>
            <a:off x="510716" y="1234639"/>
            <a:ext cx="7465666" cy="3084143"/>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just"/>
            <a:r>
              <a:rPr lang="es-ES" sz="2000" kern="0" dirty="0">
                <a:solidFill>
                  <a:srgbClr val="000000"/>
                </a:solidFill>
              </a:rPr>
              <a:t>Al hecho de ser una matriz acumulativa siempre tener presentes lo siguientes:</a:t>
            </a:r>
          </a:p>
          <a:p>
            <a:pPr marL="285750" indent="-285750" algn="just">
              <a:buFont typeface="Arial" panose="020B0604020202020204" pitchFamily="34" charset="0"/>
              <a:buChar char="•"/>
            </a:pPr>
            <a:endParaRPr lang="es-ES" sz="2000" b="1" kern="0" dirty="0">
              <a:solidFill>
                <a:srgbClr val="000000"/>
              </a:solidFill>
            </a:endParaRPr>
          </a:p>
          <a:p>
            <a:pPr marL="483357" lvl="1" indent="-285750" algn="just">
              <a:spcAft>
                <a:spcPts val="1200"/>
              </a:spcAft>
              <a:buFont typeface="Arial" panose="020B0604020202020204" pitchFamily="34" charset="0"/>
              <a:buChar char="•"/>
            </a:pPr>
            <a:r>
              <a:rPr lang="es-ES" sz="2000" kern="0" dirty="0">
                <a:solidFill>
                  <a:srgbClr val="000000"/>
                </a:solidFill>
              </a:rPr>
              <a:t>No pueden aparecer menos casos que el corte anterior. Verificar movilidad de matriz, tener presente para aclarar en observaciones</a:t>
            </a:r>
          </a:p>
          <a:p>
            <a:pPr marL="483357" lvl="1" indent="-285750" algn="just">
              <a:spcAft>
                <a:spcPts val="1200"/>
              </a:spcAft>
              <a:buFont typeface="Arial" panose="020B0604020202020204" pitchFamily="34" charset="0"/>
              <a:buChar char="•"/>
            </a:pPr>
            <a:r>
              <a:rPr lang="es-ES" sz="2000" kern="0" dirty="0">
                <a:solidFill>
                  <a:srgbClr val="000000"/>
                </a:solidFill>
              </a:rPr>
              <a:t>Cambio causal de alejamiento respecto del periodo anterior. Tener presente para aclarar en observaciones.</a:t>
            </a:r>
          </a:p>
          <a:p>
            <a:pPr lvl="2" indent="0">
              <a:buNone/>
            </a:pPr>
            <a:endParaRPr lang="es-ES" kern="0" dirty="0">
              <a:solidFill>
                <a:srgbClr val="000000"/>
              </a:solidFill>
            </a:endParaRPr>
          </a:p>
        </p:txBody>
      </p:sp>
      <p:pic>
        <p:nvPicPr>
          <p:cNvPr id="16" name="Picture 6">
            <a:extLst>
              <a:ext uri="{FF2B5EF4-FFF2-40B4-BE49-F238E27FC236}">
                <a16:creationId xmlns:a16="http://schemas.microsoft.com/office/drawing/2014/main" id="{F4547280-8200-421E-8DDF-42237030155A}"/>
              </a:ext>
            </a:extLst>
          </p:cNvPr>
          <p:cNvPicPr>
            <a:picLocks noChangeAspect="1"/>
          </p:cNvPicPr>
          <p:nvPr/>
        </p:nvPicPr>
        <p:blipFill>
          <a:blip r:embed="rId3"/>
          <a:stretch>
            <a:fillRect/>
          </a:stretch>
        </p:blipFill>
        <p:spPr>
          <a:xfrm>
            <a:off x="8182468" y="3682890"/>
            <a:ext cx="3857568" cy="2747272"/>
          </a:xfrm>
          <a:prstGeom prst="rect">
            <a:avLst/>
          </a:prstGeom>
        </p:spPr>
      </p:pic>
      <p:graphicFrame>
        <p:nvGraphicFramePr>
          <p:cNvPr id="4" name="Diagrama 3">
            <a:extLst>
              <a:ext uri="{FF2B5EF4-FFF2-40B4-BE49-F238E27FC236}">
                <a16:creationId xmlns:a16="http://schemas.microsoft.com/office/drawing/2014/main" id="{4014B603-E014-47C1-B8D0-3A2B305B745B}"/>
              </a:ext>
            </a:extLst>
          </p:cNvPr>
          <p:cNvGraphicFramePr/>
          <p:nvPr/>
        </p:nvGraphicFramePr>
        <p:xfrm>
          <a:off x="2032001" y="4318781"/>
          <a:ext cx="4664222" cy="1819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Conector recto de flecha 6">
            <a:extLst>
              <a:ext uri="{FF2B5EF4-FFF2-40B4-BE49-F238E27FC236}">
                <a16:creationId xmlns:a16="http://schemas.microsoft.com/office/drawing/2014/main" id="{8AC3750B-2A74-4BA7-825A-68DE2EB009A5}"/>
              </a:ext>
            </a:extLst>
          </p:cNvPr>
          <p:cNvCxnSpPr/>
          <p:nvPr/>
        </p:nvCxnSpPr>
        <p:spPr>
          <a:xfrm flipH="1">
            <a:off x="1814732" y="5303520"/>
            <a:ext cx="1209822" cy="0"/>
          </a:xfrm>
          <a:prstGeom prst="straightConnector1">
            <a:avLst/>
          </a:prstGeom>
          <a:ln w="95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E28E0020-D55B-468B-89B0-02ED84E3E263}"/>
              </a:ext>
            </a:extLst>
          </p:cNvPr>
          <p:cNvSpPr/>
          <p:nvPr/>
        </p:nvSpPr>
        <p:spPr>
          <a:xfrm>
            <a:off x="815926" y="4994030"/>
            <a:ext cx="998806" cy="590843"/>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CESES</a:t>
            </a:r>
          </a:p>
        </p:txBody>
      </p:sp>
    </p:spTree>
    <p:extLst>
      <p:ext uri="{BB962C8B-B14F-4D97-AF65-F5344CB8AC3E}">
        <p14:creationId xmlns:p14="http://schemas.microsoft.com/office/powerpoint/2010/main" val="3429732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D2C2-7994-4B6F-9076-7D60D1103C72}"/>
              </a:ext>
            </a:extLst>
          </p:cNvPr>
          <p:cNvSpPr txBox="1">
            <a:spLocks/>
          </p:cNvSpPr>
          <p:nvPr/>
        </p:nvSpPr>
        <p:spPr bwMode="auto">
          <a:xfrm>
            <a:off x="1981200" y="1691322"/>
            <a:ext cx="8197702" cy="105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algn="ctr" eaLnBrk="1" fontAlgn="base" hangingPunct="1">
              <a:spcBef>
                <a:spcPct val="0"/>
              </a:spcBef>
              <a:spcAft>
                <a:spcPct val="0"/>
              </a:spcAft>
              <a:defRPr/>
            </a:pPr>
            <a:r>
              <a:rPr lang="es-CL" sz="2800" b="1" dirty="0"/>
              <a:t>Matriz 4°Trimestre 2019</a:t>
            </a:r>
          </a:p>
          <a:p>
            <a:pPr algn="ctr" eaLnBrk="1" fontAlgn="base" hangingPunct="1">
              <a:spcBef>
                <a:spcPct val="0"/>
              </a:spcBef>
              <a:spcAft>
                <a:spcPct val="0"/>
              </a:spcAft>
              <a:defRPr/>
            </a:pPr>
            <a:r>
              <a:rPr lang="es-CL" sz="2800" b="1" dirty="0"/>
              <a:t>Matriz L</a:t>
            </a:r>
          </a:p>
        </p:txBody>
      </p:sp>
    </p:spTree>
    <p:extLst>
      <p:ext uri="{BB962C8B-B14F-4D97-AF65-F5344CB8AC3E}">
        <p14:creationId xmlns:p14="http://schemas.microsoft.com/office/powerpoint/2010/main" val="110312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9C5A63-88B2-6C49-BB62-8F90BF992E94}"/>
              </a:ext>
            </a:extLst>
          </p:cNvPr>
          <p:cNvSpPr>
            <a:spLocks noGrp="1"/>
          </p:cNvSpPr>
          <p:nvPr>
            <p:ph type="sldNum" sz="quarter" idx="4"/>
          </p:nvPr>
        </p:nvSpPr>
        <p:spPr/>
        <p:txBody>
          <a:bodyPr/>
          <a:lstStyle/>
          <a:p>
            <a:fld id="{7536BA00-E649-495D-B82A-3219CB1D2429}" type="slidenum">
              <a:rPr lang="es-CL" smtClean="0"/>
              <a:pPr/>
              <a:t>14</a:t>
            </a:fld>
            <a:endParaRPr lang="es-CL" dirty="0"/>
          </a:p>
        </p:txBody>
      </p:sp>
      <p:sp>
        <p:nvSpPr>
          <p:cNvPr id="4" name="Título 1">
            <a:extLst>
              <a:ext uri="{FF2B5EF4-FFF2-40B4-BE49-F238E27FC236}">
                <a16:creationId xmlns:a16="http://schemas.microsoft.com/office/drawing/2014/main" id="{1D7C5770-0641-FD45-9837-B2F4909E9413}"/>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Estructura General de la Matrices</a:t>
            </a:r>
          </a:p>
        </p:txBody>
      </p:sp>
      <p:sp>
        <p:nvSpPr>
          <p:cNvPr id="5" name="Rectángulo 5">
            <a:extLst>
              <a:ext uri="{FF2B5EF4-FFF2-40B4-BE49-F238E27FC236}">
                <a16:creationId xmlns:a16="http://schemas.microsoft.com/office/drawing/2014/main" id="{4C7C109C-0CEB-AA4E-B701-F0B2D9165ADD}"/>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6" name="Oval 5">
            <a:extLst>
              <a:ext uri="{FF2B5EF4-FFF2-40B4-BE49-F238E27FC236}">
                <a16:creationId xmlns:a16="http://schemas.microsoft.com/office/drawing/2014/main" id="{4CF6C824-B61E-5D48-A60B-71D508D4FEB6}"/>
              </a:ext>
            </a:extLst>
          </p:cNvPr>
          <p:cNvSpPr/>
          <p:nvPr/>
        </p:nvSpPr>
        <p:spPr>
          <a:xfrm>
            <a:off x="925032" y="1985535"/>
            <a:ext cx="3692305" cy="3714750"/>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a:extLst>
              <a:ext uri="{FF2B5EF4-FFF2-40B4-BE49-F238E27FC236}">
                <a16:creationId xmlns:a16="http://schemas.microsoft.com/office/drawing/2014/main" id="{93953057-7680-CA4C-BCD9-940FC70D8849}"/>
              </a:ext>
            </a:extLst>
          </p:cNvPr>
          <p:cNvSpPr/>
          <p:nvPr/>
        </p:nvSpPr>
        <p:spPr>
          <a:xfrm>
            <a:off x="1368398" y="2587584"/>
            <a:ext cx="2805576" cy="523220"/>
          </a:xfrm>
          <a:prstGeom prst="rect">
            <a:avLst/>
          </a:prstGeom>
        </p:spPr>
        <p:txBody>
          <a:bodyPr wrap="none">
            <a:spAutoFit/>
          </a:bodyPr>
          <a:lstStyle/>
          <a:p>
            <a:pPr algn="ctr"/>
            <a:r>
              <a:rPr lang="es-ES_tradnl"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Matrices Bases</a:t>
            </a:r>
          </a:p>
        </p:txBody>
      </p:sp>
      <p:sp>
        <p:nvSpPr>
          <p:cNvPr id="8" name="Oval 7">
            <a:extLst>
              <a:ext uri="{FF2B5EF4-FFF2-40B4-BE49-F238E27FC236}">
                <a16:creationId xmlns:a16="http://schemas.microsoft.com/office/drawing/2014/main" id="{853790B1-9484-E54E-A206-362247F97D99}"/>
              </a:ext>
            </a:extLst>
          </p:cNvPr>
          <p:cNvSpPr/>
          <p:nvPr/>
        </p:nvSpPr>
        <p:spPr>
          <a:xfrm>
            <a:off x="1718768" y="3513733"/>
            <a:ext cx="2099727" cy="2045970"/>
          </a:xfrm>
          <a:prstGeom prst="ellipse">
            <a:avLst/>
          </a:prstGeom>
          <a:solidFill>
            <a:schemeClr val="bg2">
              <a:lumMod val="8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3" name="TextBox 12">
            <a:extLst>
              <a:ext uri="{FF2B5EF4-FFF2-40B4-BE49-F238E27FC236}">
                <a16:creationId xmlns:a16="http://schemas.microsoft.com/office/drawing/2014/main" id="{81081CD0-803D-9C45-A859-14A0B73CDB10}"/>
              </a:ext>
            </a:extLst>
          </p:cNvPr>
          <p:cNvSpPr txBox="1"/>
          <p:nvPr/>
        </p:nvSpPr>
        <p:spPr>
          <a:xfrm>
            <a:off x="1877091" y="4247600"/>
            <a:ext cx="1783080" cy="400050"/>
          </a:xfrm>
          <a:prstGeom prst="rect">
            <a:avLst/>
          </a:prstGeom>
          <a:noFill/>
          <a:ln w="9525">
            <a:noFill/>
            <a:miter lim="800000"/>
            <a:headEnd/>
            <a:tailEnd/>
          </a:ln>
          <a:effectLst/>
        </p:spPr>
        <p:txBody>
          <a:bodyPr vert="horz" wrap="none" lIns="72009" tIns="72009" rIns="72009" bIns="72009" numCol="1" rtlCol="0" anchor="t" anchorCtr="0" compatLnSpc="1">
            <a:prstTxWarp prst="textNoShape">
              <a:avLst/>
            </a:prstTxWarp>
            <a:noAutofit/>
          </a:bodyPr>
          <a:lstStyle/>
          <a:p>
            <a:pPr marL="1587" indent="0" algn="ctr">
              <a:buNone/>
            </a:pPr>
            <a:r>
              <a:rPr lang="es-ES_tradnl" sz="2800" dirty="0">
                <a:solidFill>
                  <a:schemeClr val="accent5"/>
                </a:solidFill>
              </a:rPr>
              <a:t>Matriz L</a:t>
            </a:r>
          </a:p>
        </p:txBody>
      </p:sp>
      <p:sp>
        <p:nvSpPr>
          <p:cNvPr id="14" name="TextBox 13">
            <a:extLst>
              <a:ext uri="{FF2B5EF4-FFF2-40B4-BE49-F238E27FC236}">
                <a16:creationId xmlns:a16="http://schemas.microsoft.com/office/drawing/2014/main" id="{CFF6B2D1-B45C-D846-B344-BBFD2238EC2A}"/>
              </a:ext>
            </a:extLst>
          </p:cNvPr>
          <p:cNvSpPr txBox="1"/>
          <p:nvPr/>
        </p:nvSpPr>
        <p:spPr>
          <a:xfrm>
            <a:off x="4689987" y="2985381"/>
            <a:ext cx="6849336" cy="2033517"/>
          </a:xfrm>
          <a:prstGeom prst="rect">
            <a:avLst/>
          </a:prstGeom>
          <a:noFill/>
          <a:ln w="9525">
            <a:noFill/>
            <a:miter lim="800000"/>
            <a:headEnd/>
            <a:tailEnd/>
          </a:ln>
          <a:effectLst/>
        </p:spPr>
        <p:txBody>
          <a:bodyPr vert="horz" wrap="none" lIns="72009" tIns="72009" rIns="72009" bIns="72009" numCol="1" rtlCol="0" anchor="t" anchorCtr="0" compatLnSpc="1">
            <a:prstTxWarp prst="textNoShape">
              <a:avLst/>
            </a:prstTxWarp>
            <a:noAutofit/>
          </a:bodyPr>
          <a:lstStyle/>
          <a:p>
            <a:pPr marL="458787" indent="-457200">
              <a:buFont typeface="Arial" panose="020B0604020202020204" pitchFamily="34" charset="0"/>
              <a:buChar char="•"/>
            </a:pPr>
            <a:r>
              <a:rPr lang="es-ES_tradnl" sz="2800" dirty="0">
                <a:solidFill>
                  <a:schemeClr val="accent5"/>
                </a:solidFill>
              </a:rPr>
              <a:t>Matrices Bases: </a:t>
            </a:r>
            <a:r>
              <a:rPr lang="es-ES_tradnl" sz="2800" b="1" dirty="0">
                <a:solidFill>
                  <a:schemeClr val="accent5"/>
                </a:solidFill>
              </a:rPr>
              <a:t>“D”, “S”, “C” y “H”</a:t>
            </a:r>
            <a:br>
              <a:rPr lang="es-ES_tradnl" sz="2800" b="1" dirty="0">
                <a:solidFill>
                  <a:schemeClr val="accent5"/>
                </a:solidFill>
              </a:rPr>
            </a:br>
            <a:endParaRPr lang="es-ES_tradnl" sz="2800" b="1" dirty="0">
              <a:solidFill>
                <a:schemeClr val="accent5"/>
              </a:solidFill>
            </a:endParaRPr>
          </a:p>
          <a:p>
            <a:pPr marL="458787" indent="-457200">
              <a:buFont typeface="Arial" panose="020B0604020202020204" pitchFamily="34" charset="0"/>
              <a:buChar char="•"/>
            </a:pPr>
            <a:r>
              <a:rPr lang="es-ES_tradnl" sz="2800" dirty="0">
                <a:solidFill>
                  <a:schemeClr val="accent5"/>
                </a:solidFill>
              </a:rPr>
              <a:t>Tipo de Matriz: “Temática” y “Acumulativa”</a:t>
            </a:r>
          </a:p>
        </p:txBody>
      </p:sp>
    </p:spTree>
    <p:extLst>
      <p:ext uri="{BB962C8B-B14F-4D97-AF65-F5344CB8AC3E}">
        <p14:creationId xmlns:p14="http://schemas.microsoft.com/office/powerpoint/2010/main" val="1357981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15</a:t>
            </a:fld>
            <a:endParaRPr lang="es-CL" dirty="0"/>
          </a:p>
        </p:txBody>
      </p:sp>
      <p:sp>
        <p:nvSpPr>
          <p:cNvPr id="6" name="CuadroTexto 5">
            <a:extLst>
              <a:ext uri="{FF2B5EF4-FFF2-40B4-BE49-F238E27FC236}">
                <a16:creationId xmlns:a16="http://schemas.microsoft.com/office/drawing/2014/main" id="{50B31A52-E5B2-4A09-8290-753129E0FA3C}"/>
              </a:ext>
            </a:extLst>
          </p:cNvPr>
          <p:cNvSpPr txBox="1"/>
          <p:nvPr/>
        </p:nvSpPr>
        <p:spPr>
          <a:xfrm>
            <a:off x="5320724" y="2094035"/>
            <a:ext cx="5814060" cy="3627991"/>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342900" indent="-342900">
              <a:lnSpc>
                <a:spcPct val="150000"/>
              </a:lnSpc>
              <a:buFont typeface="Wingdings" pitchFamily="2" charset="2"/>
              <a:buChar char="q"/>
            </a:pPr>
            <a:r>
              <a:rPr lang="es-ES" sz="2000" dirty="0">
                <a:solidFill>
                  <a:schemeClr val="accent5"/>
                </a:solidFill>
              </a:rPr>
              <a:t>Matriz L: Licencias Médicas y Recuperación de Subsidios.</a:t>
            </a:r>
          </a:p>
          <a:p>
            <a:pPr marL="342900" indent="-342900">
              <a:lnSpc>
                <a:spcPct val="150000"/>
              </a:lnSpc>
              <a:buFont typeface="Wingdings" pitchFamily="2" charset="2"/>
              <a:buChar char="q"/>
            </a:pPr>
            <a:r>
              <a:rPr lang="es-CL" sz="2000" dirty="0">
                <a:solidFill>
                  <a:schemeClr val="accent5"/>
                </a:solidFill>
              </a:rPr>
              <a:t>Datos del Cargo: </a:t>
            </a:r>
            <a:r>
              <a:rPr lang="es-ES" sz="2000" dirty="0">
                <a:solidFill>
                  <a:schemeClr val="accent5"/>
                </a:solidFill>
              </a:rPr>
              <a:t>Características del cargo desempeñado efectivamente.</a:t>
            </a:r>
          </a:p>
          <a:p>
            <a:pPr marL="342900" indent="-342900">
              <a:lnSpc>
                <a:spcPct val="150000"/>
              </a:lnSpc>
              <a:buFont typeface="Wingdings" pitchFamily="2" charset="2"/>
              <a:buChar char="q"/>
            </a:pPr>
            <a:r>
              <a:rPr lang="es-ES" sz="2000" dirty="0">
                <a:solidFill>
                  <a:schemeClr val="accent5"/>
                </a:solidFill>
              </a:rPr>
              <a:t>Otros: Archivo de recuperación de Subsidios, donde se indica el estado y montos recuperados.</a:t>
            </a:r>
            <a:endParaRPr lang="es-CL" sz="2000" dirty="0">
              <a:solidFill>
                <a:schemeClr val="accent5"/>
              </a:solidFill>
            </a:endParaRPr>
          </a:p>
          <a:p>
            <a:endParaRPr lang="es-CL" sz="2000" b="1" dirty="0">
              <a:solidFill>
                <a:schemeClr val="accent5"/>
              </a:solidFill>
            </a:endParaRPr>
          </a:p>
          <a:p>
            <a:r>
              <a:rPr lang="es-CL" dirty="0">
                <a:solidFill>
                  <a:schemeClr val="accent5"/>
                </a:solidFill>
              </a:rPr>
              <a:t> </a:t>
            </a:r>
          </a:p>
          <a:p>
            <a:pPr marL="1587" indent="0">
              <a:buNone/>
            </a:pPr>
            <a:endParaRPr lang="es-CL" sz="1200" dirty="0">
              <a:solidFill>
                <a:schemeClr val="accent5"/>
              </a:solidFill>
            </a:endParaRPr>
          </a:p>
        </p:txBody>
      </p:sp>
      <p:sp>
        <p:nvSpPr>
          <p:cNvPr id="7" name="Título 1">
            <a:extLst>
              <a:ext uri="{FF2B5EF4-FFF2-40B4-BE49-F238E27FC236}">
                <a16:creationId xmlns:a16="http://schemas.microsoft.com/office/drawing/2014/main" id="{01CD3E6A-94B1-9B4E-A3BB-10E2C272BE8A}"/>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Estructura General de la Matriz L</a:t>
            </a:r>
          </a:p>
        </p:txBody>
      </p:sp>
      <p:sp>
        <p:nvSpPr>
          <p:cNvPr id="8" name="Rectángulo 5">
            <a:extLst>
              <a:ext uri="{FF2B5EF4-FFF2-40B4-BE49-F238E27FC236}">
                <a16:creationId xmlns:a16="http://schemas.microsoft.com/office/drawing/2014/main" id="{9D6E99EC-8398-D44A-BC52-5AC5E4C5F656}"/>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graphicFrame>
        <p:nvGraphicFramePr>
          <p:cNvPr id="9" name="Diagram 8">
            <a:extLst>
              <a:ext uri="{FF2B5EF4-FFF2-40B4-BE49-F238E27FC236}">
                <a16:creationId xmlns:a16="http://schemas.microsoft.com/office/drawing/2014/main" id="{EA813411-1E8F-FE4C-ACD2-BC328CD31AA8}"/>
              </a:ext>
            </a:extLst>
          </p:cNvPr>
          <p:cNvGraphicFramePr/>
          <p:nvPr>
            <p:extLst>
              <p:ext uri="{D42A27DB-BD31-4B8C-83A1-F6EECF244321}">
                <p14:modId xmlns:p14="http://schemas.microsoft.com/office/powerpoint/2010/main" val="1854952905"/>
              </p:ext>
            </p:extLst>
          </p:nvPr>
        </p:nvGraphicFramePr>
        <p:xfrm>
          <a:off x="-95250" y="1135974"/>
          <a:ext cx="581406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133045F2-E6A1-426F-9623-E2541A0E4FB0}"/>
              </a:ext>
            </a:extLst>
          </p:cNvPr>
          <p:cNvPicPr>
            <a:picLocks noChangeAspect="1"/>
          </p:cNvPicPr>
          <p:nvPr/>
        </p:nvPicPr>
        <p:blipFill>
          <a:blip r:embed="rId8"/>
          <a:stretch>
            <a:fillRect/>
          </a:stretch>
        </p:blipFill>
        <p:spPr>
          <a:xfrm>
            <a:off x="9514241" y="4798142"/>
            <a:ext cx="2550012" cy="1694628"/>
          </a:xfrm>
          <a:prstGeom prst="rect">
            <a:avLst/>
          </a:prstGeom>
        </p:spPr>
      </p:pic>
    </p:spTree>
    <p:extLst>
      <p:ext uri="{BB962C8B-B14F-4D97-AF65-F5344CB8AC3E}">
        <p14:creationId xmlns:p14="http://schemas.microsoft.com/office/powerpoint/2010/main" val="408787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Estructura de las matrices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16</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5" name="Picture 4">
            <a:extLst>
              <a:ext uri="{FF2B5EF4-FFF2-40B4-BE49-F238E27FC236}">
                <a16:creationId xmlns:a16="http://schemas.microsoft.com/office/drawing/2014/main" id="{B96B49C4-E105-DA4A-AD32-DC1E620613D3}"/>
              </a:ext>
            </a:extLst>
          </p:cNvPr>
          <p:cNvPicPr>
            <a:picLocks noChangeAspect="1"/>
          </p:cNvPicPr>
          <p:nvPr/>
        </p:nvPicPr>
        <p:blipFill>
          <a:blip r:embed="rId3"/>
          <a:stretch>
            <a:fillRect/>
          </a:stretch>
        </p:blipFill>
        <p:spPr>
          <a:xfrm>
            <a:off x="8550621" y="3170534"/>
            <a:ext cx="3641379" cy="3438568"/>
          </a:xfrm>
          <a:prstGeom prst="rect">
            <a:avLst/>
          </a:prstGeom>
        </p:spPr>
      </p:pic>
      <p:sp>
        <p:nvSpPr>
          <p:cNvPr id="13" name="CuadroTexto 5">
            <a:extLst>
              <a:ext uri="{FF2B5EF4-FFF2-40B4-BE49-F238E27FC236}">
                <a16:creationId xmlns:a16="http://schemas.microsoft.com/office/drawing/2014/main" id="{116DDAF5-1163-5545-AEEF-203F114657AC}"/>
              </a:ext>
            </a:extLst>
          </p:cNvPr>
          <p:cNvSpPr txBox="1"/>
          <p:nvPr/>
        </p:nvSpPr>
        <p:spPr>
          <a:xfrm>
            <a:off x="526760" y="1162699"/>
            <a:ext cx="5569240" cy="779223"/>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r>
              <a:rPr lang="es-ES" u="sng" dirty="0">
                <a:solidFill>
                  <a:schemeClr val="accent5"/>
                </a:solidFill>
              </a:rPr>
              <a:t>Ingreso Licencias Medicas y Genera archivo Texto</a:t>
            </a:r>
          </a:p>
          <a:p>
            <a:r>
              <a:rPr lang="es-ES" dirty="0">
                <a:solidFill>
                  <a:schemeClr val="accent5"/>
                </a:solidFill>
              </a:rPr>
              <a:t>Campos de la matriz L</a:t>
            </a:r>
          </a:p>
          <a:p>
            <a:endParaRPr lang="es-ES" dirty="0">
              <a:solidFill>
                <a:schemeClr val="accent5"/>
              </a:solidFill>
            </a:endParaRPr>
          </a:p>
        </p:txBody>
      </p:sp>
      <p:pic>
        <p:nvPicPr>
          <p:cNvPr id="4" name="Imagen 3">
            <a:extLst>
              <a:ext uri="{FF2B5EF4-FFF2-40B4-BE49-F238E27FC236}">
                <a16:creationId xmlns:a16="http://schemas.microsoft.com/office/drawing/2014/main" id="{51E62907-A3F3-4A9F-A701-177229E1AE08}"/>
              </a:ext>
            </a:extLst>
          </p:cNvPr>
          <p:cNvPicPr>
            <a:picLocks noChangeAspect="1"/>
          </p:cNvPicPr>
          <p:nvPr/>
        </p:nvPicPr>
        <p:blipFill>
          <a:blip r:embed="rId4"/>
          <a:stretch>
            <a:fillRect/>
          </a:stretch>
        </p:blipFill>
        <p:spPr>
          <a:xfrm>
            <a:off x="584790" y="1991473"/>
            <a:ext cx="8320121" cy="3050711"/>
          </a:xfrm>
          <a:prstGeom prst="rect">
            <a:avLst/>
          </a:prstGeom>
          <a:ln>
            <a:noFill/>
          </a:ln>
          <a:effectLst>
            <a:outerShdw blurRad="292100" dist="139700" dir="2700000" algn="tl" rotWithShape="0">
              <a:srgbClr val="333333">
                <a:alpha val="65000"/>
              </a:srgbClr>
            </a:outerShdw>
          </a:effectLst>
        </p:spPr>
      </p:pic>
      <p:grpSp>
        <p:nvGrpSpPr>
          <p:cNvPr id="8" name="Grupo 7">
            <a:extLst>
              <a:ext uri="{FF2B5EF4-FFF2-40B4-BE49-F238E27FC236}">
                <a16:creationId xmlns:a16="http://schemas.microsoft.com/office/drawing/2014/main" id="{65DA2ED3-F2E5-4D00-AE7A-7F4851D7A576}"/>
              </a:ext>
            </a:extLst>
          </p:cNvPr>
          <p:cNvGrpSpPr/>
          <p:nvPr/>
        </p:nvGrpSpPr>
        <p:grpSpPr>
          <a:xfrm>
            <a:off x="1899881" y="5454392"/>
            <a:ext cx="700611" cy="700611"/>
            <a:chOff x="986388" y="1306661"/>
            <a:chExt cx="700611" cy="700611"/>
          </a:xfrm>
        </p:grpSpPr>
        <p:sp>
          <p:nvSpPr>
            <p:cNvPr id="9" name="Más 6">
              <a:extLst>
                <a:ext uri="{FF2B5EF4-FFF2-40B4-BE49-F238E27FC236}">
                  <a16:creationId xmlns:a16="http://schemas.microsoft.com/office/drawing/2014/main" id="{6468B8AD-645D-4093-9E5B-AA2AC904DBEF}"/>
                </a:ext>
              </a:extLst>
            </p:cNvPr>
            <p:cNvSpPr/>
            <p:nvPr/>
          </p:nvSpPr>
          <p:spPr>
            <a:xfrm>
              <a:off x="986388" y="1306661"/>
              <a:ext cx="700611" cy="700611"/>
            </a:xfrm>
            <a:prstGeom prst="mathPlus">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Más 4">
              <a:extLst>
                <a:ext uri="{FF2B5EF4-FFF2-40B4-BE49-F238E27FC236}">
                  <a16:creationId xmlns:a16="http://schemas.microsoft.com/office/drawing/2014/main" id="{1207DFDB-3C51-420E-88C0-DDEC62868C61}"/>
                </a:ext>
              </a:extLst>
            </p:cNvPr>
            <p:cNvSpPr/>
            <p:nvPr/>
          </p:nvSpPr>
          <p:spPr>
            <a:xfrm>
              <a:off x="1079254" y="1574575"/>
              <a:ext cx="514879" cy="164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p:txBody>
        </p:sp>
      </p:grpSp>
      <p:grpSp>
        <p:nvGrpSpPr>
          <p:cNvPr id="11" name="Grupo 10">
            <a:extLst>
              <a:ext uri="{FF2B5EF4-FFF2-40B4-BE49-F238E27FC236}">
                <a16:creationId xmlns:a16="http://schemas.microsoft.com/office/drawing/2014/main" id="{6A5857C2-6A00-4231-A09B-D0E972F93311}"/>
              </a:ext>
            </a:extLst>
          </p:cNvPr>
          <p:cNvGrpSpPr/>
          <p:nvPr/>
        </p:nvGrpSpPr>
        <p:grpSpPr>
          <a:xfrm>
            <a:off x="2671319" y="5127875"/>
            <a:ext cx="1361128" cy="1273915"/>
            <a:chOff x="732719" y="625"/>
            <a:chExt cx="1207950" cy="1207950"/>
          </a:xfrm>
        </p:grpSpPr>
        <p:sp>
          <p:nvSpPr>
            <p:cNvPr id="12" name="Elipse 11">
              <a:extLst>
                <a:ext uri="{FF2B5EF4-FFF2-40B4-BE49-F238E27FC236}">
                  <a16:creationId xmlns:a16="http://schemas.microsoft.com/office/drawing/2014/main" id="{8EF5041C-0FBC-4C6F-84CF-A5C413D33E65}"/>
                </a:ext>
              </a:extLst>
            </p:cNvPr>
            <p:cNvSpPr/>
            <p:nvPr/>
          </p:nvSpPr>
          <p:spPr>
            <a:xfrm>
              <a:off x="732719" y="625"/>
              <a:ext cx="1207950" cy="120795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Elipse 4">
              <a:extLst>
                <a:ext uri="{FF2B5EF4-FFF2-40B4-BE49-F238E27FC236}">
                  <a16:creationId xmlns:a16="http://schemas.microsoft.com/office/drawing/2014/main" id="{4FB4772A-EE20-4148-8BBD-01E84966C256}"/>
                </a:ext>
              </a:extLst>
            </p:cNvPr>
            <p:cNvSpPr/>
            <p:nvPr/>
          </p:nvSpPr>
          <p:spPr>
            <a:xfrm>
              <a:off x="909619" y="177525"/>
              <a:ext cx="854150" cy="854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L" sz="1200" b="1" kern="1200" noProof="0" dirty="0"/>
                <a:t>ESTAB</a:t>
              </a:r>
              <a:endParaRPr lang="es-ES_tradnl" sz="1200" b="1" kern="1200" noProof="0" dirty="0"/>
            </a:p>
          </p:txBody>
        </p:sp>
      </p:grpSp>
      <p:grpSp>
        <p:nvGrpSpPr>
          <p:cNvPr id="15" name="Grupo 14">
            <a:extLst>
              <a:ext uri="{FF2B5EF4-FFF2-40B4-BE49-F238E27FC236}">
                <a16:creationId xmlns:a16="http://schemas.microsoft.com/office/drawing/2014/main" id="{D7F797B9-684F-4E4B-83FC-4FB84A440108}"/>
              </a:ext>
            </a:extLst>
          </p:cNvPr>
          <p:cNvGrpSpPr/>
          <p:nvPr/>
        </p:nvGrpSpPr>
        <p:grpSpPr>
          <a:xfrm>
            <a:off x="5007385" y="5085348"/>
            <a:ext cx="1361128" cy="1273915"/>
            <a:chOff x="732719" y="625"/>
            <a:chExt cx="1207950" cy="1207950"/>
          </a:xfrm>
        </p:grpSpPr>
        <p:sp>
          <p:nvSpPr>
            <p:cNvPr id="16" name="Elipse 15">
              <a:extLst>
                <a:ext uri="{FF2B5EF4-FFF2-40B4-BE49-F238E27FC236}">
                  <a16:creationId xmlns:a16="http://schemas.microsoft.com/office/drawing/2014/main" id="{72C04599-65B6-44BA-A32B-ABCE6A9EA99E}"/>
                </a:ext>
              </a:extLst>
            </p:cNvPr>
            <p:cNvSpPr/>
            <p:nvPr/>
          </p:nvSpPr>
          <p:spPr>
            <a:xfrm>
              <a:off x="732719" y="625"/>
              <a:ext cx="1207950" cy="120795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Elipse 4">
              <a:extLst>
                <a:ext uri="{FF2B5EF4-FFF2-40B4-BE49-F238E27FC236}">
                  <a16:creationId xmlns:a16="http://schemas.microsoft.com/office/drawing/2014/main" id="{B139EC85-2074-44A9-971F-E190E5806D7A}"/>
                </a:ext>
              </a:extLst>
            </p:cNvPr>
            <p:cNvSpPr/>
            <p:nvPr/>
          </p:nvSpPr>
          <p:spPr>
            <a:xfrm>
              <a:off x="909619" y="177525"/>
              <a:ext cx="854150" cy="854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L" sz="1200" b="1" kern="1200" noProof="0" dirty="0"/>
                <a:t>CORR_CTO</a:t>
              </a:r>
              <a:endParaRPr lang="es-ES_tradnl" sz="1200" b="1" kern="1200" noProof="0" dirty="0"/>
            </a:p>
          </p:txBody>
        </p:sp>
      </p:grpSp>
      <p:grpSp>
        <p:nvGrpSpPr>
          <p:cNvPr id="18" name="Grupo 17">
            <a:extLst>
              <a:ext uri="{FF2B5EF4-FFF2-40B4-BE49-F238E27FC236}">
                <a16:creationId xmlns:a16="http://schemas.microsoft.com/office/drawing/2014/main" id="{B232FC8C-BAB2-40C3-81BF-CF0C8D273E72}"/>
              </a:ext>
            </a:extLst>
          </p:cNvPr>
          <p:cNvGrpSpPr/>
          <p:nvPr/>
        </p:nvGrpSpPr>
        <p:grpSpPr>
          <a:xfrm>
            <a:off x="4306774" y="5467367"/>
            <a:ext cx="700611" cy="700611"/>
            <a:chOff x="986388" y="1306661"/>
            <a:chExt cx="700611" cy="700611"/>
          </a:xfrm>
        </p:grpSpPr>
        <p:sp>
          <p:nvSpPr>
            <p:cNvPr id="19" name="Más 6">
              <a:extLst>
                <a:ext uri="{FF2B5EF4-FFF2-40B4-BE49-F238E27FC236}">
                  <a16:creationId xmlns:a16="http://schemas.microsoft.com/office/drawing/2014/main" id="{AFFE40DD-EDFD-4FCC-9A75-40E9A3E9DCBD}"/>
                </a:ext>
              </a:extLst>
            </p:cNvPr>
            <p:cNvSpPr/>
            <p:nvPr/>
          </p:nvSpPr>
          <p:spPr>
            <a:xfrm>
              <a:off x="986388" y="1306661"/>
              <a:ext cx="700611" cy="700611"/>
            </a:xfrm>
            <a:prstGeom prst="mathPlus">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0" name="Más 4">
              <a:extLst>
                <a:ext uri="{FF2B5EF4-FFF2-40B4-BE49-F238E27FC236}">
                  <a16:creationId xmlns:a16="http://schemas.microsoft.com/office/drawing/2014/main" id="{274D8B26-EB09-41D0-B388-08958198E783}"/>
                </a:ext>
              </a:extLst>
            </p:cNvPr>
            <p:cNvSpPr/>
            <p:nvPr/>
          </p:nvSpPr>
          <p:spPr>
            <a:xfrm>
              <a:off x="1079254" y="1574575"/>
              <a:ext cx="514879" cy="164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p:txBody>
        </p:sp>
      </p:grpSp>
    </p:spTree>
    <p:extLst>
      <p:ext uri="{BB962C8B-B14F-4D97-AF65-F5344CB8AC3E}">
        <p14:creationId xmlns:p14="http://schemas.microsoft.com/office/powerpoint/2010/main" val="3977938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540349B-516D-49F5-8351-EF4C079EAB7F}"/>
              </a:ext>
            </a:extLst>
          </p:cNvPr>
          <p:cNvSpPr>
            <a:spLocks noGrp="1"/>
          </p:cNvSpPr>
          <p:nvPr>
            <p:ph type="sldNum" sz="quarter" idx="4"/>
          </p:nvPr>
        </p:nvSpPr>
        <p:spPr/>
        <p:txBody>
          <a:bodyPr/>
          <a:lstStyle/>
          <a:p>
            <a:fld id="{7536BA00-E649-495D-B82A-3219CB1D2429}" type="slidenum">
              <a:rPr lang="es-CL" smtClean="0"/>
              <a:pPr/>
              <a:t>17</a:t>
            </a:fld>
            <a:endParaRPr lang="es-CL" dirty="0"/>
          </a:p>
        </p:txBody>
      </p:sp>
      <p:sp>
        <p:nvSpPr>
          <p:cNvPr id="4" name="Título 1">
            <a:extLst>
              <a:ext uri="{FF2B5EF4-FFF2-40B4-BE49-F238E27FC236}">
                <a16:creationId xmlns:a16="http://schemas.microsoft.com/office/drawing/2014/main" id="{2EEB5F88-16D4-4D0B-A9F3-D19A6F8357A3}"/>
              </a:ext>
            </a:extLst>
          </p:cNvPr>
          <p:cNvSpPr txBox="1">
            <a:spLocks/>
          </p:cNvSpPr>
          <p:nvPr/>
        </p:nvSpPr>
        <p:spPr bwMode="auto">
          <a:xfrm>
            <a:off x="1246922" y="303360"/>
            <a:ext cx="9089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Matriz L- Fuentes de información</a:t>
            </a:r>
          </a:p>
        </p:txBody>
      </p:sp>
      <p:sp>
        <p:nvSpPr>
          <p:cNvPr id="5" name="Rectángulo 4">
            <a:extLst>
              <a:ext uri="{FF2B5EF4-FFF2-40B4-BE49-F238E27FC236}">
                <a16:creationId xmlns:a16="http://schemas.microsoft.com/office/drawing/2014/main" id="{C002E40F-8C0C-43EC-85F2-C34F5F96B19A}"/>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6" name="Imagen 5">
            <a:extLst>
              <a:ext uri="{FF2B5EF4-FFF2-40B4-BE49-F238E27FC236}">
                <a16:creationId xmlns:a16="http://schemas.microsoft.com/office/drawing/2014/main" id="{45C8DBA6-CFD6-4DF6-93C9-84CB5B814664}"/>
              </a:ext>
            </a:extLst>
          </p:cNvPr>
          <p:cNvPicPr>
            <a:picLocks noChangeAspect="1"/>
          </p:cNvPicPr>
          <p:nvPr/>
        </p:nvPicPr>
        <p:blipFill>
          <a:blip r:embed="rId2"/>
          <a:stretch>
            <a:fillRect/>
          </a:stretch>
        </p:blipFill>
        <p:spPr>
          <a:xfrm>
            <a:off x="63961" y="1607790"/>
            <a:ext cx="4927498" cy="4148210"/>
          </a:xfrm>
          <a:prstGeom prst="rect">
            <a:avLst/>
          </a:prstGeom>
        </p:spPr>
      </p:pic>
      <p:pic>
        <p:nvPicPr>
          <p:cNvPr id="7" name="Imagen 6">
            <a:extLst>
              <a:ext uri="{FF2B5EF4-FFF2-40B4-BE49-F238E27FC236}">
                <a16:creationId xmlns:a16="http://schemas.microsoft.com/office/drawing/2014/main" id="{CFD41466-39F2-4417-BFF3-32E280151525}"/>
              </a:ext>
            </a:extLst>
          </p:cNvPr>
          <p:cNvPicPr>
            <a:picLocks noChangeAspect="1"/>
          </p:cNvPicPr>
          <p:nvPr/>
        </p:nvPicPr>
        <p:blipFill>
          <a:blip r:embed="rId3"/>
          <a:stretch>
            <a:fillRect/>
          </a:stretch>
        </p:blipFill>
        <p:spPr>
          <a:xfrm>
            <a:off x="3305576" y="2142778"/>
            <a:ext cx="5580848" cy="3736105"/>
          </a:xfrm>
          <a:prstGeom prst="rect">
            <a:avLst/>
          </a:prstGeom>
        </p:spPr>
      </p:pic>
      <p:pic>
        <p:nvPicPr>
          <p:cNvPr id="8" name="Imagen 7">
            <a:extLst>
              <a:ext uri="{FF2B5EF4-FFF2-40B4-BE49-F238E27FC236}">
                <a16:creationId xmlns:a16="http://schemas.microsoft.com/office/drawing/2014/main" id="{EAD57637-AB7D-49CE-96B4-0D33841F06FC}"/>
              </a:ext>
            </a:extLst>
          </p:cNvPr>
          <p:cNvPicPr>
            <a:picLocks noChangeAspect="1"/>
          </p:cNvPicPr>
          <p:nvPr/>
        </p:nvPicPr>
        <p:blipFill>
          <a:blip r:embed="rId4"/>
          <a:stretch>
            <a:fillRect/>
          </a:stretch>
        </p:blipFill>
        <p:spPr>
          <a:xfrm>
            <a:off x="6232833" y="2362425"/>
            <a:ext cx="5895206" cy="4234283"/>
          </a:xfrm>
          <a:prstGeom prst="rect">
            <a:avLst/>
          </a:prstGeom>
        </p:spPr>
      </p:pic>
      <p:sp>
        <p:nvSpPr>
          <p:cNvPr id="10" name="Rectángulo 9">
            <a:extLst>
              <a:ext uri="{FF2B5EF4-FFF2-40B4-BE49-F238E27FC236}">
                <a16:creationId xmlns:a16="http://schemas.microsoft.com/office/drawing/2014/main" id="{7B1C95E5-77CD-408B-BEC3-933F348145AC}"/>
              </a:ext>
            </a:extLst>
          </p:cNvPr>
          <p:cNvSpPr/>
          <p:nvPr/>
        </p:nvSpPr>
        <p:spPr>
          <a:xfrm>
            <a:off x="1062534" y="961459"/>
            <a:ext cx="2475512" cy="646331"/>
          </a:xfrm>
          <a:prstGeom prst="rect">
            <a:avLst/>
          </a:prstGeom>
        </p:spPr>
        <p:txBody>
          <a:bodyPr wrap="square">
            <a:spAutoFit/>
          </a:bodyPr>
          <a:lstStyle/>
          <a:p>
            <a:pPr algn="ctr"/>
            <a:r>
              <a:rPr lang="es-MX" b="1" dirty="0">
                <a:solidFill>
                  <a:srgbClr val="000000"/>
                </a:solidFill>
              </a:rPr>
              <a:t>Sección de Registro Licencias Médicas </a:t>
            </a:r>
            <a:endParaRPr lang="es-MX" dirty="0"/>
          </a:p>
        </p:txBody>
      </p:sp>
      <p:sp>
        <p:nvSpPr>
          <p:cNvPr id="11" name="Rectángulo 10">
            <a:extLst>
              <a:ext uri="{FF2B5EF4-FFF2-40B4-BE49-F238E27FC236}">
                <a16:creationId xmlns:a16="http://schemas.microsoft.com/office/drawing/2014/main" id="{EFB4DA3F-2858-4067-BD64-5B2BCD5101EB}"/>
              </a:ext>
            </a:extLst>
          </p:cNvPr>
          <p:cNvSpPr/>
          <p:nvPr/>
        </p:nvSpPr>
        <p:spPr>
          <a:xfrm>
            <a:off x="5164153" y="1146125"/>
            <a:ext cx="2551517" cy="923330"/>
          </a:xfrm>
          <a:prstGeom prst="rect">
            <a:avLst/>
          </a:prstGeom>
        </p:spPr>
        <p:txBody>
          <a:bodyPr wrap="square">
            <a:spAutoFit/>
          </a:bodyPr>
          <a:lstStyle/>
          <a:p>
            <a:pPr algn="ctr"/>
            <a:r>
              <a:rPr lang="es-MX" b="1" dirty="0">
                <a:solidFill>
                  <a:srgbClr val="000000"/>
                </a:solidFill>
              </a:rPr>
              <a:t>Sección de Pronunciamiento (Cambio Estado)</a:t>
            </a:r>
            <a:endParaRPr lang="es-MX" dirty="0"/>
          </a:p>
        </p:txBody>
      </p:sp>
      <p:sp>
        <p:nvSpPr>
          <p:cNvPr id="12" name="Rectángulo 11">
            <a:extLst>
              <a:ext uri="{FF2B5EF4-FFF2-40B4-BE49-F238E27FC236}">
                <a16:creationId xmlns:a16="http://schemas.microsoft.com/office/drawing/2014/main" id="{AEA4DEAB-2A15-4918-8B54-EAB75445F769}"/>
              </a:ext>
            </a:extLst>
          </p:cNvPr>
          <p:cNvSpPr/>
          <p:nvPr/>
        </p:nvSpPr>
        <p:spPr>
          <a:xfrm>
            <a:off x="8492373" y="1365772"/>
            <a:ext cx="2551517" cy="923330"/>
          </a:xfrm>
          <a:prstGeom prst="rect">
            <a:avLst/>
          </a:prstGeom>
        </p:spPr>
        <p:txBody>
          <a:bodyPr wrap="square">
            <a:spAutoFit/>
          </a:bodyPr>
          <a:lstStyle/>
          <a:p>
            <a:pPr algn="ctr"/>
            <a:r>
              <a:rPr lang="es-MX" b="1" dirty="0">
                <a:solidFill>
                  <a:srgbClr val="000000"/>
                </a:solidFill>
              </a:rPr>
              <a:t>Sección de Recuperación Subsidio</a:t>
            </a:r>
            <a:endParaRPr lang="es-MX" dirty="0"/>
          </a:p>
        </p:txBody>
      </p:sp>
    </p:spTree>
    <p:extLst>
      <p:ext uri="{BB962C8B-B14F-4D97-AF65-F5344CB8AC3E}">
        <p14:creationId xmlns:p14="http://schemas.microsoft.com/office/powerpoint/2010/main" val="21509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18</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pic>
        <p:nvPicPr>
          <p:cNvPr id="4" name="Picture 3">
            <a:extLst>
              <a:ext uri="{FF2B5EF4-FFF2-40B4-BE49-F238E27FC236}">
                <a16:creationId xmlns:a16="http://schemas.microsoft.com/office/drawing/2014/main" id="{2FE5D65C-8E62-4B48-9B11-D10ED197F72D}"/>
              </a:ext>
            </a:extLst>
          </p:cNvPr>
          <p:cNvPicPr>
            <a:picLocks noChangeAspect="1"/>
          </p:cNvPicPr>
          <p:nvPr/>
        </p:nvPicPr>
        <p:blipFill>
          <a:blip r:embed="rId3"/>
          <a:stretch>
            <a:fillRect/>
          </a:stretch>
        </p:blipFill>
        <p:spPr>
          <a:xfrm>
            <a:off x="358140" y="3987801"/>
            <a:ext cx="2803713" cy="1563976"/>
          </a:xfrm>
          <a:prstGeom prst="rect">
            <a:avLst/>
          </a:prstGeom>
        </p:spPr>
      </p:pic>
      <p:sp>
        <p:nvSpPr>
          <p:cNvPr id="9" name="Rectangle 8">
            <a:extLst>
              <a:ext uri="{FF2B5EF4-FFF2-40B4-BE49-F238E27FC236}">
                <a16:creationId xmlns:a16="http://schemas.microsoft.com/office/drawing/2014/main" id="{D859CFCD-C1AD-BA4C-9402-1E93EDF38D59}"/>
              </a:ext>
            </a:extLst>
          </p:cNvPr>
          <p:cNvSpPr/>
          <p:nvPr/>
        </p:nvSpPr>
        <p:spPr>
          <a:xfrm>
            <a:off x="925032" y="2640622"/>
            <a:ext cx="1725930" cy="923330"/>
          </a:xfrm>
          <a:prstGeom prst="rect">
            <a:avLst/>
          </a:prstGeom>
        </p:spPr>
        <p:txBody>
          <a:bodyPr wrap="square">
            <a:spAutoFit/>
          </a:bodyPr>
          <a:lstStyle/>
          <a:p>
            <a:pPr algn="ctr"/>
            <a:r>
              <a:rPr lang="es-ES" kern="0" dirty="0">
                <a:solidFill>
                  <a:srgbClr val="000000"/>
                </a:solidFill>
              </a:rPr>
              <a:t>Error en la columna de ID Servicio</a:t>
            </a:r>
            <a:endParaRPr lang="es-ES_tradnl" dirty="0"/>
          </a:p>
        </p:txBody>
      </p:sp>
      <p:pic>
        <p:nvPicPr>
          <p:cNvPr id="7" name="Picture 6">
            <a:extLst>
              <a:ext uri="{FF2B5EF4-FFF2-40B4-BE49-F238E27FC236}">
                <a16:creationId xmlns:a16="http://schemas.microsoft.com/office/drawing/2014/main" id="{E8E8DDCB-C8E9-4548-9DCF-85CC1C863618}"/>
              </a:ext>
            </a:extLst>
          </p:cNvPr>
          <p:cNvPicPr>
            <a:picLocks noChangeAspect="1"/>
          </p:cNvPicPr>
          <p:nvPr/>
        </p:nvPicPr>
        <p:blipFill>
          <a:blip r:embed="rId4"/>
          <a:stretch>
            <a:fillRect/>
          </a:stretch>
        </p:blipFill>
        <p:spPr>
          <a:xfrm>
            <a:off x="3510468" y="3459502"/>
            <a:ext cx="1028700" cy="3149600"/>
          </a:xfrm>
          <a:prstGeom prst="rect">
            <a:avLst/>
          </a:prstGeom>
        </p:spPr>
      </p:pic>
      <p:sp>
        <p:nvSpPr>
          <p:cNvPr id="11" name="Rectangle 10">
            <a:extLst>
              <a:ext uri="{FF2B5EF4-FFF2-40B4-BE49-F238E27FC236}">
                <a16:creationId xmlns:a16="http://schemas.microsoft.com/office/drawing/2014/main" id="{029A44F6-669B-B14E-ABA9-6A57F244314F}"/>
              </a:ext>
            </a:extLst>
          </p:cNvPr>
          <p:cNvSpPr/>
          <p:nvPr/>
        </p:nvSpPr>
        <p:spPr>
          <a:xfrm>
            <a:off x="3161853" y="2397368"/>
            <a:ext cx="1725930" cy="1200329"/>
          </a:xfrm>
          <a:prstGeom prst="rect">
            <a:avLst/>
          </a:prstGeom>
        </p:spPr>
        <p:txBody>
          <a:bodyPr wrap="square">
            <a:spAutoFit/>
          </a:bodyPr>
          <a:lstStyle/>
          <a:p>
            <a:pPr algn="ctr"/>
            <a:r>
              <a:rPr lang="es-ES" kern="0" dirty="0">
                <a:solidFill>
                  <a:srgbClr val="000000"/>
                </a:solidFill>
              </a:rPr>
              <a:t>Valores son correctos pero no así el formato</a:t>
            </a:r>
            <a:endParaRPr lang="es-ES_tradnl" dirty="0"/>
          </a:p>
        </p:txBody>
      </p:sp>
      <p:pic>
        <p:nvPicPr>
          <p:cNvPr id="12" name="Picture 11">
            <a:extLst>
              <a:ext uri="{FF2B5EF4-FFF2-40B4-BE49-F238E27FC236}">
                <a16:creationId xmlns:a16="http://schemas.microsoft.com/office/drawing/2014/main" id="{CEBC75C0-82EB-9441-AF4E-D4D36875B723}"/>
              </a:ext>
            </a:extLst>
          </p:cNvPr>
          <p:cNvPicPr>
            <a:picLocks noChangeAspect="1"/>
          </p:cNvPicPr>
          <p:nvPr/>
        </p:nvPicPr>
        <p:blipFill>
          <a:blip r:embed="rId5"/>
          <a:stretch>
            <a:fillRect/>
          </a:stretch>
        </p:blipFill>
        <p:spPr>
          <a:xfrm>
            <a:off x="4923615" y="4448629"/>
            <a:ext cx="1132442" cy="1315463"/>
          </a:xfrm>
          <a:prstGeom prst="rect">
            <a:avLst/>
          </a:prstGeom>
        </p:spPr>
      </p:pic>
      <p:sp>
        <p:nvSpPr>
          <p:cNvPr id="13" name="Rectangle 12">
            <a:extLst>
              <a:ext uri="{FF2B5EF4-FFF2-40B4-BE49-F238E27FC236}">
                <a16:creationId xmlns:a16="http://schemas.microsoft.com/office/drawing/2014/main" id="{541275DC-3ED0-6447-BF7B-414C9081EABC}"/>
              </a:ext>
            </a:extLst>
          </p:cNvPr>
          <p:cNvSpPr/>
          <p:nvPr/>
        </p:nvSpPr>
        <p:spPr>
          <a:xfrm>
            <a:off x="4580435" y="3411666"/>
            <a:ext cx="1725930" cy="646331"/>
          </a:xfrm>
          <a:prstGeom prst="rect">
            <a:avLst/>
          </a:prstGeom>
        </p:spPr>
        <p:txBody>
          <a:bodyPr wrap="square">
            <a:spAutoFit/>
          </a:bodyPr>
          <a:lstStyle/>
          <a:p>
            <a:pPr algn="ctr"/>
            <a:r>
              <a:rPr lang="es-ES" kern="0" dirty="0">
                <a:solidFill>
                  <a:srgbClr val="000000"/>
                </a:solidFill>
              </a:rPr>
              <a:t>Convertir a Texto</a:t>
            </a:r>
            <a:endParaRPr lang="es-ES_tradnl" dirty="0"/>
          </a:p>
        </p:txBody>
      </p:sp>
      <p:pic>
        <p:nvPicPr>
          <p:cNvPr id="8" name="Picture 7">
            <a:extLst>
              <a:ext uri="{FF2B5EF4-FFF2-40B4-BE49-F238E27FC236}">
                <a16:creationId xmlns:a16="http://schemas.microsoft.com/office/drawing/2014/main" id="{C5051599-FF4C-4847-B120-F4271A2A1EE4}"/>
              </a:ext>
            </a:extLst>
          </p:cNvPr>
          <p:cNvPicPr>
            <a:picLocks noChangeAspect="1"/>
          </p:cNvPicPr>
          <p:nvPr/>
        </p:nvPicPr>
        <p:blipFill>
          <a:blip r:embed="rId6"/>
          <a:stretch>
            <a:fillRect/>
          </a:stretch>
        </p:blipFill>
        <p:spPr>
          <a:xfrm>
            <a:off x="8819306" y="3853609"/>
            <a:ext cx="3160629" cy="1595084"/>
          </a:xfrm>
          <a:prstGeom prst="rect">
            <a:avLst/>
          </a:prstGeom>
        </p:spPr>
      </p:pic>
      <p:sp>
        <p:nvSpPr>
          <p:cNvPr id="16" name="Rectangle 15">
            <a:extLst>
              <a:ext uri="{FF2B5EF4-FFF2-40B4-BE49-F238E27FC236}">
                <a16:creationId xmlns:a16="http://schemas.microsoft.com/office/drawing/2014/main" id="{010D158E-C9A2-3241-86A8-60F6BDE077DD}"/>
              </a:ext>
            </a:extLst>
          </p:cNvPr>
          <p:cNvSpPr/>
          <p:nvPr/>
        </p:nvSpPr>
        <p:spPr>
          <a:xfrm>
            <a:off x="9434527" y="3042334"/>
            <a:ext cx="1725930" cy="369332"/>
          </a:xfrm>
          <a:prstGeom prst="rect">
            <a:avLst/>
          </a:prstGeom>
        </p:spPr>
        <p:txBody>
          <a:bodyPr wrap="square">
            <a:spAutoFit/>
          </a:bodyPr>
          <a:lstStyle/>
          <a:p>
            <a:pPr algn="ctr"/>
            <a:r>
              <a:rPr lang="es-ES" kern="0" dirty="0">
                <a:solidFill>
                  <a:srgbClr val="000000"/>
                </a:solidFill>
              </a:rPr>
              <a:t>Error corregido</a:t>
            </a:r>
            <a:endParaRPr lang="es-ES_tradnl" dirty="0"/>
          </a:p>
        </p:txBody>
      </p:sp>
      <p:pic>
        <p:nvPicPr>
          <p:cNvPr id="10" name="Picture 9">
            <a:extLst>
              <a:ext uri="{FF2B5EF4-FFF2-40B4-BE49-F238E27FC236}">
                <a16:creationId xmlns:a16="http://schemas.microsoft.com/office/drawing/2014/main" id="{BF8C04A7-060D-3440-86D5-2FC3A71F29FE}"/>
              </a:ext>
            </a:extLst>
          </p:cNvPr>
          <p:cNvPicPr>
            <a:picLocks noChangeAspect="1"/>
          </p:cNvPicPr>
          <p:nvPr/>
        </p:nvPicPr>
        <p:blipFill>
          <a:blip r:embed="rId7"/>
          <a:stretch>
            <a:fillRect/>
          </a:stretch>
        </p:blipFill>
        <p:spPr>
          <a:xfrm>
            <a:off x="10501899" y="4277508"/>
            <a:ext cx="1486584" cy="1486584"/>
          </a:xfrm>
          <a:prstGeom prst="rect">
            <a:avLst/>
          </a:prstGeom>
        </p:spPr>
      </p:pic>
      <p:pic>
        <p:nvPicPr>
          <p:cNvPr id="5" name="Imagen 4">
            <a:extLst>
              <a:ext uri="{FF2B5EF4-FFF2-40B4-BE49-F238E27FC236}">
                <a16:creationId xmlns:a16="http://schemas.microsoft.com/office/drawing/2014/main" id="{DD35BE80-9675-4607-9233-222AC106952F}"/>
              </a:ext>
            </a:extLst>
          </p:cNvPr>
          <p:cNvPicPr>
            <a:picLocks noChangeAspect="1"/>
          </p:cNvPicPr>
          <p:nvPr/>
        </p:nvPicPr>
        <p:blipFill>
          <a:blip r:embed="rId8"/>
          <a:stretch>
            <a:fillRect/>
          </a:stretch>
        </p:blipFill>
        <p:spPr>
          <a:xfrm>
            <a:off x="6618260" y="3597697"/>
            <a:ext cx="1638300" cy="2705100"/>
          </a:xfrm>
          <a:prstGeom prst="rect">
            <a:avLst/>
          </a:prstGeom>
        </p:spPr>
      </p:pic>
      <p:sp>
        <p:nvSpPr>
          <p:cNvPr id="17" name="Rectangle 12">
            <a:extLst>
              <a:ext uri="{FF2B5EF4-FFF2-40B4-BE49-F238E27FC236}">
                <a16:creationId xmlns:a16="http://schemas.microsoft.com/office/drawing/2014/main" id="{9B117EDA-9DA4-4F72-A985-E3496EEFA3C1}"/>
              </a:ext>
            </a:extLst>
          </p:cNvPr>
          <p:cNvSpPr/>
          <p:nvPr/>
        </p:nvSpPr>
        <p:spPr>
          <a:xfrm>
            <a:off x="6378256" y="2120369"/>
            <a:ext cx="2121102" cy="1477328"/>
          </a:xfrm>
          <a:prstGeom prst="rect">
            <a:avLst/>
          </a:prstGeom>
        </p:spPr>
        <p:txBody>
          <a:bodyPr wrap="square">
            <a:spAutoFit/>
          </a:bodyPr>
          <a:lstStyle/>
          <a:p>
            <a:pPr algn="ctr"/>
            <a:r>
              <a:rPr lang="es-ES" kern="0" dirty="0">
                <a:solidFill>
                  <a:srgbClr val="000000"/>
                </a:solidFill>
              </a:rPr>
              <a:t>Al presionar 2 veces siguiente nos aparece la opción “Formato de Datos”</a:t>
            </a:r>
            <a:endParaRPr lang="es-ES_tradnl" dirty="0"/>
          </a:p>
        </p:txBody>
      </p:sp>
    </p:spTree>
    <p:extLst>
      <p:ext uri="{BB962C8B-B14F-4D97-AF65-F5344CB8AC3E}">
        <p14:creationId xmlns:p14="http://schemas.microsoft.com/office/powerpoint/2010/main" val="164398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DC32AE7-D4A3-4B3E-BF7C-11B8CD0F6E27}"/>
              </a:ext>
            </a:extLst>
          </p:cNvPr>
          <p:cNvSpPr>
            <a:spLocks noGrp="1"/>
          </p:cNvSpPr>
          <p:nvPr>
            <p:ph type="sldNum" sz="quarter" idx="4"/>
          </p:nvPr>
        </p:nvSpPr>
        <p:spPr/>
        <p:txBody>
          <a:bodyPr/>
          <a:lstStyle/>
          <a:p>
            <a:fld id="{7536BA00-E649-495D-B82A-3219CB1D2429}" type="slidenum">
              <a:rPr lang="es-CL" smtClean="0"/>
              <a:pPr/>
              <a:t>19</a:t>
            </a:fld>
            <a:endParaRPr lang="es-CL" dirty="0"/>
          </a:p>
        </p:txBody>
      </p:sp>
      <p:sp>
        <p:nvSpPr>
          <p:cNvPr id="4" name="Marcador de contenido 1">
            <a:extLst>
              <a:ext uri="{FF2B5EF4-FFF2-40B4-BE49-F238E27FC236}">
                <a16:creationId xmlns:a16="http://schemas.microsoft.com/office/drawing/2014/main" id="{58F3F4D0-04D4-473D-AB22-F71ED84F402F}"/>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6" name="Título 1">
            <a:extLst>
              <a:ext uri="{FF2B5EF4-FFF2-40B4-BE49-F238E27FC236}">
                <a16:creationId xmlns:a16="http://schemas.microsoft.com/office/drawing/2014/main" id="{0BA1D6BB-1DB5-4E0E-8E83-A6EF843875B3}"/>
              </a:ext>
            </a:extLst>
          </p:cNvPr>
          <p:cNvSpPr txBox="1">
            <a:spLocks/>
          </p:cNvSpPr>
          <p:nvPr/>
        </p:nvSpPr>
        <p:spPr bwMode="auto">
          <a:xfrm>
            <a:off x="1040130" y="303358"/>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ES" sz="2000" kern="0" dirty="0">
                <a:latin typeface="Calibri Light" panose="020F0302020204030204" pitchFamily="34" charset="0"/>
                <a:cs typeface="Calibri Light" panose="020F0302020204030204" pitchFamily="34" charset="0"/>
              </a:rPr>
              <a:t>Errores frecuentes y Acciones de Corrección</a:t>
            </a:r>
            <a:endParaRPr lang="es-CL" sz="2000" kern="0" dirty="0">
              <a:latin typeface="Calibri Light" panose="020F0302020204030204" pitchFamily="34" charset="0"/>
              <a:cs typeface="Calibri Light" panose="020F0302020204030204" pitchFamily="34" charset="0"/>
            </a:endParaRPr>
          </a:p>
        </p:txBody>
      </p:sp>
      <p:sp>
        <p:nvSpPr>
          <p:cNvPr id="7" name="Rectángulo 6">
            <a:extLst>
              <a:ext uri="{FF2B5EF4-FFF2-40B4-BE49-F238E27FC236}">
                <a16:creationId xmlns:a16="http://schemas.microsoft.com/office/drawing/2014/main" id="{2256E2D2-401E-40B6-80D5-95E0CB05A4C2}"/>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0" name="CuadroTexto 9">
            <a:extLst>
              <a:ext uri="{FF2B5EF4-FFF2-40B4-BE49-F238E27FC236}">
                <a16:creationId xmlns:a16="http://schemas.microsoft.com/office/drawing/2014/main" id="{2E78024F-9AF7-4624-A17A-D354636C69B6}"/>
              </a:ext>
            </a:extLst>
          </p:cNvPr>
          <p:cNvSpPr txBox="1"/>
          <p:nvPr/>
        </p:nvSpPr>
        <p:spPr>
          <a:xfrm>
            <a:off x="448056" y="2002536"/>
            <a:ext cx="4681728" cy="4309872"/>
          </a:xfrm>
          <a:prstGeom prst="rect">
            <a:avLst/>
          </a:prstGeom>
          <a:solidFill>
            <a:schemeClr val="bg1"/>
          </a:solidFill>
          <a:ln w="9525">
            <a:solidFill>
              <a:schemeClr val="accent1"/>
            </a:solidFill>
            <a:miter lim="800000"/>
            <a:headEnd/>
            <a:tailEnd/>
          </a:ln>
          <a:effectLst/>
        </p:spPr>
        <p:txBody>
          <a:bodyPr vert="horz" wrap="square" lIns="72009" tIns="72009" rIns="72009" bIns="72009" numCol="1" rtlCol="0" anchor="t" anchorCtr="0" compatLnSpc="1">
            <a:prstTxWarp prst="textNoShape">
              <a:avLst/>
            </a:prstTxWarp>
            <a:noAutofit/>
          </a:bodyPr>
          <a:lstStyle/>
          <a:p>
            <a:pPr marL="1587"/>
            <a:r>
              <a:rPr lang="es-MX" dirty="0">
                <a:solidFill>
                  <a:srgbClr val="000000"/>
                </a:solidFill>
              </a:rPr>
              <a:t>Columna Matriz Base</a:t>
            </a: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r>
              <a:rPr lang="es-MX" dirty="0">
                <a:solidFill>
                  <a:srgbClr val="000000"/>
                </a:solidFill>
              </a:rPr>
              <a:t>Solución es dejar solo con la matriz base correspondiente (solo una)</a:t>
            </a:r>
          </a:p>
          <a:p>
            <a:pPr marL="1587"/>
            <a:endParaRPr lang="es-MX" dirty="0">
              <a:solidFill>
                <a:srgbClr val="000000"/>
              </a:solidFill>
            </a:endParaRPr>
          </a:p>
          <a:p>
            <a:pPr marL="1587" indent="0">
              <a:buNone/>
            </a:pPr>
            <a:endParaRPr lang="es-MX" sz="1200" dirty="0"/>
          </a:p>
        </p:txBody>
      </p:sp>
      <p:sp>
        <p:nvSpPr>
          <p:cNvPr id="11" name="CuadroTexto 10">
            <a:extLst>
              <a:ext uri="{FF2B5EF4-FFF2-40B4-BE49-F238E27FC236}">
                <a16:creationId xmlns:a16="http://schemas.microsoft.com/office/drawing/2014/main" id="{57C4FA46-66CD-4A37-8FB6-4ED863CD9AB0}"/>
              </a:ext>
            </a:extLst>
          </p:cNvPr>
          <p:cNvSpPr txBox="1"/>
          <p:nvPr/>
        </p:nvSpPr>
        <p:spPr>
          <a:xfrm>
            <a:off x="6629400" y="2002536"/>
            <a:ext cx="4681728" cy="4309872"/>
          </a:xfrm>
          <a:prstGeom prst="rect">
            <a:avLst/>
          </a:prstGeom>
          <a:solidFill>
            <a:schemeClr val="bg1"/>
          </a:solidFill>
          <a:ln w="9525">
            <a:solidFill>
              <a:schemeClr val="accent1"/>
            </a:solidFill>
            <a:miter lim="800000"/>
            <a:headEnd/>
            <a:tailEnd/>
          </a:ln>
          <a:effectLst/>
        </p:spPr>
        <p:txBody>
          <a:bodyPr vert="horz" wrap="square" lIns="72009" tIns="72009" rIns="72009" bIns="72009" numCol="1" rtlCol="0" anchor="t" anchorCtr="0" compatLnSpc="1">
            <a:prstTxWarp prst="textNoShape">
              <a:avLst/>
            </a:prstTxWarp>
            <a:noAutofit/>
          </a:bodyPr>
          <a:lstStyle/>
          <a:p>
            <a:pPr marL="1587"/>
            <a:r>
              <a:rPr lang="es-MX" dirty="0">
                <a:solidFill>
                  <a:srgbClr val="000000"/>
                </a:solidFill>
              </a:rPr>
              <a:t>Columna Mes</a:t>
            </a: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r>
              <a:rPr lang="es-MX" dirty="0">
                <a:solidFill>
                  <a:srgbClr val="000000"/>
                </a:solidFill>
              </a:rPr>
              <a:t>Solución Cambiar a Formato Texto con 2 cifras.</a:t>
            </a:r>
          </a:p>
          <a:p>
            <a:endParaRPr lang="es-MX" dirty="0">
              <a:solidFill>
                <a:srgbClr val="000000"/>
              </a:solidFill>
            </a:endParaRPr>
          </a:p>
          <a:p>
            <a:r>
              <a:rPr lang="es-MX" dirty="0">
                <a:solidFill>
                  <a:srgbClr val="000000"/>
                </a:solidFill>
              </a:rPr>
              <a:t>=TEXTO(“Columna a cambias”,”00”)</a:t>
            </a:r>
          </a:p>
          <a:p>
            <a:pPr marL="1587"/>
            <a:endParaRPr lang="es-MX" dirty="0">
              <a:solidFill>
                <a:srgbClr val="000000"/>
              </a:solidFill>
            </a:endParaRPr>
          </a:p>
          <a:p>
            <a:pPr marL="1587" indent="0">
              <a:buNone/>
            </a:pPr>
            <a:endParaRPr lang="es-MX" sz="1200" dirty="0"/>
          </a:p>
        </p:txBody>
      </p:sp>
      <p:pic>
        <p:nvPicPr>
          <p:cNvPr id="14" name="Picture 9">
            <a:extLst>
              <a:ext uri="{FF2B5EF4-FFF2-40B4-BE49-F238E27FC236}">
                <a16:creationId xmlns:a16="http://schemas.microsoft.com/office/drawing/2014/main" id="{85088DE4-AE23-49A6-9CB4-791CF3831732}"/>
              </a:ext>
            </a:extLst>
          </p:cNvPr>
          <p:cNvPicPr>
            <a:picLocks noChangeAspect="1"/>
          </p:cNvPicPr>
          <p:nvPr/>
        </p:nvPicPr>
        <p:blipFill>
          <a:blip r:embed="rId2"/>
          <a:stretch>
            <a:fillRect/>
          </a:stretch>
        </p:blipFill>
        <p:spPr>
          <a:xfrm>
            <a:off x="5344455" y="5491650"/>
            <a:ext cx="1117452" cy="1117452"/>
          </a:xfrm>
          <a:prstGeom prst="rect">
            <a:avLst/>
          </a:prstGeom>
        </p:spPr>
      </p:pic>
      <p:sp>
        <p:nvSpPr>
          <p:cNvPr id="15" name="Rectangle 10">
            <a:extLst>
              <a:ext uri="{FF2B5EF4-FFF2-40B4-BE49-F238E27FC236}">
                <a16:creationId xmlns:a16="http://schemas.microsoft.com/office/drawing/2014/main" id="{CE2AFCCA-A556-4D0F-86D8-DFC08AE463C2}"/>
              </a:ext>
            </a:extLst>
          </p:cNvPr>
          <p:cNvSpPr/>
          <p:nvPr/>
        </p:nvSpPr>
        <p:spPr>
          <a:xfrm>
            <a:off x="532300" y="2546345"/>
            <a:ext cx="1725930" cy="646331"/>
          </a:xfrm>
          <a:prstGeom prst="rect">
            <a:avLst/>
          </a:prstGeom>
        </p:spPr>
        <p:txBody>
          <a:bodyPr wrap="square">
            <a:spAutoFit/>
          </a:bodyPr>
          <a:lstStyle/>
          <a:p>
            <a:pPr algn="ctr"/>
            <a:r>
              <a:rPr lang="es-ES" kern="0" dirty="0">
                <a:solidFill>
                  <a:srgbClr val="000000"/>
                </a:solidFill>
              </a:rPr>
              <a:t>Valores incorrectos</a:t>
            </a:r>
            <a:endParaRPr lang="es-ES_tradnl" dirty="0"/>
          </a:p>
        </p:txBody>
      </p:sp>
      <p:sp>
        <p:nvSpPr>
          <p:cNvPr id="16" name="Rectangle 15">
            <a:extLst>
              <a:ext uri="{FF2B5EF4-FFF2-40B4-BE49-F238E27FC236}">
                <a16:creationId xmlns:a16="http://schemas.microsoft.com/office/drawing/2014/main" id="{74692925-34C2-4519-A19E-629E7A9AA8B6}"/>
              </a:ext>
            </a:extLst>
          </p:cNvPr>
          <p:cNvSpPr/>
          <p:nvPr/>
        </p:nvSpPr>
        <p:spPr>
          <a:xfrm>
            <a:off x="2788920" y="2546345"/>
            <a:ext cx="1920181" cy="923330"/>
          </a:xfrm>
          <a:prstGeom prst="rect">
            <a:avLst/>
          </a:prstGeom>
        </p:spPr>
        <p:txBody>
          <a:bodyPr wrap="square">
            <a:spAutoFit/>
          </a:bodyPr>
          <a:lstStyle/>
          <a:p>
            <a:pPr algn="ctr"/>
            <a:r>
              <a:rPr lang="es-ES" kern="0" dirty="0">
                <a:solidFill>
                  <a:srgbClr val="000000"/>
                </a:solidFill>
              </a:rPr>
              <a:t>Corregir error en la matriz </a:t>
            </a:r>
          </a:p>
          <a:p>
            <a:pPr algn="ctr"/>
            <a:endParaRPr lang="es-ES_tradnl" dirty="0"/>
          </a:p>
        </p:txBody>
      </p:sp>
      <p:pic>
        <p:nvPicPr>
          <p:cNvPr id="17" name="Imagen 16">
            <a:extLst>
              <a:ext uri="{FF2B5EF4-FFF2-40B4-BE49-F238E27FC236}">
                <a16:creationId xmlns:a16="http://schemas.microsoft.com/office/drawing/2014/main" id="{BC4CFA37-627B-427B-A9FB-1CAA5F7772A2}"/>
              </a:ext>
            </a:extLst>
          </p:cNvPr>
          <p:cNvPicPr>
            <a:picLocks noChangeAspect="1"/>
          </p:cNvPicPr>
          <p:nvPr/>
        </p:nvPicPr>
        <p:blipFill rotWithShape="1">
          <a:blip r:embed="rId3"/>
          <a:srcRect t="8297" b="25212"/>
          <a:stretch/>
        </p:blipFill>
        <p:spPr>
          <a:xfrm>
            <a:off x="754911" y="3489984"/>
            <a:ext cx="1256414" cy="1651953"/>
          </a:xfrm>
          <a:prstGeom prst="rect">
            <a:avLst/>
          </a:prstGeom>
        </p:spPr>
      </p:pic>
      <p:pic>
        <p:nvPicPr>
          <p:cNvPr id="18" name="Imagen 17">
            <a:extLst>
              <a:ext uri="{FF2B5EF4-FFF2-40B4-BE49-F238E27FC236}">
                <a16:creationId xmlns:a16="http://schemas.microsoft.com/office/drawing/2014/main" id="{FE877090-954A-460E-8CC2-13BAD154FF7A}"/>
              </a:ext>
            </a:extLst>
          </p:cNvPr>
          <p:cNvPicPr>
            <a:picLocks noChangeAspect="1"/>
          </p:cNvPicPr>
          <p:nvPr/>
        </p:nvPicPr>
        <p:blipFill rotWithShape="1">
          <a:blip r:embed="rId4"/>
          <a:srcRect t="6970"/>
          <a:stretch/>
        </p:blipFill>
        <p:spPr>
          <a:xfrm>
            <a:off x="3077061" y="3220200"/>
            <a:ext cx="1343897" cy="1958313"/>
          </a:xfrm>
          <a:prstGeom prst="rect">
            <a:avLst/>
          </a:prstGeom>
        </p:spPr>
      </p:pic>
      <p:pic>
        <p:nvPicPr>
          <p:cNvPr id="2" name="Imagen 1">
            <a:extLst>
              <a:ext uri="{FF2B5EF4-FFF2-40B4-BE49-F238E27FC236}">
                <a16:creationId xmlns:a16="http://schemas.microsoft.com/office/drawing/2014/main" id="{9D5B75AA-D9F4-4BA1-B810-3BD3B2EC3ADB}"/>
              </a:ext>
            </a:extLst>
          </p:cNvPr>
          <p:cNvPicPr>
            <a:picLocks noChangeAspect="1"/>
          </p:cNvPicPr>
          <p:nvPr/>
        </p:nvPicPr>
        <p:blipFill>
          <a:blip r:embed="rId5"/>
          <a:stretch>
            <a:fillRect/>
          </a:stretch>
        </p:blipFill>
        <p:spPr>
          <a:xfrm>
            <a:off x="8089201" y="2377970"/>
            <a:ext cx="1762125" cy="2224028"/>
          </a:xfrm>
          <a:prstGeom prst="rect">
            <a:avLst/>
          </a:prstGeom>
        </p:spPr>
      </p:pic>
    </p:spTree>
    <p:extLst>
      <p:ext uri="{BB962C8B-B14F-4D97-AF65-F5344CB8AC3E}">
        <p14:creationId xmlns:p14="http://schemas.microsoft.com/office/powerpoint/2010/main" val="154766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085850" y="284470"/>
            <a:ext cx="6712390" cy="307777"/>
          </a:xfrm>
        </p:spPr>
        <p:txBody>
          <a:bodyPr/>
          <a:lstStyle/>
          <a:p>
            <a:r>
              <a:rPr lang="es-CL" sz="2000" dirty="0">
                <a:latin typeface="Calibri Light" panose="020F0302020204030204" pitchFamily="34" charset="0"/>
                <a:cs typeface="Calibri Light" panose="020F0302020204030204" pitchFamily="34" charset="0"/>
              </a:rPr>
              <a:t>CONTENIDOS DE LA PRESENTACION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a:t>
            </a:fld>
            <a:endParaRPr lang="es-CL" dirty="0"/>
          </a:p>
        </p:txBody>
      </p:sp>
      <p:sp>
        <p:nvSpPr>
          <p:cNvPr id="6" name="CuadroTexto 5">
            <a:extLst>
              <a:ext uri="{FF2B5EF4-FFF2-40B4-BE49-F238E27FC236}">
                <a16:creationId xmlns:a16="http://schemas.microsoft.com/office/drawing/2014/main" id="{50B31A52-E5B2-4A09-8290-753129E0FA3C}"/>
              </a:ext>
            </a:extLst>
          </p:cNvPr>
          <p:cNvSpPr txBox="1"/>
          <p:nvPr/>
        </p:nvSpPr>
        <p:spPr>
          <a:xfrm>
            <a:off x="821049" y="1562094"/>
            <a:ext cx="7861037" cy="4471061"/>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342900" indent="-342900">
              <a:lnSpc>
                <a:spcPct val="150000"/>
              </a:lnSpc>
              <a:buFont typeface="Wingdings" pitchFamily="2" charset="2"/>
              <a:buChar char="q"/>
            </a:pPr>
            <a:r>
              <a:rPr lang="es-ES" sz="2000" dirty="0">
                <a:solidFill>
                  <a:schemeClr val="accent5"/>
                </a:solidFill>
              </a:rPr>
              <a:t>Estructura de las Matrices C, L y A</a:t>
            </a:r>
          </a:p>
          <a:p>
            <a:pPr marL="342900" indent="-342900">
              <a:lnSpc>
                <a:spcPct val="150000"/>
              </a:lnSpc>
              <a:buFont typeface="Wingdings" pitchFamily="2" charset="2"/>
              <a:buChar char="q"/>
            </a:pPr>
            <a:r>
              <a:rPr lang="es-ES" sz="2000" dirty="0">
                <a:solidFill>
                  <a:schemeClr val="accent5"/>
                </a:solidFill>
              </a:rPr>
              <a:t>Errores frecuentes y acciones de corrección</a:t>
            </a:r>
          </a:p>
          <a:p>
            <a:pPr marL="342900" indent="-342900">
              <a:lnSpc>
                <a:spcPct val="150000"/>
              </a:lnSpc>
              <a:buFont typeface="Wingdings" pitchFamily="2" charset="2"/>
              <a:buChar char="q"/>
            </a:pPr>
            <a:r>
              <a:rPr lang="es-ES" sz="2000" dirty="0">
                <a:solidFill>
                  <a:schemeClr val="accent5"/>
                </a:solidFill>
              </a:rPr>
              <a:t>Correlación de matrices anteriores</a:t>
            </a:r>
          </a:p>
          <a:p>
            <a:pPr marL="342900" indent="-342900">
              <a:lnSpc>
                <a:spcPct val="150000"/>
              </a:lnSpc>
              <a:buFont typeface="Wingdings" pitchFamily="2" charset="2"/>
              <a:buChar char="q"/>
            </a:pPr>
            <a:r>
              <a:rPr lang="es-ES" sz="2000" dirty="0">
                <a:solidFill>
                  <a:schemeClr val="accent5"/>
                </a:solidFill>
              </a:rPr>
              <a:t>Consultas</a:t>
            </a:r>
            <a:br>
              <a:rPr lang="es-ES" sz="2000" dirty="0">
                <a:solidFill>
                  <a:schemeClr val="accent5"/>
                </a:solidFill>
              </a:rPr>
            </a:br>
            <a:r>
              <a:rPr lang="es-CL" sz="2000" dirty="0">
                <a:solidFill>
                  <a:schemeClr val="accent5"/>
                </a:solidFill>
              </a:rPr>
              <a:t> </a:t>
            </a:r>
          </a:p>
          <a:p>
            <a:endParaRPr lang="es-CL" sz="2000" b="1" dirty="0">
              <a:solidFill>
                <a:schemeClr val="accent5"/>
              </a:solidFill>
            </a:endParaRPr>
          </a:p>
          <a:p>
            <a:r>
              <a:rPr lang="es-CL" dirty="0">
                <a:solidFill>
                  <a:schemeClr val="accent5"/>
                </a:solidFill>
              </a:rPr>
              <a:t> </a:t>
            </a:r>
          </a:p>
          <a:p>
            <a:pPr marL="1587" indent="0">
              <a:buNone/>
            </a:pPr>
            <a:endParaRPr lang="es-CL" sz="1200" dirty="0">
              <a:solidFill>
                <a:schemeClr val="accent5"/>
              </a:solidFill>
            </a:endParaRPr>
          </a:p>
        </p:txBody>
      </p:sp>
      <p:pic>
        <p:nvPicPr>
          <p:cNvPr id="9" name="Imagen 8">
            <a:extLst>
              <a:ext uri="{FF2B5EF4-FFF2-40B4-BE49-F238E27FC236}">
                <a16:creationId xmlns:a16="http://schemas.microsoft.com/office/drawing/2014/main" id="{F66FE6FC-6422-498F-BC88-F805107BB13D}"/>
              </a:ext>
            </a:extLst>
          </p:cNvPr>
          <p:cNvPicPr>
            <a:picLocks noChangeAspect="1"/>
          </p:cNvPicPr>
          <p:nvPr/>
        </p:nvPicPr>
        <p:blipFill rotWithShape="1">
          <a:blip r:embed="rId3">
            <a:extLst>
              <a:ext uri="{28A0092B-C50C-407E-A947-70E740481C1C}">
                <a14:useLocalDpi xmlns:a14="http://schemas.microsoft.com/office/drawing/2010/main" val="0"/>
              </a:ext>
            </a:extLst>
          </a:blip>
          <a:srcRect l="34272" r="23704"/>
          <a:stretch/>
        </p:blipFill>
        <p:spPr>
          <a:xfrm flipH="1">
            <a:off x="9010947" y="1562094"/>
            <a:ext cx="2133600" cy="3733811"/>
          </a:xfrm>
          <a:prstGeom prst="rect">
            <a:avLst/>
          </a:prstGeom>
        </p:spPr>
      </p:pic>
      <p:sp>
        <p:nvSpPr>
          <p:cNvPr id="7" name="Rectángulo 5">
            <a:extLst>
              <a:ext uri="{FF2B5EF4-FFF2-40B4-BE49-F238E27FC236}">
                <a16:creationId xmlns:a16="http://schemas.microsoft.com/office/drawing/2014/main" id="{34F55801-0165-7541-B557-170EB0B4CBE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Tree>
    <p:extLst>
      <p:ext uri="{BB962C8B-B14F-4D97-AF65-F5344CB8AC3E}">
        <p14:creationId xmlns:p14="http://schemas.microsoft.com/office/powerpoint/2010/main" val="3528683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20</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9" name="Rectangle 8">
            <a:extLst>
              <a:ext uri="{FF2B5EF4-FFF2-40B4-BE49-F238E27FC236}">
                <a16:creationId xmlns:a16="http://schemas.microsoft.com/office/drawing/2014/main" id="{D859CFCD-C1AD-BA4C-9402-1E93EDF38D59}"/>
              </a:ext>
            </a:extLst>
          </p:cNvPr>
          <p:cNvSpPr/>
          <p:nvPr/>
        </p:nvSpPr>
        <p:spPr>
          <a:xfrm>
            <a:off x="562287" y="2397368"/>
            <a:ext cx="2158922" cy="923330"/>
          </a:xfrm>
          <a:prstGeom prst="rect">
            <a:avLst/>
          </a:prstGeom>
        </p:spPr>
        <p:txBody>
          <a:bodyPr wrap="square">
            <a:spAutoFit/>
          </a:bodyPr>
          <a:lstStyle/>
          <a:p>
            <a:pPr algn="ctr"/>
            <a:r>
              <a:rPr lang="es-ES" kern="0" dirty="0">
                <a:solidFill>
                  <a:srgbClr val="000000"/>
                </a:solidFill>
              </a:rPr>
              <a:t>Error en la columna de Tipo de Licencia Médica</a:t>
            </a:r>
          </a:p>
        </p:txBody>
      </p:sp>
      <p:sp>
        <p:nvSpPr>
          <p:cNvPr id="11" name="Rectangle 10">
            <a:extLst>
              <a:ext uri="{FF2B5EF4-FFF2-40B4-BE49-F238E27FC236}">
                <a16:creationId xmlns:a16="http://schemas.microsoft.com/office/drawing/2014/main" id="{029A44F6-669B-B14E-ABA9-6A57F244314F}"/>
              </a:ext>
            </a:extLst>
          </p:cNvPr>
          <p:cNvSpPr/>
          <p:nvPr/>
        </p:nvSpPr>
        <p:spPr>
          <a:xfrm>
            <a:off x="2639829" y="2636253"/>
            <a:ext cx="1725930" cy="646331"/>
          </a:xfrm>
          <a:prstGeom prst="rect">
            <a:avLst/>
          </a:prstGeom>
        </p:spPr>
        <p:txBody>
          <a:bodyPr wrap="square">
            <a:spAutoFit/>
          </a:bodyPr>
          <a:lstStyle/>
          <a:p>
            <a:pPr algn="ctr"/>
            <a:r>
              <a:rPr lang="es-ES" kern="0" dirty="0">
                <a:solidFill>
                  <a:srgbClr val="000000"/>
                </a:solidFill>
              </a:rPr>
              <a:t>Valores incorrectos</a:t>
            </a:r>
            <a:endParaRPr lang="es-ES_tradnl" dirty="0"/>
          </a:p>
        </p:txBody>
      </p:sp>
      <p:sp>
        <p:nvSpPr>
          <p:cNvPr id="16" name="Rectangle 15">
            <a:extLst>
              <a:ext uri="{FF2B5EF4-FFF2-40B4-BE49-F238E27FC236}">
                <a16:creationId xmlns:a16="http://schemas.microsoft.com/office/drawing/2014/main" id="{010D158E-C9A2-3241-86A8-60F6BDE077DD}"/>
              </a:ext>
            </a:extLst>
          </p:cNvPr>
          <p:cNvSpPr/>
          <p:nvPr/>
        </p:nvSpPr>
        <p:spPr>
          <a:xfrm>
            <a:off x="9493512" y="2691702"/>
            <a:ext cx="1920181" cy="923330"/>
          </a:xfrm>
          <a:prstGeom prst="rect">
            <a:avLst/>
          </a:prstGeom>
        </p:spPr>
        <p:txBody>
          <a:bodyPr wrap="square">
            <a:spAutoFit/>
          </a:bodyPr>
          <a:lstStyle/>
          <a:p>
            <a:pPr algn="ctr"/>
            <a:r>
              <a:rPr lang="es-ES" kern="0" dirty="0">
                <a:solidFill>
                  <a:srgbClr val="000000"/>
                </a:solidFill>
              </a:rPr>
              <a:t>Corregir error en la matriz </a:t>
            </a:r>
          </a:p>
          <a:p>
            <a:pPr algn="ctr"/>
            <a:endParaRPr lang="es-ES_tradnl" dirty="0"/>
          </a:p>
        </p:txBody>
      </p:sp>
      <p:sp>
        <p:nvSpPr>
          <p:cNvPr id="17" name="Rectangle 12">
            <a:extLst>
              <a:ext uri="{FF2B5EF4-FFF2-40B4-BE49-F238E27FC236}">
                <a16:creationId xmlns:a16="http://schemas.microsoft.com/office/drawing/2014/main" id="{9B117EDA-9DA4-4F72-A985-E3496EEFA3C1}"/>
              </a:ext>
            </a:extLst>
          </p:cNvPr>
          <p:cNvSpPr/>
          <p:nvPr/>
        </p:nvSpPr>
        <p:spPr>
          <a:xfrm>
            <a:off x="5567798" y="2505670"/>
            <a:ext cx="2723675" cy="923330"/>
          </a:xfrm>
          <a:prstGeom prst="rect">
            <a:avLst/>
          </a:prstGeom>
        </p:spPr>
        <p:txBody>
          <a:bodyPr wrap="square">
            <a:spAutoFit/>
          </a:bodyPr>
          <a:lstStyle/>
          <a:p>
            <a:pPr algn="ctr"/>
            <a:r>
              <a:rPr lang="es-ES" kern="0" dirty="0">
                <a:solidFill>
                  <a:srgbClr val="000000"/>
                </a:solidFill>
              </a:rPr>
              <a:t>Analizar este tipo de error de acuerdo a la siguiente descripción</a:t>
            </a:r>
          </a:p>
        </p:txBody>
      </p:sp>
      <p:pic>
        <p:nvPicPr>
          <p:cNvPr id="22" name="Picture 9">
            <a:extLst>
              <a:ext uri="{FF2B5EF4-FFF2-40B4-BE49-F238E27FC236}">
                <a16:creationId xmlns:a16="http://schemas.microsoft.com/office/drawing/2014/main" id="{E68A496D-F925-4C4D-AFE1-9FAE3B744E46}"/>
              </a:ext>
            </a:extLst>
          </p:cNvPr>
          <p:cNvPicPr>
            <a:picLocks noChangeAspect="1"/>
          </p:cNvPicPr>
          <p:nvPr/>
        </p:nvPicPr>
        <p:blipFill rotWithShape="1">
          <a:blip r:embed="rId3"/>
          <a:srcRect l="10746" t="17369" r="13796" b="19274"/>
          <a:stretch/>
        </p:blipFill>
        <p:spPr>
          <a:xfrm>
            <a:off x="11070254" y="4868133"/>
            <a:ext cx="1121746" cy="941848"/>
          </a:xfrm>
          <a:prstGeom prst="rect">
            <a:avLst/>
          </a:prstGeom>
        </p:spPr>
      </p:pic>
      <p:pic>
        <p:nvPicPr>
          <p:cNvPr id="5" name="Imagen 4">
            <a:extLst>
              <a:ext uri="{FF2B5EF4-FFF2-40B4-BE49-F238E27FC236}">
                <a16:creationId xmlns:a16="http://schemas.microsoft.com/office/drawing/2014/main" id="{513F26BC-175B-474A-ACE9-BD366217A78C}"/>
              </a:ext>
            </a:extLst>
          </p:cNvPr>
          <p:cNvPicPr>
            <a:picLocks noChangeAspect="1"/>
          </p:cNvPicPr>
          <p:nvPr/>
        </p:nvPicPr>
        <p:blipFill>
          <a:blip r:embed="rId4"/>
          <a:stretch>
            <a:fillRect/>
          </a:stretch>
        </p:blipFill>
        <p:spPr>
          <a:xfrm>
            <a:off x="643667" y="3615032"/>
            <a:ext cx="1996162" cy="2367243"/>
          </a:xfrm>
          <a:prstGeom prst="rect">
            <a:avLst/>
          </a:prstGeom>
        </p:spPr>
      </p:pic>
      <p:pic>
        <p:nvPicPr>
          <p:cNvPr id="7" name="Imagen 6">
            <a:extLst>
              <a:ext uri="{FF2B5EF4-FFF2-40B4-BE49-F238E27FC236}">
                <a16:creationId xmlns:a16="http://schemas.microsoft.com/office/drawing/2014/main" id="{041B3524-D70A-4895-8D3C-D4F6F0ABEA28}"/>
              </a:ext>
            </a:extLst>
          </p:cNvPr>
          <p:cNvPicPr>
            <a:picLocks noChangeAspect="1"/>
          </p:cNvPicPr>
          <p:nvPr/>
        </p:nvPicPr>
        <p:blipFill rotWithShape="1">
          <a:blip r:embed="rId5"/>
          <a:srcRect b="24041"/>
          <a:stretch/>
        </p:blipFill>
        <p:spPr>
          <a:xfrm>
            <a:off x="2960877" y="3615032"/>
            <a:ext cx="1085850" cy="2452688"/>
          </a:xfrm>
          <a:prstGeom prst="rect">
            <a:avLst/>
          </a:prstGeom>
        </p:spPr>
      </p:pic>
      <p:pic>
        <p:nvPicPr>
          <p:cNvPr id="13" name="Imagen 12">
            <a:extLst>
              <a:ext uri="{FF2B5EF4-FFF2-40B4-BE49-F238E27FC236}">
                <a16:creationId xmlns:a16="http://schemas.microsoft.com/office/drawing/2014/main" id="{63BB24C6-5870-4F56-B519-4F41EE99F771}"/>
              </a:ext>
            </a:extLst>
          </p:cNvPr>
          <p:cNvPicPr>
            <a:picLocks noChangeAspect="1"/>
          </p:cNvPicPr>
          <p:nvPr/>
        </p:nvPicPr>
        <p:blipFill>
          <a:blip r:embed="rId6"/>
          <a:stretch>
            <a:fillRect/>
          </a:stretch>
        </p:blipFill>
        <p:spPr>
          <a:xfrm>
            <a:off x="4533173" y="3615032"/>
            <a:ext cx="4792926" cy="2064964"/>
          </a:xfrm>
          <a:prstGeom prst="rect">
            <a:avLst/>
          </a:prstGeom>
          <a:ln>
            <a:noFill/>
          </a:ln>
          <a:effectLst>
            <a:outerShdw blurRad="292100" dist="139700" dir="2700000" algn="tl" rotWithShape="0">
              <a:srgbClr val="333333">
                <a:alpha val="65000"/>
              </a:srgbClr>
            </a:outerShdw>
          </a:effectLst>
        </p:spPr>
      </p:pic>
      <p:pic>
        <p:nvPicPr>
          <p:cNvPr id="15" name="Imagen 14">
            <a:extLst>
              <a:ext uri="{FF2B5EF4-FFF2-40B4-BE49-F238E27FC236}">
                <a16:creationId xmlns:a16="http://schemas.microsoft.com/office/drawing/2014/main" id="{B990328B-D476-498D-B842-D8C1B61B356F}"/>
              </a:ext>
            </a:extLst>
          </p:cNvPr>
          <p:cNvPicPr>
            <a:picLocks noChangeAspect="1"/>
          </p:cNvPicPr>
          <p:nvPr/>
        </p:nvPicPr>
        <p:blipFill>
          <a:blip r:embed="rId7"/>
          <a:stretch>
            <a:fillRect/>
          </a:stretch>
        </p:blipFill>
        <p:spPr>
          <a:xfrm>
            <a:off x="10029366" y="3615032"/>
            <a:ext cx="1076325" cy="1724025"/>
          </a:xfrm>
          <a:prstGeom prst="rect">
            <a:avLst/>
          </a:prstGeom>
        </p:spPr>
      </p:pic>
      <p:sp>
        <p:nvSpPr>
          <p:cNvPr id="18" name="CuadroTexto 17">
            <a:extLst>
              <a:ext uri="{FF2B5EF4-FFF2-40B4-BE49-F238E27FC236}">
                <a16:creationId xmlns:a16="http://schemas.microsoft.com/office/drawing/2014/main" id="{E916E4F4-EBDC-48FC-8C4E-3993DCBFCB26}"/>
              </a:ext>
            </a:extLst>
          </p:cNvPr>
          <p:cNvSpPr txBox="1"/>
          <p:nvPr/>
        </p:nvSpPr>
        <p:spPr>
          <a:xfrm>
            <a:off x="6347012" y="6067720"/>
            <a:ext cx="5741408" cy="53560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sz="1400" b="1" dirty="0">
                <a:solidFill>
                  <a:srgbClr val="000000"/>
                </a:solidFill>
              </a:rPr>
              <a:t>Nota: la validación en la columna “N° Días” nos arrojará “FALSO” cuando tengamos estos tipos de Licencias Médicas registradas.</a:t>
            </a:r>
          </a:p>
        </p:txBody>
      </p:sp>
    </p:spTree>
    <p:extLst>
      <p:ext uri="{BB962C8B-B14F-4D97-AF65-F5344CB8AC3E}">
        <p14:creationId xmlns:p14="http://schemas.microsoft.com/office/powerpoint/2010/main" val="1306166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51632A3-1C5C-4D91-87DC-2DF7A31B3FEE}"/>
              </a:ext>
            </a:extLst>
          </p:cNvPr>
          <p:cNvSpPr>
            <a:spLocks noGrp="1"/>
          </p:cNvSpPr>
          <p:nvPr>
            <p:ph type="sldNum" sz="quarter" idx="4"/>
          </p:nvPr>
        </p:nvSpPr>
        <p:spPr/>
        <p:txBody>
          <a:bodyPr/>
          <a:lstStyle/>
          <a:p>
            <a:fld id="{7536BA00-E649-495D-B82A-3219CB1D2429}" type="slidenum">
              <a:rPr lang="es-CL" smtClean="0"/>
              <a:pPr/>
              <a:t>21</a:t>
            </a:fld>
            <a:endParaRPr lang="es-CL" dirty="0"/>
          </a:p>
        </p:txBody>
      </p:sp>
      <p:sp>
        <p:nvSpPr>
          <p:cNvPr id="4" name="Título 1">
            <a:extLst>
              <a:ext uri="{FF2B5EF4-FFF2-40B4-BE49-F238E27FC236}">
                <a16:creationId xmlns:a16="http://schemas.microsoft.com/office/drawing/2014/main" id="{57AF510E-FB1B-41A9-804E-2B9388A8D816}"/>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5" name="Rectángulo 4">
            <a:extLst>
              <a:ext uri="{FF2B5EF4-FFF2-40B4-BE49-F238E27FC236}">
                <a16:creationId xmlns:a16="http://schemas.microsoft.com/office/drawing/2014/main" id="{9FE5D6F8-D3FC-4ECF-AED2-040ACCBF6802}"/>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6" name="Marcador de contenido 1">
            <a:extLst>
              <a:ext uri="{FF2B5EF4-FFF2-40B4-BE49-F238E27FC236}">
                <a16:creationId xmlns:a16="http://schemas.microsoft.com/office/drawing/2014/main" id="{C20AB6C8-5D79-475E-AAB7-FC92C746A51A}"/>
              </a:ext>
            </a:extLst>
          </p:cNvPr>
          <p:cNvSpPr txBox="1">
            <a:spLocks/>
          </p:cNvSpPr>
          <p:nvPr/>
        </p:nvSpPr>
        <p:spPr>
          <a:xfrm>
            <a:off x="584790" y="1033916"/>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17" name="CuadroTexto 16">
            <a:extLst>
              <a:ext uri="{FF2B5EF4-FFF2-40B4-BE49-F238E27FC236}">
                <a16:creationId xmlns:a16="http://schemas.microsoft.com/office/drawing/2014/main" id="{3DCB725A-7463-4E36-8C0A-225EF3B6B1E0}"/>
              </a:ext>
            </a:extLst>
          </p:cNvPr>
          <p:cNvSpPr txBox="1"/>
          <p:nvPr/>
        </p:nvSpPr>
        <p:spPr>
          <a:xfrm>
            <a:off x="265176" y="2984637"/>
            <a:ext cx="3410712" cy="1872058"/>
          </a:xfrm>
          <a:prstGeom prst="rect">
            <a:avLst/>
          </a:prstGeom>
          <a:solidFill>
            <a:schemeClr val="bg1"/>
          </a:solidFill>
          <a:ln w="9525">
            <a:solidFill>
              <a:schemeClr val="accent1"/>
            </a:solidFill>
            <a:miter lim="800000"/>
            <a:headEnd/>
            <a:tailEnd/>
          </a:ln>
          <a:effectLst/>
        </p:spPr>
        <p:txBody>
          <a:bodyPr vert="horz" wrap="square" lIns="72009" tIns="72009" rIns="72009" bIns="72009" numCol="1" rtlCol="0" anchor="t" anchorCtr="0" compatLnSpc="1">
            <a:prstTxWarp prst="textNoShape">
              <a:avLst/>
            </a:prstTxWarp>
            <a:noAutofit/>
          </a:bodyPr>
          <a:lstStyle/>
          <a:p>
            <a:pPr marL="1587" algn="ctr"/>
            <a:r>
              <a:rPr lang="es-MX" dirty="0">
                <a:solidFill>
                  <a:srgbClr val="000000"/>
                </a:solidFill>
              </a:rPr>
              <a:t>Como Registrar Casos Licencia Ley SANNA</a:t>
            </a:r>
          </a:p>
          <a:p>
            <a:pPr marL="1587"/>
            <a:endParaRPr lang="es-MX" dirty="0">
              <a:solidFill>
                <a:srgbClr val="000000"/>
              </a:solidFill>
            </a:endParaRPr>
          </a:p>
          <a:p>
            <a:pPr marL="1587"/>
            <a:r>
              <a:rPr lang="es-MX" dirty="0">
                <a:solidFill>
                  <a:srgbClr val="000000"/>
                </a:solidFill>
              </a:rPr>
              <a:t>Se debe realizar el registro en forma manual, el cual debe ser de la siguiente forma.</a:t>
            </a:r>
          </a:p>
          <a:p>
            <a:pPr marL="1587" indent="0">
              <a:buNone/>
            </a:pPr>
            <a:endParaRPr lang="es-MX" sz="1200" dirty="0"/>
          </a:p>
        </p:txBody>
      </p:sp>
      <p:sp>
        <p:nvSpPr>
          <p:cNvPr id="21" name="Flecha: a la derecha 20">
            <a:extLst>
              <a:ext uri="{FF2B5EF4-FFF2-40B4-BE49-F238E27FC236}">
                <a16:creationId xmlns:a16="http://schemas.microsoft.com/office/drawing/2014/main" id="{7FE7D4A0-532A-405A-8716-4D31A75A9263}"/>
              </a:ext>
            </a:extLst>
          </p:cNvPr>
          <p:cNvSpPr/>
          <p:nvPr/>
        </p:nvSpPr>
        <p:spPr>
          <a:xfrm>
            <a:off x="3907860" y="3632630"/>
            <a:ext cx="1883664" cy="576072"/>
          </a:xfrm>
          <a:prstGeom prst="right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err="1">
              <a:solidFill>
                <a:schemeClr val="tx1"/>
              </a:solidFill>
            </a:endParaRPr>
          </a:p>
        </p:txBody>
      </p:sp>
      <p:pic>
        <p:nvPicPr>
          <p:cNvPr id="23" name="Imagen 22">
            <a:extLst>
              <a:ext uri="{FF2B5EF4-FFF2-40B4-BE49-F238E27FC236}">
                <a16:creationId xmlns:a16="http://schemas.microsoft.com/office/drawing/2014/main" id="{4728B345-AC75-426A-83B9-8BEE43FBD3DC}"/>
              </a:ext>
            </a:extLst>
          </p:cNvPr>
          <p:cNvPicPr>
            <a:picLocks noChangeAspect="1"/>
          </p:cNvPicPr>
          <p:nvPr/>
        </p:nvPicPr>
        <p:blipFill>
          <a:blip r:embed="rId2"/>
          <a:stretch>
            <a:fillRect/>
          </a:stretch>
        </p:blipFill>
        <p:spPr>
          <a:xfrm>
            <a:off x="6096000" y="1379588"/>
            <a:ext cx="3806766" cy="5175052"/>
          </a:xfrm>
          <a:prstGeom prst="rect">
            <a:avLst/>
          </a:prstGeom>
        </p:spPr>
      </p:pic>
    </p:spTree>
    <p:extLst>
      <p:ext uri="{BB962C8B-B14F-4D97-AF65-F5344CB8AC3E}">
        <p14:creationId xmlns:p14="http://schemas.microsoft.com/office/powerpoint/2010/main" val="2508524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22</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9" name="Rectangle 8">
            <a:extLst>
              <a:ext uri="{FF2B5EF4-FFF2-40B4-BE49-F238E27FC236}">
                <a16:creationId xmlns:a16="http://schemas.microsoft.com/office/drawing/2014/main" id="{D859CFCD-C1AD-BA4C-9402-1E93EDF38D59}"/>
              </a:ext>
            </a:extLst>
          </p:cNvPr>
          <p:cNvSpPr/>
          <p:nvPr/>
        </p:nvSpPr>
        <p:spPr>
          <a:xfrm>
            <a:off x="2636408" y="1873624"/>
            <a:ext cx="215892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kern="0" dirty="0">
                <a:solidFill>
                  <a:srgbClr val="000000"/>
                </a:solidFill>
              </a:rPr>
              <a:t>Columna “Continuidad”</a:t>
            </a:r>
          </a:p>
        </p:txBody>
      </p:sp>
      <p:graphicFrame>
        <p:nvGraphicFramePr>
          <p:cNvPr id="4" name="Diagrama 3">
            <a:extLst>
              <a:ext uri="{FF2B5EF4-FFF2-40B4-BE49-F238E27FC236}">
                <a16:creationId xmlns:a16="http://schemas.microsoft.com/office/drawing/2014/main" id="{5F0319DB-070F-4E62-AD8D-B2A270463B37}"/>
              </a:ext>
            </a:extLst>
          </p:cNvPr>
          <p:cNvGraphicFramePr/>
          <p:nvPr>
            <p:extLst>
              <p:ext uri="{D42A27DB-BD31-4B8C-83A1-F6EECF244321}">
                <p14:modId xmlns:p14="http://schemas.microsoft.com/office/powerpoint/2010/main" val="2174292442"/>
              </p:ext>
            </p:extLst>
          </p:nvPr>
        </p:nvGraphicFramePr>
        <p:xfrm>
          <a:off x="412376" y="2936405"/>
          <a:ext cx="5369859" cy="2517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ángulo: esquinas redondeadas 24">
            <a:extLst>
              <a:ext uri="{FF2B5EF4-FFF2-40B4-BE49-F238E27FC236}">
                <a16:creationId xmlns:a16="http://schemas.microsoft.com/office/drawing/2014/main" id="{6C6A142B-B4B5-4798-B937-8A1B5ACF9ACE}"/>
              </a:ext>
            </a:extLst>
          </p:cNvPr>
          <p:cNvSpPr/>
          <p:nvPr/>
        </p:nvSpPr>
        <p:spPr>
          <a:xfrm>
            <a:off x="6741460" y="3384508"/>
            <a:ext cx="2528047" cy="1169559"/>
          </a:xfrm>
          <a:prstGeom prst="round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Ingreso de Licencias Médicas</a:t>
            </a:r>
          </a:p>
        </p:txBody>
      </p:sp>
      <p:sp>
        <p:nvSpPr>
          <p:cNvPr id="27" name="Flecha: hacia arriba 26">
            <a:extLst>
              <a:ext uri="{FF2B5EF4-FFF2-40B4-BE49-F238E27FC236}">
                <a16:creationId xmlns:a16="http://schemas.microsoft.com/office/drawing/2014/main" id="{585DB521-3781-4772-8317-4E7811182018}"/>
              </a:ext>
            </a:extLst>
          </p:cNvPr>
          <p:cNvSpPr/>
          <p:nvPr/>
        </p:nvSpPr>
        <p:spPr>
          <a:xfrm>
            <a:off x="8703954" y="2319945"/>
            <a:ext cx="492677" cy="970101"/>
          </a:xfrm>
          <a:prstGeom prst="up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28" name="Flecha: hacia arriba 27">
            <a:extLst>
              <a:ext uri="{FF2B5EF4-FFF2-40B4-BE49-F238E27FC236}">
                <a16:creationId xmlns:a16="http://schemas.microsoft.com/office/drawing/2014/main" id="{ECA33123-5CA3-47FC-B742-911ADC3A4877}"/>
              </a:ext>
            </a:extLst>
          </p:cNvPr>
          <p:cNvSpPr/>
          <p:nvPr/>
        </p:nvSpPr>
        <p:spPr>
          <a:xfrm>
            <a:off x="6846085" y="4633441"/>
            <a:ext cx="492677" cy="970101"/>
          </a:xfrm>
          <a:prstGeom prst="up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29" name="CuadroTexto 28">
            <a:extLst>
              <a:ext uri="{FF2B5EF4-FFF2-40B4-BE49-F238E27FC236}">
                <a16:creationId xmlns:a16="http://schemas.microsoft.com/office/drawing/2014/main" id="{4D79BBBF-A3C9-4581-ACD3-43B7DAD15A15}"/>
              </a:ext>
            </a:extLst>
          </p:cNvPr>
          <p:cNvSpPr txBox="1"/>
          <p:nvPr/>
        </p:nvSpPr>
        <p:spPr>
          <a:xfrm>
            <a:off x="6741460" y="2750208"/>
            <a:ext cx="1954306" cy="37239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sz="1600" b="1" dirty="0">
                <a:solidFill>
                  <a:srgbClr val="000000"/>
                </a:solidFill>
              </a:rPr>
              <a:t>Licencia Médica X</a:t>
            </a:r>
            <a:endParaRPr lang="es-MX" sz="1200" b="1" dirty="0">
              <a:solidFill>
                <a:srgbClr val="000000"/>
              </a:solidFill>
            </a:endParaRPr>
          </a:p>
        </p:txBody>
      </p:sp>
      <p:sp>
        <p:nvSpPr>
          <p:cNvPr id="30" name="CuadroTexto 29">
            <a:extLst>
              <a:ext uri="{FF2B5EF4-FFF2-40B4-BE49-F238E27FC236}">
                <a16:creationId xmlns:a16="http://schemas.microsoft.com/office/drawing/2014/main" id="{103F12DB-2008-46DC-A647-293E7CAB3889}"/>
              </a:ext>
            </a:extLst>
          </p:cNvPr>
          <p:cNvSpPr txBox="1"/>
          <p:nvPr/>
        </p:nvSpPr>
        <p:spPr>
          <a:xfrm>
            <a:off x="7373606" y="5028599"/>
            <a:ext cx="1895901" cy="37239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sz="1600" b="1" dirty="0">
                <a:solidFill>
                  <a:srgbClr val="000000"/>
                </a:solidFill>
              </a:rPr>
              <a:t>Licencia Médica Y</a:t>
            </a:r>
            <a:endParaRPr lang="es-MX" sz="1200" b="1" dirty="0">
              <a:solidFill>
                <a:srgbClr val="000000"/>
              </a:solidFill>
            </a:endParaRPr>
          </a:p>
        </p:txBody>
      </p:sp>
      <p:sp>
        <p:nvSpPr>
          <p:cNvPr id="31" name="CuadroTexto 30">
            <a:extLst>
              <a:ext uri="{FF2B5EF4-FFF2-40B4-BE49-F238E27FC236}">
                <a16:creationId xmlns:a16="http://schemas.microsoft.com/office/drawing/2014/main" id="{1B3E68ED-0E7F-4445-81AC-07F70FCE81B3}"/>
              </a:ext>
            </a:extLst>
          </p:cNvPr>
          <p:cNvSpPr txBox="1"/>
          <p:nvPr/>
        </p:nvSpPr>
        <p:spPr>
          <a:xfrm>
            <a:off x="6409767" y="2091954"/>
            <a:ext cx="3236259" cy="3754666"/>
          </a:xfrm>
          <a:prstGeom prst="rect">
            <a:avLst/>
          </a:prstGeom>
          <a:noFill/>
          <a:ln w="9525">
            <a:solidFill>
              <a:srgbClr val="000000"/>
            </a:solidFill>
            <a:miter lim="800000"/>
            <a:headEnd/>
            <a:tailEnd/>
          </a:ln>
          <a:effectLst/>
        </p:spPr>
        <p:txBody>
          <a:bodyPr vert="horz" wrap="square" lIns="72009" tIns="72009" rIns="72009" bIns="72009" numCol="1" rtlCol="0" anchor="t" anchorCtr="0" compatLnSpc="1">
            <a:prstTxWarp prst="textNoShape">
              <a:avLst/>
            </a:prstTxWarp>
            <a:noAutofit/>
          </a:bodyPr>
          <a:lstStyle/>
          <a:p>
            <a:pPr marL="1587" indent="0">
              <a:buNone/>
            </a:pPr>
            <a:endParaRPr lang="es-MX" sz="1200" dirty="0"/>
          </a:p>
        </p:txBody>
      </p:sp>
      <p:sp>
        <p:nvSpPr>
          <p:cNvPr id="15" name="CuadroTexto 14">
            <a:extLst>
              <a:ext uri="{FF2B5EF4-FFF2-40B4-BE49-F238E27FC236}">
                <a16:creationId xmlns:a16="http://schemas.microsoft.com/office/drawing/2014/main" id="{16D8C621-BB90-4668-BC46-97C289B08420}"/>
              </a:ext>
            </a:extLst>
          </p:cNvPr>
          <p:cNvSpPr txBox="1"/>
          <p:nvPr/>
        </p:nvSpPr>
        <p:spPr>
          <a:xfrm>
            <a:off x="6347012" y="6203578"/>
            <a:ext cx="5741408" cy="39974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sz="1400" b="1" dirty="0">
                <a:solidFill>
                  <a:srgbClr val="000000"/>
                </a:solidFill>
              </a:rPr>
              <a:t>Nota: Actualmente el sistema ya contempla esta regla.</a:t>
            </a:r>
          </a:p>
        </p:txBody>
      </p:sp>
    </p:spTree>
    <p:extLst>
      <p:ext uri="{BB962C8B-B14F-4D97-AF65-F5344CB8AC3E}">
        <p14:creationId xmlns:p14="http://schemas.microsoft.com/office/powerpoint/2010/main" val="700605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23</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19" name="Rectangle 8">
            <a:extLst>
              <a:ext uri="{FF2B5EF4-FFF2-40B4-BE49-F238E27FC236}">
                <a16:creationId xmlns:a16="http://schemas.microsoft.com/office/drawing/2014/main" id="{31BE5E56-C4D8-415E-AC52-83523D005963}"/>
              </a:ext>
            </a:extLst>
          </p:cNvPr>
          <p:cNvSpPr/>
          <p:nvPr/>
        </p:nvSpPr>
        <p:spPr>
          <a:xfrm>
            <a:off x="5016539" y="1989284"/>
            <a:ext cx="215892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kern="0" dirty="0">
                <a:solidFill>
                  <a:srgbClr val="000000"/>
                </a:solidFill>
              </a:rPr>
              <a:t>Columna “Derecho a Subsidio”</a:t>
            </a:r>
          </a:p>
        </p:txBody>
      </p:sp>
      <p:sp>
        <p:nvSpPr>
          <p:cNvPr id="20" name="Rectangle 8">
            <a:extLst>
              <a:ext uri="{FF2B5EF4-FFF2-40B4-BE49-F238E27FC236}">
                <a16:creationId xmlns:a16="http://schemas.microsoft.com/office/drawing/2014/main" id="{8304DC2A-3A45-47A7-AF37-D14D71930195}"/>
              </a:ext>
            </a:extLst>
          </p:cNvPr>
          <p:cNvSpPr/>
          <p:nvPr/>
        </p:nvSpPr>
        <p:spPr>
          <a:xfrm>
            <a:off x="5016539" y="4382287"/>
            <a:ext cx="215892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kern="0" dirty="0">
                <a:solidFill>
                  <a:srgbClr val="000000"/>
                </a:solidFill>
              </a:rPr>
              <a:t>Columna “Monto Subsidio”</a:t>
            </a:r>
          </a:p>
        </p:txBody>
      </p:sp>
      <p:sp>
        <p:nvSpPr>
          <p:cNvPr id="4" name="CuadroTexto 3">
            <a:extLst>
              <a:ext uri="{FF2B5EF4-FFF2-40B4-BE49-F238E27FC236}">
                <a16:creationId xmlns:a16="http://schemas.microsoft.com/office/drawing/2014/main" id="{CF994030-C580-4447-9122-0B5EBE2CB8B1}"/>
              </a:ext>
            </a:extLst>
          </p:cNvPr>
          <p:cNvSpPr txBox="1"/>
          <p:nvPr/>
        </p:nvSpPr>
        <p:spPr>
          <a:xfrm>
            <a:off x="604445" y="2312450"/>
            <a:ext cx="3377418" cy="314730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sz="1600" dirty="0">
                <a:solidFill>
                  <a:srgbClr val="000000"/>
                </a:solidFill>
              </a:rPr>
              <a:t>La licencia médica sea cual sea la cantidad de días y tenga un estado distinto a “Rechazado” o “NC”, tiene derecho a subsidio, ya que si bien no recupera dinero del valor día, si se recupera el valor de las cotizaciones.</a:t>
            </a:r>
          </a:p>
          <a:p>
            <a:pPr marL="1587" indent="0">
              <a:buNone/>
            </a:pPr>
            <a:endParaRPr lang="es-MX" sz="1600" dirty="0">
              <a:solidFill>
                <a:srgbClr val="000000"/>
              </a:solidFill>
            </a:endParaRPr>
          </a:p>
          <a:p>
            <a:pPr marL="1587" indent="0">
              <a:buNone/>
            </a:pPr>
            <a:r>
              <a:rPr lang="es-MX" sz="1600" dirty="0">
                <a:solidFill>
                  <a:srgbClr val="000000"/>
                </a:solidFill>
              </a:rPr>
              <a:t>En definitiva, se debe indicar que si tiene derecho a subsidio e indica el monto correspondiente del valor cotizaciones.</a:t>
            </a:r>
          </a:p>
        </p:txBody>
      </p:sp>
      <p:cxnSp>
        <p:nvCxnSpPr>
          <p:cNvPr id="26" name="Conector: angular 25">
            <a:extLst>
              <a:ext uri="{FF2B5EF4-FFF2-40B4-BE49-F238E27FC236}">
                <a16:creationId xmlns:a16="http://schemas.microsoft.com/office/drawing/2014/main" id="{F88BFBBC-4BF5-46B0-B503-79F92B1E30FB}"/>
              </a:ext>
            </a:extLst>
          </p:cNvPr>
          <p:cNvCxnSpPr>
            <a:cxnSpLocks/>
            <a:stCxn id="19" idx="1"/>
            <a:endCxn id="4" idx="3"/>
          </p:cNvCxnSpPr>
          <p:nvPr/>
        </p:nvCxnSpPr>
        <p:spPr>
          <a:xfrm rot="10800000" flipV="1">
            <a:off x="3981863" y="2312449"/>
            <a:ext cx="1034676" cy="1573653"/>
          </a:xfrm>
          <a:prstGeom prst="bentConnector3">
            <a:avLst>
              <a:gd name="adj1" fmla="val 50000"/>
            </a:avLst>
          </a:prstGeom>
          <a:ln>
            <a:tailEnd type="triangle"/>
          </a:ln>
        </p:spPr>
        <p:style>
          <a:lnRef idx="3">
            <a:schemeClr val="accent5"/>
          </a:lnRef>
          <a:fillRef idx="0">
            <a:schemeClr val="accent5"/>
          </a:fillRef>
          <a:effectRef idx="2">
            <a:schemeClr val="accent5"/>
          </a:effectRef>
          <a:fontRef idx="minor">
            <a:schemeClr val="tx1"/>
          </a:fontRef>
        </p:style>
      </p:cxnSp>
      <p:sp>
        <p:nvSpPr>
          <p:cNvPr id="35" name="CuadroTexto 34">
            <a:extLst>
              <a:ext uri="{FF2B5EF4-FFF2-40B4-BE49-F238E27FC236}">
                <a16:creationId xmlns:a16="http://schemas.microsoft.com/office/drawing/2014/main" id="{6756AB59-CFBD-449F-9CA1-D4A89BC3F892}"/>
              </a:ext>
            </a:extLst>
          </p:cNvPr>
          <p:cNvSpPr txBox="1"/>
          <p:nvPr/>
        </p:nvSpPr>
        <p:spPr>
          <a:xfrm>
            <a:off x="8210138" y="2452218"/>
            <a:ext cx="3377418" cy="20160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sz="1600" dirty="0">
                <a:solidFill>
                  <a:srgbClr val="000000"/>
                </a:solidFill>
              </a:rPr>
              <a:t>Si la Licencia Médica cambia su esta a “Rechazada” o “NC”, esta no tendrá derecho a subsidio, entonces, deberemos cambiar el “SI” a “NO” e indicar en el estado de recuperación “SDR”, sin derecho recuperación.</a:t>
            </a:r>
          </a:p>
        </p:txBody>
      </p:sp>
      <p:cxnSp>
        <p:nvCxnSpPr>
          <p:cNvPr id="37" name="Conector: angular 36">
            <a:extLst>
              <a:ext uri="{FF2B5EF4-FFF2-40B4-BE49-F238E27FC236}">
                <a16:creationId xmlns:a16="http://schemas.microsoft.com/office/drawing/2014/main" id="{22F26191-79B5-4BBA-ACB7-70710680FEFF}"/>
              </a:ext>
            </a:extLst>
          </p:cNvPr>
          <p:cNvCxnSpPr>
            <a:cxnSpLocks/>
            <a:stCxn id="19" idx="3"/>
            <a:endCxn id="35" idx="1"/>
          </p:cNvCxnSpPr>
          <p:nvPr/>
        </p:nvCxnSpPr>
        <p:spPr>
          <a:xfrm>
            <a:off x="7175461" y="2312450"/>
            <a:ext cx="1034677" cy="1147812"/>
          </a:xfrm>
          <a:prstGeom prst="bentConnector3">
            <a:avLst>
              <a:gd name="adj1" fmla="val 50000"/>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1" name="Conector: angular 20">
            <a:extLst>
              <a:ext uri="{FF2B5EF4-FFF2-40B4-BE49-F238E27FC236}">
                <a16:creationId xmlns:a16="http://schemas.microsoft.com/office/drawing/2014/main" id="{B44CF071-B196-41A7-A900-A9B5EF6E68C0}"/>
              </a:ext>
            </a:extLst>
          </p:cNvPr>
          <p:cNvCxnSpPr>
            <a:cxnSpLocks/>
            <a:endCxn id="4" idx="3"/>
          </p:cNvCxnSpPr>
          <p:nvPr/>
        </p:nvCxnSpPr>
        <p:spPr>
          <a:xfrm rot="10800000">
            <a:off x="3981863" y="3886103"/>
            <a:ext cx="1034678" cy="679584"/>
          </a:xfrm>
          <a:prstGeom prst="bentConnector3">
            <a:avLst>
              <a:gd name="adj1" fmla="val 50000"/>
            </a:avLst>
          </a:prstGeom>
          <a:ln>
            <a:tailEnd type="triangle"/>
          </a:ln>
        </p:spPr>
        <p:style>
          <a:lnRef idx="3">
            <a:schemeClr val="accent5"/>
          </a:lnRef>
          <a:fillRef idx="0">
            <a:schemeClr val="accent5"/>
          </a:fillRef>
          <a:effectRef idx="2">
            <a:schemeClr val="accent5"/>
          </a:effectRef>
          <a:fontRef idx="minor">
            <a:schemeClr val="tx1"/>
          </a:fontRef>
        </p:style>
      </p:cxnSp>
      <p:sp>
        <p:nvSpPr>
          <p:cNvPr id="13" name="CuadroTexto 12">
            <a:extLst>
              <a:ext uri="{FF2B5EF4-FFF2-40B4-BE49-F238E27FC236}">
                <a16:creationId xmlns:a16="http://schemas.microsoft.com/office/drawing/2014/main" id="{853B9CB8-65BD-4A62-BB84-2A4E40533CF7}"/>
              </a:ext>
            </a:extLst>
          </p:cNvPr>
          <p:cNvSpPr txBox="1"/>
          <p:nvPr/>
        </p:nvSpPr>
        <p:spPr>
          <a:xfrm>
            <a:off x="716436" y="5769204"/>
            <a:ext cx="10871119" cy="54315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72009" tIns="72009" rIns="72009" bIns="72009" numCol="1" rtlCol="0" anchor="t" anchorCtr="0" compatLnSpc="1">
            <a:prstTxWarp prst="textNoShape">
              <a:avLst/>
            </a:prstTxWarp>
            <a:noAutofit/>
          </a:bodyPr>
          <a:lstStyle/>
          <a:p>
            <a:pPr marL="1587" indent="0">
              <a:buNone/>
            </a:pPr>
            <a:r>
              <a:rPr lang="es-MX" sz="1400" dirty="0"/>
              <a:t>Nota: Los permisos Ley SANNA no tienen derecho a recuperación de subsidio, ya que estos los paga la entidad aseguradora, sin embargo, se debe tramitar igual que una licencia médica.</a:t>
            </a:r>
          </a:p>
        </p:txBody>
      </p:sp>
      <p:cxnSp>
        <p:nvCxnSpPr>
          <p:cNvPr id="25" name="Conector: angular 24">
            <a:extLst>
              <a:ext uri="{FF2B5EF4-FFF2-40B4-BE49-F238E27FC236}">
                <a16:creationId xmlns:a16="http://schemas.microsoft.com/office/drawing/2014/main" id="{CC798645-CBA1-4648-8F0E-7F231A757CF3}"/>
              </a:ext>
            </a:extLst>
          </p:cNvPr>
          <p:cNvCxnSpPr>
            <a:cxnSpLocks/>
            <a:stCxn id="20" idx="3"/>
            <a:endCxn id="35" idx="1"/>
          </p:cNvCxnSpPr>
          <p:nvPr/>
        </p:nvCxnSpPr>
        <p:spPr>
          <a:xfrm flipV="1">
            <a:off x="7175461" y="3460262"/>
            <a:ext cx="1034677" cy="1245191"/>
          </a:xfrm>
          <a:prstGeom prst="bentConnector3">
            <a:avLst>
              <a:gd name="adj1" fmla="val 50000"/>
            </a:avLst>
          </a:prstGeom>
          <a:ln>
            <a:tailEnd type="triangle"/>
          </a:ln>
        </p:spPr>
        <p:style>
          <a:lnRef idx="3">
            <a:schemeClr val="accent5"/>
          </a:lnRef>
          <a:fillRef idx="0">
            <a:schemeClr val="accent5"/>
          </a:fillRef>
          <a:effectRef idx="2">
            <a:schemeClr val="accent5"/>
          </a:effectRef>
          <a:fontRef idx="minor">
            <a:schemeClr val="tx1"/>
          </a:fontRef>
        </p:style>
      </p:cxnSp>
      <p:pic>
        <p:nvPicPr>
          <p:cNvPr id="29" name="Imagen 28">
            <a:extLst>
              <a:ext uri="{FF2B5EF4-FFF2-40B4-BE49-F238E27FC236}">
                <a16:creationId xmlns:a16="http://schemas.microsoft.com/office/drawing/2014/main" id="{B5635E80-FF6D-4B50-9E9C-FC050F7F3032}"/>
              </a:ext>
            </a:extLst>
          </p:cNvPr>
          <p:cNvPicPr>
            <a:picLocks noChangeAspect="1"/>
          </p:cNvPicPr>
          <p:nvPr/>
        </p:nvPicPr>
        <p:blipFill>
          <a:blip r:embed="rId3"/>
          <a:stretch>
            <a:fillRect/>
          </a:stretch>
        </p:blipFill>
        <p:spPr>
          <a:xfrm>
            <a:off x="4590531" y="3137097"/>
            <a:ext cx="3010937" cy="832695"/>
          </a:xfrm>
          <a:prstGeom prst="rect">
            <a:avLst/>
          </a:prstGeom>
        </p:spPr>
      </p:pic>
    </p:spTree>
    <p:extLst>
      <p:ext uri="{BB962C8B-B14F-4D97-AF65-F5344CB8AC3E}">
        <p14:creationId xmlns:p14="http://schemas.microsoft.com/office/powerpoint/2010/main" val="3908165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24</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19" name="Rectangle 8">
            <a:extLst>
              <a:ext uri="{FF2B5EF4-FFF2-40B4-BE49-F238E27FC236}">
                <a16:creationId xmlns:a16="http://schemas.microsoft.com/office/drawing/2014/main" id="{31BE5E56-C4D8-415E-AC52-83523D005963}"/>
              </a:ext>
            </a:extLst>
          </p:cNvPr>
          <p:cNvSpPr/>
          <p:nvPr/>
        </p:nvSpPr>
        <p:spPr>
          <a:xfrm>
            <a:off x="584790" y="2223178"/>
            <a:ext cx="215892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kern="0" dirty="0">
                <a:solidFill>
                  <a:srgbClr val="000000"/>
                </a:solidFill>
              </a:rPr>
              <a:t>Columna “Estado Recuperación”</a:t>
            </a:r>
          </a:p>
        </p:txBody>
      </p:sp>
      <p:pic>
        <p:nvPicPr>
          <p:cNvPr id="11" name="Imagen 10">
            <a:extLst>
              <a:ext uri="{FF2B5EF4-FFF2-40B4-BE49-F238E27FC236}">
                <a16:creationId xmlns:a16="http://schemas.microsoft.com/office/drawing/2014/main" id="{5156D1C0-1E60-4ECF-BF4C-646D3F73A3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790" y="3581091"/>
            <a:ext cx="4646387" cy="2081111"/>
          </a:xfrm>
          <a:prstGeom prst="rect">
            <a:avLst/>
          </a:prstGeom>
          <a:noFill/>
          <a:ln>
            <a:noFill/>
          </a:ln>
        </p:spPr>
      </p:pic>
      <p:graphicFrame>
        <p:nvGraphicFramePr>
          <p:cNvPr id="5" name="Tabla 4">
            <a:extLst>
              <a:ext uri="{FF2B5EF4-FFF2-40B4-BE49-F238E27FC236}">
                <a16:creationId xmlns:a16="http://schemas.microsoft.com/office/drawing/2014/main" id="{45EBB9FB-3948-4204-8708-03AA3F2CB100}"/>
              </a:ext>
            </a:extLst>
          </p:cNvPr>
          <p:cNvGraphicFramePr>
            <a:graphicFrameLocks noGrp="1"/>
          </p:cNvGraphicFramePr>
          <p:nvPr>
            <p:extLst>
              <p:ext uri="{D42A27DB-BD31-4B8C-83A1-F6EECF244321}">
                <p14:modId xmlns:p14="http://schemas.microsoft.com/office/powerpoint/2010/main" val="3231162813"/>
              </p:ext>
            </p:extLst>
          </p:nvPr>
        </p:nvGraphicFramePr>
        <p:xfrm>
          <a:off x="6622938" y="3046505"/>
          <a:ext cx="4741354" cy="2615697"/>
        </p:xfrm>
        <a:graphic>
          <a:graphicData uri="http://schemas.openxmlformats.org/drawingml/2006/table">
            <a:tbl>
              <a:tblPr firstRow="1" bandRow="1">
                <a:tableStyleId>{1E171933-4619-4E11-9A3F-F7608DF75F80}</a:tableStyleId>
              </a:tblPr>
              <a:tblGrid>
                <a:gridCol w="1771911">
                  <a:extLst>
                    <a:ext uri="{9D8B030D-6E8A-4147-A177-3AD203B41FA5}">
                      <a16:colId xmlns:a16="http://schemas.microsoft.com/office/drawing/2014/main" val="1488850266"/>
                    </a:ext>
                  </a:extLst>
                </a:gridCol>
                <a:gridCol w="1178351">
                  <a:extLst>
                    <a:ext uri="{9D8B030D-6E8A-4147-A177-3AD203B41FA5}">
                      <a16:colId xmlns:a16="http://schemas.microsoft.com/office/drawing/2014/main" val="1407401089"/>
                    </a:ext>
                  </a:extLst>
                </a:gridCol>
                <a:gridCol w="1791092">
                  <a:extLst>
                    <a:ext uri="{9D8B030D-6E8A-4147-A177-3AD203B41FA5}">
                      <a16:colId xmlns:a16="http://schemas.microsoft.com/office/drawing/2014/main" val="2291852319"/>
                    </a:ext>
                  </a:extLst>
                </a:gridCol>
              </a:tblGrid>
              <a:tr h="761497">
                <a:tc>
                  <a:txBody>
                    <a:bodyPr/>
                    <a:lstStyle/>
                    <a:p>
                      <a:r>
                        <a:rPr lang="es-MX" dirty="0"/>
                        <a:t>Estado Resolución 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s-MX" dirty="0"/>
                        <a:t>Derecho Subsidio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s-MX" dirty="0"/>
                        <a:t>Estado Recuperación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5410600"/>
                  </a:ext>
                </a:extLst>
              </a:tr>
              <a:tr h="370840">
                <a:tc>
                  <a:txBody>
                    <a:bodyPr/>
                    <a:lstStyle/>
                    <a:p>
                      <a:r>
                        <a:rPr lang="es-MX" b="0" dirty="0">
                          <a:solidFill>
                            <a:srgbClr val="000000"/>
                          </a:solidFill>
                        </a:rPr>
                        <a:t>RECHAZADO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MX" b="0" dirty="0">
                          <a:solidFill>
                            <a:srgbClr val="000000"/>
                          </a:solidFill>
                        </a:rPr>
                        <a:t>NO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s-MX" b="0" dirty="0">
                          <a:solidFill>
                            <a:srgbClr val="000000"/>
                          </a:solidFill>
                        </a:rPr>
                        <a:t>SDR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777549"/>
                  </a:ext>
                </a:extLst>
              </a:tr>
              <a:tr h="370840">
                <a:tc>
                  <a:txBody>
                    <a:bodyPr/>
                    <a:lstStyle/>
                    <a:p>
                      <a:r>
                        <a:rPr lang="es-MX" b="0" dirty="0">
                          <a:solidFill>
                            <a:srgbClr val="000000"/>
                          </a:solidFill>
                        </a:rPr>
                        <a:t>PENDIENTE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MX" b="0" dirty="0">
                          <a:solidFill>
                            <a:srgbClr val="000000"/>
                          </a:solidFill>
                        </a:rPr>
                        <a:t>SI</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s-MX" b="0" dirty="0">
                          <a:solidFill>
                            <a:srgbClr val="000000"/>
                          </a:solidFill>
                        </a:rPr>
                        <a:t>PEN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2904170"/>
                  </a:ext>
                </a:extLst>
              </a:tr>
              <a:tr h="370840">
                <a:tc>
                  <a:txBody>
                    <a:bodyPr/>
                    <a:lstStyle/>
                    <a:p>
                      <a:r>
                        <a:rPr lang="es-MX" b="0" dirty="0">
                          <a:solidFill>
                            <a:srgbClr val="000000"/>
                          </a:solidFill>
                        </a:rPr>
                        <a:t>REDUCIDO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MX" b="0" dirty="0">
                          <a:solidFill>
                            <a:srgbClr val="000000"/>
                          </a:solidFill>
                        </a:rPr>
                        <a:t>SI</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s-MX" b="0" dirty="0">
                          <a:solidFill>
                            <a:srgbClr val="000000"/>
                          </a:solidFill>
                        </a:rPr>
                        <a:t>TOT - PAR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27585"/>
                  </a:ext>
                </a:extLst>
              </a:tr>
              <a:tr h="370840">
                <a:tc>
                  <a:txBody>
                    <a:bodyPr/>
                    <a:lstStyle/>
                    <a:p>
                      <a:r>
                        <a:rPr lang="es-MX" b="0" dirty="0">
                          <a:solidFill>
                            <a:srgbClr val="000000"/>
                          </a:solidFill>
                        </a:rPr>
                        <a:t>AUTORIZADO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MX" b="0" dirty="0">
                          <a:solidFill>
                            <a:srgbClr val="000000"/>
                          </a:solidFill>
                        </a:rPr>
                        <a:t>SI</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s-MX" b="0" dirty="0">
                          <a:solidFill>
                            <a:srgbClr val="000000"/>
                          </a:solidFill>
                        </a:rPr>
                        <a:t>TOT - PAR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2617070"/>
                  </a:ext>
                </a:extLst>
              </a:tr>
              <a:tr h="370840">
                <a:tc>
                  <a:txBody>
                    <a:bodyPr/>
                    <a:lstStyle/>
                    <a:p>
                      <a:r>
                        <a:rPr lang="es-MX" b="0" dirty="0">
                          <a:solidFill>
                            <a:srgbClr val="000000"/>
                          </a:solidFill>
                        </a:rPr>
                        <a:t>NC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MX" b="0" dirty="0">
                          <a:solidFill>
                            <a:srgbClr val="000000"/>
                          </a:solidFill>
                        </a:rPr>
                        <a:t>NO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s-MX" b="0" dirty="0">
                          <a:solidFill>
                            <a:srgbClr val="000000"/>
                          </a:solidFill>
                        </a:rPr>
                        <a:t>SDR</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488206"/>
                  </a:ext>
                </a:extLst>
              </a:tr>
            </a:tbl>
          </a:graphicData>
        </a:graphic>
      </p:graphicFrame>
      <p:cxnSp>
        <p:nvCxnSpPr>
          <p:cNvPr id="7" name="Conector: angular 6">
            <a:extLst>
              <a:ext uri="{FF2B5EF4-FFF2-40B4-BE49-F238E27FC236}">
                <a16:creationId xmlns:a16="http://schemas.microsoft.com/office/drawing/2014/main" id="{F5393C04-E8B2-4EBD-99FF-A0FBA05CE5D1}"/>
              </a:ext>
            </a:extLst>
          </p:cNvPr>
          <p:cNvCxnSpPr>
            <a:cxnSpLocks/>
            <a:stCxn id="19" idx="3"/>
            <a:endCxn id="5" idx="0"/>
          </p:cNvCxnSpPr>
          <p:nvPr/>
        </p:nvCxnSpPr>
        <p:spPr>
          <a:xfrm>
            <a:off x="2743712" y="2546344"/>
            <a:ext cx="6249903" cy="500161"/>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92135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25</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19" name="Rectangle 8">
            <a:extLst>
              <a:ext uri="{FF2B5EF4-FFF2-40B4-BE49-F238E27FC236}">
                <a16:creationId xmlns:a16="http://schemas.microsoft.com/office/drawing/2014/main" id="{31BE5E56-C4D8-415E-AC52-83523D005963}"/>
              </a:ext>
            </a:extLst>
          </p:cNvPr>
          <p:cNvSpPr/>
          <p:nvPr/>
        </p:nvSpPr>
        <p:spPr>
          <a:xfrm>
            <a:off x="5615345" y="2057377"/>
            <a:ext cx="225432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2800" kern="0" dirty="0">
                <a:solidFill>
                  <a:srgbClr val="000000"/>
                </a:solidFill>
              </a:rPr>
              <a:t>Columna “Monto Recuperado”</a:t>
            </a:r>
          </a:p>
        </p:txBody>
      </p:sp>
      <p:graphicFrame>
        <p:nvGraphicFramePr>
          <p:cNvPr id="4" name="Diagrama 3">
            <a:extLst>
              <a:ext uri="{FF2B5EF4-FFF2-40B4-BE49-F238E27FC236}">
                <a16:creationId xmlns:a16="http://schemas.microsoft.com/office/drawing/2014/main" id="{BE7BD130-ED91-4F5D-BDAF-0978212ECC25}"/>
              </a:ext>
            </a:extLst>
          </p:cNvPr>
          <p:cNvGraphicFramePr/>
          <p:nvPr>
            <p:extLst>
              <p:ext uri="{D42A27DB-BD31-4B8C-83A1-F6EECF244321}">
                <p14:modId xmlns:p14="http://schemas.microsoft.com/office/powerpoint/2010/main" val="3178511067"/>
              </p:ext>
            </p:extLst>
          </p:nvPr>
        </p:nvGraphicFramePr>
        <p:xfrm>
          <a:off x="2087880" y="1197611"/>
          <a:ext cx="6066569" cy="3140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EB70ABC4-88FE-495C-96F8-36B661C5DF62}"/>
              </a:ext>
            </a:extLst>
          </p:cNvPr>
          <p:cNvSpPr txBox="1"/>
          <p:nvPr/>
        </p:nvSpPr>
        <p:spPr>
          <a:xfrm>
            <a:off x="2398208" y="5909347"/>
            <a:ext cx="7720610" cy="62651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MX" dirty="0">
                <a:solidFill>
                  <a:srgbClr val="000000"/>
                </a:solidFill>
              </a:rPr>
              <a:t>Nota: Recordar que si en la columna “Estado Recuperación” se encuentra con “PEN” o “SDR”, los montos a registrar serán “0”</a:t>
            </a:r>
          </a:p>
        </p:txBody>
      </p:sp>
      <p:sp>
        <p:nvSpPr>
          <p:cNvPr id="17" name="Rectangle 8">
            <a:extLst>
              <a:ext uri="{FF2B5EF4-FFF2-40B4-BE49-F238E27FC236}">
                <a16:creationId xmlns:a16="http://schemas.microsoft.com/office/drawing/2014/main" id="{67E50CAD-54C8-4CE0-BBFA-B7814E410505}"/>
              </a:ext>
            </a:extLst>
          </p:cNvPr>
          <p:cNvSpPr/>
          <p:nvPr/>
        </p:nvSpPr>
        <p:spPr>
          <a:xfrm>
            <a:off x="6096000" y="4111949"/>
            <a:ext cx="2158922"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2800" kern="0" dirty="0">
                <a:solidFill>
                  <a:srgbClr val="000000"/>
                </a:solidFill>
              </a:rPr>
              <a:t>Columna “Monto Cotización”</a:t>
            </a:r>
          </a:p>
        </p:txBody>
      </p:sp>
      <p:pic>
        <p:nvPicPr>
          <p:cNvPr id="18" name="Imagen 17">
            <a:extLst>
              <a:ext uri="{FF2B5EF4-FFF2-40B4-BE49-F238E27FC236}">
                <a16:creationId xmlns:a16="http://schemas.microsoft.com/office/drawing/2014/main" id="{6BE10602-F30A-43E3-9F6F-22953A57F2F2}"/>
              </a:ext>
            </a:extLst>
          </p:cNvPr>
          <p:cNvPicPr>
            <a:picLocks noChangeAspect="1"/>
          </p:cNvPicPr>
          <p:nvPr/>
        </p:nvPicPr>
        <p:blipFill>
          <a:blip r:embed="rId8"/>
          <a:stretch>
            <a:fillRect/>
          </a:stretch>
        </p:blipFill>
        <p:spPr>
          <a:xfrm>
            <a:off x="974135" y="3699547"/>
            <a:ext cx="4991100" cy="2209800"/>
          </a:xfrm>
          <a:prstGeom prst="rect">
            <a:avLst/>
          </a:prstGeom>
        </p:spPr>
      </p:pic>
    </p:spTree>
    <p:extLst>
      <p:ext uri="{BB962C8B-B14F-4D97-AF65-F5344CB8AC3E}">
        <p14:creationId xmlns:p14="http://schemas.microsoft.com/office/powerpoint/2010/main" val="3932806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D2C2-7994-4B6F-9076-7D60D1103C72}"/>
              </a:ext>
            </a:extLst>
          </p:cNvPr>
          <p:cNvSpPr txBox="1">
            <a:spLocks/>
          </p:cNvSpPr>
          <p:nvPr/>
        </p:nvSpPr>
        <p:spPr bwMode="auto">
          <a:xfrm>
            <a:off x="1981200" y="1691322"/>
            <a:ext cx="8197702" cy="105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algn="ctr" eaLnBrk="1" fontAlgn="base" hangingPunct="1">
              <a:spcBef>
                <a:spcPct val="0"/>
              </a:spcBef>
              <a:spcAft>
                <a:spcPct val="0"/>
              </a:spcAft>
              <a:defRPr/>
            </a:pPr>
            <a:r>
              <a:rPr lang="es-CL" sz="2800" b="1" dirty="0"/>
              <a:t>Matriz 4°Trimestre 2019</a:t>
            </a:r>
          </a:p>
          <a:p>
            <a:pPr algn="ctr" eaLnBrk="1" fontAlgn="base" hangingPunct="1">
              <a:spcBef>
                <a:spcPct val="0"/>
              </a:spcBef>
              <a:spcAft>
                <a:spcPct val="0"/>
              </a:spcAft>
              <a:defRPr/>
            </a:pPr>
            <a:r>
              <a:rPr lang="es-CL" sz="2800" b="1" dirty="0"/>
              <a:t>Matriz A</a:t>
            </a:r>
          </a:p>
        </p:txBody>
      </p:sp>
    </p:spTree>
    <p:extLst>
      <p:ext uri="{BB962C8B-B14F-4D97-AF65-F5344CB8AC3E}">
        <p14:creationId xmlns:p14="http://schemas.microsoft.com/office/powerpoint/2010/main" val="481372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9C5A63-88B2-6C49-BB62-8F90BF992E94}"/>
              </a:ext>
            </a:extLst>
          </p:cNvPr>
          <p:cNvSpPr>
            <a:spLocks noGrp="1"/>
          </p:cNvSpPr>
          <p:nvPr>
            <p:ph type="sldNum" sz="quarter" idx="4"/>
          </p:nvPr>
        </p:nvSpPr>
        <p:spPr/>
        <p:txBody>
          <a:bodyPr/>
          <a:lstStyle/>
          <a:p>
            <a:fld id="{7536BA00-E649-495D-B82A-3219CB1D2429}" type="slidenum">
              <a:rPr lang="es-CL" smtClean="0"/>
              <a:pPr/>
              <a:t>27</a:t>
            </a:fld>
            <a:endParaRPr lang="es-CL" dirty="0"/>
          </a:p>
        </p:txBody>
      </p:sp>
      <p:sp>
        <p:nvSpPr>
          <p:cNvPr id="4" name="Título 1">
            <a:extLst>
              <a:ext uri="{FF2B5EF4-FFF2-40B4-BE49-F238E27FC236}">
                <a16:creationId xmlns:a16="http://schemas.microsoft.com/office/drawing/2014/main" id="{1D7C5770-0641-FD45-9837-B2F4909E9413}"/>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Estructura General de la Matrices</a:t>
            </a:r>
          </a:p>
        </p:txBody>
      </p:sp>
      <p:sp>
        <p:nvSpPr>
          <p:cNvPr id="5" name="Rectángulo 5">
            <a:extLst>
              <a:ext uri="{FF2B5EF4-FFF2-40B4-BE49-F238E27FC236}">
                <a16:creationId xmlns:a16="http://schemas.microsoft.com/office/drawing/2014/main" id="{4C7C109C-0CEB-AA4E-B701-F0B2D9165ADD}"/>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6" name="Oval 5">
            <a:extLst>
              <a:ext uri="{FF2B5EF4-FFF2-40B4-BE49-F238E27FC236}">
                <a16:creationId xmlns:a16="http://schemas.microsoft.com/office/drawing/2014/main" id="{4CF6C824-B61E-5D48-A60B-71D508D4FEB6}"/>
              </a:ext>
            </a:extLst>
          </p:cNvPr>
          <p:cNvSpPr/>
          <p:nvPr/>
        </p:nvSpPr>
        <p:spPr>
          <a:xfrm>
            <a:off x="925032" y="1985535"/>
            <a:ext cx="3692305" cy="3714750"/>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a:extLst>
              <a:ext uri="{FF2B5EF4-FFF2-40B4-BE49-F238E27FC236}">
                <a16:creationId xmlns:a16="http://schemas.microsoft.com/office/drawing/2014/main" id="{93953057-7680-CA4C-BCD9-940FC70D8849}"/>
              </a:ext>
            </a:extLst>
          </p:cNvPr>
          <p:cNvSpPr/>
          <p:nvPr/>
        </p:nvSpPr>
        <p:spPr>
          <a:xfrm>
            <a:off x="1368398" y="2587584"/>
            <a:ext cx="2805576" cy="523220"/>
          </a:xfrm>
          <a:prstGeom prst="rect">
            <a:avLst/>
          </a:prstGeom>
        </p:spPr>
        <p:txBody>
          <a:bodyPr wrap="none">
            <a:spAutoFit/>
          </a:bodyPr>
          <a:lstStyle/>
          <a:p>
            <a:pPr algn="ctr"/>
            <a:r>
              <a:rPr lang="es-ES_tradnl"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Matrices Bases</a:t>
            </a:r>
          </a:p>
        </p:txBody>
      </p:sp>
      <p:sp>
        <p:nvSpPr>
          <p:cNvPr id="8" name="Oval 7">
            <a:extLst>
              <a:ext uri="{FF2B5EF4-FFF2-40B4-BE49-F238E27FC236}">
                <a16:creationId xmlns:a16="http://schemas.microsoft.com/office/drawing/2014/main" id="{853790B1-9484-E54E-A206-362247F97D99}"/>
              </a:ext>
            </a:extLst>
          </p:cNvPr>
          <p:cNvSpPr/>
          <p:nvPr/>
        </p:nvSpPr>
        <p:spPr>
          <a:xfrm>
            <a:off x="1718768" y="3513733"/>
            <a:ext cx="2099727" cy="2045970"/>
          </a:xfrm>
          <a:prstGeom prst="ellipse">
            <a:avLst/>
          </a:prstGeom>
          <a:solidFill>
            <a:schemeClr val="bg2">
              <a:lumMod val="8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3" name="TextBox 12">
            <a:extLst>
              <a:ext uri="{FF2B5EF4-FFF2-40B4-BE49-F238E27FC236}">
                <a16:creationId xmlns:a16="http://schemas.microsoft.com/office/drawing/2014/main" id="{81081CD0-803D-9C45-A859-14A0B73CDB10}"/>
              </a:ext>
            </a:extLst>
          </p:cNvPr>
          <p:cNvSpPr txBox="1"/>
          <p:nvPr/>
        </p:nvSpPr>
        <p:spPr>
          <a:xfrm>
            <a:off x="1877091" y="4247600"/>
            <a:ext cx="1783080" cy="400050"/>
          </a:xfrm>
          <a:prstGeom prst="rect">
            <a:avLst/>
          </a:prstGeom>
          <a:noFill/>
          <a:ln w="9525">
            <a:noFill/>
            <a:miter lim="800000"/>
            <a:headEnd/>
            <a:tailEnd/>
          </a:ln>
          <a:effectLst/>
        </p:spPr>
        <p:txBody>
          <a:bodyPr vert="horz" wrap="none" lIns="72009" tIns="72009" rIns="72009" bIns="72009" numCol="1" rtlCol="0" anchor="t" anchorCtr="0" compatLnSpc="1">
            <a:prstTxWarp prst="textNoShape">
              <a:avLst/>
            </a:prstTxWarp>
            <a:noAutofit/>
          </a:bodyPr>
          <a:lstStyle/>
          <a:p>
            <a:pPr marL="1587" indent="0" algn="ctr">
              <a:buNone/>
            </a:pPr>
            <a:r>
              <a:rPr lang="es-ES_tradnl" sz="2800" dirty="0">
                <a:solidFill>
                  <a:schemeClr val="accent5"/>
                </a:solidFill>
              </a:rPr>
              <a:t>Matriz A</a:t>
            </a:r>
          </a:p>
        </p:txBody>
      </p:sp>
      <p:sp>
        <p:nvSpPr>
          <p:cNvPr id="14" name="TextBox 13">
            <a:extLst>
              <a:ext uri="{FF2B5EF4-FFF2-40B4-BE49-F238E27FC236}">
                <a16:creationId xmlns:a16="http://schemas.microsoft.com/office/drawing/2014/main" id="{CFF6B2D1-B45C-D846-B344-BBFD2238EC2A}"/>
              </a:ext>
            </a:extLst>
          </p:cNvPr>
          <p:cNvSpPr txBox="1"/>
          <p:nvPr/>
        </p:nvSpPr>
        <p:spPr>
          <a:xfrm>
            <a:off x="4689987" y="2985381"/>
            <a:ext cx="6849336" cy="2033517"/>
          </a:xfrm>
          <a:prstGeom prst="rect">
            <a:avLst/>
          </a:prstGeom>
          <a:noFill/>
          <a:ln w="9525">
            <a:noFill/>
            <a:miter lim="800000"/>
            <a:headEnd/>
            <a:tailEnd/>
          </a:ln>
          <a:effectLst/>
        </p:spPr>
        <p:txBody>
          <a:bodyPr vert="horz" wrap="none" lIns="72009" tIns="72009" rIns="72009" bIns="72009" numCol="1" rtlCol="0" anchor="t" anchorCtr="0" compatLnSpc="1">
            <a:prstTxWarp prst="textNoShape">
              <a:avLst/>
            </a:prstTxWarp>
            <a:noAutofit/>
          </a:bodyPr>
          <a:lstStyle/>
          <a:p>
            <a:pPr marL="458787" indent="-457200">
              <a:buFont typeface="Arial" panose="020B0604020202020204" pitchFamily="34" charset="0"/>
              <a:buChar char="•"/>
            </a:pPr>
            <a:r>
              <a:rPr lang="es-ES_tradnl" sz="2800" dirty="0">
                <a:solidFill>
                  <a:schemeClr val="accent5"/>
                </a:solidFill>
              </a:rPr>
              <a:t>Matrices Bases: </a:t>
            </a:r>
            <a:r>
              <a:rPr lang="es-ES_tradnl" sz="2800" b="1" dirty="0">
                <a:solidFill>
                  <a:schemeClr val="accent5"/>
                </a:solidFill>
              </a:rPr>
              <a:t>“D”, “S”, “C” y “H”</a:t>
            </a:r>
            <a:br>
              <a:rPr lang="es-ES_tradnl" sz="2800" b="1" dirty="0">
                <a:solidFill>
                  <a:schemeClr val="accent5"/>
                </a:solidFill>
              </a:rPr>
            </a:br>
            <a:endParaRPr lang="es-ES_tradnl" sz="2800" b="1" dirty="0">
              <a:solidFill>
                <a:schemeClr val="accent5"/>
              </a:solidFill>
            </a:endParaRPr>
          </a:p>
          <a:p>
            <a:pPr marL="458787" indent="-457200">
              <a:buFont typeface="Arial" panose="020B0604020202020204" pitchFamily="34" charset="0"/>
              <a:buChar char="•"/>
            </a:pPr>
            <a:r>
              <a:rPr lang="es-ES_tradnl" sz="2800" dirty="0">
                <a:solidFill>
                  <a:schemeClr val="accent5"/>
                </a:solidFill>
              </a:rPr>
              <a:t>Tipo de Matriz: “Temática” y “Acumulativa”</a:t>
            </a:r>
          </a:p>
        </p:txBody>
      </p:sp>
      <p:pic>
        <p:nvPicPr>
          <p:cNvPr id="10" name="Picture 9">
            <a:extLst>
              <a:ext uri="{FF2B5EF4-FFF2-40B4-BE49-F238E27FC236}">
                <a16:creationId xmlns:a16="http://schemas.microsoft.com/office/drawing/2014/main" id="{4C526894-ED12-430F-A5F8-D1775E6895C4}"/>
              </a:ext>
            </a:extLst>
          </p:cNvPr>
          <p:cNvPicPr>
            <a:picLocks noChangeAspect="1"/>
          </p:cNvPicPr>
          <p:nvPr/>
        </p:nvPicPr>
        <p:blipFill>
          <a:blip r:embed="rId2"/>
          <a:stretch>
            <a:fillRect/>
          </a:stretch>
        </p:blipFill>
        <p:spPr>
          <a:xfrm>
            <a:off x="9160589" y="4827959"/>
            <a:ext cx="2625285" cy="1744651"/>
          </a:xfrm>
          <a:prstGeom prst="rect">
            <a:avLst/>
          </a:prstGeom>
        </p:spPr>
      </p:pic>
    </p:spTree>
    <p:extLst>
      <p:ext uri="{BB962C8B-B14F-4D97-AF65-F5344CB8AC3E}">
        <p14:creationId xmlns:p14="http://schemas.microsoft.com/office/powerpoint/2010/main" val="1731459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28</a:t>
            </a:fld>
            <a:endParaRPr lang="es-CL" dirty="0"/>
          </a:p>
        </p:txBody>
      </p:sp>
      <p:sp>
        <p:nvSpPr>
          <p:cNvPr id="6" name="CuadroTexto 5">
            <a:extLst>
              <a:ext uri="{FF2B5EF4-FFF2-40B4-BE49-F238E27FC236}">
                <a16:creationId xmlns:a16="http://schemas.microsoft.com/office/drawing/2014/main" id="{50B31A52-E5B2-4A09-8290-753129E0FA3C}"/>
              </a:ext>
            </a:extLst>
          </p:cNvPr>
          <p:cNvSpPr txBox="1"/>
          <p:nvPr/>
        </p:nvSpPr>
        <p:spPr>
          <a:xfrm>
            <a:off x="6471983" y="2919845"/>
            <a:ext cx="5330375" cy="1850922"/>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342900" indent="-342900">
              <a:lnSpc>
                <a:spcPct val="150000"/>
              </a:lnSpc>
              <a:spcAft>
                <a:spcPts val="1800"/>
              </a:spcAft>
              <a:buFont typeface="Wingdings" pitchFamily="2" charset="2"/>
              <a:buChar char="q"/>
            </a:pPr>
            <a:r>
              <a:rPr lang="es-ES" sz="2000" dirty="0">
                <a:solidFill>
                  <a:schemeClr val="accent5"/>
                </a:solidFill>
              </a:rPr>
              <a:t>Matriz A: </a:t>
            </a:r>
            <a:r>
              <a:rPr lang="es-CL" sz="2000" dirty="0">
                <a:solidFill>
                  <a:schemeClr val="accent5"/>
                </a:solidFill>
              </a:rPr>
              <a:t>Personal con días no Trabajados</a:t>
            </a:r>
            <a:r>
              <a:rPr lang="es-ES" sz="2000" dirty="0">
                <a:solidFill>
                  <a:schemeClr val="accent5"/>
                </a:solidFill>
              </a:rPr>
              <a:t>.</a:t>
            </a:r>
          </a:p>
          <a:p>
            <a:pPr marL="342900" indent="-342900">
              <a:lnSpc>
                <a:spcPct val="150000"/>
              </a:lnSpc>
              <a:spcAft>
                <a:spcPts val="1800"/>
              </a:spcAft>
              <a:buFont typeface="Wingdings" pitchFamily="2" charset="2"/>
              <a:buChar char="q"/>
            </a:pPr>
            <a:r>
              <a:rPr lang="es-CL" sz="2000" dirty="0">
                <a:solidFill>
                  <a:schemeClr val="accent5"/>
                </a:solidFill>
              </a:rPr>
              <a:t>Datos del Cargo: </a:t>
            </a:r>
            <a:r>
              <a:rPr lang="es-ES" sz="2000" dirty="0">
                <a:solidFill>
                  <a:schemeClr val="accent5"/>
                </a:solidFill>
              </a:rPr>
              <a:t>Características del cargo desempeñado efectivamente.</a:t>
            </a:r>
          </a:p>
          <a:p>
            <a:endParaRPr lang="es-CL" sz="2000" b="1" dirty="0">
              <a:solidFill>
                <a:schemeClr val="accent5"/>
              </a:solidFill>
            </a:endParaRPr>
          </a:p>
          <a:p>
            <a:r>
              <a:rPr lang="es-CL" dirty="0">
                <a:solidFill>
                  <a:schemeClr val="accent5"/>
                </a:solidFill>
              </a:rPr>
              <a:t> </a:t>
            </a:r>
          </a:p>
          <a:p>
            <a:pPr marL="1587" indent="0">
              <a:buNone/>
            </a:pPr>
            <a:endParaRPr lang="es-CL" sz="1200" dirty="0">
              <a:solidFill>
                <a:schemeClr val="accent5"/>
              </a:solidFill>
            </a:endParaRPr>
          </a:p>
        </p:txBody>
      </p:sp>
      <p:sp>
        <p:nvSpPr>
          <p:cNvPr id="7" name="Título 1">
            <a:extLst>
              <a:ext uri="{FF2B5EF4-FFF2-40B4-BE49-F238E27FC236}">
                <a16:creationId xmlns:a16="http://schemas.microsoft.com/office/drawing/2014/main" id="{01CD3E6A-94B1-9B4E-A3BB-10E2C272BE8A}"/>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Estructura General de la Matriz A</a:t>
            </a:r>
          </a:p>
        </p:txBody>
      </p:sp>
      <p:sp>
        <p:nvSpPr>
          <p:cNvPr id="8" name="Rectángulo 5">
            <a:extLst>
              <a:ext uri="{FF2B5EF4-FFF2-40B4-BE49-F238E27FC236}">
                <a16:creationId xmlns:a16="http://schemas.microsoft.com/office/drawing/2014/main" id="{9D6E99EC-8398-D44A-BC52-5AC5E4C5F656}"/>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graphicFrame>
        <p:nvGraphicFramePr>
          <p:cNvPr id="9" name="Diagram 8">
            <a:extLst>
              <a:ext uri="{FF2B5EF4-FFF2-40B4-BE49-F238E27FC236}">
                <a16:creationId xmlns:a16="http://schemas.microsoft.com/office/drawing/2014/main" id="{EA813411-1E8F-FE4C-ACD2-BC328CD31AA8}"/>
              </a:ext>
            </a:extLst>
          </p:cNvPr>
          <p:cNvGraphicFramePr/>
          <p:nvPr/>
        </p:nvGraphicFramePr>
        <p:xfrm>
          <a:off x="584790" y="1135973"/>
          <a:ext cx="581406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517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Estructura de las matrices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29</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5" name="Picture 4">
            <a:extLst>
              <a:ext uri="{FF2B5EF4-FFF2-40B4-BE49-F238E27FC236}">
                <a16:creationId xmlns:a16="http://schemas.microsoft.com/office/drawing/2014/main" id="{B96B49C4-E105-DA4A-AD32-DC1E620613D3}"/>
              </a:ext>
            </a:extLst>
          </p:cNvPr>
          <p:cNvPicPr>
            <a:picLocks noChangeAspect="1"/>
          </p:cNvPicPr>
          <p:nvPr/>
        </p:nvPicPr>
        <p:blipFill rotWithShape="1">
          <a:blip r:embed="rId3"/>
          <a:srcRect r="8802"/>
          <a:stretch/>
        </p:blipFill>
        <p:spPr>
          <a:xfrm>
            <a:off x="8871133" y="3116072"/>
            <a:ext cx="3320868" cy="3438568"/>
          </a:xfrm>
          <a:prstGeom prst="rect">
            <a:avLst/>
          </a:prstGeom>
        </p:spPr>
      </p:pic>
      <p:sp>
        <p:nvSpPr>
          <p:cNvPr id="13" name="CuadroTexto 5">
            <a:extLst>
              <a:ext uri="{FF2B5EF4-FFF2-40B4-BE49-F238E27FC236}">
                <a16:creationId xmlns:a16="http://schemas.microsoft.com/office/drawing/2014/main" id="{116DDAF5-1163-5545-AEEF-203F114657AC}"/>
              </a:ext>
            </a:extLst>
          </p:cNvPr>
          <p:cNvSpPr txBox="1"/>
          <p:nvPr/>
        </p:nvSpPr>
        <p:spPr>
          <a:xfrm>
            <a:off x="526760" y="1162700"/>
            <a:ext cx="5299005" cy="760368"/>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r>
              <a:rPr lang="es-ES" u="sng" dirty="0">
                <a:solidFill>
                  <a:schemeClr val="accent5"/>
                </a:solidFill>
              </a:rPr>
              <a:t>Datos de los Ausentismos</a:t>
            </a:r>
          </a:p>
          <a:p>
            <a:r>
              <a:rPr lang="es-ES" dirty="0">
                <a:solidFill>
                  <a:schemeClr val="accent5"/>
                </a:solidFill>
              </a:rPr>
              <a:t>Campos de la matriz A</a:t>
            </a:r>
          </a:p>
          <a:p>
            <a:pPr marL="1587" indent="0" algn="ctr"/>
            <a:endParaRPr lang="es-CL" dirty="0">
              <a:solidFill>
                <a:schemeClr val="accent5"/>
              </a:solidFill>
            </a:endParaRPr>
          </a:p>
        </p:txBody>
      </p:sp>
      <p:pic>
        <p:nvPicPr>
          <p:cNvPr id="4" name="Imagen 3">
            <a:extLst>
              <a:ext uri="{FF2B5EF4-FFF2-40B4-BE49-F238E27FC236}">
                <a16:creationId xmlns:a16="http://schemas.microsoft.com/office/drawing/2014/main" id="{3BD2B774-E414-4A47-A937-6E1968B726CD}"/>
              </a:ext>
            </a:extLst>
          </p:cNvPr>
          <p:cNvPicPr>
            <a:picLocks noChangeAspect="1"/>
          </p:cNvPicPr>
          <p:nvPr/>
        </p:nvPicPr>
        <p:blipFill>
          <a:blip r:embed="rId4"/>
          <a:stretch>
            <a:fillRect/>
          </a:stretch>
        </p:blipFill>
        <p:spPr>
          <a:xfrm>
            <a:off x="355027" y="1832283"/>
            <a:ext cx="8704132" cy="3352032"/>
          </a:xfrm>
          <a:prstGeom prst="rect">
            <a:avLst/>
          </a:prstGeom>
          <a:ln>
            <a:noFill/>
          </a:ln>
          <a:effectLst>
            <a:outerShdw blurRad="292100" dist="139700" dir="2700000" algn="tl" rotWithShape="0">
              <a:srgbClr val="333333">
                <a:alpha val="65000"/>
              </a:srgbClr>
            </a:outerShdw>
          </a:effectLst>
        </p:spPr>
      </p:pic>
      <p:grpSp>
        <p:nvGrpSpPr>
          <p:cNvPr id="8" name="Grupo 7">
            <a:extLst>
              <a:ext uri="{FF2B5EF4-FFF2-40B4-BE49-F238E27FC236}">
                <a16:creationId xmlns:a16="http://schemas.microsoft.com/office/drawing/2014/main" id="{E2786F4B-7917-46E8-AA8B-F6D9E6FFEFE2}"/>
              </a:ext>
            </a:extLst>
          </p:cNvPr>
          <p:cNvGrpSpPr/>
          <p:nvPr/>
        </p:nvGrpSpPr>
        <p:grpSpPr>
          <a:xfrm>
            <a:off x="1935741" y="5588865"/>
            <a:ext cx="700611" cy="700611"/>
            <a:chOff x="986388" y="1306661"/>
            <a:chExt cx="700611" cy="700611"/>
          </a:xfrm>
        </p:grpSpPr>
        <p:sp>
          <p:nvSpPr>
            <p:cNvPr id="9" name="Más 6">
              <a:extLst>
                <a:ext uri="{FF2B5EF4-FFF2-40B4-BE49-F238E27FC236}">
                  <a16:creationId xmlns:a16="http://schemas.microsoft.com/office/drawing/2014/main" id="{324394B6-8DB2-426C-B497-79751EABA77A}"/>
                </a:ext>
              </a:extLst>
            </p:cNvPr>
            <p:cNvSpPr/>
            <p:nvPr/>
          </p:nvSpPr>
          <p:spPr>
            <a:xfrm>
              <a:off x="986388" y="1306661"/>
              <a:ext cx="700611" cy="700611"/>
            </a:xfrm>
            <a:prstGeom prst="mathPlus">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Más 4">
              <a:extLst>
                <a:ext uri="{FF2B5EF4-FFF2-40B4-BE49-F238E27FC236}">
                  <a16:creationId xmlns:a16="http://schemas.microsoft.com/office/drawing/2014/main" id="{85AF6882-F50D-4826-93BB-4908E0E2362A}"/>
                </a:ext>
              </a:extLst>
            </p:cNvPr>
            <p:cNvSpPr/>
            <p:nvPr/>
          </p:nvSpPr>
          <p:spPr>
            <a:xfrm>
              <a:off x="1079254" y="1574575"/>
              <a:ext cx="514879" cy="164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p:txBody>
        </p:sp>
      </p:grpSp>
      <p:grpSp>
        <p:nvGrpSpPr>
          <p:cNvPr id="11" name="Grupo 10">
            <a:extLst>
              <a:ext uri="{FF2B5EF4-FFF2-40B4-BE49-F238E27FC236}">
                <a16:creationId xmlns:a16="http://schemas.microsoft.com/office/drawing/2014/main" id="{6922D663-A883-4077-975E-78D6C0C0C89E}"/>
              </a:ext>
            </a:extLst>
          </p:cNvPr>
          <p:cNvGrpSpPr/>
          <p:nvPr/>
        </p:nvGrpSpPr>
        <p:grpSpPr>
          <a:xfrm>
            <a:off x="2707179" y="5262348"/>
            <a:ext cx="1361128" cy="1273915"/>
            <a:chOff x="732719" y="625"/>
            <a:chExt cx="1207950" cy="1207950"/>
          </a:xfrm>
        </p:grpSpPr>
        <p:sp>
          <p:nvSpPr>
            <p:cNvPr id="12" name="Elipse 11">
              <a:extLst>
                <a:ext uri="{FF2B5EF4-FFF2-40B4-BE49-F238E27FC236}">
                  <a16:creationId xmlns:a16="http://schemas.microsoft.com/office/drawing/2014/main" id="{D4E52719-1155-4F33-89DA-17C345F4DE74}"/>
                </a:ext>
              </a:extLst>
            </p:cNvPr>
            <p:cNvSpPr/>
            <p:nvPr/>
          </p:nvSpPr>
          <p:spPr>
            <a:xfrm>
              <a:off x="732719" y="625"/>
              <a:ext cx="1207950" cy="120795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Elipse 4">
              <a:extLst>
                <a:ext uri="{FF2B5EF4-FFF2-40B4-BE49-F238E27FC236}">
                  <a16:creationId xmlns:a16="http://schemas.microsoft.com/office/drawing/2014/main" id="{C9AAE2A7-7A5A-4745-A558-6627BEB27A16}"/>
                </a:ext>
              </a:extLst>
            </p:cNvPr>
            <p:cNvSpPr/>
            <p:nvPr/>
          </p:nvSpPr>
          <p:spPr>
            <a:xfrm>
              <a:off x="909619" y="177525"/>
              <a:ext cx="854150" cy="854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L" sz="1200" b="1" kern="1200" noProof="0" dirty="0"/>
                <a:t>ESTAB</a:t>
              </a:r>
              <a:endParaRPr lang="es-ES_tradnl" sz="1200" b="1" kern="1200" noProof="0" dirty="0"/>
            </a:p>
          </p:txBody>
        </p:sp>
      </p:grpSp>
      <p:grpSp>
        <p:nvGrpSpPr>
          <p:cNvPr id="15" name="Grupo 14">
            <a:extLst>
              <a:ext uri="{FF2B5EF4-FFF2-40B4-BE49-F238E27FC236}">
                <a16:creationId xmlns:a16="http://schemas.microsoft.com/office/drawing/2014/main" id="{A45BDB16-D95E-4FA4-8FF7-9F79077CEFF7}"/>
              </a:ext>
            </a:extLst>
          </p:cNvPr>
          <p:cNvGrpSpPr/>
          <p:nvPr/>
        </p:nvGrpSpPr>
        <p:grpSpPr>
          <a:xfrm>
            <a:off x="5043245" y="5219821"/>
            <a:ext cx="1361128" cy="1273915"/>
            <a:chOff x="732719" y="625"/>
            <a:chExt cx="1207950" cy="1207950"/>
          </a:xfrm>
        </p:grpSpPr>
        <p:sp>
          <p:nvSpPr>
            <p:cNvPr id="16" name="Elipse 15">
              <a:extLst>
                <a:ext uri="{FF2B5EF4-FFF2-40B4-BE49-F238E27FC236}">
                  <a16:creationId xmlns:a16="http://schemas.microsoft.com/office/drawing/2014/main" id="{E048AA1D-BCF5-46A5-9A58-C2B4979F9DA1}"/>
                </a:ext>
              </a:extLst>
            </p:cNvPr>
            <p:cNvSpPr/>
            <p:nvPr/>
          </p:nvSpPr>
          <p:spPr>
            <a:xfrm>
              <a:off x="732719" y="625"/>
              <a:ext cx="1207950" cy="120795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Elipse 4">
              <a:extLst>
                <a:ext uri="{FF2B5EF4-FFF2-40B4-BE49-F238E27FC236}">
                  <a16:creationId xmlns:a16="http://schemas.microsoft.com/office/drawing/2014/main" id="{A74BE8C8-5AA5-4D4B-906E-F380337C74E3}"/>
                </a:ext>
              </a:extLst>
            </p:cNvPr>
            <p:cNvSpPr/>
            <p:nvPr/>
          </p:nvSpPr>
          <p:spPr>
            <a:xfrm>
              <a:off x="909619" y="177525"/>
              <a:ext cx="854150" cy="854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L" sz="1200" b="1" kern="1200" noProof="0" dirty="0"/>
                <a:t>CORR_CTO</a:t>
              </a:r>
              <a:endParaRPr lang="es-ES_tradnl" sz="1200" b="1" kern="1200" noProof="0" dirty="0"/>
            </a:p>
          </p:txBody>
        </p:sp>
      </p:grpSp>
      <p:grpSp>
        <p:nvGrpSpPr>
          <p:cNvPr id="18" name="Grupo 17">
            <a:extLst>
              <a:ext uri="{FF2B5EF4-FFF2-40B4-BE49-F238E27FC236}">
                <a16:creationId xmlns:a16="http://schemas.microsoft.com/office/drawing/2014/main" id="{3B31F6BE-60C8-4064-B8E7-14B9AB47C31D}"/>
              </a:ext>
            </a:extLst>
          </p:cNvPr>
          <p:cNvGrpSpPr/>
          <p:nvPr/>
        </p:nvGrpSpPr>
        <p:grpSpPr>
          <a:xfrm>
            <a:off x="4342634" y="5601840"/>
            <a:ext cx="700611" cy="700611"/>
            <a:chOff x="986388" y="1306661"/>
            <a:chExt cx="700611" cy="700611"/>
          </a:xfrm>
        </p:grpSpPr>
        <p:sp>
          <p:nvSpPr>
            <p:cNvPr id="19" name="Más 6">
              <a:extLst>
                <a:ext uri="{FF2B5EF4-FFF2-40B4-BE49-F238E27FC236}">
                  <a16:creationId xmlns:a16="http://schemas.microsoft.com/office/drawing/2014/main" id="{73D723D2-AE9D-4FF1-9347-017E364AF072}"/>
                </a:ext>
              </a:extLst>
            </p:cNvPr>
            <p:cNvSpPr/>
            <p:nvPr/>
          </p:nvSpPr>
          <p:spPr>
            <a:xfrm>
              <a:off x="986388" y="1306661"/>
              <a:ext cx="700611" cy="700611"/>
            </a:xfrm>
            <a:prstGeom prst="mathPlus">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0" name="Más 4">
              <a:extLst>
                <a:ext uri="{FF2B5EF4-FFF2-40B4-BE49-F238E27FC236}">
                  <a16:creationId xmlns:a16="http://schemas.microsoft.com/office/drawing/2014/main" id="{15FF87EA-D772-4ECC-AA9F-FE13A611CA7B}"/>
                </a:ext>
              </a:extLst>
            </p:cNvPr>
            <p:cNvSpPr/>
            <p:nvPr/>
          </p:nvSpPr>
          <p:spPr>
            <a:xfrm>
              <a:off x="1079254" y="1574575"/>
              <a:ext cx="514879" cy="164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p:txBody>
        </p:sp>
      </p:grpSp>
    </p:spTree>
    <p:extLst>
      <p:ext uri="{BB962C8B-B14F-4D97-AF65-F5344CB8AC3E}">
        <p14:creationId xmlns:p14="http://schemas.microsoft.com/office/powerpoint/2010/main" val="409904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39EBD5-E87D-4E17-B4D4-F481035BFB57}"/>
              </a:ext>
            </a:extLst>
          </p:cNvPr>
          <p:cNvSpPr txBox="1">
            <a:spLocks/>
          </p:cNvSpPr>
          <p:nvPr/>
        </p:nvSpPr>
        <p:spPr bwMode="auto">
          <a:xfrm>
            <a:off x="1981200" y="1691322"/>
            <a:ext cx="8197702" cy="105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algn="ctr" eaLnBrk="1" fontAlgn="base" hangingPunct="1">
              <a:spcBef>
                <a:spcPct val="0"/>
              </a:spcBef>
              <a:spcAft>
                <a:spcPct val="0"/>
              </a:spcAft>
              <a:defRPr/>
            </a:pPr>
            <a:r>
              <a:rPr lang="es-CL" sz="2800" b="1" dirty="0"/>
              <a:t>Matriz 4°Trimestre 2019</a:t>
            </a:r>
          </a:p>
          <a:p>
            <a:pPr algn="ctr" eaLnBrk="1" fontAlgn="base" hangingPunct="1">
              <a:spcBef>
                <a:spcPct val="0"/>
              </a:spcBef>
              <a:spcAft>
                <a:spcPct val="0"/>
              </a:spcAft>
              <a:defRPr/>
            </a:pPr>
            <a:r>
              <a:rPr lang="es-CL" sz="2800" b="1" dirty="0"/>
              <a:t>Matriz C</a:t>
            </a:r>
          </a:p>
        </p:txBody>
      </p:sp>
    </p:spTree>
    <p:extLst>
      <p:ext uri="{BB962C8B-B14F-4D97-AF65-F5344CB8AC3E}">
        <p14:creationId xmlns:p14="http://schemas.microsoft.com/office/powerpoint/2010/main" val="3108446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30</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4" name="Marcador de contenido 1">
            <a:extLst>
              <a:ext uri="{FF2B5EF4-FFF2-40B4-BE49-F238E27FC236}">
                <a16:creationId xmlns:a16="http://schemas.microsoft.com/office/drawing/2014/main" id="{FDC8959A-DE64-6F49-BB2A-C21EA18D22C0}"/>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pic>
        <p:nvPicPr>
          <p:cNvPr id="4" name="Picture 3">
            <a:extLst>
              <a:ext uri="{FF2B5EF4-FFF2-40B4-BE49-F238E27FC236}">
                <a16:creationId xmlns:a16="http://schemas.microsoft.com/office/drawing/2014/main" id="{2FE5D65C-8E62-4B48-9B11-D10ED197F72D}"/>
              </a:ext>
            </a:extLst>
          </p:cNvPr>
          <p:cNvPicPr>
            <a:picLocks noChangeAspect="1"/>
          </p:cNvPicPr>
          <p:nvPr/>
        </p:nvPicPr>
        <p:blipFill>
          <a:blip r:embed="rId3"/>
          <a:stretch>
            <a:fillRect/>
          </a:stretch>
        </p:blipFill>
        <p:spPr>
          <a:xfrm>
            <a:off x="358140" y="3987801"/>
            <a:ext cx="2803713" cy="1563976"/>
          </a:xfrm>
          <a:prstGeom prst="rect">
            <a:avLst/>
          </a:prstGeom>
        </p:spPr>
      </p:pic>
      <p:sp>
        <p:nvSpPr>
          <p:cNvPr id="9" name="Rectangle 8">
            <a:extLst>
              <a:ext uri="{FF2B5EF4-FFF2-40B4-BE49-F238E27FC236}">
                <a16:creationId xmlns:a16="http://schemas.microsoft.com/office/drawing/2014/main" id="{D859CFCD-C1AD-BA4C-9402-1E93EDF38D59}"/>
              </a:ext>
            </a:extLst>
          </p:cNvPr>
          <p:cNvSpPr/>
          <p:nvPr/>
        </p:nvSpPr>
        <p:spPr>
          <a:xfrm>
            <a:off x="925032" y="2640622"/>
            <a:ext cx="1725930" cy="923330"/>
          </a:xfrm>
          <a:prstGeom prst="rect">
            <a:avLst/>
          </a:prstGeom>
        </p:spPr>
        <p:txBody>
          <a:bodyPr wrap="square">
            <a:spAutoFit/>
          </a:bodyPr>
          <a:lstStyle/>
          <a:p>
            <a:pPr algn="ctr"/>
            <a:r>
              <a:rPr lang="es-ES" kern="0" dirty="0">
                <a:solidFill>
                  <a:srgbClr val="000000"/>
                </a:solidFill>
              </a:rPr>
              <a:t>Error en la columna de ID Servicio</a:t>
            </a:r>
            <a:endParaRPr lang="es-ES_tradnl" dirty="0"/>
          </a:p>
        </p:txBody>
      </p:sp>
      <p:pic>
        <p:nvPicPr>
          <p:cNvPr id="7" name="Picture 6">
            <a:extLst>
              <a:ext uri="{FF2B5EF4-FFF2-40B4-BE49-F238E27FC236}">
                <a16:creationId xmlns:a16="http://schemas.microsoft.com/office/drawing/2014/main" id="{E8E8DDCB-C8E9-4548-9DCF-85CC1C863618}"/>
              </a:ext>
            </a:extLst>
          </p:cNvPr>
          <p:cNvPicPr>
            <a:picLocks noChangeAspect="1"/>
          </p:cNvPicPr>
          <p:nvPr/>
        </p:nvPicPr>
        <p:blipFill>
          <a:blip r:embed="rId4"/>
          <a:stretch>
            <a:fillRect/>
          </a:stretch>
        </p:blipFill>
        <p:spPr>
          <a:xfrm>
            <a:off x="3510468" y="3459502"/>
            <a:ext cx="1028700" cy="3149600"/>
          </a:xfrm>
          <a:prstGeom prst="rect">
            <a:avLst/>
          </a:prstGeom>
        </p:spPr>
      </p:pic>
      <p:sp>
        <p:nvSpPr>
          <p:cNvPr id="11" name="Rectangle 10">
            <a:extLst>
              <a:ext uri="{FF2B5EF4-FFF2-40B4-BE49-F238E27FC236}">
                <a16:creationId xmlns:a16="http://schemas.microsoft.com/office/drawing/2014/main" id="{029A44F6-669B-B14E-ABA9-6A57F244314F}"/>
              </a:ext>
            </a:extLst>
          </p:cNvPr>
          <p:cNvSpPr/>
          <p:nvPr/>
        </p:nvSpPr>
        <p:spPr>
          <a:xfrm>
            <a:off x="3161853" y="2397368"/>
            <a:ext cx="1725930" cy="1200329"/>
          </a:xfrm>
          <a:prstGeom prst="rect">
            <a:avLst/>
          </a:prstGeom>
        </p:spPr>
        <p:txBody>
          <a:bodyPr wrap="square">
            <a:spAutoFit/>
          </a:bodyPr>
          <a:lstStyle/>
          <a:p>
            <a:pPr algn="ctr"/>
            <a:r>
              <a:rPr lang="es-ES" kern="0" dirty="0">
                <a:solidFill>
                  <a:srgbClr val="000000"/>
                </a:solidFill>
              </a:rPr>
              <a:t>Valores son correctos pero no así el formato</a:t>
            </a:r>
            <a:endParaRPr lang="es-ES_tradnl" dirty="0"/>
          </a:p>
        </p:txBody>
      </p:sp>
      <p:pic>
        <p:nvPicPr>
          <p:cNvPr id="12" name="Picture 11">
            <a:extLst>
              <a:ext uri="{FF2B5EF4-FFF2-40B4-BE49-F238E27FC236}">
                <a16:creationId xmlns:a16="http://schemas.microsoft.com/office/drawing/2014/main" id="{CEBC75C0-82EB-9441-AF4E-D4D36875B723}"/>
              </a:ext>
            </a:extLst>
          </p:cNvPr>
          <p:cNvPicPr>
            <a:picLocks noChangeAspect="1"/>
          </p:cNvPicPr>
          <p:nvPr/>
        </p:nvPicPr>
        <p:blipFill>
          <a:blip r:embed="rId5"/>
          <a:stretch>
            <a:fillRect/>
          </a:stretch>
        </p:blipFill>
        <p:spPr>
          <a:xfrm>
            <a:off x="4923615" y="4448629"/>
            <a:ext cx="1132442" cy="1315463"/>
          </a:xfrm>
          <a:prstGeom prst="rect">
            <a:avLst/>
          </a:prstGeom>
        </p:spPr>
      </p:pic>
      <p:sp>
        <p:nvSpPr>
          <p:cNvPr id="13" name="Rectangle 12">
            <a:extLst>
              <a:ext uri="{FF2B5EF4-FFF2-40B4-BE49-F238E27FC236}">
                <a16:creationId xmlns:a16="http://schemas.microsoft.com/office/drawing/2014/main" id="{541275DC-3ED0-6447-BF7B-414C9081EABC}"/>
              </a:ext>
            </a:extLst>
          </p:cNvPr>
          <p:cNvSpPr/>
          <p:nvPr/>
        </p:nvSpPr>
        <p:spPr>
          <a:xfrm>
            <a:off x="4580435" y="3411666"/>
            <a:ext cx="1725930" cy="646331"/>
          </a:xfrm>
          <a:prstGeom prst="rect">
            <a:avLst/>
          </a:prstGeom>
        </p:spPr>
        <p:txBody>
          <a:bodyPr wrap="square">
            <a:spAutoFit/>
          </a:bodyPr>
          <a:lstStyle/>
          <a:p>
            <a:pPr algn="ctr"/>
            <a:r>
              <a:rPr lang="es-ES" kern="0" dirty="0">
                <a:solidFill>
                  <a:srgbClr val="000000"/>
                </a:solidFill>
              </a:rPr>
              <a:t>Convertir a Texto</a:t>
            </a:r>
            <a:endParaRPr lang="es-ES_tradnl" dirty="0"/>
          </a:p>
        </p:txBody>
      </p:sp>
      <p:pic>
        <p:nvPicPr>
          <p:cNvPr id="8" name="Picture 7">
            <a:extLst>
              <a:ext uri="{FF2B5EF4-FFF2-40B4-BE49-F238E27FC236}">
                <a16:creationId xmlns:a16="http://schemas.microsoft.com/office/drawing/2014/main" id="{C5051599-FF4C-4847-B120-F4271A2A1EE4}"/>
              </a:ext>
            </a:extLst>
          </p:cNvPr>
          <p:cNvPicPr>
            <a:picLocks noChangeAspect="1"/>
          </p:cNvPicPr>
          <p:nvPr/>
        </p:nvPicPr>
        <p:blipFill>
          <a:blip r:embed="rId6"/>
          <a:stretch>
            <a:fillRect/>
          </a:stretch>
        </p:blipFill>
        <p:spPr>
          <a:xfrm>
            <a:off x="8819306" y="3853609"/>
            <a:ext cx="3160629" cy="1595084"/>
          </a:xfrm>
          <a:prstGeom prst="rect">
            <a:avLst/>
          </a:prstGeom>
        </p:spPr>
      </p:pic>
      <p:sp>
        <p:nvSpPr>
          <p:cNvPr id="16" name="Rectangle 15">
            <a:extLst>
              <a:ext uri="{FF2B5EF4-FFF2-40B4-BE49-F238E27FC236}">
                <a16:creationId xmlns:a16="http://schemas.microsoft.com/office/drawing/2014/main" id="{010D158E-C9A2-3241-86A8-60F6BDE077DD}"/>
              </a:ext>
            </a:extLst>
          </p:cNvPr>
          <p:cNvSpPr/>
          <p:nvPr/>
        </p:nvSpPr>
        <p:spPr>
          <a:xfrm>
            <a:off x="9434527" y="3042334"/>
            <a:ext cx="1725930" cy="369332"/>
          </a:xfrm>
          <a:prstGeom prst="rect">
            <a:avLst/>
          </a:prstGeom>
        </p:spPr>
        <p:txBody>
          <a:bodyPr wrap="square">
            <a:spAutoFit/>
          </a:bodyPr>
          <a:lstStyle/>
          <a:p>
            <a:pPr algn="ctr"/>
            <a:r>
              <a:rPr lang="es-ES" kern="0" dirty="0">
                <a:solidFill>
                  <a:srgbClr val="000000"/>
                </a:solidFill>
              </a:rPr>
              <a:t>Error corregido</a:t>
            </a:r>
            <a:endParaRPr lang="es-ES_tradnl" dirty="0"/>
          </a:p>
        </p:txBody>
      </p:sp>
      <p:pic>
        <p:nvPicPr>
          <p:cNvPr id="10" name="Picture 9">
            <a:extLst>
              <a:ext uri="{FF2B5EF4-FFF2-40B4-BE49-F238E27FC236}">
                <a16:creationId xmlns:a16="http://schemas.microsoft.com/office/drawing/2014/main" id="{BF8C04A7-060D-3440-86D5-2FC3A71F29FE}"/>
              </a:ext>
            </a:extLst>
          </p:cNvPr>
          <p:cNvPicPr>
            <a:picLocks noChangeAspect="1"/>
          </p:cNvPicPr>
          <p:nvPr/>
        </p:nvPicPr>
        <p:blipFill>
          <a:blip r:embed="rId7"/>
          <a:stretch>
            <a:fillRect/>
          </a:stretch>
        </p:blipFill>
        <p:spPr>
          <a:xfrm>
            <a:off x="10501899" y="4277508"/>
            <a:ext cx="1486584" cy="1486584"/>
          </a:xfrm>
          <a:prstGeom prst="rect">
            <a:avLst/>
          </a:prstGeom>
        </p:spPr>
      </p:pic>
      <p:pic>
        <p:nvPicPr>
          <p:cNvPr id="5" name="Imagen 4">
            <a:extLst>
              <a:ext uri="{FF2B5EF4-FFF2-40B4-BE49-F238E27FC236}">
                <a16:creationId xmlns:a16="http://schemas.microsoft.com/office/drawing/2014/main" id="{DD35BE80-9675-4607-9233-222AC106952F}"/>
              </a:ext>
            </a:extLst>
          </p:cNvPr>
          <p:cNvPicPr>
            <a:picLocks noChangeAspect="1"/>
          </p:cNvPicPr>
          <p:nvPr/>
        </p:nvPicPr>
        <p:blipFill>
          <a:blip r:embed="rId8"/>
          <a:stretch>
            <a:fillRect/>
          </a:stretch>
        </p:blipFill>
        <p:spPr>
          <a:xfrm>
            <a:off x="6618260" y="3597697"/>
            <a:ext cx="1638300" cy="2705100"/>
          </a:xfrm>
          <a:prstGeom prst="rect">
            <a:avLst/>
          </a:prstGeom>
        </p:spPr>
      </p:pic>
      <p:sp>
        <p:nvSpPr>
          <p:cNvPr id="17" name="Rectangle 12">
            <a:extLst>
              <a:ext uri="{FF2B5EF4-FFF2-40B4-BE49-F238E27FC236}">
                <a16:creationId xmlns:a16="http://schemas.microsoft.com/office/drawing/2014/main" id="{9B117EDA-9DA4-4F72-A985-E3496EEFA3C1}"/>
              </a:ext>
            </a:extLst>
          </p:cNvPr>
          <p:cNvSpPr/>
          <p:nvPr/>
        </p:nvSpPr>
        <p:spPr>
          <a:xfrm>
            <a:off x="6378256" y="2120369"/>
            <a:ext cx="2121102" cy="1477328"/>
          </a:xfrm>
          <a:prstGeom prst="rect">
            <a:avLst/>
          </a:prstGeom>
        </p:spPr>
        <p:txBody>
          <a:bodyPr wrap="square">
            <a:spAutoFit/>
          </a:bodyPr>
          <a:lstStyle/>
          <a:p>
            <a:pPr algn="ctr"/>
            <a:r>
              <a:rPr lang="es-ES" kern="0" dirty="0">
                <a:solidFill>
                  <a:srgbClr val="000000"/>
                </a:solidFill>
              </a:rPr>
              <a:t>Al presionar 2 veces siguiente nos aparece la opción “Formato de Datos”</a:t>
            </a:r>
            <a:endParaRPr lang="es-ES_tradnl" dirty="0"/>
          </a:p>
        </p:txBody>
      </p:sp>
    </p:spTree>
    <p:extLst>
      <p:ext uri="{BB962C8B-B14F-4D97-AF65-F5344CB8AC3E}">
        <p14:creationId xmlns:p14="http://schemas.microsoft.com/office/powerpoint/2010/main" val="1048498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DC32AE7-D4A3-4B3E-BF7C-11B8CD0F6E27}"/>
              </a:ext>
            </a:extLst>
          </p:cNvPr>
          <p:cNvSpPr>
            <a:spLocks noGrp="1"/>
          </p:cNvSpPr>
          <p:nvPr>
            <p:ph type="sldNum" sz="quarter" idx="4"/>
          </p:nvPr>
        </p:nvSpPr>
        <p:spPr/>
        <p:txBody>
          <a:bodyPr/>
          <a:lstStyle/>
          <a:p>
            <a:fld id="{7536BA00-E649-495D-B82A-3219CB1D2429}" type="slidenum">
              <a:rPr lang="es-CL" smtClean="0"/>
              <a:pPr/>
              <a:t>31</a:t>
            </a:fld>
            <a:endParaRPr lang="es-CL" dirty="0"/>
          </a:p>
        </p:txBody>
      </p:sp>
      <p:sp>
        <p:nvSpPr>
          <p:cNvPr id="4" name="Marcador de contenido 1">
            <a:extLst>
              <a:ext uri="{FF2B5EF4-FFF2-40B4-BE49-F238E27FC236}">
                <a16:creationId xmlns:a16="http://schemas.microsoft.com/office/drawing/2014/main" id="{58F3F4D0-04D4-473D-AB22-F71ED84F402F}"/>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6" name="Título 1">
            <a:extLst>
              <a:ext uri="{FF2B5EF4-FFF2-40B4-BE49-F238E27FC236}">
                <a16:creationId xmlns:a16="http://schemas.microsoft.com/office/drawing/2014/main" id="{0BA1D6BB-1DB5-4E0E-8E83-A6EF843875B3}"/>
              </a:ext>
            </a:extLst>
          </p:cNvPr>
          <p:cNvSpPr txBox="1">
            <a:spLocks/>
          </p:cNvSpPr>
          <p:nvPr/>
        </p:nvSpPr>
        <p:spPr bwMode="auto">
          <a:xfrm>
            <a:off x="1040130" y="303358"/>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ES" sz="2000" kern="0" dirty="0">
                <a:latin typeface="Calibri Light" panose="020F0302020204030204" pitchFamily="34" charset="0"/>
                <a:cs typeface="Calibri Light" panose="020F0302020204030204" pitchFamily="34" charset="0"/>
              </a:rPr>
              <a:t>Errores frecuentes y Acciones de Corrección</a:t>
            </a:r>
            <a:endParaRPr lang="es-CL" sz="2000" kern="0" dirty="0">
              <a:latin typeface="Calibri Light" panose="020F0302020204030204" pitchFamily="34" charset="0"/>
              <a:cs typeface="Calibri Light" panose="020F0302020204030204" pitchFamily="34" charset="0"/>
            </a:endParaRPr>
          </a:p>
        </p:txBody>
      </p:sp>
      <p:sp>
        <p:nvSpPr>
          <p:cNvPr id="7" name="Rectángulo 6">
            <a:extLst>
              <a:ext uri="{FF2B5EF4-FFF2-40B4-BE49-F238E27FC236}">
                <a16:creationId xmlns:a16="http://schemas.microsoft.com/office/drawing/2014/main" id="{2256E2D2-401E-40B6-80D5-95E0CB05A4C2}"/>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0" name="CuadroTexto 9">
            <a:extLst>
              <a:ext uri="{FF2B5EF4-FFF2-40B4-BE49-F238E27FC236}">
                <a16:creationId xmlns:a16="http://schemas.microsoft.com/office/drawing/2014/main" id="{2E78024F-9AF7-4624-A17A-D354636C69B6}"/>
              </a:ext>
            </a:extLst>
          </p:cNvPr>
          <p:cNvSpPr txBox="1"/>
          <p:nvPr/>
        </p:nvSpPr>
        <p:spPr>
          <a:xfrm>
            <a:off x="448056" y="2002536"/>
            <a:ext cx="4681728" cy="4309872"/>
          </a:xfrm>
          <a:prstGeom prst="rect">
            <a:avLst/>
          </a:prstGeom>
          <a:solidFill>
            <a:schemeClr val="bg1"/>
          </a:solidFill>
          <a:ln w="9525">
            <a:solidFill>
              <a:schemeClr val="accent1"/>
            </a:solidFill>
            <a:miter lim="800000"/>
            <a:headEnd/>
            <a:tailEnd/>
          </a:ln>
          <a:effectLst/>
        </p:spPr>
        <p:txBody>
          <a:bodyPr vert="horz" wrap="square" lIns="72009" tIns="72009" rIns="72009" bIns="72009" numCol="1" rtlCol="0" anchor="t" anchorCtr="0" compatLnSpc="1">
            <a:prstTxWarp prst="textNoShape">
              <a:avLst/>
            </a:prstTxWarp>
            <a:noAutofit/>
          </a:bodyPr>
          <a:lstStyle/>
          <a:p>
            <a:pPr marL="1587"/>
            <a:r>
              <a:rPr lang="es-MX" dirty="0">
                <a:solidFill>
                  <a:srgbClr val="000000"/>
                </a:solidFill>
              </a:rPr>
              <a:t>Columna Matriz Base</a:t>
            </a: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r>
              <a:rPr lang="es-MX" dirty="0">
                <a:solidFill>
                  <a:srgbClr val="000000"/>
                </a:solidFill>
              </a:rPr>
              <a:t>Solución es dejar solo con la matriz base correspondiente (solo una)</a:t>
            </a:r>
          </a:p>
          <a:p>
            <a:pPr marL="1587"/>
            <a:endParaRPr lang="es-MX" dirty="0">
              <a:solidFill>
                <a:srgbClr val="000000"/>
              </a:solidFill>
            </a:endParaRPr>
          </a:p>
          <a:p>
            <a:pPr marL="1587" indent="0">
              <a:buNone/>
            </a:pPr>
            <a:endParaRPr lang="es-MX" sz="1200" dirty="0"/>
          </a:p>
        </p:txBody>
      </p:sp>
      <p:sp>
        <p:nvSpPr>
          <p:cNvPr id="11" name="CuadroTexto 10">
            <a:extLst>
              <a:ext uri="{FF2B5EF4-FFF2-40B4-BE49-F238E27FC236}">
                <a16:creationId xmlns:a16="http://schemas.microsoft.com/office/drawing/2014/main" id="{57C4FA46-66CD-4A37-8FB6-4ED863CD9AB0}"/>
              </a:ext>
            </a:extLst>
          </p:cNvPr>
          <p:cNvSpPr txBox="1"/>
          <p:nvPr/>
        </p:nvSpPr>
        <p:spPr>
          <a:xfrm>
            <a:off x="6629400" y="2002536"/>
            <a:ext cx="4681728" cy="4309872"/>
          </a:xfrm>
          <a:prstGeom prst="rect">
            <a:avLst/>
          </a:prstGeom>
          <a:solidFill>
            <a:schemeClr val="bg1"/>
          </a:solidFill>
          <a:ln w="9525">
            <a:solidFill>
              <a:schemeClr val="accent1"/>
            </a:solidFill>
            <a:miter lim="800000"/>
            <a:headEnd/>
            <a:tailEnd/>
          </a:ln>
          <a:effectLst/>
        </p:spPr>
        <p:txBody>
          <a:bodyPr vert="horz" wrap="square" lIns="72009" tIns="72009" rIns="72009" bIns="72009" numCol="1" rtlCol="0" anchor="t" anchorCtr="0" compatLnSpc="1">
            <a:prstTxWarp prst="textNoShape">
              <a:avLst/>
            </a:prstTxWarp>
            <a:noAutofit/>
          </a:bodyPr>
          <a:lstStyle/>
          <a:p>
            <a:pPr marL="1587"/>
            <a:r>
              <a:rPr lang="es-MX" dirty="0">
                <a:solidFill>
                  <a:srgbClr val="000000"/>
                </a:solidFill>
              </a:rPr>
              <a:t>Columna Mes</a:t>
            </a: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r>
              <a:rPr lang="es-MX" dirty="0">
                <a:solidFill>
                  <a:srgbClr val="000000"/>
                </a:solidFill>
              </a:rPr>
              <a:t>Solución Cambiar a Formato Texto con 2 cifras.</a:t>
            </a:r>
          </a:p>
          <a:p>
            <a:endParaRPr lang="es-MX" dirty="0">
              <a:solidFill>
                <a:srgbClr val="000000"/>
              </a:solidFill>
            </a:endParaRPr>
          </a:p>
          <a:p>
            <a:r>
              <a:rPr lang="es-MX" dirty="0">
                <a:solidFill>
                  <a:srgbClr val="000000"/>
                </a:solidFill>
              </a:rPr>
              <a:t>=TEXTO(“Columna a cambias”,”00”)</a:t>
            </a:r>
          </a:p>
          <a:p>
            <a:pPr marL="1587"/>
            <a:endParaRPr lang="es-MX" dirty="0">
              <a:solidFill>
                <a:srgbClr val="000000"/>
              </a:solidFill>
            </a:endParaRPr>
          </a:p>
          <a:p>
            <a:pPr marL="1587" indent="0">
              <a:buNone/>
            </a:pPr>
            <a:endParaRPr lang="es-MX" sz="1200" dirty="0"/>
          </a:p>
        </p:txBody>
      </p:sp>
      <p:pic>
        <p:nvPicPr>
          <p:cNvPr id="14" name="Picture 9">
            <a:extLst>
              <a:ext uri="{FF2B5EF4-FFF2-40B4-BE49-F238E27FC236}">
                <a16:creationId xmlns:a16="http://schemas.microsoft.com/office/drawing/2014/main" id="{85088DE4-AE23-49A6-9CB4-791CF3831732}"/>
              </a:ext>
            </a:extLst>
          </p:cNvPr>
          <p:cNvPicPr>
            <a:picLocks noChangeAspect="1"/>
          </p:cNvPicPr>
          <p:nvPr/>
        </p:nvPicPr>
        <p:blipFill>
          <a:blip r:embed="rId2"/>
          <a:stretch>
            <a:fillRect/>
          </a:stretch>
        </p:blipFill>
        <p:spPr>
          <a:xfrm>
            <a:off x="5344455" y="5491650"/>
            <a:ext cx="1117452" cy="1117452"/>
          </a:xfrm>
          <a:prstGeom prst="rect">
            <a:avLst/>
          </a:prstGeom>
        </p:spPr>
      </p:pic>
      <p:sp>
        <p:nvSpPr>
          <p:cNvPr id="15" name="Rectangle 10">
            <a:extLst>
              <a:ext uri="{FF2B5EF4-FFF2-40B4-BE49-F238E27FC236}">
                <a16:creationId xmlns:a16="http://schemas.microsoft.com/office/drawing/2014/main" id="{CE2AFCCA-A556-4D0F-86D8-DFC08AE463C2}"/>
              </a:ext>
            </a:extLst>
          </p:cNvPr>
          <p:cNvSpPr/>
          <p:nvPr/>
        </p:nvSpPr>
        <p:spPr>
          <a:xfrm>
            <a:off x="532300" y="2546345"/>
            <a:ext cx="1725930" cy="646331"/>
          </a:xfrm>
          <a:prstGeom prst="rect">
            <a:avLst/>
          </a:prstGeom>
        </p:spPr>
        <p:txBody>
          <a:bodyPr wrap="square">
            <a:spAutoFit/>
          </a:bodyPr>
          <a:lstStyle/>
          <a:p>
            <a:pPr algn="ctr"/>
            <a:r>
              <a:rPr lang="es-ES" kern="0" dirty="0">
                <a:solidFill>
                  <a:srgbClr val="000000"/>
                </a:solidFill>
              </a:rPr>
              <a:t>Valores incorrectos</a:t>
            </a:r>
            <a:endParaRPr lang="es-ES_tradnl" dirty="0"/>
          </a:p>
        </p:txBody>
      </p:sp>
      <p:sp>
        <p:nvSpPr>
          <p:cNvPr id="16" name="Rectangle 15">
            <a:extLst>
              <a:ext uri="{FF2B5EF4-FFF2-40B4-BE49-F238E27FC236}">
                <a16:creationId xmlns:a16="http://schemas.microsoft.com/office/drawing/2014/main" id="{74692925-34C2-4519-A19E-629E7A9AA8B6}"/>
              </a:ext>
            </a:extLst>
          </p:cNvPr>
          <p:cNvSpPr/>
          <p:nvPr/>
        </p:nvSpPr>
        <p:spPr>
          <a:xfrm>
            <a:off x="2788920" y="2546345"/>
            <a:ext cx="1920181" cy="923330"/>
          </a:xfrm>
          <a:prstGeom prst="rect">
            <a:avLst/>
          </a:prstGeom>
        </p:spPr>
        <p:txBody>
          <a:bodyPr wrap="square">
            <a:spAutoFit/>
          </a:bodyPr>
          <a:lstStyle/>
          <a:p>
            <a:pPr algn="ctr"/>
            <a:r>
              <a:rPr lang="es-ES" kern="0" dirty="0">
                <a:solidFill>
                  <a:srgbClr val="000000"/>
                </a:solidFill>
              </a:rPr>
              <a:t>Corregir error en la matriz </a:t>
            </a:r>
          </a:p>
          <a:p>
            <a:pPr algn="ctr"/>
            <a:endParaRPr lang="es-ES_tradnl" dirty="0"/>
          </a:p>
        </p:txBody>
      </p:sp>
      <p:pic>
        <p:nvPicPr>
          <p:cNvPr id="17" name="Imagen 16">
            <a:extLst>
              <a:ext uri="{FF2B5EF4-FFF2-40B4-BE49-F238E27FC236}">
                <a16:creationId xmlns:a16="http://schemas.microsoft.com/office/drawing/2014/main" id="{BC4CFA37-627B-427B-A9FB-1CAA5F7772A2}"/>
              </a:ext>
            </a:extLst>
          </p:cNvPr>
          <p:cNvPicPr>
            <a:picLocks noChangeAspect="1"/>
          </p:cNvPicPr>
          <p:nvPr/>
        </p:nvPicPr>
        <p:blipFill rotWithShape="1">
          <a:blip r:embed="rId3"/>
          <a:srcRect t="8297" b="25212"/>
          <a:stretch/>
        </p:blipFill>
        <p:spPr>
          <a:xfrm>
            <a:off x="754911" y="3489984"/>
            <a:ext cx="1256414" cy="1651953"/>
          </a:xfrm>
          <a:prstGeom prst="rect">
            <a:avLst/>
          </a:prstGeom>
        </p:spPr>
      </p:pic>
      <p:pic>
        <p:nvPicPr>
          <p:cNvPr id="18" name="Imagen 17">
            <a:extLst>
              <a:ext uri="{FF2B5EF4-FFF2-40B4-BE49-F238E27FC236}">
                <a16:creationId xmlns:a16="http://schemas.microsoft.com/office/drawing/2014/main" id="{FE877090-954A-460E-8CC2-13BAD154FF7A}"/>
              </a:ext>
            </a:extLst>
          </p:cNvPr>
          <p:cNvPicPr>
            <a:picLocks noChangeAspect="1"/>
          </p:cNvPicPr>
          <p:nvPr/>
        </p:nvPicPr>
        <p:blipFill rotWithShape="1">
          <a:blip r:embed="rId4"/>
          <a:srcRect t="6970"/>
          <a:stretch/>
        </p:blipFill>
        <p:spPr>
          <a:xfrm>
            <a:off x="3077061" y="3220200"/>
            <a:ext cx="1343897" cy="1958313"/>
          </a:xfrm>
          <a:prstGeom prst="rect">
            <a:avLst/>
          </a:prstGeom>
        </p:spPr>
      </p:pic>
      <p:pic>
        <p:nvPicPr>
          <p:cNvPr id="2" name="Imagen 1">
            <a:extLst>
              <a:ext uri="{FF2B5EF4-FFF2-40B4-BE49-F238E27FC236}">
                <a16:creationId xmlns:a16="http://schemas.microsoft.com/office/drawing/2014/main" id="{9D5B75AA-D9F4-4BA1-B810-3BD3B2EC3ADB}"/>
              </a:ext>
            </a:extLst>
          </p:cNvPr>
          <p:cNvPicPr>
            <a:picLocks noChangeAspect="1"/>
          </p:cNvPicPr>
          <p:nvPr/>
        </p:nvPicPr>
        <p:blipFill>
          <a:blip r:embed="rId5"/>
          <a:stretch>
            <a:fillRect/>
          </a:stretch>
        </p:blipFill>
        <p:spPr>
          <a:xfrm>
            <a:off x="8089201" y="2377970"/>
            <a:ext cx="1762125" cy="2224028"/>
          </a:xfrm>
          <a:prstGeom prst="rect">
            <a:avLst/>
          </a:prstGeom>
        </p:spPr>
      </p:pic>
    </p:spTree>
    <p:extLst>
      <p:ext uri="{BB962C8B-B14F-4D97-AF65-F5344CB8AC3E}">
        <p14:creationId xmlns:p14="http://schemas.microsoft.com/office/powerpoint/2010/main" val="749416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Aplicar Matriz de Validación – Corregir Errores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32</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8" name="Marcador de contenido 1">
            <a:extLst>
              <a:ext uri="{FF2B5EF4-FFF2-40B4-BE49-F238E27FC236}">
                <a16:creationId xmlns:a16="http://schemas.microsoft.com/office/drawing/2014/main" id="{0CB42FE8-493E-D04A-A734-5CE224998F46}"/>
              </a:ext>
            </a:extLst>
          </p:cNvPr>
          <p:cNvSpPr txBox="1">
            <a:spLocks/>
          </p:cNvSpPr>
          <p:nvPr/>
        </p:nvSpPr>
        <p:spPr>
          <a:xfrm>
            <a:off x="543560" y="889915"/>
            <a:ext cx="7714320" cy="797482"/>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285750" indent="-285750">
              <a:buFont typeface="Arial" panose="020B0604020202020204" pitchFamily="34" charset="0"/>
              <a:buChar char="•"/>
            </a:pPr>
            <a:endParaRPr lang="es-ES" kern="0" dirty="0">
              <a:solidFill>
                <a:srgbClr val="000000"/>
              </a:solidFill>
            </a:endParaRPr>
          </a:p>
          <a:p>
            <a:pPr marL="285750" indent="-285750">
              <a:buFont typeface="Arial" panose="020B0604020202020204" pitchFamily="34" charset="0"/>
              <a:buChar char="•"/>
            </a:pPr>
            <a:r>
              <a:rPr lang="es-ES" kern="0" dirty="0">
                <a:solidFill>
                  <a:srgbClr val="000000"/>
                </a:solidFill>
              </a:rPr>
              <a:t>Consideraciones para completar y generar una buena validación en la matriz A:</a:t>
            </a:r>
          </a:p>
          <a:p>
            <a:endParaRPr lang="es-ES" kern="0" dirty="0">
              <a:solidFill>
                <a:srgbClr val="000000"/>
              </a:solidFill>
            </a:endParaRPr>
          </a:p>
          <a:p>
            <a:pPr marL="285750" indent="-285750">
              <a:buFont typeface="Arial" panose="020B0604020202020204" pitchFamily="34" charset="0"/>
              <a:buChar char="•"/>
            </a:pPr>
            <a:endParaRPr lang="es-ES" kern="0" dirty="0">
              <a:solidFill>
                <a:srgbClr val="000000"/>
              </a:solidFill>
            </a:endParaRPr>
          </a:p>
        </p:txBody>
      </p:sp>
      <p:sp>
        <p:nvSpPr>
          <p:cNvPr id="11" name="CuadroTexto 10">
            <a:extLst>
              <a:ext uri="{FF2B5EF4-FFF2-40B4-BE49-F238E27FC236}">
                <a16:creationId xmlns:a16="http://schemas.microsoft.com/office/drawing/2014/main" id="{57F76D8A-2289-4C4C-8E89-2FE1D8214532}"/>
              </a:ext>
            </a:extLst>
          </p:cNvPr>
          <p:cNvSpPr txBox="1"/>
          <p:nvPr/>
        </p:nvSpPr>
        <p:spPr>
          <a:xfrm>
            <a:off x="293331" y="5611906"/>
            <a:ext cx="11434399" cy="89550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lgn="just">
              <a:buNone/>
            </a:pPr>
            <a:r>
              <a:rPr lang="es-MX" sz="1600" dirty="0">
                <a:solidFill>
                  <a:srgbClr val="000000"/>
                </a:solidFill>
              </a:rPr>
              <a:t>Nota:  Para los casos “MA” que superen los 5 días, estos deben corregirse a 5 ya que el sistema contempla días calendario para la conformación del archivo, no los días laborales para el sistema de turno respecto a la normativa del permiso por matrimonio o Acuerdo Unión Civil.</a:t>
            </a:r>
          </a:p>
          <a:p>
            <a:pPr marL="1587" indent="0">
              <a:buNone/>
            </a:pPr>
            <a:endParaRPr lang="es-MX" sz="1600" dirty="0">
              <a:solidFill>
                <a:srgbClr val="000000"/>
              </a:solidFill>
            </a:endParaRPr>
          </a:p>
        </p:txBody>
      </p:sp>
      <p:pic>
        <p:nvPicPr>
          <p:cNvPr id="12" name="Imagen 11">
            <a:extLst>
              <a:ext uri="{FF2B5EF4-FFF2-40B4-BE49-F238E27FC236}">
                <a16:creationId xmlns:a16="http://schemas.microsoft.com/office/drawing/2014/main" id="{C1CDC797-3F17-4462-92C0-CE5FDAE6BEED}"/>
              </a:ext>
            </a:extLst>
          </p:cNvPr>
          <p:cNvPicPr>
            <a:picLocks noChangeAspect="1"/>
          </p:cNvPicPr>
          <p:nvPr/>
        </p:nvPicPr>
        <p:blipFill>
          <a:blip r:embed="rId3"/>
          <a:stretch>
            <a:fillRect/>
          </a:stretch>
        </p:blipFill>
        <p:spPr>
          <a:xfrm>
            <a:off x="989132" y="1624644"/>
            <a:ext cx="10042796" cy="3808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2982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ES" sz="2000" dirty="0">
                <a:latin typeface="Calibri Light" panose="020F0302020204030204" pitchFamily="34" charset="0"/>
                <a:cs typeface="Calibri Light" panose="020F0302020204030204" pitchFamily="34" charset="0"/>
              </a:rPr>
              <a:t>Correlación de matrices anteriores </a:t>
            </a:r>
            <a:r>
              <a:rPr lang="es-CL" sz="2000" dirty="0">
                <a:latin typeface="Calibri Light" panose="020F0302020204030204" pitchFamily="34" charset="0"/>
                <a:cs typeface="Calibri Light" panose="020F0302020204030204" pitchFamily="34" charset="0"/>
              </a:rPr>
              <a:t>– Matriz L y A</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33</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2" name="Marcador de contenido 1">
            <a:extLst>
              <a:ext uri="{FF2B5EF4-FFF2-40B4-BE49-F238E27FC236}">
                <a16:creationId xmlns:a16="http://schemas.microsoft.com/office/drawing/2014/main" id="{79363461-546C-6541-96E6-7319BC632E0B}"/>
              </a:ext>
            </a:extLst>
          </p:cNvPr>
          <p:cNvSpPr txBox="1">
            <a:spLocks/>
          </p:cNvSpPr>
          <p:nvPr/>
        </p:nvSpPr>
        <p:spPr>
          <a:xfrm>
            <a:off x="510716" y="1234639"/>
            <a:ext cx="6361424" cy="4638260"/>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just"/>
            <a:r>
              <a:rPr lang="es-ES" sz="2000" kern="0" dirty="0">
                <a:solidFill>
                  <a:srgbClr val="000000"/>
                </a:solidFill>
              </a:rPr>
              <a:t>Al hecho de ser una matriz acumulativa siempre tener presentes lo siguientes:</a:t>
            </a:r>
          </a:p>
          <a:p>
            <a:pPr marL="285750" indent="-285750" algn="just">
              <a:buFont typeface="Arial" panose="020B0604020202020204" pitchFamily="34" charset="0"/>
              <a:buChar char="•"/>
            </a:pPr>
            <a:endParaRPr lang="es-ES" sz="2000" b="1" kern="0" dirty="0">
              <a:solidFill>
                <a:srgbClr val="000000"/>
              </a:solidFill>
            </a:endParaRPr>
          </a:p>
          <a:p>
            <a:pPr marL="483357" lvl="1" indent="-285750" algn="just">
              <a:spcAft>
                <a:spcPts val="1200"/>
              </a:spcAft>
              <a:buFont typeface="Arial" panose="020B0604020202020204" pitchFamily="34" charset="0"/>
              <a:buChar char="•"/>
            </a:pPr>
            <a:r>
              <a:rPr lang="es-ES" sz="2000" kern="0" dirty="0">
                <a:solidFill>
                  <a:srgbClr val="000000"/>
                </a:solidFill>
              </a:rPr>
              <a:t>No pueden aparecer menos casos que el corte anterior</a:t>
            </a:r>
          </a:p>
          <a:p>
            <a:pPr marL="483357" lvl="1" indent="-285750" algn="just">
              <a:spcAft>
                <a:spcPts val="1200"/>
              </a:spcAft>
              <a:buFont typeface="Arial" panose="020B0604020202020204" pitchFamily="34" charset="0"/>
              <a:buChar char="•"/>
            </a:pPr>
            <a:r>
              <a:rPr lang="es-ES" sz="2000" kern="0" dirty="0">
                <a:solidFill>
                  <a:srgbClr val="000000"/>
                </a:solidFill>
              </a:rPr>
              <a:t>Si en algún aspecto la calidad contractual del funcionario informado cambia, esta solo cambiará a contar del nuevo corte, conservando la información histórica.</a:t>
            </a:r>
          </a:p>
          <a:p>
            <a:pPr lvl="2" indent="0">
              <a:buNone/>
            </a:pPr>
            <a:endParaRPr lang="es-ES" kern="0" dirty="0">
              <a:solidFill>
                <a:srgbClr val="000000"/>
              </a:solidFill>
            </a:endParaRPr>
          </a:p>
        </p:txBody>
      </p:sp>
      <p:pic>
        <p:nvPicPr>
          <p:cNvPr id="16" name="Picture 6">
            <a:extLst>
              <a:ext uri="{FF2B5EF4-FFF2-40B4-BE49-F238E27FC236}">
                <a16:creationId xmlns:a16="http://schemas.microsoft.com/office/drawing/2014/main" id="{F4547280-8200-421E-8DDF-42237030155A}"/>
              </a:ext>
            </a:extLst>
          </p:cNvPr>
          <p:cNvPicPr>
            <a:picLocks noChangeAspect="1"/>
          </p:cNvPicPr>
          <p:nvPr/>
        </p:nvPicPr>
        <p:blipFill>
          <a:blip r:embed="rId3"/>
          <a:stretch>
            <a:fillRect/>
          </a:stretch>
        </p:blipFill>
        <p:spPr>
          <a:xfrm>
            <a:off x="8182468" y="3682890"/>
            <a:ext cx="3857568" cy="2747272"/>
          </a:xfrm>
          <a:prstGeom prst="rect">
            <a:avLst/>
          </a:prstGeom>
        </p:spPr>
      </p:pic>
    </p:spTree>
    <p:extLst>
      <p:ext uri="{BB962C8B-B14F-4D97-AF65-F5344CB8AC3E}">
        <p14:creationId xmlns:p14="http://schemas.microsoft.com/office/powerpoint/2010/main" val="3948649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08287" y="303359"/>
            <a:ext cx="9089205" cy="307777"/>
          </a:xfrm>
        </p:spPr>
        <p:txBody>
          <a:bodyPr/>
          <a:lstStyle/>
          <a:p>
            <a:r>
              <a:rPr lang="es-CL" sz="2000" dirty="0">
                <a:latin typeface="Calibri Light" panose="020F0302020204030204" pitchFamily="34" charset="0"/>
                <a:cs typeface="Calibri Light" panose="020F0302020204030204" pitchFamily="34" charset="0"/>
              </a:rPr>
              <a:t>Consultas</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34</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4" name="Picture 3">
            <a:extLst>
              <a:ext uri="{FF2B5EF4-FFF2-40B4-BE49-F238E27FC236}">
                <a16:creationId xmlns:a16="http://schemas.microsoft.com/office/drawing/2014/main" id="{07942336-E3CC-3F4C-A3FF-A6285D6A0C70}"/>
              </a:ext>
            </a:extLst>
          </p:cNvPr>
          <p:cNvPicPr>
            <a:picLocks noChangeAspect="1"/>
          </p:cNvPicPr>
          <p:nvPr/>
        </p:nvPicPr>
        <p:blipFill>
          <a:blip r:embed="rId3"/>
          <a:stretch>
            <a:fillRect/>
          </a:stretch>
        </p:blipFill>
        <p:spPr>
          <a:xfrm>
            <a:off x="5173763" y="1335886"/>
            <a:ext cx="1844474" cy="3206427"/>
          </a:xfrm>
          <a:prstGeom prst="rect">
            <a:avLst/>
          </a:prstGeom>
        </p:spPr>
      </p:pic>
      <p:sp>
        <p:nvSpPr>
          <p:cNvPr id="9" name="Rectángulo 4">
            <a:extLst>
              <a:ext uri="{FF2B5EF4-FFF2-40B4-BE49-F238E27FC236}">
                <a16:creationId xmlns:a16="http://schemas.microsoft.com/office/drawing/2014/main" id="{94BED606-B69A-184F-B09E-3DE2979FCE7C}"/>
              </a:ext>
            </a:extLst>
          </p:cNvPr>
          <p:cNvSpPr/>
          <p:nvPr/>
        </p:nvSpPr>
        <p:spPr>
          <a:xfrm>
            <a:off x="196770" y="4542313"/>
            <a:ext cx="11817752" cy="584775"/>
          </a:xfrm>
          <a:prstGeom prst="rect">
            <a:avLst/>
          </a:prstGeom>
        </p:spPr>
        <p:txBody>
          <a:bodyPr wrap="square">
            <a:spAutoFit/>
          </a:bodyPr>
          <a:lstStyle/>
          <a:p>
            <a:pPr marL="355600" lvl="1" algn="ctr">
              <a:buClr>
                <a:schemeClr val="accent1"/>
              </a:buClr>
              <a:defRPr/>
            </a:pPr>
            <a:r>
              <a:rPr lang="es-CL" sz="3200" dirty="0">
                <a:solidFill>
                  <a:schemeClr val="accent5"/>
                </a:solidFill>
              </a:rPr>
              <a:t>¿Preguntas ?</a:t>
            </a:r>
          </a:p>
        </p:txBody>
      </p:sp>
    </p:spTree>
    <p:extLst>
      <p:ext uri="{BB962C8B-B14F-4D97-AF65-F5344CB8AC3E}">
        <p14:creationId xmlns:p14="http://schemas.microsoft.com/office/powerpoint/2010/main" val="1900134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MX" sz="2000" dirty="0">
                <a:latin typeface="Calibri Light" panose="020F0302020204030204" pitchFamily="34" charset="0"/>
                <a:cs typeface="Calibri Light" panose="020F0302020204030204" pitchFamily="34" charset="0"/>
              </a:rPr>
              <a:t>Recomendaciones Generales para Envió de Matrices a Referentes Minsal</a:t>
            </a: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35</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2" name="Marcador de contenido 1">
            <a:extLst>
              <a:ext uri="{FF2B5EF4-FFF2-40B4-BE49-F238E27FC236}">
                <a16:creationId xmlns:a16="http://schemas.microsoft.com/office/drawing/2014/main" id="{79363461-546C-6541-96E6-7319BC632E0B}"/>
              </a:ext>
            </a:extLst>
          </p:cNvPr>
          <p:cNvSpPr txBox="1">
            <a:spLocks/>
          </p:cNvSpPr>
          <p:nvPr/>
        </p:nvSpPr>
        <p:spPr>
          <a:xfrm>
            <a:off x="510715" y="1234639"/>
            <a:ext cx="9089205" cy="3921823"/>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just"/>
            <a:r>
              <a:rPr lang="es-ES" sz="2000" kern="0" dirty="0">
                <a:solidFill>
                  <a:srgbClr val="000000"/>
                </a:solidFill>
              </a:rPr>
              <a:t>Siempre considerar lo siguiente para enviar las matrices a sus referentes Minsal:</a:t>
            </a:r>
          </a:p>
          <a:p>
            <a:pPr algn="just"/>
            <a:endParaRPr lang="es-ES" sz="2000" kern="0" dirty="0">
              <a:solidFill>
                <a:srgbClr val="000000"/>
              </a:solidFill>
            </a:endParaRPr>
          </a:p>
          <a:p>
            <a:pPr marL="654807" lvl="1" indent="-457200" algn="just">
              <a:spcAft>
                <a:spcPts val="1800"/>
              </a:spcAft>
              <a:buFont typeface="Wingdings" panose="05000000000000000000" pitchFamily="2" charset="2"/>
              <a:buChar char="ü"/>
            </a:pPr>
            <a:r>
              <a:rPr lang="es-ES" sz="2000" kern="0" dirty="0">
                <a:solidFill>
                  <a:srgbClr val="000000"/>
                </a:solidFill>
              </a:rPr>
              <a:t>Los archivos deben contener el formato correspondiente para cada columna y su estructura de columnas, incluyendo “Corr_Cto” y “Estab”.</a:t>
            </a:r>
          </a:p>
          <a:p>
            <a:pPr marL="654807" lvl="1" indent="-457200" algn="just">
              <a:spcAft>
                <a:spcPts val="1800"/>
              </a:spcAft>
              <a:buFont typeface="Wingdings" panose="05000000000000000000" pitchFamily="2" charset="2"/>
              <a:buChar char="ü"/>
            </a:pPr>
            <a:r>
              <a:rPr lang="es-ES" sz="2000" kern="0" dirty="0">
                <a:solidFill>
                  <a:srgbClr val="000000"/>
                </a:solidFill>
              </a:rPr>
              <a:t>Los archivos no deben enviarse con los validadores, solo enviar los datos de acuerdo a su estructura.</a:t>
            </a:r>
          </a:p>
          <a:p>
            <a:pPr marL="654807" lvl="1" indent="-457200" algn="just">
              <a:spcAft>
                <a:spcPts val="1800"/>
              </a:spcAft>
              <a:buFont typeface="Wingdings" panose="05000000000000000000" pitchFamily="2" charset="2"/>
              <a:buChar char="ü"/>
            </a:pPr>
            <a:r>
              <a:rPr lang="es-ES" sz="2000" kern="0" dirty="0">
                <a:solidFill>
                  <a:srgbClr val="000000"/>
                </a:solidFill>
              </a:rPr>
              <a:t>Los archivos no deben enviarse con fórmulas, ya que estos pueden adulterar la información enviada al momento de abrirlos en otros equipos.</a:t>
            </a:r>
          </a:p>
          <a:p>
            <a:pPr marL="654807" lvl="1" indent="-457200" algn="just">
              <a:spcAft>
                <a:spcPts val="1800"/>
              </a:spcAft>
              <a:buFont typeface="Wingdings" panose="05000000000000000000" pitchFamily="2" charset="2"/>
              <a:buChar char="ü"/>
            </a:pPr>
            <a:r>
              <a:rPr lang="es-ES" sz="2000" kern="0" dirty="0">
                <a:solidFill>
                  <a:srgbClr val="000000"/>
                </a:solidFill>
              </a:rPr>
              <a:t>Los archivos deben enviarse posterior a la carga realizada en Dipres, adjuntando el certificado de carga correspondiente.</a:t>
            </a:r>
          </a:p>
          <a:p>
            <a:pPr lvl="2" indent="0">
              <a:buNone/>
            </a:pPr>
            <a:endParaRPr lang="es-ES" kern="0" dirty="0">
              <a:solidFill>
                <a:srgbClr val="000000"/>
              </a:solidFill>
            </a:endParaRPr>
          </a:p>
        </p:txBody>
      </p:sp>
      <mc:AlternateContent xmlns:mc="http://schemas.openxmlformats.org/markup-compatibility/2006" xmlns:am3d="http://schemas.microsoft.com/office/drawing/2017/model3d">
        <mc:Choice Requires="am3d">
          <p:graphicFrame>
            <p:nvGraphicFramePr>
              <p:cNvPr id="8" name="Modelo 3D 7" descr="Documento impreso">
                <a:extLst>
                  <a:ext uri="{FF2B5EF4-FFF2-40B4-BE49-F238E27FC236}">
                    <a16:creationId xmlns:a16="http://schemas.microsoft.com/office/drawing/2014/main" id="{FFE746B0-298F-42DE-9E7D-1D3132EB4617}"/>
                  </a:ext>
                </a:extLst>
              </p:cNvPr>
              <p:cNvGraphicFramePr>
                <a:graphicFrameLocks noChangeAspect="1"/>
              </p:cNvGraphicFramePr>
              <p:nvPr>
                <p:extLst>
                  <p:ext uri="{D42A27DB-BD31-4B8C-83A1-F6EECF244321}">
                    <p14:modId xmlns:p14="http://schemas.microsoft.com/office/powerpoint/2010/main" val="1568356585"/>
                  </p:ext>
                </p:extLst>
              </p:nvPr>
            </p:nvGraphicFramePr>
            <p:xfrm rot="20873562">
              <a:off x="9955559" y="3748307"/>
              <a:ext cx="2297695" cy="3026381"/>
            </p:xfrm>
            <a:graphic>
              <a:graphicData uri="http://schemas.microsoft.com/office/drawing/2017/model3d">
                <am3d:model3d r:embed="rId3">
                  <am3d:spPr>
                    <a:xfrm rot="20873562">
                      <a:off x="0" y="0"/>
                      <a:ext cx="2297695" cy="3026381"/>
                    </a:xfrm>
                    <a:prstGeom prst="rect">
                      <a:avLst/>
                    </a:prstGeom>
                  </am3d:spPr>
                  <am3d:camera>
                    <am3d:pos x="0" y="0" z="56475043"/>
                    <am3d:up dx="0" dy="36000000" dz="0"/>
                    <am3d:lookAt x="0" y="0" z="0"/>
                    <am3d:perspective fov="2700000"/>
                  </am3d:camera>
                  <am3d:trans>
                    <am3d:meterPerModelUnit n="9805309" d="1000000"/>
                    <am3d:preTrans dx="-1048" dy="-18000000" dz="0"/>
                    <am3d:scale>
                      <am3d:sx n="1000000" d="1000000"/>
                      <am3d:sy n="1000000" d="1000000"/>
                      <am3d:sz n="1000000" d="1000000"/>
                    </am3d:scale>
                    <am3d:rot ax="1841858" ay="514392" az="303451"/>
                    <am3d:postTrans dx="0" dy="0" dz="0"/>
                  </am3d:trans>
                  <am3d:attrSrcUrl r:id="rId4"/>
                  <am3d:raster rName="Office3DRenderer" rVer="16.0.8326">
                    <am3d:blip r:embed="rId5"/>
                  </am3d:raster>
                  <am3d:objViewport viewportSz="36807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8" name="Modelo 3D 7" descr="Documento impreso">
                <a:extLst>
                  <a:ext uri="{FF2B5EF4-FFF2-40B4-BE49-F238E27FC236}">
                    <a16:creationId xmlns:a16="http://schemas.microsoft.com/office/drawing/2014/main" id="{FFE746B0-298F-42DE-9E7D-1D3132EB4617}"/>
                  </a:ext>
                </a:extLst>
              </p:cNvPr>
              <p:cNvPicPr>
                <a:picLocks noGrp="1" noRot="1" noChangeAspect="1" noMove="1" noResize="1" noEditPoints="1" noAdjustHandles="1" noChangeArrowheads="1" noChangeShapeType="1" noCrop="1"/>
              </p:cNvPicPr>
              <p:nvPr/>
            </p:nvPicPr>
            <p:blipFill>
              <a:blip r:embed="rId6"/>
              <a:stretch>
                <a:fillRect/>
              </a:stretch>
            </p:blipFill>
            <p:spPr>
              <a:xfrm rot="20873562">
                <a:off x="9955559" y="3748307"/>
                <a:ext cx="2297695" cy="3026381"/>
              </a:xfrm>
              <a:prstGeom prst="rect">
                <a:avLst/>
              </a:prstGeom>
            </p:spPr>
          </p:pic>
        </mc:Fallback>
      </mc:AlternateContent>
    </p:spTree>
    <p:extLst>
      <p:ext uri="{BB962C8B-B14F-4D97-AF65-F5344CB8AC3E}">
        <p14:creationId xmlns:p14="http://schemas.microsoft.com/office/powerpoint/2010/main" val="2856127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MX" sz="2000" dirty="0">
                <a:latin typeface="Calibri Light" panose="020F0302020204030204" pitchFamily="34" charset="0"/>
                <a:cs typeface="Calibri Light" panose="020F0302020204030204" pitchFamily="34" charset="0"/>
              </a:rPr>
              <a:t>Recomendaciones Generales para Envió de Matrices a Referentes Minsal</a:t>
            </a: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36</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4" name="Imagen 3">
            <a:extLst>
              <a:ext uri="{FF2B5EF4-FFF2-40B4-BE49-F238E27FC236}">
                <a16:creationId xmlns:a16="http://schemas.microsoft.com/office/drawing/2014/main" id="{CF452E4A-3D3E-43A6-9FB7-5AA872CA9E2B}"/>
              </a:ext>
            </a:extLst>
          </p:cNvPr>
          <p:cNvPicPr>
            <a:picLocks noChangeAspect="1"/>
          </p:cNvPicPr>
          <p:nvPr/>
        </p:nvPicPr>
        <p:blipFill>
          <a:blip r:embed="rId3"/>
          <a:stretch>
            <a:fillRect/>
          </a:stretch>
        </p:blipFill>
        <p:spPr>
          <a:xfrm>
            <a:off x="340242" y="1167087"/>
            <a:ext cx="9522508" cy="3386060"/>
          </a:xfrm>
          <a:prstGeom prst="rect">
            <a:avLst/>
          </a:prstGeom>
        </p:spPr>
      </p:pic>
      <p:sp>
        <p:nvSpPr>
          <p:cNvPr id="8" name="Flecha: hacia arriba 7">
            <a:extLst>
              <a:ext uri="{FF2B5EF4-FFF2-40B4-BE49-F238E27FC236}">
                <a16:creationId xmlns:a16="http://schemas.microsoft.com/office/drawing/2014/main" id="{D74AD80E-AC2F-4EF5-8196-5F291CDE3834}"/>
              </a:ext>
            </a:extLst>
          </p:cNvPr>
          <p:cNvSpPr/>
          <p:nvPr/>
        </p:nvSpPr>
        <p:spPr>
          <a:xfrm>
            <a:off x="2743200" y="1762389"/>
            <a:ext cx="235670" cy="3572759"/>
          </a:xfrm>
          <a:prstGeom prst="up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0" name="Flecha: hacia arriba 9">
            <a:extLst>
              <a:ext uri="{FF2B5EF4-FFF2-40B4-BE49-F238E27FC236}">
                <a16:creationId xmlns:a16="http://schemas.microsoft.com/office/drawing/2014/main" id="{4260959A-A578-4515-B0DA-6F90ADFD1BA0}"/>
              </a:ext>
            </a:extLst>
          </p:cNvPr>
          <p:cNvSpPr/>
          <p:nvPr/>
        </p:nvSpPr>
        <p:spPr>
          <a:xfrm>
            <a:off x="8815633" y="1924216"/>
            <a:ext cx="235670" cy="3572759"/>
          </a:xfrm>
          <a:prstGeom prst="up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9" name="CuadroTexto 8">
            <a:extLst>
              <a:ext uri="{FF2B5EF4-FFF2-40B4-BE49-F238E27FC236}">
                <a16:creationId xmlns:a16="http://schemas.microsoft.com/office/drawing/2014/main" id="{0BD72B36-4560-410E-AAB4-81DE214771B0}"/>
              </a:ext>
            </a:extLst>
          </p:cNvPr>
          <p:cNvSpPr txBox="1"/>
          <p:nvPr/>
        </p:nvSpPr>
        <p:spPr>
          <a:xfrm>
            <a:off x="2479249" y="5324416"/>
            <a:ext cx="791851" cy="39592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72009" tIns="72009" rIns="72009" bIns="72009" numCol="1" rtlCol="0" anchor="t" anchorCtr="0" compatLnSpc="1">
            <a:prstTxWarp prst="textNoShape">
              <a:avLst/>
            </a:prstTxWarp>
            <a:noAutofit/>
          </a:bodyPr>
          <a:lstStyle/>
          <a:p>
            <a:pPr marL="1587" indent="0">
              <a:buNone/>
            </a:pPr>
            <a:r>
              <a:rPr lang="es-MX" sz="1600" dirty="0"/>
              <a:t>Paso 1</a:t>
            </a:r>
          </a:p>
        </p:txBody>
      </p:sp>
      <p:sp>
        <p:nvSpPr>
          <p:cNvPr id="13" name="CuadroTexto 12">
            <a:extLst>
              <a:ext uri="{FF2B5EF4-FFF2-40B4-BE49-F238E27FC236}">
                <a16:creationId xmlns:a16="http://schemas.microsoft.com/office/drawing/2014/main" id="{DBCBE5B2-52DF-4603-8115-D0623825A83F}"/>
              </a:ext>
            </a:extLst>
          </p:cNvPr>
          <p:cNvSpPr txBox="1"/>
          <p:nvPr/>
        </p:nvSpPr>
        <p:spPr>
          <a:xfrm>
            <a:off x="8537542" y="5488696"/>
            <a:ext cx="791851" cy="39592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72009" tIns="72009" rIns="72009" bIns="72009" numCol="1" rtlCol="0" anchor="t" anchorCtr="0" compatLnSpc="1">
            <a:prstTxWarp prst="textNoShape">
              <a:avLst/>
            </a:prstTxWarp>
            <a:noAutofit/>
          </a:bodyPr>
          <a:lstStyle/>
          <a:p>
            <a:pPr marL="1587" indent="0">
              <a:buNone/>
            </a:pPr>
            <a:r>
              <a:rPr lang="es-MX" sz="1600" dirty="0"/>
              <a:t>Paso 2</a:t>
            </a:r>
          </a:p>
        </p:txBody>
      </p:sp>
      <mc:AlternateContent xmlns:mc="http://schemas.openxmlformats.org/markup-compatibility/2006" xmlns:am3d="http://schemas.microsoft.com/office/drawing/2017/model3d">
        <mc:Choice Requires="am3d">
          <p:graphicFrame>
            <p:nvGraphicFramePr>
              <p:cNvPr id="14" name="Modelo 3D 13" descr="Documento impreso">
                <a:extLst>
                  <a:ext uri="{FF2B5EF4-FFF2-40B4-BE49-F238E27FC236}">
                    <a16:creationId xmlns:a16="http://schemas.microsoft.com/office/drawing/2014/main" id="{174B2412-0F38-4DD6-B852-0308EE76A8C4}"/>
                  </a:ext>
                </a:extLst>
              </p:cNvPr>
              <p:cNvGraphicFramePr>
                <a:graphicFrameLocks noChangeAspect="1"/>
              </p:cNvGraphicFramePr>
              <p:nvPr>
                <p:extLst>
                  <p:ext uri="{D42A27DB-BD31-4B8C-83A1-F6EECF244321}">
                    <p14:modId xmlns:p14="http://schemas.microsoft.com/office/powerpoint/2010/main" val="64574726"/>
                  </p:ext>
                </p:extLst>
              </p:nvPr>
            </p:nvGraphicFramePr>
            <p:xfrm rot="20873562">
              <a:off x="9955559" y="3748307"/>
              <a:ext cx="2297695" cy="3026381"/>
            </p:xfrm>
            <a:graphic>
              <a:graphicData uri="http://schemas.microsoft.com/office/drawing/2017/model3d">
                <am3d:model3d r:embed="rId4">
                  <am3d:spPr>
                    <a:xfrm rot="20873562">
                      <a:off x="0" y="0"/>
                      <a:ext cx="2297695" cy="3026381"/>
                    </a:xfrm>
                    <a:prstGeom prst="rect">
                      <a:avLst/>
                    </a:prstGeom>
                  </am3d:spPr>
                  <am3d:camera>
                    <am3d:pos x="0" y="0" z="56475043"/>
                    <am3d:up dx="0" dy="36000000" dz="0"/>
                    <am3d:lookAt x="0" y="0" z="0"/>
                    <am3d:perspective fov="2700000"/>
                  </am3d:camera>
                  <am3d:trans>
                    <am3d:meterPerModelUnit n="9805309" d="1000000"/>
                    <am3d:preTrans dx="-1048" dy="-18000000" dz="0"/>
                    <am3d:scale>
                      <am3d:sx n="1000000" d="1000000"/>
                      <am3d:sy n="1000000" d="1000000"/>
                      <am3d:sz n="1000000" d="1000000"/>
                    </am3d:scale>
                    <am3d:rot ax="1841858" ay="514392" az="303451"/>
                    <am3d:postTrans dx="0" dy="0" dz="0"/>
                  </am3d:trans>
                  <am3d:attrSrcUrl r:id="rId5"/>
                  <am3d:raster rName="Office3DRenderer" rVer="16.0.8326">
                    <am3d:blip r:embed="rId6"/>
                  </am3d:raster>
                  <am3d:objViewport viewportSz="36807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4" name="Modelo 3D 13" descr="Documento impreso">
                <a:extLst>
                  <a:ext uri="{FF2B5EF4-FFF2-40B4-BE49-F238E27FC236}">
                    <a16:creationId xmlns:a16="http://schemas.microsoft.com/office/drawing/2014/main" id="{174B2412-0F38-4DD6-B852-0308EE76A8C4}"/>
                  </a:ext>
                </a:extLst>
              </p:cNvPr>
              <p:cNvPicPr>
                <a:picLocks noGrp="1" noRot="1" noChangeAspect="1" noMove="1" noResize="1" noEditPoints="1" noAdjustHandles="1" noChangeArrowheads="1" noChangeShapeType="1" noCrop="1"/>
              </p:cNvPicPr>
              <p:nvPr/>
            </p:nvPicPr>
            <p:blipFill>
              <a:blip r:embed="rId7"/>
              <a:stretch>
                <a:fillRect/>
              </a:stretch>
            </p:blipFill>
            <p:spPr>
              <a:xfrm rot="20873562">
                <a:off x="9955559" y="3748307"/>
                <a:ext cx="2297695" cy="3026381"/>
              </a:xfrm>
              <a:prstGeom prst="rect">
                <a:avLst/>
              </a:prstGeom>
            </p:spPr>
          </p:pic>
        </mc:Fallback>
      </mc:AlternateContent>
    </p:spTree>
    <p:extLst>
      <p:ext uri="{BB962C8B-B14F-4D97-AF65-F5344CB8AC3E}">
        <p14:creationId xmlns:p14="http://schemas.microsoft.com/office/powerpoint/2010/main" val="1185746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MX" sz="2000" dirty="0">
                <a:latin typeface="Calibri Light" panose="020F0302020204030204" pitchFamily="34" charset="0"/>
                <a:cs typeface="Calibri Light" panose="020F0302020204030204" pitchFamily="34" charset="0"/>
              </a:rPr>
              <a:t>Recomendaciones Generales para Envió de Matrices a Referentes Minsal</a:t>
            </a:r>
            <a:endParaRPr lang="es-CL" sz="2000" dirty="0">
              <a:latin typeface="Calibri Light" panose="020F0302020204030204" pitchFamily="34" charset="0"/>
              <a:cs typeface="Calibri Light" panose="020F0302020204030204" pitchFamily="34" charset="0"/>
            </a:endParaRP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37</a:t>
            </a:fld>
            <a:endParaRPr lang="es-CL" dirty="0"/>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pic>
        <p:nvPicPr>
          <p:cNvPr id="7" name="Imagen 6">
            <a:extLst>
              <a:ext uri="{FF2B5EF4-FFF2-40B4-BE49-F238E27FC236}">
                <a16:creationId xmlns:a16="http://schemas.microsoft.com/office/drawing/2014/main" id="{8BEB9A92-11B3-439A-BB36-C6558368F00D}"/>
              </a:ext>
            </a:extLst>
          </p:cNvPr>
          <p:cNvPicPr>
            <a:picLocks noChangeAspect="1"/>
          </p:cNvPicPr>
          <p:nvPr/>
        </p:nvPicPr>
        <p:blipFill>
          <a:blip r:embed="rId3"/>
          <a:stretch>
            <a:fillRect/>
          </a:stretch>
        </p:blipFill>
        <p:spPr>
          <a:xfrm>
            <a:off x="872872" y="1195677"/>
            <a:ext cx="8616099" cy="5358963"/>
          </a:xfrm>
          <a:prstGeom prst="rect">
            <a:avLst/>
          </a:prstGeom>
        </p:spPr>
      </p:pic>
      <mc:AlternateContent xmlns:mc="http://schemas.openxmlformats.org/markup-compatibility/2006" xmlns:am3d="http://schemas.microsoft.com/office/drawing/2017/model3d">
        <mc:Choice Requires="am3d">
          <p:graphicFrame>
            <p:nvGraphicFramePr>
              <p:cNvPr id="12" name="Modelo 3D 11" descr="Documento impreso">
                <a:extLst>
                  <a:ext uri="{FF2B5EF4-FFF2-40B4-BE49-F238E27FC236}">
                    <a16:creationId xmlns:a16="http://schemas.microsoft.com/office/drawing/2014/main" id="{DB6321BC-119B-428E-8C4D-6B90CFF58EC1}"/>
                  </a:ext>
                </a:extLst>
              </p:cNvPr>
              <p:cNvGraphicFramePr>
                <a:graphicFrameLocks noChangeAspect="1"/>
              </p:cNvGraphicFramePr>
              <p:nvPr>
                <p:extLst>
                  <p:ext uri="{D42A27DB-BD31-4B8C-83A1-F6EECF244321}">
                    <p14:modId xmlns:p14="http://schemas.microsoft.com/office/powerpoint/2010/main" val="64574726"/>
                  </p:ext>
                </p:extLst>
              </p:nvPr>
            </p:nvGraphicFramePr>
            <p:xfrm rot="20873562">
              <a:off x="9955559" y="3748307"/>
              <a:ext cx="2297695" cy="3026381"/>
            </p:xfrm>
            <a:graphic>
              <a:graphicData uri="http://schemas.microsoft.com/office/drawing/2017/model3d">
                <am3d:model3d r:embed="rId4">
                  <am3d:spPr>
                    <a:xfrm rot="20873562">
                      <a:off x="0" y="0"/>
                      <a:ext cx="2297695" cy="3026381"/>
                    </a:xfrm>
                    <a:prstGeom prst="rect">
                      <a:avLst/>
                    </a:prstGeom>
                  </am3d:spPr>
                  <am3d:camera>
                    <am3d:pos x="0" y="0" z="56475043"/>
                    <am3d:up dx="0" dy="36000000" dz="0"/>
                    <am3d:lookAt x="0" y="0" z="0"/>
                    <am3d:perspective fov="2700000"/>
                  </am3d:camera>
                  <am3d:trans>
                    <am3d:meterPerModelUnit n="9805309" d="1000000"/>
                    <am3d:preTrans dx="-1048" dy="-18000000" dz="0"/>
                    <am3d:scale>
                      <am3d:sx n="1000000" d="1000000"/>
                      <am3d:sy n="1000000" d="1000000"/>
                      <am3d:sz n="1000000" d="1000000"/>
                    </am3d:scale>
                    <am3d:rot ax="1841858" ay="514392" az="303451"/>
                    <am3d:postTrans dx="0" dy="0" dz="0"/>
                  </am3d:trans>
                  <am3d:attrSrcUrl r:id="rId5"/>
                  <am3d:raster rName="Office3DRenderer" rVer="16.0.8326">
                    <am3d:blip r:embed="rId6"/>
                  </am3d:raster>
                  <am3d:objViewport viewportSz="36807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2" name="Modelo 3D 11" descr="Documento impreso">
                <a:extLst>
                  <a:ext uri="{FF2B5EF4-FFF2-40B4-BE49-F238E27FC236}">
                    <a16:creationId xmlns:a16="http://schemas.microsoft.com/office/drawing/2014/main" id="{DB6321BC-119B-428E-8C4D-6B90CFF58EC1}"/>
                  </a:ext>
                </a:extLst>
              </p:cNvPr>
              <p:cNvPicPr>
                <a:picLocks noGrp="1" noRot="1" noChangeAspect="1" noMove="1" noResize="1" noEditPoints="1" noAdjustHandles="1" noChangeArrowheads="1" noChangeShapeType="1" noCrop="1"/>
              </p:cNvPicPr>
              <p:nvPr/>
            </p:nvPicPr>
            <p:blipFill>
              <a:blip r:embed="rId7"/>
              <a:stretch>
                <a:fillRect/>
              </a:stretch>
            </p:blipFill>
            <p:spPr>
              <a:xfrm rot="20873562">
                <a:off x="9955559" y="3748307"/>
                <a:ext cx="2297695" cy="3026381"/>
              </a:xfrm>
              <a:prstGeom prst="rect">
                <a:avLst/>
              </a:prstGeom>
            </p:spPr>
          </p:pic>
        </mc:Fallback>
      </mc:AlternateContent>
    </p:spTree>
    <p:extLst>
      <p:ext uri="{BB962C8B-B14F-4D97-AF65-F5344CB8AC3E}">
        <p14:creationId xmlns:p14="http://schemas.microsoft.com/office/powerpoint/2010/main" val="59525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38</a:t>
            </a:fld>
            <a:endParaRPr lang="es-CL" dirty="0"/>
          </a:p>
        </p:txBody>
      </p:sp>
      <p:pic>
        <p:nvPicPr>
          <p:cNvPr id="6" name="Imagen 5" descr="CIERRE-PPT_CHILE-LO-HACEMOS-TODOS.png">
            <a:extLst>
              <a:ext uri="{FF2B5EF4-FFF2-40B4-BE49-F238E27FC236}">
                <a16:creationId xmlns:a16="http://schemas.microsoft.com/office/drawing/2014/main" id="{D7BCC6E5-C263-443E-ACB3-C256CDFBA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9814" y="1020725"/>
            <a:ext cx="7697587" cy="5149214"/>
          </a:xfrm>
          <a:prstGeom prst="rect">
            <a:avLst/>
          </a:prstGeom>
        </p:spPr>
      </p:pic>
    </p:spTree>
    <p:extLst>
      <p:ext uri="{BB962C8B-B14F-4D97-AF65-F5344CB8AC3E}">
        <p14:creationId xmlns:p14="http://schemas.microsoft.com/office/powerpoint/2010/main" val="186669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9C5A63-88B2-6C49-BB62-8F90BF992E94}"/>
              </a:ext>
            </a:extLst>
          </p:cNvPr>
          <p:cNvSpPr>
            <a:spLocks noGrp="1"/>
          </p:cNvSpPr>
          <p:nvPr>
            <p:ph type="sldNum" sz="quarter" idx="4"/>
          </p:nvPr>
        </p:nvSpPr>
        <p:spPr/>
        <p:txBody>
          <a:bodyPr/>
          <a:lstStyle/>
          <a:p>
            <a:fld id="{7536BA00-E649-495D-B82A-3219CB1D2429}" type="slidenum">
              <a:rPr lang="es-CL" smtClean="0"/>
              <a:pPr/>
              <a:t>4</a:t>
            </a:fld>
            <a:endParaRPr lang="es-CL" dirty="0"/>
          </a:p>
        </p:txBody>
      </p:sp>
      <p:sp>
        <p:nvSpPr>
          <p:cNvPr id="4" name="Título 1">
            <a:extLst>
              <a:ext uri="{FF2B5EF4-FFF2-40B4-BE49-F238E27FC236}">
                <a16:creationId xmlns:a16="http://schemas.microsoft.com/office/drawing/2014/main" id="{1D7C5770-0641-FD45-9837-B2F4909E9413}"/>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Estructura General de la Matriz C</a:t>
            </a:r>
          </a:p>
        </p:txBody>
      </p:sp>
      <p:sp>
        <p:nvSpPr>
          <p:cNvPr id="5" name="Rectángulo 5">
            <a:extLst>
              <a:ext uri="{FF2B5EF4-FFF2-40B4-BE49-F238E27FC236}">
                <a16:creationId xmlns:a16="http://schemas.microsoft.com/office/drawing/2014/main" id="{4C7C109C-0CEB-AA4E-B701-F0B2D9165ADD}"/>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1" name="Rectángulo 5">
            <a:extLst>
              <a:ext uri="{FF2B5EF4-FFF2-40B4-BE49-F238E27FC236}">
                <a16:creationId xmlns:a16="http://schemas.microsoft.com/office/drawing/2014/main" id="{723A9C21-EFE9-47BB-8977-246B59FA96B9}"/>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graphicFrame>
        <p:nvGraphicFramePr>
          <p:cNvPr id="12" name="Diagrama 11">
            <a:extLst>
              <a:ext uri="{FF2B5EF4-FFF2-40B4-BE49-F238E27FC236}">
                <a16:creationId xmlns:a16="http://schemas.microsoft.com/office/drawing/2014/main" id="{4D8F6A1B-45B6-4696-9C73-FFDC537517E9}"/>
              </a:ext>
            </a:extLst>
          </p:cNvPr>
          <p:cNvGraphicFramePr/>
          <p:nvPr>
            <p:extLst>
              <p:ext uri="{D42A27DB-BD31-4B8C-83A1-F6EECF244321}">
                <p14:modId xmlns:p14="http://schemas.microsoft.com/office/powerpoint/2010/main" val="4148321399"/>
              </p:ext>
            </p:extLst>
          </p:nvPr>
        </p:nvGraphicFramePr>
        <p:xfrm>
          <a:off x="754911" y="-39089"/>
          <a:ext cx="8631311" cy="4098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Abrir llave 14">
            <a:extLst>
              <a:ext uri="{FF2B5EF4-FFF2-40B4-BE49-F238E27FC236}">
                <a16:creationId xmlns:a16="http://schemas.microsoft.com/office/drawing/2014/main" id="{B7FE206E-E634-4A3A-8CBA-0CCD45A0FC14}"/>
              </a:ext>
            </a:extLst>
          </p:cNvPr>
          <p:cNvSpPr/>
          <p:nvPr/>
        </p:nvSpPr>
        <p:spPr>
          <a:xfrm rot="16200000">
            <a:off x="3313656" y="-142177"/>
            <a:ext cx="1088031" cy="6380484"/>
          </a:xfrm>
          <a:prstGeom prst="leftBrace">
            <a:avLst/>
          </a:prstGeom>
          <a:ln w="95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dirty="0"/>
          </a:p>
        </p:txBody>
      </p:sp>
      <p:sp>
        <p:nvSpPr>
          <p:cNvPr id="16" name="Flecha: hacia abajo 15">
            <a:extLst>
              <a:ext uri="{FF2B5EF4-FFF2-40B4-BE49-F238E27FC236}">
                <a16:creationId xmlns:a16="http://schemas.microsoft.com/office/drawing/2014/main" id="{3F5F9717-BB33-42CE-90C3-6840C416057A}"/>
              </a:ext>
            </a:extLst>
          </p:cNvPr>
          <p:cNvSpPr/>
          <p:nvPr/>
        </p:nvSpPr>
        <p:spPr>
          <a:xfrm>
            <a:off x="8347065" y="3011593"/>
            <a:ext cx="717453" cy="834814"/>
          </a:xfrm>
          <a:prstGeom prst="down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17" name="CuadroTexto 16">
            <a:extLst>
              <a:ext uri="{FF2B5EF4-FFF2-40B4-BE49-F238E27FC236}">
                <a16:creationId xmlns:a16="http://schemas.microsoft.com/office/drawing/2014/main" id="{02D6E6D2-BE27-4AA5-BA26-A88442264648}"/>
              </a:ext>
            </a:extLst>
          </p:cNvPr>
          <p:cNvSpPr txBox="1"/>
          <p:nvPr/>
        </p:nvSpPr>
        <p:spPr>
          <a:xfrm>
            <a:off x="2364126" y="3916642"/>
            <a:ext cx="2987090" cy="1437117"/>
          </a:xfrm>
          <a:prstGeom prst="rect">
            <a:avLst/>
          </a:prstGeom>
          <a:solidFill>
            <a:schemeClr val="bg1"/>
          </a:solid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1587" indent="0" algn="ctr">
              <a:buNone/>
            </a:pPr>
            <a:r>
              <a:rPr lang="es-CL" sz="2000" dirty="0">
                <a:solidFill>
                  <a:schemeClr val="tx2"/>
                </a:solidFill>
              </a:rPr>
              <a:t>Matrices Bases, consultan Personal disponible, en funciones a la fecha de corte</a:t>
            </a:r>
            <a:endParaRPr lang="es-CL" sz="2000" dirty="0"/>
          </a:p>
        </p:txBody>
      </p:sp>
      <p:sp>
        <p:nvSpPr>
          <p:cNvPr id="18" name="CuadroTexto 17">
            <a:extLst>
              <a:ext uri="{FF2B5EF4-FFF2-40B4-BE49-F238E27FC236}">
                <a16:creationId xmlns:a16="http://schemas.microsoft.com/office/drawing/2014/main" id="{11548E44-2690-464A-BC92-A122584A08E6}"/>
              </a:ext>
            </a:extLst>
          </p:cNvPr>
          <p:cNvSpPr txBox="1"/>
          <p:nvPr/>
        </p:nvSpPr>
        <p:spPr>
          <a:xfrm>
            <a:off x="7116141" y="4209504"/>
            <a:ext cx="3179300" cy="1437118"/>
          </a:xfrm>
          <a:prstGeom prst="rect">
            <a:avLst/>
          </a:prstGeom>
          <a:solidFill>
            <a:schemeClr val="bg1"/>
          </a:solid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1587" indent="0" algn="ctr">
              <a:buNone/>
            </a:pPr>
            <a:r>
              <a:rPr lang="es-CL" sz="2000" dirty="0">
                <a:solidFill>
                  <a:schemeClr val="tx2"/>
                </a:solidFill>
              </a:rPr>
              <a:t>Matriz Base, consulta por el personal, que cesó durante el período, es acumulativa.</a:t>
            </a:r>
            <a:endParaRPr lang="es-CL" sz="2000" dirty="0"/>
          </a:p>
        </p:txBody>
      </p:sp>
    </p:spTree>
    <p:extLst>
      <p:ext uri="{BB962C8B-B14F-4D97-AF65-F5344CB8AC3E}">
        <p14:creationId xmlns:p14="http://schemas.microsoft.com/office/powerpoint/2010/main" val="65004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9326B08-051C-4519-8F30-44C0E1FE7C37}"/>
              </a:ext>
            </a:extLst>
          </p:cNvPr>
          <p:cNvSpPr>
            <a:spLocks noGrp="1"/>
          </p:cNvSpPr>
          <p:nvPr>
            <p:ph type="sldNum" sz="quarter" idx="4"/>
          </p:nvPr>
        </p:nvSpPr>
        <p:spPr/>
        <p:txBody>
          <a:bodyPr/>
          <a:lstStyle/>
          <a:p>
            <a:fld id="{7536BA00-E649-495D-B82A-3219CB1D2429}" type="slidenum">
              <a:rPr lang="es-CL" smtClean="0"/>
              <a:pPr/>
              <a:t>5</a:t>
            </a:fld>
            <a:endParaRPr lang="es-CL" dirty="0"/>
          </a:p>
        </p:txBody>
      </p:sp>
      <p:sp>
        <p:nvSpPr>
          <p:cNvPr id="4" name="Marcador de número de diapositiva 2">
            <a:extLst>
              <a:ext uri="{FF2B5EF4-FFF2-40B4-BE49-F238E27FC236}">
                <a16:creationId xmlns:a16="http://schemas.microsoft.com/office/drawing/2014/main" id="{E4646ABC-DA7A-4D3B-A2B6-83614CF0FC2C}"/>
              </a:ext>
            </a:extLst>
          </p:cNvPr>
          <p:cNvSpPr txBox="1">
            <a:spLocks/>
          </p:cNvSpPr>
          <p:nvPr/>
        </p:nvSpPr>
        <p:spPr>
          <a:xfrm>
            <a:off x="10297492" y="6609102"/>
            <a:ext cx="2133600" cy="365125"/>
          </a:xfrm>
          <a:prstGeom prst="rect">
            <a:avLst/>
          </a:prstGeom>
        </p:spPr>
        <p:txBody>
          <a:bodyPr/>
          <a:lstStyle>
            <a:defPPr>
              <a:defRPr lang="en-US"/>
            </a:defPPr>
            <a:lvl1pPr marL="0" algn="l" defTabSz="457200" rtl="0" eaLnBrk="1" latinLnBrk="0" hangingPunct="1">
              <a:defRPr sz="1200" kern="1200" baseline="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36BA00-E649-495D-B82A-3219CB1D2429}" type="slidenum">
              <a:rPr lang="es-CL" smtClean="0"/>
              <a:pPr/>
              <a:t>5</a:t>
            </a:fld>
            <a:endParaRPr lang="es-CL" dirty="0"/>
          </a:p>
        </p:txBody>
      </p:sp>
      <p:sp>
        <p:nvSpPr>
          <p:cNvPr id="5" name="CuadroTexto 4">
            <a:extLst>
              <a:ext uri="{FF2B5EF4-FFF2-40B4-BE49-F238E27FC236}">
                <a16:creationId xmlns:a16="http://schemas.microsoft.com/office/drawing/2014/main" id="{5D0360AA-DCB5-4044-865A-AFC56297D103}"/>
              </a:ext>
            </a:extLst>
          </p:cNvPr>
          <p:cNvSpPr txBox="1"/>
          <p:nvPr/>
        </p:nvSpPr>
        <p:spPr>
          <a:xfrm>
            <a:off x="5559271" y="1316792"/>
            <a:ext cx="5274950" cy="4334200"/>
          </a:xfrm>
          <a:prstGeom prst="rect">
            <a:avLst/>
          </a:prstGeom>
          <a:noFill/>
          <a:ln w="9525">
            <a:noFill/>
            <a:miter lim="800000"/>
            <a:headEnd/>
            <a:tailEnd/>
          </a:ln>
          <a:effectLst/>
        </p:spPr>
        <p:txBody>
          <a:bodyPr vert="horz" wrap="square" lIns="72009" tIns="72009" rIns="72009" bIns="72009" numCol="1" rtlCol="0" anchor="t" anchorCtr="0" compatLnSpc="1">
            <a:prstTxWarp prst="textNoShape">
              <a:avLst/>
            </a:prstTxWarp>
            <a:noAutofit/>
          </a:bodyPr>
          <a:lstStyle/>
          <a:p>
            <a:pPr marL="342900" indent="-342900">
              <a:lnSpc>
                <a:spcPct val="150000"/>
              </a:lnSpc>
              <a:buFont typeface="Wingdings" pitchFamily="2" charset="2"/>
              <a:buChar char="q"/>
            </a:pPr>
            <a:r>
              <a:rPr lang="es-ES" sz="2000" b="1" dirty="0">
                <a:solidFill>
                  <a:schemeClr val="accent5"/>
                </a:solidFill>
              </a:rPr>
              <a:t>Matriz C </a:t>
            </a:r>
            <a:r>
              <a:rPr lang="es-ES" sz="2000" b="1" dirty="0">
                <a:solidFill>
                  <a:srgbClr val="000000"/>
                </a:solidFill>
              </a:rPr>
              <a:t>: </a:t>
            </a:r>
            <a:r>
              <a:rPr lang="es-CL" sz="2000" dirty="0">
                <a:solidFill>
                  <a:schemeClr val="accent5"/>
                </a:solidFill>
              </a:rPr>
              <a:t>Personal que cesó durante el período.</a:t>
            </a:r>
            <a:endParaRPr lang="es-ES" sz="2000" dirty="0">
              <a:solidFill>
                <a:schemeClr val="accent5"/>
              </a:solidFill>
            </a:endParaRPr>
          </a:p>
          <a:p>
            <a:pPr marL="342900" indent="-342900">
              <a:lnSpc>
                <a:spcPct val="150000"/>
              </a:lnSpc>
              <a:buFont typeface="Wingdings" pitchFamily="2" charset="2"/>
              <a:buChar char="q"/>
            </a:pPr>
            <a:r>
              <a:rPr lang="es-ES" sz="2000" dirty="0">
                <a:solidFill>
                  <a:schemeClr val="accent5"/>
                </a:solidFill>
              </a:rPr>
              <a:t>Datos Personales: nombre, Rut,  edad, sexo, país entre otros. </a:t>
            </a:r>
          </a:p>
          <a:p>
            <a:pPr marL="342900" indent="-342900">
              <a:lnSpc>
                <a:spcPct val="150000"/>
              </a:lnSpc>
              <a:buFont typeface="Wingdings" pitchFamily="2" charset="2"/>
              <a:buChar char="q"/>
            </a:pPr>
            <a:r>
              <a:rPr lang="es-ES" sz="2000" dirty="0">
                <a:solidFill>
                  <a:schemeClr val="accent5"/>
                </a:solidFill>
              </a:rPr>
              <a:t>Datos del cargo : características del contrato desempeñado al momento del cese.</a:t>
            </a:r>
          </a:p>
          <a:p>
            <a:pPr marL="342900" indent="-342900">
              <a:lnSpc>
                <a:spcPct val="150000"/>
              </a:lnSpc>
              <a:buFont typeface="Wingdings" pitchFamily="2" charset="2"/>
              <a:buChar char="q"/>
            </a:pPr>
            <a:r>
              <a:rPr lang="es-ES" sz="2000" dirty="0">
                <a:solidFill>
                  <a:schemeClr val="accent5"/>
                </a:solidFill>
              </a:rPr>
              <a:t>Causal del Cese: Fecha del alejamiento y la causal del alejamiento</a:t>
            </a:r>
            <a:endParaRPr lang="es-CL" sz="2000" dirty="0">
              <a:solidFill>
                <a:schemeClr val="accent5"/>
              </a:solidFill>
            </a:endParaRPr>
          </a:p>
          <a:p>
            <a:endParaRPr lang="es-CL" sz="2000" b="1" dirty="0">
              <a:solidFill>
                <a:schemeClr val="accent5"/>
              </a:solidFill>
            </a:endParaRPr>
          </a:p>
          <a:p>
            <a:r>
              <a:rPr lang="es-CL" dirty="0">
                <a:solidFill>
                  <a:schemeClr val="accent5"/>
                </a:solidFill>
              </a:rPr>
              <a:t> </a:t>
            </a:r>
          </a:p>
          <a:p>
            <a:pPr marL="1587" indent="0">
              <a:buNone/>
            </a:pPr>
            <a:endParaRPr lang="es-CL" sz="1200" dirty="0">
              <a:solidFill>
                <a:schemeClr val="accent5"/>
              </a:solidFill>
            </a:endParaRPr>
          </a:p>
        </p:txBody>
      </p:sp>
      <p:sp>
        <p:nvSpPr>
          <p:cNvPr id="6" name="Título 1">
            <a:extLst>
              <a:ext uri="{FF2B5EF4-FFF2-40B4-BE49-F238E27FC236}">
                <a16:creationId xmlns:a16="http://schemas.microsoft.com/office/drawing/2014/main" id="{70CA519B-28A6-4078-A418-7E465D0DCC34}"/>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Estructura General de la Matriz C</a:t>
            </a:r>
          </a:p>
        </p:txBody>
      </p:sp>
      <p:sp>
        <p:nvSpPr>
          <p:cNvPr id="7" name="Rectángulo 5">
            <a:extLst>
              <a:ext uri="{FF2B5EF4-FFF2-40B4-BE49-F238E27FC236}">
                <a16:creationId xmlns:a16="http://schemas.microsoft.com/office/drawing/2014/main" id="{D1D46378-F2D7-408F-9483-406E2640AB7C}"/>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graphicFrame>
        <p:nvGraphicFramePr>
          <p:cNvPr id="8" name="Diagram 8">
            <a:extLst>
              <a:ext uri="{FF2B5EF4-FFF2-40B4-BE49-F238E27FC236}">
                <a16:creationId xmlns:a16="http://schemas.microsoft.com/office/drawing/2014/main" id="{D37216A9-3B91-4474-84B0-233E84AA33AC}"/>
              </a:ext>
            </a:extLst>
          </p:cNvPr>
          <p:cNvGraphicFramePr/>
          <p:nvPr>
            <p:extLst>
              <p:ext uri="{D42A27DB-BD31-4B8C-83A1-F6EECF244321}">
                <p14:modId xmlns:p14="http://schemas.microsoft.com/office/powerpoint/2010/main" val="4227863127"/>
              </p:ext>
            </p:extLst>
          </p:nvPr>
        </p:nvGraphicFramePr>
        <p:xfrm>
          <a:off x="-239151" y="1009357"/>
          <a:ext cx="6219327" cy="5492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9">
            <a:extLst>
              <a:ext uri="{FF2B5EF4-FFF2-40B4-BE49-F238E27FC236}">
                <a16:creationId xmlns:a16="http://schemas.microsoft.com/office/drawing/2014/main" id="{0E4FF6BA-FABB-49EE-A33A-DFC0F82232A0}"/>
              </a:ext>
            </a:extLst>
          </p:cNvPr>
          <p:cNvPicPr>
            <a:picLocks noChangeAspect="1"/>
          </p:cNvPicPr>
          <p:nvPr/>
        </p:nvPicPr>
        <p:blipFill>
          <a:blip r:embed="rId7"/>
          <a:stretch>
            <a:fillRect/>
          </a:stretch>
        </p:blipFill>
        <p:spPr>
          <a:xfrm>
            <a:off x="9793131" y="4983480"/>
            <a:ext cx="2271122" cy="1509290"/>
          </a:xfrm>
          <a:prstGeom prst="rect">
            <a:avLst/>
          </a:prstGeom>
        </p:spPr>
      </p:pic>
    </p:spTree>
    <p:extLst>
      <p:ext uri="{BB962C8B-B14F-4D97-AF65-F5344CB8AC3E}">
        <p14:creationId xmlns:p14="http://schemas.microsoft.com/office/powerpoint/2010/main" val="416756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42946CA-639A-4860-9265-2B17DFA45D19}"/>
              </a:ext>
            </a:extLst>
          </p:cNvPr>
          <p:cNvSpPr>
            <a:spLocks noGrp="1"/>
          </p:cNvSpPr>
          <p:nvPr>
            <p:ph type="sldNum" sz="quarter" idx="4"/>
          </p:nvPr>
        </p:nvSpPr>
        <p:spPr/>
        <p:txBody>
          <a:bodyPr/>
          <a:lstStyle/>
          <a:p>
            <a:fld id="{7536BA00-E649-495D-B82A-3219CB1D2429}" type="slidenum">
              <a:rPr lang="es-CL" smtClean="0"/>
              <a:pPr/>
              <a:t>6</a:t>
            </a:fld>
            <a:endParaRPr lang="es-CL" dirty="0"/>
          </a:p>
        </p:txBody>
      </p:sp>
      <p:pic>
        <p:nvPicPr>
          <p:cNvPr id="4" name="Imagen 3">
            <a:extLst>
              <a:ext uri="{FF2B5EF4-FFF2-40B4-BE49-F238E27FC236}">
                <a16:creationId xmlns:a16="http://schemas.microsoft.com/office/drawing/2014/main" id="{C720F7C7-67E6-478F-92BE-4974CD7C20BA}"/>
              </a:ext>
            </a:extLst>
          </p:cNvPr>
          <p:cNvPicPr>
            <a:picLocks noChangeAspect="1"/>
          </p:cNvPicPr>
          <p:nvPr/>
        </p:nvPicPr>
        <p:blipFill rotWithShape="1">
          <a:blip r:embed="rId2"/>
          <a:srcRect l="10615" t="22756" r="27884" b="17728"/>
          <a:stretch/>
        </p:blipFill>
        <p:spPr>
          <a:xfrm>
            <a:off x="340242" y="949286"/>
            <a:ext cx="7798240" cy="4242945"/>
          </a:xfrm>
          <a:prstGeom prst="rect">
            <a:avLst/>
          </a:prstGeom>
        </p:spPr>
      </p:pic>
      <p:sp>
        <p:nvSpPr>
          <p:cNvPr id="5" name="Elipse 4">
            <a:extLst>
              <a:ext uri="{FF2B5EF4-FFF2-40B4-BE49-F238E27FC236}">
                <a16:creationId xmlns:a16="http://schemas.microsoft.com/office/drawing/2014/main" id="{A4904E1E-4542-4ECB-8EC5-6B91462FB54C}"/>
              </a:ext>
            </a:extLst>
          </p:cNvPr>
          <p:cNvSpPr/>
          <p:nvPr/>
        </p:nvSpPr>
        <p:spPr>
          <a:xfrm>
            <a:off x="8971558" y="1705065"/>
            <a:ext cx="1899139" cy="1266092"/>
          </a:xfrm>
          <a:prstGeom prst="ellipse">
            <a:avLst/>
          </a:prstGeom>
          <a:solidFill>
            <a:schemeClr val="accent3"/>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Fecha Término</a:t>
            </a:r>
          </a:p>
        </p:txBody>
      </p:sp>
      <p:sp>
        <p:nvSpPr>
          <p:cNvPr id="6" name="Distinto de 5">
            <a:extLst>
              <a:ext uri="{FF2B5EF4-FFF2-40B4-BE49-F238E27FC236}">
                <a16:creationId xmlns:a16="http://schemas.microsoft.com/office/drawing/2014/main" id="{7941A519-E5F5-4AB1-990D-EDF14BE0E66F}"/>
              </a:ext>
            </a:extLst>
          </p:cNvPr>
          <p:cNvSpPr/>
          <p:nvPr/>
        </p:nvSpPr>
        <p:spPr>
          <a:xfrm>
            <a:off x="8971558" y="3314058"/>
            <a:ext cx="1899139" cy="988255"/>
          </a:xfrm>
          <a:prstGeom prst="mathNotEqual">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7" name="Elipse 6">
            <a:extLst>
              <a:ext uri="{FF2B5EF4-FFF2-40B4-BE49-F238E27FC236}">
                <a16:creationId xmlns:a16="http://schemas.microsoft.com/office/drawing/2014/main" id="{48509F81-8A36-4FC1-9E92-78AB61E0B107}"/>
              </a:ext>
            </a:extLst>
          </p:cNvPr>
          <p:cNvSpPr/>
          <p:nvPr/>
        </p:nvSpPr>
        <p:spPr>
          <a:xfrm>
            <a:off x="8971558" y="4645213"/>
            <a:ext cx="2082020" cy="1266093"/>
          </a:xfrm>
          <a:prstGeom prst="ellipse">
            <a:avLst/>
          </a:prstGeom>
          <a:solidFill>
            <a:schemeClr val="accent3"/>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Fecha Alejamiento</a:t>
            </a:r>
          </a:p>
        </p:txBody>
      </p:sp>
      <p:grpSp>
        <p:nvGrpSpPr>
          <p:cNvPr id="8" name="Grupo 7">
            <a:extLst>
              <a:ext uri="{FF2B5EF4-FFF2-40B4-BE49-F238E27FC236}">
                <a16:creationId xmlns:a16="http://schemas.microsoft.com/office/drawing/2014/main" id="{02C980FE-A46E-42A3-B46F-A15B90F43B9E}"/>
              </a:ext>
            </a:extLst>
          </p:cNvPr>
          <p:cNvGrpSpPr/>
          <p:nvPr/>
        </p:nvGrpSpPr>
        <p:grpSpPr>
          <a:xfrm>
            <a:off x="1899881" y="5454392"/>
            <a:ext cx="700611" cy="700611"/>
            <a:chOff x="986388" y="1306661"/>
            <a:chExt cx="700611" cy="700611"/>
          </a:xfrm>
        </p:grpSpPr>
        <p:sp>
          <p:nvSpPr>
            <p:cNvPr id="9" name="Más 6">
              <a:extLst>
                <a:ext uri="{FF2B5EF4-FFF2-40B4-BE49-F238E27FC236}">
                  <a16:creationId xmlns:a16="http://schemas.microsoft.com/office/drawing/2014/main" id="{1A0767BC-194F-4B15-A7DA-56CA4DC8BA7A}"/>
                </a:ext>
              </a:extLst>
            </p:cNvPr>
            <p:cNvSpPr/>
            <p:nvPr/>
          </p:nvSpPr>
          <p:spPr>
            <a:xfrm>
              <a:off x="986388" y="1306661"/>
              <a:ext cx="700611" cy="700611"/>
            </a:xfrm>
            <a:prstGeom prst="mathPlus">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Más 4">
              <a:extLst>
                <a:ext uri="{FF2B5EF4-FFF2-40B4-BE49-F238E27FC236}">
                  <a16:creationId xmlns:a16="http://schemas.microsoft.com/office/drawing/2014/main" id="{91904E55-735E-414B-803F-855F0A184FB5}"/>
                </a:ext>
              </a:extLst>
            </p:cNvPr>
            <p:cNvSpPr/>
            <p:nvPr/>
          </p:nvSpPr>
          <p:spPr>
            <a:xfrm>
              <a:off x="1079254" y="1574575"/>
              <a:ext cx="514879" cy="164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p:txBody>
        </p:sp>
      </p:grpSp>
      <p:grpSp>
        <p:nvGrpSpPr>
          <p:cNvPr id="11" name="Grupo 10">
            <a:extLst>
              <a:ext uri="{FF2B5EF4-FFF2-40B4-BE49-F238E27FC236}">
                <a16:creationId xmlns:a16="http://schemas.microsoft.com/office/drawing/2014/main" id="{967756D9-7BAC-44CC-8EAB-C4DA1C4394AF}"/>
              </a:ext>
            </a:extLst>
          </p:cNvPr>
          <p:cNvGrpSpPr/>
          <p:nvPr/>
        </p:nvGrpSpPr>
        <p:grpSpPr>
          <a:xfrm>
            <a:off x="2671319" y="5127875"/>
            <a:ext cx="1361128" cy="1273915"/>
            <a:chOff x="732719" y="625"/>
            <a:chExt cx="1207950" cy="1207950"/>
          </a:xfrm>
        </p:grpSpPr>
        <p:sp>
          <p:nvSpPr>
            <p:cNvPr id="12" name="Elipse 11">
              <a:extLst>
                <a:ext uri="{FF2B5EF4-FFF2-40B4-BE49-F238E27FC236}">
                  <a16:creationId xmlns:a16="http://schemas.microsoft.com/office/drawing/2014/main" id="{88268118-CCAD-4930-AB97-651319465E4D}"/>
                </a:ext>
              </a:extLst>
            </p:cNvPr>
            <p:cNvSpPr/>
            <p:nvPr/>
          </p:nvSpPr>
          <p:spPr>
            <a:xfrm>
              <a:off x="732719" y="625"/>
              <a:ext cx="1207950" cy="120795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Elipse 4">
              <a:extLst>
                <a:ext uri="{FF2B5EF4-FFF2-40B4-BE49-F238E27FC236}">
                  <a16:creationId xmlns:a16="http://schemas.microsoft.com/office/drawing/2014/main" id="{CEC142D7-6FFA-428F-8677-4F6E87269000}"/>
                </a:ext>
              </a:extLst>
            </p:cNvPr>
            <p:cNvSpPr/>
            <p:nvPr/>
          </p:nvSpPr>
          <p:spPr>
            <a:xfrm>
              <a:off x="909619" y="177525"/>
              <a:ext cx="854150" cy="854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L" sz="1200" b="1" kern="1200" noProof="0" dirty="0"/>
                <a:t>ESTAB</a:t>
              </a:r>
              <a:endParaRPr lang="es-ES_tradnl" sz="1200" b="1" kern="1200" noProof="0" dirty="0"/>
            </a:p>
          </p:txBody>
        </p:sp>
      </p:grpSp>
      <p:grpSp>
        <p:nvGrpSpPr>
          <p:cNvPr id="14" name="Grupo 13">
            <a:extLst>
              <a:ext uri="{FF2B5EF4-FFF2-40B4-BE49-F238E27FC236}">
                <a16:creationId xmlns:a16="http://schemas.microsoft.com/office/drawing/2014/main" id="{B92EDDD0-67FE-49F4-B52A-36D42277B4DA}"/>
              </a:ext>
            </a:extLst>
          </p:cNvPr>
          <p:cNvGrpSpPr/>
          <p:nvPr/>
        </p:nvGrpSpPr>
        <p:grpSpPr>
          <a:xfrm>
            <a:off x="5007385" y="5085348"/>
            <a:ext cx="1361128" cy="1273915"/>
            <a:chOff x="732719" y="625"/>
            <a:chExt cx="1207950" cy="1207950"/>
          </a:xfrm>
        </p:grpSpPr>
        <p:sp>
          <p:nvSpPr>
            <p:cNvPr id="15" name="Elipse 14">
              <a:extLst>
                <a:ext uri="{FF2B5EF4-FFF2-40B4-BE49-F238E27FC236}">
                  <a16:creationId xmlns:a16="http://schemas.microsoft.com/office/drawing/2014/main" id="{C165BD0A-3A63-4542-B824-DC49F389109B}"/>
                </a:ext>
              </a:extLst>
            </p:cNvPr>
            <p:cNvSpPr/>
            <p:nvPr/>
          </p:nvSpPr>
          <p:spPr>
            <a:xfrm>
              <a:off x="732719" y="625"/>
              <a:ext cx="1207950" cy="120795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Elipse 4">
              <a:extLst>
                <a:ext uri="{FF2B5EF4-FFF2-40B4-BE49-F238E27FC236}">
                  <a16:creationId xmlns:a16="http://schemas.microsoft.com/office/drawing/2014/main" id="{29226125-DC81-4CDE-9D60-43BF24E71713}"/>
                </a:ext>
              </a:extLst>
            </p:cNvPr>
            <p:cNvSpPr/>
            <p:nvPr/>
          </p:nvSpPr>
          <p:spPr>
            <a:xfrm>
              <a:off x="909619" y="177525"/>
              <a:ext cx="854150" cy="854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L" sz="1200" b="1" kern="1200" noProof="0" dirty="0"/>
                <a:t>CORR_CTO</a:t>
              </a:r>
              <a:endParaRPr lang="es-ES_tradnl" sz="1200" b="1" kern="1200" noProof="0" dirty="0"/>
            </a:p>
          </p:txBody>
        </p:sp>
      </p:grpSp>
      <p:grpSp>
        <p:nvGrpSpPr>
          <p:cNvPr id="17" name="Grupo 16">
            <a:extLst>
              <a:ext uri="{FF2B5EF4-FFF2-40B4-BE49-F238E27FC236}">
                <a16:creationId xmlns:a16="http://schemas.microsoft.com/office/drawing/2014/main" id="{9BA53790-A555-4782-98A1-293CF635D77B}"/>
              </a:ext>
            </a:extLst>
          </p:cNvPr>
          <p:cNvGrpSpPr/>
          <p:nvPr/>
        </p:nvGrpSpPr>
        <p:grpSpPr>
          <a:xfrm>
            <a:off x="4306774" y="5467367"/>
            <a:ext cx="700611" cy="700611"/>
            <a:chOff x="986388" y="1306661"/>
            <a:chExt cx="700611" cy="700611"/>
          </a:xfrm>
        </p:grpSpPr>
        <p:sp>
          <p:nvSpPr>
            <p:cNvPr id="18" name="Más 6">
              <a:extLst>
                <a:ext uri="{FF2B5EF4-FFF2-40B4-BE49-F238E27FC236}">
                  <a16:creationId xmlns:a16="http://schemas.microsoft.com/office/drawing/2014/main" id="{B7CBDF3D-3A77-4111-BB71-53DB4B0CB556}"/>
                </a:ext>
              </a:extLst>
            </p:cNvPr>
            <p:cNvSpPr/>
            <p:nvPr/>
          </p:nvSpPr>
          <p:spPr>
            <a:xfrm>
              <a:off x="986388" y="1306661"/>
              <a:ext cx="700611" cy="700611"/>
            </a:xfrm>
            <a:prstGeom prst="mathPlus">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Más 4">
              <a:extLst>
                <a:ext uri="{FF2B5EF4-FFF2-40B4-BE49-F238E27FC236}">
                  <a16:creationId xmlns:a16="http://schemas.microsoft.com/office/drawing/2014/main" id="{CCF56217-41E9-427B-96A8-5C9F2F29DB68}"/>
                </a:ext>
              </a:extLst>
            </p:cNvPr>
            <p:cNvSpPr/>
            <p:nvPr/>
          </p:nvSpPr>
          <p:spPr>
            <a:xfrm>
              <a:off x="1079254" y="1574575"/>
              <a:ext cx="514879" cy="164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p:txBody>
        </p:sp>
      </p:grpSp>
      <p:sp>
        <p:nvSpPr>
          <p:cNvPr id="21" name="Título 1">
            <a:extLst>
              <a:ext uri="{FF2B5EF4-FFF2-40B4-BE49-F238E27FC236}">
                <a16:creationId xmlns:a16="http://schemas.microsoft.com/office/drawing/2014/main" id="{7AB995BC-97D4-4372-86B8-478B06E09900}"/>
              </a:ext>
            </a:extLst>
          </p:cNvPr>
          <p:cNvSpPr txBox="1">
            <a:spLocks/>
          </p:cNvSpPr>
          <p:nvPr/>
        </p:nvSpPr>
        <p:spPr bwMode="auto">
          <a:xfrm>
            <a:off x="1085850" y="284470"/>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Estructura General de la Matrices</a:t>
            </a:r>
          </a:p>
        </p:txBody>
      </p:sp>
      <p:sp>
        <p:nvSpPr>
          <p:cNvPr id="22" name="Rectángulo 5">
            <a:extLst>
              <a:ext uri="{FF2B5EF4-FFF2-40B4-BE49-F238E27FC236}">
                <a16:creationId xmlns:a16="http://schemas.microsoft.com/office/drawing/2014/main" id="{06A462CC-A069-47A8-984F-093681D26321}"/>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Tree>
    <p:extLst>
      <p:ext uri="{BB962C8B-B14F-4D97-AF65-F5344CB8AC3E}">
        <p14:creationId xmlns:p14="http://schemas.microsoft.com/office/powerpoint/2010/main" val="327522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F29B482-DE2C-41E1-898A-986B5EE39B06}"/>
              </a:ext>
            </a:extLst>
          </p:cNvPr>
          <p:cNvSpPr>
            <a:spLocks noGrp="1"/>
          </p:cNvSpPr>
          <p:nvPr>
            <p:ph type="sldNum" sz="quarter" idx="4"/>
          </p:nvPr>
        </p:nvSpPr>
        <p:spPr/>
        <p:txBody>
          <a:bodyPr/>
          <a:lstStyle/>
          <a:p>
            <a:fld id="{7536BA00-E649-495D-B82A-3219CB1D2429}" type="slidenum">
              <a:rPr lang="es-CL" smtClean="0"/>
              <a:pPr/>
              <a:t>7</a:t>
            </a:fld>
            <a:endParaRPr lang="es-CL" dirty="0"/>
          </a:p>
        </p:txBody>
      </p:sp>
      <p:sp>
        <p:nvSpPr>
          <p:cNvPr id="5" name="Título 1">
            <a:extLst>
              <a:ext uri="{FF2B5EF4-FFF2-40B4-BE49-F238E27FC236}">
                <a16:creationId xmlns:a16="http://schemas.microsoft.com/office/drawing/2014/main" id="{62AE6CF8-356E-446A-B075-544E4D01FF1A}"/>
              </a:ext>
            </a:extLst>
          </p:cNvPr>
          <p:cNvSpPr txBox="1">
            <a:spLocks/>
          </p:cNvSpPr>
          <p:nvPr/>
        </p:nvSpPr>
        <p:spPr bwMode="auto">
          <a:xfrm>
            <a:off x="1040130" y="303358"/>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ES" sz="2000" kern="0" dirty="0">
                <a:latin typeface="Calibri Light" panose="020F0302020204030204" pitchFamily="34" charset="0"/>
                <a:cs typeface="Calibri Light" panose="020F0302020204030204" pitchFamily="34" charset="0"/>
              </a:rPr>
              <a:t>Errores frecuentes y Acciones de Corrección</a:t>
            </a:r>
            <a:endParaRPr lang="es-CL" sz="2000" kern="0" dirty="0">
              <a:latin typeface="Calibri Light" panose="020F0302020204030204" pitchFamily="34" charset="0"/>
              <a:cs typeface="Calibri Light" panose="020F0302020204030204" pitchFamily="34" charset="0"/>
            </a:endParaRPr>
          </a:p>
        </p:txBody>
      </p:sp>
      <p:sp>
        <p:nvSpPr>
          <p:cNvPr id="6" name="Rectángulo 5">
            <a:extLst>
              <a:ext uri="{FF2B5EF4-FFF2-40B4-BE49-F238E27FC236}">
                <a16:creationId xmlns:a16="http://schemas.microsoft.com/office/drawing/2014/main" id="{989387AC-AE9F-4197-A606-296ED962868B}"/>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8" name="Marcador de contenido 1">
            <a:extLst>
              <a:ext uri="{FF2B5EF4-FFF2-40B4-BE49-F238E27FC236}">
                <a16:creationId xmlns:a16="http://schemas.microsoft.com/office/drawing/2014/main" id="{A641B276-9D81-4A99-B6BE-C350DA87A8F6}"/>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pic>
        <p:nvPicPr>
          <p:cNvPr id="9" name="Picture 3">
            <a:extLst>
              <a:ext uri="{FF2B5EF4-FFF2-40B4-BE49-F238E27FC236}">
                <a16:creationId xmlns:a16="http://schemas.microsoft.com/office/drawing/2014/main" id="{729E8614-05EC-4CE8-BF76-3412A5C728D8}"/>
              </a:ext>
            </a:extLst>
          </p:cNvPr>
          <p:cNvPicPr>
            <a:picLocks noChangeAspect="1"/>
          </p:cNvPicPr>
          <p:nvPr/>
        </p:nvPicPr>
        <p:blipFill>
          <a:blip r:embed="rId2"/>
          <a:stretch>
            <a:fillRect/>
          </a:stretch>
        </p:blipFill>
        <p:spPr>
          <a:xfrm>
            <a:off x="358140" y="3987801"/>
            <a:ext cx="2803713" cy="1563976"/>
          </a:xfrm>
          <a:prstGeom prst="rect">
            <a:avLst/>
          </a:prstGeom>
        </p:spPr>
      </p:pic>
      <p:sp>
        <p:nvSpPr>
          <p:cNvPr id="10" name="Rectangle 8">
            <a:extLst>
              <a:ext uri="{FF2B5EF4-FFF2-40B4-BE49-F238E27FC236}">
                <a16:creationId xmlns:a16="http://schemas.microsoft.com/office/drawing/2014/main" id="{845870C5-CB8C-4BDF-97D2-62CE547D3AF7}"/>
              </a:ext>
            </a:extLst>
          </p:cNvPr>
          <p:cNvSpPr/>
          <p:nvPr/>
        </p:nvSpPr>
        <p:spPr>
          <a:xfrm>
            <a:off x="925032" y="2640622"/>
            <a:ext cx="1725930" cy="923330"/>
          </a:xfrm>
          <a:prstGeom prst="rect">
            <a:avLst/>
          </a:prstGeom>
        </p:spPr>
        <p:txBody>
          <a:bodyPr wrap="square">
            <a:spAutoFit/>
          </a:bodyPr>
          <a:lstStyle/>
          <a:p>
            <a:pPr algn="ctr"/>
            <a:r>
              <a:rPr lang="es-ES" kern="0" dirty="0">
                <a:solidFill>
                  <a:srgbClr val="000000"/>
                </a:solidFill>
              </a:rPr>
              <a:t>Error en la columna de ID Servicio</a:t>
            </a:r>
            <a:endParaRPr lang="es-ES_tradnl" dirty="0"/>
          </a:p>
        </p:txBody>
      </p:sp>
      <p:pic>
        <p:nvPicPr>
          <p:cNvPr id="11" name="Picture 6">
            <a:extLst>
              <a:ext uri="{FF2B5EF4-FFF2-40B4-BE49-F238E27FC236}">
                <a16:creationId xmlns:a16="http://schemas.microsoft.com/office/drawing/2014/main" id="{0F0B4B2D-E287-47AB-BF60-67706C78F527}"/>
              </a:ext>
            </a:extLst>
          </p:cNvPr>
          <p:cNvPicPr>
            <a:picLocks noChangeAspect="1"/>
          </p:cNvPicPr>
          <p:nvPr/>
        </p:nvPicPr>
        <p:blipFill>
          <a:blip r:embed="rId3"/>
          <a:stretch>
            <a:fillRect/>
          </a:stretch>
        </p:blipFill>
        <p:spPr>
          <a:xfrm>
            <a:off x="3510468" y="3459502"/>
            <a:ext cx="1028700" cy="3149600"/>
          </a:xfrm>
          <a:prstGeom prst="rect">
            <a:avLst/>
          </a:prstGeom>
        </p:spPr>
      </p:pic>
      <p:sp>
        <p:nvSpPr>
          <p:cNvPr id="12" name="Rectangle 10">
            <a:extLst>
              <a:ext uri="{FF2B5EF4-FFF2-40B4-BE49-F238E27FC236}">
                <a16:creationId xmlns:a16="http://schemas.microsoft.com/office/drawing/2014/main" id="{AD5E5E9A-B611-4690-B2B3-396DC1950302}"/>
              </a:ext>
            </a:extLst>
          </p:cNvPr>
          <p:cNvSpPr/>
          <p:nvPr/>
        </p:nvSpPr>
        <p:spPr>
          <a:xfrm>
            <a:off x="3161853" y="2397368"/>
            <a:ext cx="1725930" cy="1200329"/>
          </a:xfrm>
          <a:prstGeom prst="rect">
            <a:avLst/>
          </a:prstGeom>
        </p:spPr>
        <p:txBody>
          <a:bodyPr wrap="square">
            <a:spAutoFit/>
          </a:bodyPr>
          <a:lstStyle/>
          <a:p>
            <a:pPr algn="ctr"/>
            <a:r>
              <a:rPr lang="es-ES" kern="0" dirty="0">
                <a:solidFill>
                  <a:srgbClr val="000000"/>
                </a:solidFill>
              </a:rPr>
              <a:t>Valores son correctos pero no así el formato</a:t>
            </a:r>
            <a:endParaRPr lang="es-ES_tradnl" dirty="0"/>
          </a:p>
        </p:txBody>
      </p:sp>
      <p:sp>
        <p:nvSpPr>
          <p:cNvPr id="13" name="Rectangle 12">
            <a:extLst>
              <a:ext uri="{FF2B5EF4-FFF2-40B4-BE49-F238E27FC236}">
                <a16:creationId xmlns:a16="http://schemas.microsoft.com/office/drawing/2014/main" id="{A20C04BC-95E0-4345-B3FE-B0072B463016}"/>
              </a:ext>
            </a:extLst>
          </p:cNvPr>
          <p:cNvSpPr/>
          <p:nvPr/>
        </p:nvSpPr>
        <p:spPr>
          <a:xfrm>
            <a:off x="4580435" y="3411666"/>
            <a:ext cx="1725930" cy="646331"/>
          </a:xfrm>
          <a:prstGeom prst="rect">
            <a:avLst/>
          </a:prstGeom>
        </p:spPr>
        <p:txBody>
          <a:bodyPr wrap="square">
            <a:spAutoFit/>
          </a:bodyPr>
          <a:lstStyle/>
          <a:p>
            <a:pPr algn="ctr"/>
            <a:r>
              <a:rPr lang="es-ES" kern="0" dirty="0">
                <a:solidFill>
                  <a:srgbClr val="000000"/>
                </a:solidFill>
              </a:rPr>
              <a:t>Convertir a Texto</a:t>
            </a:r>
            <a:endParaRPr lang="es-ES_tradnl" dirty="0"/>
          </a:p>
        </p:txBody>
      </p:sp>
      <p:pic>
        <p:nvPicPr>
          <p:cNvPr id="14" name="Picture 7">
            <a:extLst>
              <a:ext uri="{FF2B5EF4-FFF2-40B4-BE49-F238E27FC236}">
                <a16:creationId xmlns:a16="http://schemas.microsoft.com/office/drawing/2014/main" id="{2D5D07A1-E8AF-465B-BB68-4DC56AFDF950}"/>
              </a:ext>
            </a:extLst>
          </p:cNvPr>
          <p:cNvPicPr>
            <a:picLocks noChangeAspect="1"/>
          </p:cNvPicPr>
          <p:nvPr/>
        </p:nvPicPr>
        <p:blipFill>
          <a:blip r:embed="rId4"/>
          <a:stretch>
            <a:fillRect/>
          </a:stretch>
        </p:blipFill>
        <p:spPr>
          <a:xfrm>
            <a:off x="8819306" y="3853609"/>
            <a:ext cx="3160629" cy="1595084"/>
          </a:xfrm>
          <a:prstGeom prst="rect">
            <a:avLst/>
          </a:prstGeom>
        </p:spPr>
      </p:pic>
      <p:sp>
        <p:nvSpPr>
          <p:cNvPr id="15" name="Rectangle 15">
            <a:extLst>
              <a:ext uri="{FF2B5EF4-FFF2-40B4-BE49-F238E27FC236}">
                <a16:creationId xmlns:a16="http://schemas.microsoft.com/office/drawing/2014/main" id="{0E719268-3BFE-425C-A1EF-7C54571B9741}"/>
              </a:ext>
            </a:extLst>
          </p:cNvPr>
          <p:cNvSpPr/>
          <p:nvPr/>
        </p:nvSpPr>
        <p:spPr>
          <a:xfrm>
            <a:off x="9434527" y="3042334"/>
            <a:ext cx="1725930" cy="369332"/>
          </a:xfrm>
          <a:prstGeom prst="rect">
            <a:avLst/>
          </a:prstGeom>
        </p:spPr>
        <p:txBody>
          <a:bodyPr wrap="square">
            <a:spAutoFit/>
          </a:bodyPr>
          <a:lstStyle/>
          <a:p>
            <a:pPr algn="ctr"/>
            <a:r>
              <a:rPr lang="es-ES" kern="0" dirty="0">
                <a:solidFill>
                  <a:srgbClr val="000000"/>
                </a:solidFill>
              </a:rPr>
              <a:t>Error corregido</a:t>
            </a:r>
            <a:endParaRPr lang="es-ES_tradnl" dirty="0"/>
          </a:p>
        </p:txBody>
      </p:sp>
      <p:pic>
        <p:nvPicPr>
          <p:cNvPr id="16" name="Picture 9">
            <a:extLst>
              <a:ext uri="{FF2B5EF4-FFF2-40B4-BE49-F238E27FC236}">
                <a16:creationId xmlns:a16="http://schemas.microsoft.com/office/drawing/2014/main" id="{896E163B-AD36-493A-9C1D-C3ACF4806302}"/>
              </a:ext>
            </a:extLst>
          </p:cNvPr>
          <p:cNvPicPr>
            <a:picLocks noChangeAspect="1"/>
          </p:cNvPicPr>
          <p:nvPr/>
        </p:nvPicPr>
        <p:blipFill>
          <a:blip r:embed="rId5"/>
          <a:stretch>
            <a:fillRect/>
          </a:stretch>
        </p:blipFill>
        <p:spPr>
          <a:xfrm>
            <a:off x="10501899" y="4277508"/>
            <a:ext cx="1486584" cy="1486584"/>
          </a:xfrm>
          <a:prstGeom prst="rect">
            <a:avLst/>
          </a:prstGeom>
        </p:spPr>
      </p:pic>
      <p:pic>
        <p:nvPicPr>
          <p:cNvPr id="17" name="Imagen 16">
            <a:extLst>
              <a:ext uri="{FF2B5EF4-FFF2-40B4-BE49-F238E27FC236}">
                <a16:creationId xmlns:a16="http://schemas.microsoft.com/office/drawing/2014/main" id="{19783330-7B94-45E4-B387-EAEEDF9BC827}"/>
              </a:ext>
            </a:extLst>
          </p:cNvPr>
          <p:cNvPicPr>
            <a:picLocks noChangeAspect="1"/>
          </p:cNvPicPr>
          <p:nvPr/>
        </p:nvPicPr>
        <p:blipFill>
          <a:blip r:embed="rId6"/>
          <a:stretch>
            <a:fillRect/>
          </a:stretch>
        </p:blipFill>
        <p:spPr>
          <a:xfrm>
            <a:off x="6618260" y="3597697"/>
            <a:ext cx="1638300" cy="2705100"/>
          </a:xfrm>
          <a:prstGeom prst="rect">
            <a:avLst/>
          </a:prstGeom>
        </p:spPr>
      </p:pic>
      <p:sp>
        <p:nvSpPr>
          <p:cNvPr id="18" name="Rectangle 12">
            <a:extLst>
              <a:ext uri="{FF2B5EF4-FFF2-40B4-BE49-F238E27FC236}">
                <a16:creationId xmlns:a16="http://schemas.microsoft.com/office/drawing/2014/main" id="{E3163284-E7C1-4004-8732-8C39F212BA23}"/>
              </a:ext>
            </a:extLst>
          </p:cNvPr>
          <p:cNvSpPr/>
          <p:nvPr/>
        </p:nvSpPr>
        <p:spPr>
          <a:xfrm>
            <a:off x="6378256" y="2120369"/>
            <a:ext cx="2121102" cy="1477328"/>
          </a:xfrm>
          <a:prstGeom prst="rect">
            <a:avLst/>
          </a:prstGeom>
        </p:spPr>
        <p:txBody>
          <a:bodyPr wrap="square">
            <a:spAutoFit/>
          </a:bodyPr>
          <a:lstStyle/>
          <a:p>
            <a:pPr algn="ctr"/>
            <a:r>
              <a:rPr lang="es-ES" kern="0" dirty="0">
                <a:solidFill>
                  <a:srgbClr val="000000"/>
                </a:solidFill>
              </a:rPr>
              <a:t>Al presionar 2 veces siguiente nos aparece la opción “Formato de Datos”</a:t>
            </a:r>
            <a:endParaRPr lang="es-ES_tradnl" dirty="0"/>
          </a:p>
        </p:txBody>
      </p:sp>
      <p:pic>
        <p:nvPicPr>
          <p:cNvPr id="19" name="Picture 11">
            <a:extLst>
              <a:ext uri="{FF2B5EF4-FFF2-40B4-BE49-F238E27FC236}">
                <a16:creationId xmlns:a16="http://schemas.microsoft.com/office/drawing/2014/main" id="{EE7F02F1-2F3A-45B2-B4DA-DC31457406DE}"/>
              </a:ext>
            </a:extLst>
          </p:cNvPr>
          <p:cNvPicPr>
            <a:picLocks noChangeAspect="1"/>
          </p:cNvPicPr>
          <p:nvPr/>
        </p:nvPicPr>
        <p:blipFill>
          <a:blip r:embed="rId7"/>
          <a:stretch>
            <a:fillRect/>
          </a:stretch>
        </p:blipFill>
        <p:spPr>
          <a:xfrm>
            <a:off x="4923615" y="4448629"/>
            <a:ext cx="1132442" cy="1315463"/>
          </a:xfrm>
          <a:prstGeom prst="rect">
            <a:avLst/>
          </a:prstGeom>
        </p:spPr>
      </p:pic>
    </p:spTree>
    <p:extLst>
      <p:ext uri="{BB962C8B-B14F-4D97-AF65-F5344CB8AC3E}">
        <p14:creationId xmlns:p14="http://schemas.microsoft.com/office/powerpoint/2010/main" val="115484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DC32AE7-D4A3-4B3E-BF7C-11B8CD0F6E27}"/>
              </a:ext>
            </a:extLst>
          </p:cNvPr>
          <p:cNvSpPr>
            <a:spLocks noGrp="1"/>
          </p:cNvSpPr>
          <p:nvPr>
            <p:ph type="sldNum" sz="quarter" idx="4"/>
          </p:nvPr>
        </p:nvSpPr>
        <p:spPr/>
        <p:txBody>
          <a:bodyPr/>
          <a:lstStyle/>
          <a:p>
            <a:fld id="{7536BA00-E649-495D-B82A-3219CB1D2429}" type="slidenum">
              <a:rPr lang="es-CL" smtClean="0"/>
              <a:pPr/>
              <a:t>8</a:t>
            </a:fld>
            <a:endParaRPr lang="es-CL" dirty="0"/>
          </a:p>
        </p:txBody>
      </p:sp>
      <p:sp>
        <p:nvSpPr>
          <p:cNvPr id="4" name="Marcador de contenido 1">
            <a:extLst>
              <a:ext uri="{FF2B5EF4-FFF2-40B4-BE49-F238E27FC236}">
                <a16:creationId xmlns:a16="http://schemas.microsoft.com/office/drawing/2014/main" id="{58F3F4D0-04D4-473D-AB22-F71ED84F402F}"/>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6" name="Título 1">
            <a:extLst>
              <a:ext uri="{FF2B5EF4-FFF2-40B4-BE49-F238E27FC236}">
                <a16:creationId xmlns:a16="http://schemas.microsoft.com/office/drawing/2014/main" id="{0BA1D6BB-1DB5-4E0E-8E83-A6EF843875B3}"/>
              </a:ext>
            </a:extLst>
          </p:cNvPr>
          <p:cNvSpPr txBox="1">
            <a:spLocks/>
          </p:cNvSpPr>
          <p:nvPr/>
        </p:nvSpPr>
        <p:spPr bwMode="auto">
          <a:xfrm>
            <a:off x="1040130" y="303358"/>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ES" sz="2000" kern="0" dirty="0">
                <a:latin typeface="Calibri Light" panose="020F0302020204030204" pitchFamily="34" charset="0"/>
                <a:cs typeface="Calibri Light" panose="020F0302020204030204" pitchFamily="34" charset="0"/>
              </a:rPr>
              <a:t>Errores frecuentes y Acciones de Corrección</a:t>
            </a:r>
            <a:endParaRPr lang="es-CL" sz="2000" kern="0" dirty="0">
              <a:latin typeface="Calibri Light" panose="020F0302020204030204" pitchFamily="34" charset="0"/>
              <a:cs typeface="Calibri Light" panose="020F0302020204030204" pitchFamily="34" charset="0"/>
            </a:endParaRPr>
          </a:p>
        </p:txBody>
      </p:sp>
      <p:sp>
        <p:nvSpPr>
          <p:cNvPr id="7" name="Rectángulo 6">
            <a:extLst>
              <a:ext uri="{FF2B5EF4-FFF2-40B4-BE49-F238E27FC236}">
                <a16:creationId xmlns:a16="http://schemas.microsoft.com/office/drawing/2014/main" id="{2256E2D2-401E-40B6-80D5-95E0CB05A4C2}"/>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0" name="CuadroTexto 9">
            <a:extLst>
              <a:ext uri="{FF2B5EF4-FFF2-40B4-BE49-F238E27FC236}">
                <a16:creationId xmlns:a16="http://schemas.microsoft.com/office/drawing/2014/main" id="{2E78024F-9AF7-4624-A17A-D354636C69B6}"/>
              </a:ext>
            </a:extLst>
          </p:cNvPr>
          <p:cNvSpPr txBox="1"/>
          <p:nvPr/>
        </p:nvSpPr>
        <p:spPr>
          <a:xfrm>
            <a:off x="448056" y="2002536"/>
            <a:ext cx="4681728" cy="4309872"/>
          </a:xfrm>
          <a:prstGeom prst="rect">
            <a:avLst/>
          </a:prstGeom>
          <a:solidFill>
            <a:schemeClr val="bg1"/>
          </a:solidFill>
          <a:ln w="9525">
            <a:solidFill>
              <a:schemeClr val="accent1"/>
            </a:solidFill>
            <a:miter lim="800000"/>
            <a:headEnd/>
            <a:tailEnd/>
          </a:ln>
          <a:effectLst/>
        </p:spPr>
        <p:txBody>
          <a:bodyPr vert="horz" wrap="square" lIns="72009" tIns="72009" rIns="72009" bIns="72009" numCol="1" rtlCol="0" anchor="t" anchorCtr="0" compatLnSpc="1">
            <a:prstTxWarp prst="textNoShape">
              <a:avLst/>
            </a:prstTxWarp>
            <a:noAutofit/>
          </a:bodyPr>
          <a:lstStyle/>
          <a:p>
            <a:pPr marL="1587"/>
            <a:r>
              <a:rPr lang="es-MX" dirty="0">
                <a:solidFill>
                  <a:srgbClr val="000000"/>
                </a:solidFill>
              </a:rPr>
              <a:t>Columna Antigüedad en el Servicio</a:t>
            </a: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r>
              <a:rPr lang="es-MX" dirty="0">
                <a:solidFill>
                  <a:srgbClr val="000000"/>
                </a:solidFill>
              </a:rPr>
              <a:t>Solución es replicar la columna “Calcular Antigüedad (Columna AY)” en la columna “ANTIG_SERV (Columna L)”</a:t>
            </a:r>
          </a:p>
          <a:p>
            <a:pPr marL="1587"/>
            <a:endParaRPr lang="es-MX" dirty="0">
              <a:solidFill>
                <a:srgbClr val="000000"/>
              </a:solidFill>
            </a:endParaRPr>
          </a:p>
          <a:p>
            <a:pPr marL="1587" indent="0">
              <a:buNone/>
            </a:pPr>
            <a:endParaRPr lang="es-MX" sz="1200" dirty="0"/>
          </a:p>
        </p:txBody>
      </p:sp>
      <p:sp>
        <p:nvSpPr>
          <p:cNvPr id="11" name="CuadroTexto 10">
            <a:extLst>
              <a:ext uri="{FF2B5EF4-FFF2-40B4-BE49-F238E27FC236}">
                <a16:creationId xmlns:a16="http://schemas.microsoft.com/office/drawing/2014/main" id="{57C4FA46-66CD-4A37-8FB6-4ED863CD9AB0}"/>
              </a:ext>
            </a:extLst>
          </p:cNvPr>
          <p:cNvSpPr txBox="1"/>
          <p:nvPr/>
        </p:nvSpPr>
        <p:spPr>
          <a:xfrm>
            <a:off x="6629400" y="2002536"/>
            <a:ext cx="4681728" cy="4309872"/>
          </a:xfrm>
          <a:prstGeom prst="rect">
            <a:avLst/>
          </a:prstGeom>
          <a:solidFill>
            <a:schemeClr val="bg1"/>
          </a:solidFill>
          <a:ln w="9525">
            <a:solidFill>
              <a:schemeClr val="accent1"/>
            </a:solidFill>
            <a:miter lim="800000"/>
            <a:headEnd/>
            <a:tailEnd/>
          </a:ln>
          <a:effectLst/>
        </p:spPr>
        <p:txBody>
          <a:bodyPr vert="horz" wrap="square" lIns="72009" tIns="72009" rIns="72009" bIns="72009" numCol="1" rtlCol="0" anchor="t" anchorCtr="0" compatLnSpc="1">
            <a:prstTxWarp prst="textNoShape">
              <a:avLst/>
            </a:prstTxWarp>
            <a:noAutofit/>
          </a:bodyPr>
          <a:lstStyle/>
          <a:p>
            <a:pPr marL="1587"/>
            <a:r>
              <a:rPr lang="es-MX" dirty="0">
                <a:solidFill>
                  <a:srgbClr val="000000"/>
                </a:solidFill>
              </a:rPr>
              <a:t>Columna Región</a:t>
            </a: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r>
              <a:rPr lang="es-MX" dirty="0">
                <a:solidFill>
                  <a:srgbClr val="000000"/>
                </a:solidFill>
              </a:rPr>
              <a:t>Solución es Replicar la columna “Cambiar REGION a Texto (Columna BD)” en la Columna origen “REGION (Columna P)”</a:t>
            </a:r>
          </a:p>
          <a:p>
            <a:pPr marL="1587"/>
            <a:endParaRPr lang="es-MX" dirty="0">
              <a:solidFill>
                <a:srgbClr val="000000"/>
              </a:solidFill>
            </a:endParaRPr>
          </a:p>
          <a:p>
            <a:pPr marL="1587" indent="0">
              <a:buNone/>
            </a:pPr>
            <a:endParaRPr lang="es-MX" sz="1200" dirty="0"/>
          </a:p>
        </p:txBody>
      </p:sp>
      <p:pic>
        <p:nvPicPr>
          <p:cNvPr id="12" name="Imagen 11">
            <a:extLst>
              <a:ext uri="{FF2B5EF4-FFF2-40B4-BE49-F238E27FC236}">
                <a16:creationId xmlns:a16="http://schemas.microsoft.com/office/drawing/2014/main" id="{EE44242B-A417-4789-A874-9B2E8606DA16}"/>
              </a:ext>
            </a:extLst>
          </p:cNvPr>
          <p:cNvPicPr>
            <a:picLocks noChangeAspect="1"/>
          </p:cNvPicPr>
          <p:nvPr/>
        </p:nvPicPr>
        <p:blipFill>
          <a:blip r:embed="rId2"/>
          <a:stretch>
            <a:fillRect/>
          </a:stretch>
        </p:blipFill>
        <p:spPr>
          <a:xfrm>
            <a:off x="7296115" y="2683505"/>
            <a:ext cx="3348297" cy="2611508"/>
          </a:xfrm>
          <a:prstGeom prst="rect">
            <a:avLst/>
          </a:prstGeom>
        </p:spPr>
      </p:pic>
      <p:pic>
        <p:nvPicPr>
          <p:cNvPr id="13" name="Imagen 12">
            <a:extLst>
              <a:ext uri="{FF2B5EF4-FFF2-40B4-BE49-F238E27FC236}">
                <a16:creationId xmlns:a16="http://schemas.microsoft.com/office/drawing/2014/main" id="{DC570523-18E1-4681-AC63-79F2C86F2550}"/>
              </a:ext>
            </a:extLst>
          </p:cNvPr>
          <p:cNvPicPr>
            <a:picLocks noChangeAspect="1"/>
          </p:cNvPicPr>
          <p:nvPr/>
        </p:nvPicPr>
        <p:blipFill>
          <a:blip r:embed="rId3"/>
          <a:stretch>
            <a:fillRect/>
          </a:stretch>
        </p:blipFill>
        <p:spPr>
          <a:xfrm>
            <a:off x="1040130" y="3002469"/>
            <a:ext cx="3332312" cy="1973579"/>
          </a:xfrm>
          <a:prstGeom prst="rect">
            <a:avLst/>
          </a:prstGeom>
        </p:spPr>
      </p:pic>
      <p:pic>
        <p:nvPicPr>
          <p:cNvPr id="14" name="Picture 9">
            <a:extLst>
              <a:ext uri="{FF2B5EF4-FFF2-40B4-BE49-F238E27FC236}">
                <a16:creationId xmlns:a16="http://schemas.microsoft.com/office/drawing/2014/main" id="{85088DE4-AE23-49A6-9CB4-791CF3831732}"/>
              </a:ext>
            </a:extLst>
          </p:cNvPr>
          <p:cNvPicPr>
            <a:picLocks noChangeAspect="1"/>
          </p:cNvPicPr>
          <p:nvPr/>
        </p:nvPicPr>
        <p:blipFill>
          <a:blip r:embed="rId4"/>
          <a:stretch>
            <a:fillRect/>
          </a:stretch>
        </p:blipFill>
        <p:spPr>
          <a:xfrm>
            <a:off x="5344455" y="5491650"/>
            <a:ext cx="1117452" cy="1117452"/>
          </a:xfrm>
          <a:prstGeom prst="rect">
            <a:avLst/>
          </a:prstGeom>
        </p:spPr>
      </p:pic>
    </p:spTree>
    <p:extLst>
      <p:ext uri="{BB962C8B-B14F-4D97-AF65-F5344CB8AC3E}">
        <p14:creationId xmlns:p14="http://schemas.microsoft.com/office/powerpoint/2010/main" val="74027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DC32AE7-D4A3-4B3E-BF7C-11B8CD0F6E27}"/>
              </a:ext>
            </a:extLst>
          </p:cNvPr>
          <p:cNvSpPr>
            <a:spLocks noGrp="1"/>
          </p:cNvSpPr>
          <p:nvPr>
            <p:ph type="sldNum" sz="quarter" idx="4"/>
          </p:nvPr>
        </p:nvSpPr>
        <p:spPr/>
        <p:txBody>
          <a:bodyPr/>
          <a:lstStyle/>
          <a:p>
            <a:fld id="{7536BA00-E649-495D-B82A-3219CB1D2429}" type="slidenum">
              <a:rPr lang="es-CL" smtClean="0"/>
              <a:pPr/>
              <a:t>9</a:t>
            </a:fld>
            <a:endParaRPr lang="es-CL" dirty="0"/>
          </a:p>
        </p:txBody>
      </p:sp>
      <p:sp>
        <p:nvSpPr>
          <p:cNvPr id="4" name="Marcador de contenido 1">
            <a:extLst>
              <a:ext uri="{FF2B5EF4-FFF2-40B4-BE49-F238E27FC236}">
                <a16:creationId xmlns:a16="http://schemas.microsoft.com/office/drawing/2014/main" id="{58F3F4D0-04D4-473D-AB22-F71ED84F402F}"/>
              </a:ext>
            </a:extLst>
          </p:cNvPr>
          <p:cNvSpPr txBox="1">
            <a:spLocks/>
          </p:cNvSpPr>
          <p:nvPr/>
        </p:nvSpPr>
        <p:spPr>
          <a:xfrm>
            <a:off x="584790" y="1328681"/>
            <a:ext cx="9519330" cy="500119"/>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s-ES" sz="1800" kern="0" dirty="0">
                <a:solidFill>
                  <a:srgbClr val="000000"/>
                </a:solidFill>
              </a:rPr>
              <a:t>Verificar todas las columnas de la matriz de validación e identificar errores.</a:t>
            </a:r>
          </a:p>
        </p:txBody>
      </p:sp>
      <p:sp>
        <p:nvSpPr>
          <p:cNvPr id="6" name="Título 1">
            <a:extLst>
              <a:ext uri="{FF2B5EF4-FFF2-40B4-BE49-F238E27FC236}">
                <a16:creationId xmlns:a16="http://schemas.microsoft.com/office/drawing/2014/main" id="{0BA1D6BB-1DB5-4E0E-8E83-A6EF843875B3}"/>
              </a:ext>
            </a:extLst>
          </p:cNvPr>
          <p:cNvSpPr txBox="1">
            <a:spLocks/>
          </p:cNvSpPr>
          <p:nvPr/>
        </p:nvSpPr>
        <p:spPr bwMode="auto">
          <a:xfrm>
            <a:off x="1040130" y="303358"/>
            <a:ext cx="67123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ES" sz="2000" kern="0" dirty="0">
                <a:latin typeface="Calibri Light" panose="020F0302020204030204" pitchFamily="34" charset="0"/>
                <a:cs typeface="Calibri Light" panose="020F0302020204030204" pitchFamily="34" charset="0"/>
              </a:rPr>
              <a:t>Errores frecuentes y Acciones de Corrección</a:t>
            </a:r>
            <a:endParaRPr lang="es-CL" sz="2000" kern="0" dirty="0">
              <a:latin typeface="Calibri Light" panose="020F0302020204030204" pitchFamily="34" charset="0"/>
              <a:cs typeface="Calibri Light" panose="020F0302020204030204" pitchFamily="34" charset="0"/>
            </a:endParaRPr>
          </a:p>
        </p:txBody>
      </p:sp>
      <p:sp>
        <p:nvSpPr>
          <p:cNvPr id="7" name="Rectángulo 6">
            <a:extLst>
              <a:ext uri="{FF2B5EF4-FFF2-40B4-BE49-F238E27FC236}">
                <a16:creationId xmlns:a16="http://schemas.microsoft.com/office/drawing/2014/main" id="{2256E2D2-401E-40B6-80D5-95E0CB05A4C2}"/>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0" name="CuadroTexto 9">
            <a:extLst>
              <a:ext uri="{FF2B5EF4-FFF2-40B4-BE49-F238E27FC236}">
                <a16:creationId xmlns:a16="http://schemas.microsoft.com/office/drawing/2014/main" id="{2E78024F-9AF7-4624-A17A-D354636C69B6}"/>
              </a:ext>
            </a:extLst>
          </p:cNvPr>
          <p:cNvSpPr txBox="1"/>
          <p:nvPr/>
        </p:nvSpPr>
        <p:spPr>
          <a:xfrm>
            <a:off x="448056" y="2002536"/>
            <a:ext cx="4681728" cy="4309872"/>
          </a:xfrm>
          <a:prstGeom prst="rect">
            <a:avLst/>
          </a:prstGeom>
          <a:solidFill>
            <a:schemeClr val="bg1"/>
          </a:solidFill>
          <a:ln w="9525">
            <a:solidFill>
              <a:schemeClr val="accent1"/>
            </a:solidFill>
            <a:miter lim="800000"/>
            <a:headEnd/>
            <a:tailEnd/>
          </a:ln>
          <a:effectLst/>
        </p:spPr>
        <p:txBody>
          <a:bodyPr vert="horz" wrap="square" lIns="72009" tIns="72009" rIns="72009" bIns="72009" numCol="1" rtlCol="0" anchor="t" anchorCtr="0" compatLnSpc="1">
            <a:prstTxWarp prst="textNoShape">
              <a:avLst/>
            </a:prstTxWarp>
            <a:noAutofit/>
          </a:bodyPr>
          <a:lstStyle/>
          <a:p>
            <a:pPr marL="1587"/>
            <a:r>
              <a:rPr lang="es-MX" dirty="0">
                <a:solidFill>
                  <a:srgbClr val="000000"/>
                </a:solidFill>
              </a:rPr>
              <a:t>Columna SUBT</a:t>
            </a: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r>
              <a:rPr lang="es-MX" dirty="0">
                <a:solidFill>
                  <a:srgbClr val="000000"/>
                </a:solidFill>
              </a:rPr>
              <a:t>Solución es Replicar la columna “Cambiar SUBT a Texto (Columna BM)” en la Columna origen “SUBT (Columna W)”</a:t>
            </a:r>
          </a:p>
          <a:p>
            <a:pPr marL="1587"/>
            <a:endParaRPr lang="es-MX" dirty="0">
              <a:solidFill>
                <a:srgbClr val="000000"/>
              </a:solidFill>
            </a:endParaRPr>
          </a:p>
          <a:p>
            <a:pPr marL="1587" indent="0">
              <a:buNone/>
            </a:pPr>
            <a:endParaRPr lang="es-MX" sz="1200" dirty="0"/>
          </a:p>
        </p:txBody>
      </p:sp>
      <p:sp>
        <p:nvSpPr>
          <p:cNvPr id="11" name="CuadroTexto 10">
            <a:extLst>
              <a:ext uri="{FF2B5EF4-FFF2-40B4-BE49-F238E27FC236}">
                <a16:creationId xmlns:a16="http://schemas.microsoft.com/office/drawing/2014/main" id="{57C4FA46-66CD-4A37-8FB6-4ED863CD9AB0}"/>
              </a:ext>
            </a:extLst>
          </p:cNvPr>
          <p:cNvSpPr txBox="1"/>
          <p:nvPr/>
        </p:nvSpPr>
        <p:spPr>
          <a:xfrm>
            <a:off x="6629400" y="2002536"/>
            <a:ext cx="4681728" cy="1965960"/>
          </a:xfrm>
          <a:prstGeom prst="rect">
            <a:avLst/>
          </a:prstGeom>
          <a:solidFill>
            <a:schemeClr val="bg1"/>
          </a:solidFill>
          <a:ln w="9525">
            <a:solidFill>
              <a:schemeClr val="accent1"/>
            </a:solidFill>
            <a:miter lim="800000"/>
            <a:headEnd/>
            <a:tailEnd/>
          </a:ln>
          <a:effectLst/>
        </p:spPr>
        <p:txBody>
          <a:bodyPr vert="horz" wrap="square" lIns="72009" tIns="72009" rIns="72009" bIns="72009" numCol="1" rtlCol="0" anchor="t" anchorCtr="0" compatLnSpc="1">
            <a:prstTxWarp prst="textNoShape">
              <a:avLst/>
            </a:prstTxWarp>
            <a:noAutofit/>
          </a:bodyPr>
          <a:lstStyle/>
          <a:p>
            <a:pPr marL="1587"/>
            <a:r>
              <a:rPr lang="es-MX" dirty="0">
                <a:solidFill>
                  <a:srgbClr val="000000"/>
                </a:solidFill>
              </a:rPr>
              <a:t>Columna RENTA</a:t>
            </a:r>
          </a:p>
          <a:p>
            <a:pPr marL="1587"/>
            <a:endParaRPr lang="es-MX" dirty="0">
              <a:solidFill>
                <a:srgbClr val="000000"/>
              </a:solidFill>
            </a:endParaRPr>
          </a:p>
          <a:p>
            <a:pPr marL="1587"/>
            <a:r>
              <a:rPr lang="es-MX" dirty="0">
                <a:solidFill>
                  <a:srgbClr val="000000"/>
                </a:solidFill>
              </a:rPr>
              <a:t>Solo indica como observación de las rentas inferiores a 100.000, con ello lo único que deben validar es que los pagos sean efectivos al monto indicado.</a:t>
            </a: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indent="0">
              <a:buNone/>
            </a:pPr>
            <a:endParaRPr lang="es-MX" sz="1200" dirty="0"/>
          </a:p>
        </p:txBody>
      </p:sp>
      <p:pic>
        <p:nvPicPr>
          <p:cNvPr id="2" name="Imagen 1">
            <a:extLst>
              <a:ext uri="{FF2B5EF4-FFF2-40B4-BE49-F238E27FC236}">
                <a16:creationId xmlns:a16="http://schemas.microsoft.com/office/drawing/2014/main" id="{B48A3722-927C-454A-9015-41541B62619D}"/>
              </a:ext>
            </a:extLst>
          </p:cNvPr>
          <p:cNvPicPr>
            <a:picLocks noChangeAspect="1"/>
          </p:cNvPicPr>
          <p:nvPr/>
        </p:nvPicPr>
        <p:blipFill>
          <a:blip r:embed="rId2"/>
          <a:stretch>
            <a:fillRect/>
          </a:stretch>
        </p:blipFill>
        <p:spPr>
          <a:xfrm>
            <a:off x="1323700" y="2676191"/>
            <a:ext cx="2930439" cy="2485977"/>
          </a:xfrm>
          <a:prstGeom prst="rect">
            <a:avLst/>
          </a:prstGeom>
        </p:spPr>
      </p:pic>
      <p:sp>
        <p:nvSpPr>
          <p:cNvPr id="14" name="CuadroTexto 13">
            <a:extLst>
              <a:ext uri="{FF2B5EF4-FFF2-40B4-BE49-F238E27FC236}">
                <a16:creationId xmlns:a16="http://schemas.microsoft.com/office/drawing/2014/main" id="{2E45BA7D-3582-4621-85D8-D12D2C5CBBCB}"/>
              </a:ext>
            </a:extLst>
          </p:cNvPr>
          <p:cNvSpPr txBox="1"/>
          <p:nvPr/>
        </p:nvSpPr>
        <p:spPr>
          <a:xfrm>
            <a:off x="6629400" y="4346448"/>
            <a:ext cx="4681728" cy="1965960"/>
          </a:xfrm>
          <a:prstGeom prst="rect">
            <a:avLst/>
          </a:prstGeom>
          <a:solidFill>
            <a:schemeClr val="bg1"/>
          </a:solidFill>
          <a:ln w="9525">
            <a:solidFill>
              <a:schemeClr val="accent1"/>
            </a:solidFill>
            <a:miter lim="800000"/>
            <a:headEnd/>
            <a:tailEnd/>
          </a:ln>
          <a:effectLst/>
        </p:spPr>
        <p:txBody>
          <a:bodyPr vert="horz" wrap="square" lIns="72009" tIns="72009" rIns="72009" bIns="72009" numCol="1" rtlCol="0" anchor="t" anchorCtr="0" compatLnSpc="1">
            <a:prstTxWarp prst="textNoShape">
              <a:avLst/>
            </a:prstTxWarp>
            <a:noAutofit/>
          </a:bodyPr>
          <a:lstStyle/>
          <a:p>
            <a:pPr marL="1587"/>
            <a:r>
              <a:rPr lang="es-MX" dirty="0">
                <a:solidFill>
                  <a:srgbClr val="000000"/>
                </a:solidFill>
              </a:rPr>
              <a:t>Columna Asignación Profesional</a:t>
            </a:r>
          </a:p>
          <a:p>
            <a:pPr marL="1587"/>
            <a:endParaRPr lang="es-MX" dirty="0">
              <a:solidFill>
                <a:srgbClr val="000000"/>
              </a:solidFill>
            </a:endParaRPr>
          </a:p>
          <a:p>
            <a:pPr marL="1587"/>
            <a:r>
              <a:rPr lang="es-MX" dirty="0">
                <a:solidFill>
                  <a:srgbClr val="000000"/>
                </a:solidFill>
              </a:rPr>
              <a:t>Al tener “Estamento” profesional, el validador indica que por definición debería tener la asignación correspondiente, sin embargo, deben validar si le corresponde o no dicha asignación para efecto DIPRES.</a:t>
            </a: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a:endParaRPr lang="es-MX" dirty="0">
              <a:solidFill>
                <a:srgbClr val="000000"/>
              </a:solidFill>
            </a:endParaRPr>
          </a:p>
          <a:p>
            <a:pPr marL="1587" indent="0">
              <a:buNone/>
            </a:pPr>
            <a:endParaRPr lang="es-MX" sz="1200" dirty="0"/>
          </a:p>
        </p:txBody>
      </p:sp>
      <p:pic>
        <p:nvPicPr>
          <p:cNvPr id="16" name="Picture 9">
            <a:extLst>
              <a:ext uri="{FF2B5EF4-FFF2-40B4-BE49-F238E27FC236}">
                <a16:creationId xmlns:a16="http://schemas.microsoft.com/office/drawing/2014/main" id="{A65333F1-3115-4CDE-BA8E-D4D01E1E7511}"/>
              </a:ext>
            </a:extLst>
          </p:cNvPr>
          <p:cNvPicPr>
            <a:picLocks noChangeAspect="1"/>
          </p:cNvPicPr>
          <p:nvPr/>
        </p:nvPicPr>
        <p:blipFill>
          <a:blip r:embed="rId3"/>
          <a:stretch>
            <a:fillRect/>
          </a:stretch>
        </p:blipFill>
        <p:spPr>
          <a:xfrm>
            <a:off x="5344455" y="5491650"/>
            <a:ext cx="1117452" cy="1117452"/>
          </a:xfrm>
          <a:prstGeom prst="rect">
            <a:avLst/>
          </a:prstGeom>
        </p:spPr>
      </p:pic>
    </p:spTree>
    <p:extLst>
      <p:ext uri="{BB962C8B-B14F-4D97-AF65-F5344CB8AC3E}">
        <p14:creationId xmlns:p14="http://schemas.microsoft.com/office/powerpoint/2010/main" val="6171247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9332</TotalTime>
  <Words>2143</Words>
  <Application>Microsoft Office PowerPoint</Application>
  <PresentationFormat>Panorámica</PresentationFormat>
  <Paragraphs>450</Paragraphs>
  <Slides>38</Slides>
  <Notes>21</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38</vt:i4>
      </vt:variant>
    </vt:vector>
  </HeadingPairs>
  <TitlesOfParts>
    <vt:vector size="46" baseType="lpstr">
      <vt:lpstr>Arial</vt:lpstr>
      <vt:lpstr>Calibri</vt:lpstr>
      <vt:lpstr>Calibri Light</vt:lpstr>
      <vt:lpstr>Verdana</vt:lpstr>
      <vt:lpstr>Wingdings</vt:lpstr>
      <vt:lpstr>1_Contenido</vt:lpstr>
      <vt:lpstr>Office Theme</vt:lpstr>
      <vt:lpstr>Diapositiva de think-cell</vt:lpstr>
      <vt:lpstr>Presentación de PowerPoint</vt:lpstr>
      <vt:lpstr>CONTENIDOS DE LA PRESENTACION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Correlación de matrices anteriores – Matriz C</vt:lpstr>
      <vt:lpstr>Presentación de PowerPoint</vt:lpstr>
      <vt:lpstr>Presentación de PowerPoint</vt:lpstr>
      <vt:lpstr>Presentación de PowerPoint</vt:lpstr>
      <vt:lpstr>Estructura de las matrices</vt:lpstr>
      <vt:lpstr>Presentación de PowerPoint</vt:lpstr>
      <vt:lpstr>Aplicar Matriz de Validación – Corregir Errores</vt:lpstr>
      <vt:lpstr>Presentación de PowerPoint</vt:lpstr>
      <vt:lpstr>Aplicar Matriz de Validación – Corregir Errores</vt:lpstr>
      <vt:lpstr>Aplicar Matriz de Validación – Corregir Errores</vt:lpstr>
      <vt:lpstr>Aplicar Matriz de Validación – Corregir Errores</vt:lpstr>
      <vt:lpstr>Aplicar Matriz de Validación – Corregir Errores</vt:lpstr>
      <vt:lpstr>Aplicar Matriz de Validación – Corregir Errores</vt:lpstr>
      <vt:lpstr>Aplicar Matriz de Validación – Corregir Errores</vt:lpstr>
      <vt:lpstr>Presentación de PowerPoint</vt:lpstr>
      <vt:lpstr>Presentación de PowerPoint</vt:lpstr>
      <vt:lpstr>Presentación de PowerPoint</vt:lpstr>
      <vt:lpstr>Estructura de las matrices</vt:lpstr>
      <vt:lpstr>Aplicar Matriz de Validación – Corregir Errores</vt:lpstr>
      <vt:lpstr>Presentación de PowerPoint</vt:lpstr>
      <vt:lpstr>Aplicar Matriz de Validación – Corregir Errores</vt:lpstr>
      <vt:lpstr>Correlación de matrices anteriores – Matriz L y A</vt:lpstr>
      <vt:lpstr>Consultas</vt:lpstr>
      <vt:lpstr>Recomendaciones Generales para Envió de Matrices a Referentes Minsal</vt:lpstr>
      <vt:lpstr>Recomendaciones Generales para Envió de Matrices a Referentes Minsal</vt:lpstr>
      <vt:lpstr>Recomendaciones Generales para Envió de Matrices a Referentes Minsal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mjcanelo@outlook.com</dc:creator>
  <cp:lastModifiedBy>allen aburto</cp:lastModifiedBy>
  <cp:revision>378</cp:revision>
  <cp:lastPrinted>2018-12-06T19:14:18Z</cp:lastPrinted>
  <dcterms:created xsi:type="dcterms:W3CDTF">2018-02-12T19:45:10Z</dcterms:created>
  <dcterms:modified xsi:type="dcterms:W3CDTF">2019-12-13T14:18:18Z</dcterms:modified>
</cp:coreProperties>
</file>