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1" r:id="rId2"/>
    <p:sldMasterId id="2147483683" r:id="rId3"/>
  </p:sldMasterIdLst>
  <p:notesMasterIdLst>
    <p:notesMasterId r:id="rId21"/>
  </p:notesMasterIdLst>
  <p:handoutMasterIdLst>
    <p:handoutMasterId r:id="rId22"/>
  </p:handoutMasterIdLst>
  <p:sldIdLst>
    <p:sldId id="260" r:id="rId4"/>
    <p:sldId id="354" r:id="rId5"/>
    <p:sldId id="263" r:id="rId6"/>
    <p:sldId id="296" r:id="rId7"/>
    <p:sldId id="356" r:id="rId8"/>
    <p:sldId id="358" r:id="rId9"/>
    <p:sldId id="352" r:id="rId10"/>
    <p:sldId id="353" r:id="rId11"/>
    <p:sldId id="361" r:id="rId12"/>
    <p:sldId id="347" r:id="rId13"/>
    <p:sldId id="363" r:id="rId14"/>
    <p:sldId id="359" r:id="rId15"/>
    <p:sldId id="360" r:id="rId16"/>
    <p:sldId id="348" r:id="rId17"/>
    <p:sldId id="349" r:id="rId18"/>
    <p:sldId id="362" r:id="rId19"/>
    <p:sldId id="310" r:id="rId20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RH" initials="S" lastIdx="1" clrIdx="0">
    <p:extLst>
      <p:ext uri="{19B8F6BF-5375-455C-9EA6-DF929625EA0E}">
        <p15:presenceInfo xmlns:p15="http://schemas.microsoft.com/office/powerpoint/2012/main" userId="SIR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B4"/>
    <a:srgbClr val="F4B0D4"/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19B94C-D20D-418F-ADD1-C395F51DD297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0AAE2-E55D-4760-9CB3-53A34DCC15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4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13-12-2019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827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770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413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47675" y="1262063"/>
            <a:ext cx="6053138" cy="3405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544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951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95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821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792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323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061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6274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6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80557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&amp;ehk=sftSbQLEHWvq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94263" y="1862671"/>
            <a:ext cx="819770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0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RECOMENDACIONES GENERALES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Diciembre, 2019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72658" y="2424223"/>
            <a:ext cx="3040911" cy="37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DIPRES IV Trimestre 2019</a:t>
            </a: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54138" y="894194"/>
            <a:ext cx="5854298" cy="57149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1600" dirty="0">
                <a:solidFill>
                  <a:schemeClr val="accent1"/>
                </a:solidFill>
              </a:rPr>
              <a:t>Revisar casos registrados en Mantenedor de Alejamientos o Término Anticipado de Honorarios con las siguientes causales</a:t>
            </a:r>
            <a:r>
              <a:rPr lang="es-MX" sz="1600" dirty="0" smtClean="0">
                <a:solidFill>
                  <a:schemeClr val="accent1"/>
                </a:solidFill>
              </a:rPr>
              <a:t>:</a:t>
            </a:r>
          </a:p>
          <a:p>
            <a:pPr marL="1587" lvl="0" algn="just"/>
            <a:endParaRPr lang="es-MX" sz="1600" dirty="0">
              <a:solidFill>
                <a:schemeClr val="accent1"/>
              </a:solidFill>
            </a:endParaRP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Código 800: </a:t>
            </a:r>
            <a:r>
              <a:rPr lang="es-CL" sz="1600" dirty="0" smtClean="0">
                <a:solidFill>
                  <a:schemeClr val="accent1"/>
                </a:solidFill>
              </a:rPr>
              <a:t>Se han identificado como Movimientos Contractuales. Ejemplo: Término por Mejor Grado, Rebaja Jornada Laboral, Adecuación.</a:t>
            </a:r>
          </a:p>
          <a:p>
            <a:pPr marL="801687" lvl="1" indent="-342900" algn="just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accent1"/>
                </a:solidFill>
              </a:rPr>
              <a:t>De acuerdo a estas causales, no correspondería informar en Matriz C por no tratarse de un cese definitivo. Sin embargo si están apareciendo en la Matriz, de acuerdo a las actuales reglas de Sirh, quiere decir que existe un alejamiento superior o igual a 5 días, por lo que corresponde a un error de clasificación en el ingreso a Sirh. En estos casos se debe corregir causal tanto en la Matriz como en el origen e informar correctamente.</a:t>
            </a:r>
          </a:p>
          <a:p>
            <a:pPr marL="1587" algn="just"/>
            <a:endParaRPr lang="es-CL" sz="1600" dirty="0">
              <a:solidFill>
                <a:schemeClr val="accent1"/>
              </a:solidFill>
            </a:endParaRP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Código 801: </a:t>
            </a:r>
            <a:r>
              <a:rPr lang="es-CL" sz="1600" dirty="0" smtClean="0">
                <a:solidFill>
                  <a:schemeClr val="accent1"/>
                </a:solidFill>
              </a:rPr>
              <a:t>Se han identificado como Ceses Ambiguos. Ejemplo: Alejamiento (Especificar), Cese de Funciones, </a:t>
            </a:r>
            <a:r>
              <a:rPr lang="es-CL" sz="1600" dirty="0" err="1" smtClean="0">
                <a:solidFill>
                  <a:schemeClr val="accent1"/>
                </a:solidFill>
              </a:rPr>
              <a:t>Dec</a:t>
            </a:r>
            <a:r>
              <a:rPr lang="es-CL" sz="1600" dirty="0" smtClean="0">
                <a:solidFill>
                  <a:schemeClr val="accent1"/>
                </a:solidFill>
              </a:rPr>
              <a:t>. Vacancia Cargo Titular.</a:t>
            </a:r>
          </a:p>
          <a:p>
            <a:pPr marL="801687" lvl="1" indent="-34290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chemeClr val="accent1"/>
                </a:solidFill>
              </a:rPr>
              <a:t>Para </a:t>
            </a:r>
            <a:r>
              <a:rPr lang="es-CL" sz="1600" dirty="0" smtClean="0">
                <a:solidFill>
                  <a:schemeClr val="accent1"/>
                </a:solidFill>
              </a:rPr>
              <a:t>estos </a:t>
            </a:r>
            <a:r>
              <a:rPr lang="es-CL" sz="1600" dirty="0">
                <a:solidFill>
                  <a:schemeClr val="accent1"/>
                </a:solidFill>
              </a:rPr>
              <a:t>casos resulta necesario corroborar la causal correcta, ya que </a:t>
            </a:r>
            <a:r>
              <a:rPr lang="es-CL" sz="1600" dirty="0" smtClean="0">
                <a:solidFill>
                  <a:schemeClr val="accent1"/>
                </a:solidFill>
              </a:rPr>
              <a:t>no es </a:t>
            </a:r>
            <a:r>
              <a:rPr lang="es-CL" sz="1600" dirty="0">
                <a:solidFill>
                  <a:schemeClr val="accent1"/>
                </a:solidFill>
              </a:rPr>
              <a:t>posible </a:t>
            </a:r>
            <a:r>
              <a:rPr lang="es-CL" sz="1600" dirty="0" smtClean="0">
                <a:solidFill>
                  <a:schemeClr val="accent1"/>
                </a:solidFill>
              </a:rPr>
              <a:t>asociarlas a los códigos señalados por </a:t>
            </a:r>
            <a:r>
              <a:rPr lang="es-CL" sz="1600" dirty="0">
                <a:solidFill>
                  <a:schemeClr val="accent1"/>
                </a:solidFill>
              </a:rPr>
              <a:t>Dipres. </a:t>
            </a:r>
            <a:endParaRPr lang="es-CL" sz="1600" dirty="0" smtClean="0">
              <a:solidFill>
                <a:schemeClr val="accent1"/>
              </a:solidFill>
            </a:endParaRPr>
          </a:p>
          <a:p>
            <a:pPr marL="801687" lvl="1" indent="-342900" algn="just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accent1"/>
                </a:solidFill>
              </a:rPr>
              <a:t>A continuación algunas aclaraciones desde Dipres…</a:t>
            </a:r>
            <a:endParaRPr lang="es-CL" sz="1600" dirty="0">
              <a:solidFill>
                <a:schemeClr val="accent1"/>
              </a:solidFill>
            </a:endParaRPr>
          </a:p>
          <a:p>
            <a:pPr marL="801687" lvl="1" indent="-342900" algn="just"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801687" lvl="1" indent="-342900" algn="just"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accent1"/>
              </a:solidFill>
            </a:endParaRPr>
          </a:p>
          <a:p>
            <a:pPr marL="344487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289193" y="307801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C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35132" t="21544" r="35845" b="53977"/>
          <a:stretch/>
        </p:blipFill>
        <p:spPr bwMode="auto">
          <a:xfrm>
            <a:off x="6101543" y="1023026"/>
            <a:ext cx="5868784" cy="2405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34793" t="21233" r="35336" b="51034"/>
          <a:stretch/>
        </p:blipFill>
        <p:spPr bwMode="auto">
          <a:xfrm>
            <a:off x="6035136" y="3616564"/>
            <a:ext cx="5935191" cy="2837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98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283564" y="1357328"/>
            <a:ext cx="5022000" cy="73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7337" indent="-285750" algn="just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accent1"/>
                </a:solidFill>
              </a:rPr>
              <a:t>Cese por el Solo Ministerio de la Ley: Debe ser informado con código 311, Renuncia Voluntaria</a:t>
            </a:r>
            <a:endParaRPr lang="es-CL" sz="1600" dirty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82430" y="319987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C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82430" y="2159235"/>
            <a:ext cx="5021337" cy="73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lvl="0" indent="-34290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accent1"/>
                </a:solidFill>
              </a:rPr>
              <a:t>Pago por Imprevistos: Debe ser informado con código 512 para todas las calidades jurídicas</a:t>
            </a:r>
            <a:endParaRPr lang="es-MX" sz="1600" dirty="0">
              <a:solidFill>
                <a:schemeClr val="accent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82430" y="1357328"/>
            <a:ext cx="5021337" cy="7374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lvl="0" indent="-342900" algn="just">
              <a:buFont typeface="Wingdings" panose="05000000000000000000" pitchFamily="2" charset="2"/>
              <a:buChar char="ü"/>
            </a:pPr>
            <a:r>
              <a:rPr lang="es-CL" sz="1600" dirty="0" smtClean="0">
                <a:solidFill>
                  <a:schemeClr val="accent1"/>
                </a:solidFill>
              </a:rPr>
              <a:t>Traspaso o Permuta: Debe ser informado con código 311, Renuncia Voluntaria</a:t>
            </a:r>
            <a:endParaRPr lang="es-CL" sz="1600" dirty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73731" y="895186"/>
            <a:ext cx="3391593" cy="483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MX" sz="2000" u="sng" dirty="0" smtClean="0">
                <a:solidFill>
                  <a:srgbClr val="0070C0"/>
                </a:solidFill>
              </a:rPr>
              <a:t>Orientaciones desde Dipres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283564" y="2199963"/>
            <a:ext cx="5022000" cy="8466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7337" indent="-285750" algn="just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accent1"/>
                </a:solidFill>
              </a:rPr>
              <a:t>Termino Anticipado Honorarios en forma voluntaria: </a:t>
            </a:r>
            <a:r>
              <a:rPr lang="es-CL" sz="1600" dirty="0">
                <a:solidFill>
                  <a:schemeClr val="accent1"/>
                </a:solidFill>
              </a:rPr>
              <a:t>Debe ser informado con código 311, Renuncia Voluntaria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2" y="3185859"/>
            <a:ext cx="996696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54138" y="2243132"/>
            <a:ext cx="5854298" cy="12897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Agregar CESES de Regularizados con causal 999.</a:t>
            </a:r>
          </a:p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Verificar que hayan estado en H por lo menos los 4 últimos cortes. (2 años </a:t>
            </a:r>
            <a:r>
              <a:rPr lang="es-CL" dirty="0" smtClean="0">
                <a:solidFill>
                  <a:schemeClr val="accent1"/>
                </a:solidFill>
              </a:rPr>
              <a:t>antigüedad)</a:t>
            </a:r>
            <a:endParaRPr lang="es-CL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Agregar todo cese de Honorarios.</a:t>
            </a:r>
          </a:p>
          <a:p>
            <a:pPr marL="1587" algn="just"/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505324" y="310030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C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35355" t="21544" r="36215" b="53075"/>
          <a:stretch/>
        </p:blipFill>
        <p:spPr bwMode="auto">
          <a:xfrm>
            <a:off x="285040" y="3963531"/>
            <a:ext cx="5579533" cy="2494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34793" t="21233" r="35336" b="51034"/>
          <a:stretch/>
        </p:blipFill>
        <p:spPr bwMode="auto">
          <a:xfrm>
            <a:off x="6283564" y="1240069"/>
            <a:ext cx="5721202" cy="2837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157146" y="4681822"/>
            <a:ext cx="5721202" cy="13225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Importante! Revisar que los casos extraídos con causal de alejamiento “Retiro Voluntario con Bonificación” sea consistente con la información de la Matriz V.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54138" y="926551"/>
            <a:ext cx="5854298" cy="10851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accent1"/>
                </a:solidFill>
              </a:rPr>
              <a:t>Ceses arrojados con causal 510 (Código creado por esta Unidad para la causal de Salud Incompatible): deben ser modificados al código 511</a:t>
            </a:r>
            <a:endParaRPr lang="es-C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0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241702" y="254594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V: Retiro Voluntario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241702" y="1214764"/>
            <a:ext cx="5666733" cy="26649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</a:rPr>
              <a:t>Cruzar la matriz V con la Matriz C, deben aparecer todos los registros con causal 312.</a:t>
            </a:r>
          </a:p>
          <a:p>
            <a:pPr marL="344487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accent1"/>
              </a:solidFill>
            </a:endParaRP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/>
                </a:solidFill>
              </a:rPr>
              <a:t>Realizar el reproceso del cálculo de la bonificación en la fase IV del mantenedor de ambas leyes.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022" y="4777714"/>
            <a:ext cx="1038550" cy="1038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085E04-6562-49A5-A645-E675E31C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08" y="1228211"/>
            <a:ext cx="5672083" cy="44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241702" y="313696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R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35132" t="21233" r="34997" b="40987"/>
          <a:stretch/>
        </p:blipFill>
        <p:spPr bwMode="auto">
          <a:xfrm>
            <a:off x="6096000" y="1645920"/>
            <a:ext cx="5982788" cy="4467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241702" y="1214764"/>
            <a:ext cx="5666733" cy="26649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Cargo en Reserva debe estar correctamente registrado en el Mantenedor de Cargo en Propiedad</a:t>
            </a:r>
          </a:p>
          <a:p>
            <a:pPr marL="344487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/>
                </a:solidFill>
              </a:rPr>
              <a:t>En el caso de aquellos que ya no posean el cargo en reserva o el funcionario ya no se encuentre vigente y que, por tanto, no deben ser informados, </a:t>
            </a:r>
            <a:r>
              <a:rPr lang="es-MX" sz="2000" b="1" dirty="0">
                <a:solidFill>
                  <a:schemeClr val="accent1"/>
                </a:solidFill>
              </a:rPr>
              <a:t>se debe registrar fecha de término en dicho mantenedor</a:t>
            </a:r>
            <a:endParaRPr lang="es-CL" sz="2000" b="1" dirty="0">
              <a:solidFill>
                <a:schemeClr val="accent1"/>
              </a:solidFill>
            </a:endParaRP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022" y="4777714"/>
            <a:ext cx="1038550" cy="1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631041" y="294006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R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41751" t="2153" r="31737" b="60048"/>
          <a:stretch/>
        </p:blipFill>
        <p:spPr bwMode="auto">
          <a:xfrm>
            <a:off x="343658" y="2103120"/>
            <a:ext cx="6226959" cy="4245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31041" y="1102205"/>
            <a:ext cx="10851210" cy="7788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lvl="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/>
                </a:solidFill>
              </a:rPr>
              <a:t>Para corroborar el lugar de desempeño efectivo de estos funcionarios, se puede utilizar el Certificado de Vigencia Contractual, siempre y cuando se desempeñen en nuestra red: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4"/>
          <a:srcRect l="36284" t="31833" r="36972" b="35805"/>
          <a:stretch/>
        </p:blipFill>
        <p:spPr bwMode="auto">
          <a:xfrm>
            <a:off x="6662057" y="2351314"/>
            <a:ext cx="5238206" cy="3997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4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651420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F: Función Crítica (AFC)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651420" y="943692"/>
            <a:ext cx="9495992" cy="55399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 err="1">
                <a:solidFill>
                  <a:schemeClr val="accent1"/>
                </a:solidFill>
              </a:rPr>
              <a:t>Tips</a:t>
            </a:r>
            <a:r>
              <a:rPr lang="es-MX" sz="2000" b="1" dirty="0">
                <a:solidFill>
                  <a:schemeClr val="accent1"/>
                </a:solidFill>
              </a:rPr>
              <a:t> Importantes: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Que exista la resolución que la otorga.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Para un funcionario que cesó en funciones, debe estar declarado en la Matriz C.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Si funcionario ha percibido AFC en periodos discontinuos, para el mismo estamento o estamentos distintos, informar cada periodo en registros separados.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Si funcionario ha percibido AFC en periodos continuos para el mismo estamento, pero con cambio de % de AFC: </a:t>
            </a:r>
          </a:p>
          <a:p>
            <a:pPr marL="1258887" lvl="2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se debe informar en un mismo registro, declarando el % de asignación percibido según el total pagado (en remuneración y asignación) a la fecha de cierre del informe.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Si funcionario ha percibido AFC en periodos continuos, en distintos estamentos con o sin cambio de porcentaje de AFC, se debe informar en registros separados.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FI: 	SIRH, </a:t>
            </a:r>
            <a:r>
              <a:rPr lang="es-MX" sz="2000" dirty="0" err="1">
                <a:solidFill>
                  <a:schemeClr val="accent1"/>
                </a:solidFill>
              </a:rPr>
              <a:t>Exp</a:t>
            </a:r>
            <a:r>
              <a:rPr lang="es-MX" sz="2000" dirty="0">
                <a:solidFill>
                  <a:schemeClr val="accent1"/>
                </a:solidFill>
              </a:rPr>
              <a:t>. Datos, haber 140.</a:t>
            </a:r>
          </a:p>
          <a:p>
            <a:pPr marL="915987" lvl="2" algn="just"/>
            <a:r>
              <a:rPr lang="es-MX" sz="2000" dirty="0" err="1">
                <a:solidFill>
                  <a:schemeClr val="accent1"/>
                </a:solidFill>
              </a:rPr>
              <a:t>Qlikview</a:t>
            </a:r>
            <a:r>
              <a:rPr lang="es-MX" sz="2000" dirty="0">
                <a:solidFill>
                  <a:schemeClr val="accent1"/>
                </a:solidFill>
              </a:rPr>
              <a:t>: Modelo Gastos, V. Análisis de </a:t>
            </a:r>
            <a:r>
              <a:rPr lang="es-MX" sz="2000" dirty="0" err="1">
                <a:solidFill>
                  <a:schemeClr val="accent1"/>
                </a:solidFill>
              </a:rPr>
              <a:t>Háberes</a:t>
            </a:r>
            <a:r>
              <a:rPr lang="es-MX" sz="2000" dirty="0">
                <a:solidFill>
                  <a:schemeClr val="accent1"/>
                </a:solidFill>
              </a:rPr>
              <a:t>, Tipo </a:t>
            </a:r>
            <a:r>
              <a:rPr lang="es-MX" sz="2000" dirty="0" err="1">
                <a:solidFill>
                  <a:schemeClr val="accent1"/>
                </a:solidFill>
              </a:rPr>
              <a:t>Mov</a:t>
            </a:r>
            <a:r>
              <a:rPr lang="es-MX" sz="2000" dirty="0">
                <a:solidFill>
                  <a:schemeClr val="accent1"/>
                </a:solidFill>
              </a:rPr>
              <a:t>. ‘H’, </a:t>
            </a:r>
            <a:r>
              <a:rPr lang="es-MX" sz="2000" dirty="0" err="1">
                <a:solidFill>
                  <a:schemeClr val="accent1"/>
                </a:solidFill>
              </a:rPr>
              <a:t>Cod</a:t>
            </a:r>
            <a:r>
              <a:rPr lang="es-MX" sz="2000" dirty="0">
                <a:solidFill>
                  <a:schemeClr val="accent1"/>
                </a:solidFill>
              </a:rPr>
              <a:t>. 140.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412" y="4465267"/>
            <a:ext cx="1901629" cy="19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0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17</a:t>
            </a:fld>
            <a:endParaRPr lang="es-CL" dirty="0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FORMATO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3084723" y="2119264"/>
            <a:ext cx="8238952" cy="32714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Realizar revisión a través de validadores Dipres</a:t>
            </a:r>
          </a:p>
          <a:p>
            <a:pPr marL="1587"/>
            <a:endParaRPr lang="es-CL" sz="2000" dirty="0">
              <a:solidFill>
                <a:schemeClr val="accent1"/>
              </a:solidFill>
            </a:endParaRP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Respetar orden y cantidad de campos</a:t>
            </a:r>
          </a:p>
          <a:p>
            <a:pPr marL="1587"/>
            <a:endParaRPr lang="es-CL" sz="2000" dirty="0">
              <a:solidFill>
                <a:schemeClr val="accent1"/>
              </a:solidFill>
            </a:endParaRP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Completar toda la información requerida; no dejar campos vacíos</a:t>
            </a:r>
          </a:p>
          <a:p>
            <a:pPr marL="1587"/>
            <a:endParaRPr lang="es-CL" sz="2000" dirty="0">
              <a:solidFill>
                <a:schemeClr val="accent1"/>
              </a:solidFill>
            </a:endParaRP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Realizar las conversiones de acuerdo a los formatos solicitados</a:t>
            </a:r>
          </a:p>
          <a:p>
            <a:pPr marL="1587"/>
            <a:endParaRPr lang="es-CL" sz="2000" dirty="0">
              <a:solidFill>
                <a:schemeClr val="accent1"/>
              </a:solidFill>
            </a:endParaRP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Los archivos a informar deben ir sin formulas ni validadores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388551" y="1821958"/>
            <a:ext cx="1626130" cy="28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3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78" y="284470"/>
            <a:ext cx="7267862" cy="430887"/>
          </a:xfrm>
        </p:spPr>
        <p:txBody>
          <a:bodyPr/>
          <a:lstStyle/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VOLUMETRÍA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654816" y="906087"/>
            <a:ext cx="8737378" cy="433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CL" sz="2800" dirty="0">
                <a:solidFill>
                  <a:schemeClr val="accent5"/>
                </a:solidFill>
              </a:rPr>
              <a:t> </a:t>
            </a:r>
            <a:r>
              <a:rPr lang="es-CL" sz="2800" b="1" dirty="0" smtClean="0">
                <a:solidFill>
                  <a:schemeClr val="accent1"/>
                </a:solidFill>
              </a:rPr>
              <a:t>Revisar</a:t>
            </a:r>
            <a:endParaRPr lang="es-CL" sz="2400" b="1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Funcionarios que se encuentren Sin Provisión, pero con pago en el Módulo de Pagos Accesorios</a:t>
            </a:r>
            <a:r>
              <a:rPr lang="es-MX" sz="2000" dirty="0">
                <a:solidFill>
                  <a:schemeClr val="accent1"/>
                </a:solidFill>
              </a:rPr>
              <a:t>, de esta manera se evitarán las observaciones que Dipres denominada como “Registros Fantasmas”.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Honorarios que no se encuentran con estado “Pagado” en el módulo de Honorarios.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Funcionarios que han sido ingresados mediante el Mantenedor de Incorporación de Funcionarios en Contratos Cortos, quienes no tengan asociado Rut a reemplazar o suplir, pero se les ha seleccionado la marca “Afecto a </a:t>
            </a:r>
            <a:r>
              <a:rPr lang="es-CL" sz="2000" dirty="0" err="1">
                <a:solidFill>
                  <a:schemeClr val="accent1"/>
                </a:solidFill>
              </a:rPr>
              <a:t>Item</a:t>
            </a:r>
            <a:r>
              <a:rPr lang="es-CL" sz="2000" dirty="0">
                <a:solidFill>
                  <a:schemeClr val="accent1"/>
                </a:solidFill>
              </a:rPr>
              <a:t> </a:t>
            </a:r>
            <a:r>
              <a:rPr lang="es-CL" sz="2000" dirty="0" err="1">
                <a:solidFill>
                  <a:schemeClr val="accent1"/>
                </a:solidFill>
              </a:rPr>
              <a:t>Presup</a:t>
            </a:r>
            <a:r>
              <a:rPr lang="es-CL" sz="2000" dirty="0">
                <a:solidFill>
                  <a:schemeClr val="accent1"/>
                </a:solidFill>
              </a:rPr>
              <a:t>. Reemplazos y Suplencias</a:t>
            </a:r>
          </a:p>
          <a:p>
            <a:pPr lvl="1"/>
            <a:endParaRPr lang="es-CL" sz="2000" dirty="0">
              <a:solidFill>
                <a:schemeClr val="accent1"/>
              </a:solidFill>
            </a:endParaRPr>
          </a:p>
          <a:p>
            <a:pPr lvl="0"/>
            <a:endParaRPr lang="es-CL" sz="2800" b="1" dirty="0">
              <a:solidFill>
                <a:schemeClr val="accent5"/>
              </a:solidFill>
            </a:endParaRPr>
          </a:p>
          <a:p>
            <a:r>
              <a:rPr lang="es-CL" sz="2800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28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10053547" y="2054521"/>
            <a:ext cx="1626130" cy="28457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530378" y="5522259"/>
            <a:ext cx="111492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kern="0" dirty="0"/>
              <a:t>Importante! Comparar con lo informado y observado en Cortes Anteriores en relación a la cantidad, vigencia y ceses.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064662" y="1229752"/>
            <a:ext cx="9599821" cy="4398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CL" sz="2000" dirty="0">
                <a:solidFill>
                  <a:schemeClr val="accent1"/>
                </a:solidFill>
              </a:rPr>
              <a:t>Formato: Campos ID_SERV, SUBT, REGIÓN, PAÍS, TÍTULO 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Utilizar validador Dipres para la conversión a texto.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</a:endParaRPr>
          </a:p>
          <a:p>
            <a:pPr marL="1587"/>
            <a:r>
              <a:rPr lang="es-CL" sz="2000" dirty="0">
                <a:solidFill>
                  <a:schemeClr val="accent1"/>
                </a:solidFill>
              </a:rPr>
              <a:t>Completitud de la información: Campos UNIDAD, RENTA, CORR_CTTO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No dejar campos en blanco.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</a:endParaRPr>
          </a:p>
          <a:p>
            <a:pPr marL="1587"/>
            <a:r>
              <a:rPr lang="es-CL" sz="2000" dirty="0">
                <a:solidFill>
                  <a:schemeClr val="accent1"/>
                </a:solidFill>
              </a:rPr>
              <a:t>Cálculo Fechas Límite: Campos EDAD, ANTIG_SERV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Poner especial atención al cumplimiento de edad y antigüedad el 01/01, pues de acuerdo a las reglas actuales, el sistema calcula 1 año más.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/>
              </a:solidFill>
            </a:endParaRPr>
          </a:p>
          <a:p>
            <a:pPr marL="1587"/>
            <a:r>
              <a:rPr lang="es-CL" sz="2000" dirty="0">
                <a:solidFill>
                  <a:schemeClr val="accent1"/>
                </a:solidFill>
              </a:rPr>
              <a:t>Profesionales: Campo ASIGPROF</a:t>
            </a:r>
          </a:p>
          <a:p>
            <a:pPr marL="344487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/>
                </a:solidFill>
              </a:rPr>
              <a:t>Gran cantidad de funcionarios de la planta Profesional, informados con valor 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064662" y="248897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CAMPOS TRANSVERSALES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45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438152" y="27322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D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438152" y="1154175"/>
            <a:ext cx="7800414" cy="478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Dotación Personal: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u="sng" dirty="0">
                <a:solidFill>
                  <a:schemeClr val="accent1"/>
                </a:solidFill>
              </a:rPr>
              <a:t>Regularización de Honorarios</a:t>
            </a:r>
            <a:r>
              <a:rPr lang="es-MX" sz="2000" b="1" u="sng" dirty="0">
                <a:solidFill>
                  <a:schemeClr val="accent1"/>
                </a:solidFill>
              </a:rPr>
              <a:t>: </a:t>
            </a:r>
            <a:r>
              <a:rPr lang="es-MX" sz="2000" dirty="0">
                <a:solidFill>
                  <a:schemeClr val="accent1"/>
                </a:solidFill>
              </a:rPr>
              <a:t>Aquellos Traspasados a la Contrata a contar del 01/11/2019, </a:t>
            </a:r>
            <a:r>
              <a:rPr lang="es-MX" sz="2000" b="1" dirty="0">
                <a:solidFill>
                  <a:schemeClr val="accent1"/>
                </a:solidFill>
              </a:rPr>
              <a:t>deben aparecer en este corte con las fechas de nombramiento del contrato nuevo.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Revisar los funcionarios que exceden las jornadas máximas.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Revisar que no aparezcan ni PSGR ni Propietarios de Cargos en Reserva</a:t>
            </a:r>
            <a:r>
              <a:rPr lang="es-MX" sz="20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802" y="3011510"/>
            <a:ext cx="3641379" cy="2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438152" y="394799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S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438152" y="1154175"/>
            <a:ext cx="7800414" cy="478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Suplencias y Reemplazos: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Asegurarse que todos los registros posean causal y </a:t>
            </a:r>
            <a:r>
              <a:rPr lang="es-MX" sz="2000" dirty="0" err="1">
                <a:solidFill>
                  <a:schemeClr val="accent1"/>
                </a:solidFill>
              </a:rPr>
              <a:t>rut</a:t>
            </a:r>
            <a:r>
              <a:rPr lang="es-MX" sz="2000" dirty="0">
                <a:solidFill>
                  <a:schemeClr val="accent1"/>
                </a:solidFill>
              </a:rPr>
              <a:t> de titular del cargo que está en esta condición.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chemeClr val="accent1"/>
                </a:solidFill>
              </a:rPr>
              <a:t>Si el reemplazo o la suplencia no tiene respaldo de un cargo titular, mover a la matriz D.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endParaRPr lang="es-MX" sz="2000" b="1" dirty="0">
              <a:solidFill>
                <a:schemeClr val="accent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802" y="3011510"/>
            <a:ext cx="3641379" cy="2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438151" y="300386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H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438151" y="1154175"/>
            <a:ext cx="6988669" cy="227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Honorarios: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u="sng" dirty="0">
                <a:solidFill>
                  <a:schemeClr val="accent1"/>
                </a:solidFill>
              </a:rPr>
              <a:t>Regularización de Honorarios</a:t>
            </a:r>
            <a:r>
              <a:rPr lang="es-MX" sz="2000" b="1" u="sng" dirty="0">
                <a:solidFill>
                  <a:schemeClr val="accent1"/>
                </a:solidFill>
              </a:rPr>
              <a:t>: </a:t>
            </a:r>
            <a:r>
              <a:rPr lang="es-MX" sz="2000" dirty="0">
                <a:solidFill>
                  <a:schemeClr val="accent1"/>
                </a:solidFill>
              </a:rPr>
              <a:t>Aquellos Traspasados a la Contrata a contar del 01/11/2019, </a:t>
            </a:r>
            <a:r>
              <a:rPr lang="es-MX" sz="2000" b="1" dirty="0">
                <a:solidFill>
                  <a:schemeClr val="accent1"/>
                </a:solidFill>
              </a:rPr>
              <a:t>no deben aparecer en esta matriz.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chemeClr val="accent1"/>
                </a:solidFill>
              </a:rPr>
              <a:t>Estos casos deben ser informados en Matriz D, además de su respectivo cese en Matriz C.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21" y="965636"/>
            <a:ext cx="3641379" cy="29320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4722513" y="3856690"/>
            <a:ext cx="7164687" cy="2683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Liberados de Guardia: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Campo GRADO arroja valor NIV, lo que debe ser modificado por SINGR.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Revisar casos que se encuentran con Marca “Si” de Liberación de Guardia en el Mantenedor de Datos Contractuales pero que no corresponden a esta Calidad Jurídica</a:t>
            </a:r>
            <a:r>
              <a:rPr lang="es-CL" sz="2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4"/>
          <a:srcRect l="10839" t="48768" r="49425" b="20240"/>
          <a:stretch/>
        </p:blipFill>
        <p:spPr bwMode="auto">
          <a:xfrm>
            <a:off x="636390" y="3897726"/>
            <a:ext cx="3563469" cy="2481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890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443489" y="362878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H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443489" y="1077572"/>
            <a:ext cx="6245178" cy="227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Becarios: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Comparar registros extraídos en la Matriz con la Base de </a:t>
            </a:r>
            <a:r>
              <a:rPr lang="es-MX" sz="2000" dirty="0" err="1">
                <a:solidFill>
                  <a:schemeClr val="accent1"/>
                </a:solidFill>
              </a:rPr>
              <a:t>Forcap</a:t>
            </a:r>
            <a:endParaRPr lang="es-MX" sz="2000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Solicitar apoyo al referente </a:t>
            </a:r>
            <a:r>
              <a:rPr lang="es-MX" sz="2000" dirty="0" err="1">
                <a:solidFill>
                  <a:schemeClr val="accent1"/>
                </a:solidFill>
              </a:rPr>
              <a:t>Forcap</a:t>
            </a:r>
            <a:r>
              <a:rPr lang="es-MX" sz="2000" dirty="0">
                <a:solidFill>
                  <a:schemeClr val="accent1"/>
                </a:solidFill>
              </a:rPr>
              <a:t> de su Servicio</a:t>
            </a:r>
          </a:p>
          <a:p>
            <a:pPr marL="1587" lvl="0"/>
            <a:endParaRPr lang="es-MX" sz="2000" b="1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3221665" y="3920010"/>
            <a:ext cx="8366769" cy="227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Códigos del Trabajo: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Corregir campo ESTAMENTO, ya que actualmente arroja “Código del Trabajo” y no el que corresponde (</a:t>
            </a:r>
            <a:r>
              <a:rPr lang="es-MX" sz="2000" dirty="0" err="1">
                <a:solidFill>
                  <a:schemeClr val="accent1"/>
                </a:solidFill>
              </a:rPr>
              <a:t>Adm</a:t>
            </a:r>
            <a:r>
              <a:rPr lang="es-MX" sz="2000" dirty="0">
                <a:solidFill>
                  <a:schemeClr val="accent1"/>
                </a:solidFill>
              </a:rPr>
              <a:t> – </a:t>
            </a:r>
            <a:r>
              <a:rPr lang="es-MX" sz="2000" dirty="0" err="1">
                <a:solidFill>
                  <a:schemeClr val="accent1"/>
                </a:solidFill>
              </a:rPr>
              <a:t>Aux</a:t>
            </a:r>
            <a:r>
              <a:rPr lang="es-MX" sz="2000" dirty="0">
                <a:solidFill>
                  <a:schemeClr val="accent1"/>
                </a:solidFill>
              </a:rPr>
              <a:t> – </a:t>
            </a:r>
            <a:r>
              <a:rPr lang="es-MX" sz="2000" dirty="0" err="1">
                <a:solidFill>
                  <a:schemeClr val="accent1"/>
                </a:solidFill>
              </a:rPr>
              <a:t>Tec</a:t>
            </a:r>
            <a:r>
              <a:rPr lang="es-MX" sz="2000" dirty="0">
                <a:solidFill>
                  <a:schemeClr val="accent1"/>
                </a:solidFill>
              </a:rPr>
              <a:t> - </a:t>
            </a:r>
            <a:r>
              <a:rPr lang="es-MX" sz="2000" dirty="0" err="1">
                <a:solidFill>
                  <a:schemeClr val="accent1"/>
                </a:solidFill>
              </a:rPr>
              <a:t>Prof</a:t>
            </a:r>
            <a:r>
              <a:rPr lang="es-MX" sz="2000" dirty="0">
                <a:solidFill>
                  <a:schemeClr val="accent1"/>
                </a:solidFill>
              </a:rPr>
              <a:t>)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Corregir campo GRADO, ya que actualmente arroja “9999” y lo correcto es SINGR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147" y="1077572"/>
            <a:ext cx="3641379" cy="2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533114" y="371093"/>
            <a:ext cx="9089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O: Complemento Honorarios Servicio Civil</a:t>
            </a:r>
            <a:endParaRPr lang="es-CL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533114" y="2041162"/>
            <a:ext cx="7603353" cy="27186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lvl="0" algn="just"/>
            <a:r>
              <a:rPr lang="es-MX" sz="2000" b="1" dirty="0">
                <a:solidFill>
                  <a:schemeClr val="accent1"/>
                </a:solidFill>
              </a:rPr>
              <a:t>Sólo Honorarios:</a:t>
            </a:r>
          </a:p>
          <a:p>
            <a:pPr marL="1587" lvl="0" algn="just"/>
            <a:endParaRPr lang="es-MX" sz="2000" b="1" dirty="0">
              <a:solidFill>
                <a:schemeClr val="accent1"/>
              </a:solidFill>
            </a:endParaRPr>
          </a:p>
          <a:p>
            <a:pPr marL="344487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/>
                </a:solidFill>
              </a:rPr>
              <a:t>A</a:t>
            </a:r>
            <a:r>
              <a:rPr lang="es-MX" sz="2000" dirty="0" smtClean="0">
                <a:solidFill>
                  <a:schemeClr val="accent1"/>
                </a:solidFill>
              </a:rPr>
              <a:t>ctualmente </a:t>
            </a:r>
            <a:r>
              <a:rPr lang="es-MX" sz="2000" dirty="0">
                <a:solidFill>
                  <a:schemeClr val="accent1"/>
                </a:solidFill>
              </a:rPr>
              <a:t>los campos solicitados para </a:t>
            </a:r>
            <a:r>
              <a:rPr lang="es-MX" sz="2000" dirty="0" smtClean="0">
                <a:solidFill>
                  <a:schemeClr val="accent1"/>
                </a:solidFill>
              </a:rPr>
              <a:t>esta matriz se </a:t>
            </a:r>
            <a:r>
              <a:rPr lang="es-MX" sz="2000" dirty="0">
                <a:solidFill>
                  <a:schemeClr val="accent1"/>
                </a:solidFill>
              </a:rPr>
              <a:t>encuentran contenidos en Matriz H. </a:t>
            </a:r>
            <a:endParaRPr lang="es-MX" sz="2000" dirty="0">
              <a:solidFill>
                <a:schemeClr val="accent1"/>
              </a:solidFill>
            </a:endParaRP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accent1"/>
                </a:solidFill>
              </a:rPr>
              <a:t>Se debe filtrar </a:t>
            </a:r>
            <a:r>
              <a:rPr lang="es-MX" sz="2000" dirty="0">
                <a:solidFill>
                  <a:schemeClr val="accent1"/>
                </a:solidFill>
              </a:rPr>
              <a:t>por Calidad Jurídica, </a:t>
            </a:r>
            <a:r>
              <a:rPr lang="es-MX" sz="2000" dirty="0" smtClean="0">
                <a:solidFill>
                  <a:schemeClr val="accent1"/>
                </a:solidFill>
              </a:rPr>
              <a:t>considerando solo Honorarios.</a:t>
            </a:r>
          </a:p>
          <a:p>
            <a:pPr marL="344487" lvl="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accent1"/>
                </a:solidFill>
              </a:rPr>
              <a:t>La </a:t>
            </a:r>
            <a:r>
              <a:rPr lang="es-MX" sz="2000" dirty="0">
                <a:solidFill>
                  <a:schemeClr val="accent1"/>
                </a:solidFill>
              </a:rPr>
              <a:t>cantidad de registros </a:t>
            </a:r>
            <a:r>
              <a:rPr lang="es-MX" sz="2000" dirty="0" smtClean="0">
                <a:solidFill>
                  <a:schemeClr val="accent1"/>
                </a:solidFill>
              </a:rPr>
              <a:t>a informar en Matriz O </a:t>
            </a:r>
            <a:r>
              <a:rPr lang="es-MX" sz="2000" dirty="0" smtClean="0">
                <a:solidFill>
                  <a:schemeClr val="accent1"/>
                </a:solidFill>
              </a:rPr>
              <a:t>debe </a:t>
            </a:r>
            <a:r>
              <a:rPr lang="es-MX" sz="2000" dirty="0">
                <a:solidFill>
                  <a:schemeClr val="accent1"/>
                </a:solidFill>
              </a:rPr>
              <a:t>ser la misma que en la matriz H.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5" y="3293746"/>
            <a:ext cx="3641379" cy="2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6664</TotalTime>
  <Words>1131</Words>
  <Application>Microsoft Office PowerPoint</Application>
  <PresentationFormat>Panorámica</PresentationFormat>
  <Paragraphs>146</Paragraphs>
  <Slides>17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Contenido</vt:lpstr>
      <vt:lpstr>Office Theme</vt:lpstr>
      <vt:lpstr>1_Contenido</vt:lpstr>
      <vt:lpstr>Diapositiva de think-cell</vt:lpstr>
      <vt:lpstr>Presentación de PowerPoint</vt:lpstr>
      <vt:lpstr>Presentación de PowerPoint</vt:lpstr>
      <vt:lpstr>RECOMENDACIONES VOLUMETRÍA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SIRH</cp:lastModifiedBy>
  <cp:revision>329</cp:revision>
  <cp:lastPrinted>2019-12-12T14:51:26Z</cp:lastPrinted>
  <dcterms:created xsi:type="dcterms:W3CDTF">2018-02-12T19:45:10Z</dcterms:created>
  <dcterms:modified xsi:type="dcterms:W3CDTF">2019-12-13T14:38:51Z</dcterms:modified>
</cp:coreProperties>
</file>