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ng&amp;ehk=sftSbQLEHWvqG" ContentType="image/png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1" r:id="rId2"/>
    <p:sldMasterId id="2147483683" r:id="rId3"/>
  </p:sldMasterIdLst>
  <p:notesMasterIdLst>
    <p:notesMasterId r:id="rId16"/>
  </p:notesMasterIdLst>
  <p:sldIdLst>
    <p:sldId id="260" r:id="rId4"/>
    <p:sldId id="263" r:id="rId5"/>
    <p:sldId id="296" r:id="rId6"/>
    <p:sldId id="344" r:id="rId7"/>
    <p:sldId id="345" r:id="rId8"/>
    <p:sldId id="346" r:id="rId9"/>
    <p:sldId id="353" r:id="rId10"/>
    <p:sldId id="352" r:id="rId11"/>
    <p:sldId id="354" r:id="rId12"/>
    <p:sldId id="347" r:id="rId13"/>
    <p:sldId id="348" r:id="rId14"/>
    <p:sldId id="34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0B4"/>
    <a:srgbClr val="F4B0D4"/>
    <a:srgbClr val="000000"/>
    <a:srgbClr val="FF3B3B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09-09-2019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1745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413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86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544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851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44376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2998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7821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7924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770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6274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267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7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5805579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 dirty="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dirty="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 dirty="0">
                  <a:solidFill>
                    <a:srgbClr val="33448D"/>
                  </a:solidFill>
                </a:rPr>
                <a:t>SOURCE: </a:t>
              </a:r>
              <a:r>
                <a:rPr lang="es-CL" sz="900" dirty="0" err="1">
                  <a:solidFill>
                    <a:srgbClr val="33448D"/>
                  </a:solidFill>
                </a:rPr>
                <a:t>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dirty="0" err="1">
                  <a:solidFill>
                    <a:srgbClr val="33448D"/>
                  </a:solidFill>
                </a:rPr>
                <a:t>Title</a:t>
              </a:r>
              <a:endParaRPr lang="es-CL" sz="1600" b="1" dirty="0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dirty="0" err="1">
                  <a:solidFill>
                    <a:srgbClr val="808080"/>
                  </a:solidFill>
                </a:rPr>
                <a:t>Unit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of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27" y="-15570"/>
            <a:ext cx="1279173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8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107103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8457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762249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 dirty="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dirty="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 dirty="0">
                  <a:solidFill>
                    <a:srgbClr val="33448D"/>
                  </a:solidFill>
                </a:rPr>
                <a:t>SOURCE: </a:t>
              </a:r>
              <a:r>
                <a:rPr lang="es-CL" sz="900" dirty="0" err="1">
                  <a:solidFill>
                    <a:srgbClr val="33448D"/>
                  </a:solidFill>
                </a:rPr>
                <a:t>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dirty="0" err="1">
                  <a:solidFill>
                    <a:srgbClr val="33448D"/>
                  </a:solidFill>
                </a:rPr>
                <a:t>Title</a:t>
              </a:r>
              <a:endParaRPr lang="es-CL" sz="1600" b="1" dirty="0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dirty="0" err="1">
                  <a:solidFill>
                    <a:srgbClr val="808080"/>
                  </a:solidFill>
                </a:rPr>
                <a:t>Unit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of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27" y="-15570"/>
            <a:ext cx="1279173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sftSbQLEHWvq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994263" y="1862671"/>
            <a:ext cx="819770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n-US" sz="2000" b="1" dirty="0" smtClean="0">
                <a:solidFill>
                  <a:srgbClr val="FFFFFF"/>
                </a:solidFill>
                <a:latin typeface="Verdana" panose="020B0604030504040204" pitchFamily="34" charset="0"/>
                <a:sym typeface="Verdana Bold" charset="0"/>
              </a:rPr>
              <a:t>Recomendaciones Generales para el Proceso </a:t>
            </a:r>
            <a:r>
              <a:rPr lang="es-CL" altLang="en-US" sz="2000" b="1" dirty="0" err="1" smtClean="0">
                <a:solidFill>
                  <a:srgbClr val="FFFFFF"/>
                </a:solidFill>
                <a:latin typeface="Verdana" panose="020B0604030504040204" pitchFamily="34" charset="0"/>
                <a:sym typeface="Verdana Bold" charset="0"/>
              </a:rPr>
              <a:t>Dipres</a:t>
            </a:r>
            <a:endParaRPr lang="es-CL" altLang="en-US" sz="2000" b="1" dirty="0" smtClean="0">
              <a:solidFill>
                <a:srgbClr val="FFFFFF"/>
              </a:solidFill>
              <a:latin typeface="Verdana" panose="020B0604030504040204" pitchFamily="34" charset="0"/>
              <a:sym typeface="Verdana Bold" charset="0"/>
            </a:endParaRP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95774"/>
            <a:ext cx="71641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 smtClean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Unidad </a:t>
            </a: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200" dirty="0" smtClean="0"/>
              <a:t>Septiembre, 2019</a:t>
            </a:r>
            <a:endParaRPr lang="es-CL" sz="1200" dirty="0"/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8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4140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83354" y="885881"/>
            <a:ext cx="5854298" cy="197118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2000" dirty="0">
                <a:solidFill>
                  <a:schemeClr val="accent1"/>
                </a:solidFill>
              </a:rPr>
              <a:t>Revisar casos registrados en Mantenedor de Alejamientos o Término Anticipado de Honorarios con </a:t>
            </a:r>
            <a:r>
              <a:rPr lang="es-MX" sz="2000" dirty="0" smtClean="0">
                <a:solidFill>
                  <a:schemeClr val="accent1"/>
                </a:solidFill>
              </a:rPr>
              <a:t>las siguientes causales:</a:t>
            </a:r>
            <a:endParaRPr lang="es-MX" sz="2000" dirty="0">
              <a:solidFill>
                <a:schemeClr val="accent1"/>
              </a:solidFill>
            </a:endParaRPr>
          </a:p>
          <a:p>
            <a:pPr marL="344487" indent="-3429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accent1"/>
                </a:solidFill>
              </a:rPr>
              <a:t>Código 800: Movimientos Contractuales</a:t>
            </a:r>
          </a:p>
          <a:p>
            <a:pPr marL="344487" indent="-3429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accent1"/>
                </a:solidFill>
              </a:rPr>
              <a:t>Código 801: Cese Ambiguo</a:t>
            </a:r>
          </a:p>
          <a:p>
            <a:pPr marL="1587" algn="just"/>
            <a:r>
              <a:rPr lang="es-CL" sz="2000" dirty="0" smtClean="0">
                <a:solidFill>
                  <a:schemeClr val="accent1"/>
                </a:solidFill>
              </a:rPr>
              <a:t>Para ambos casos, se debe indicar Código </a:t>
            </a:r>
            <a:r>
              <a:rPr lang="es-CL" sz="2000" dirty="0" err="1" smtClean="0">
                <a:solidFill>
                  <a:schemeClr val="accent1"/>
                </a:solidFill>
              </a:rPr>
              <a:t>Dipres</a:t>
            </a:r>
            <a:endParaRPr lang="es-CL" sz="2000" dirty="0" smtClean="0">
              <a:solidFill>
                <a:schemeClr val="accent1"/>
              </a:solidFill>
            </a:endParaRPr>
          </a:p>
          <a:p>
            <a:pPr marL="1587" algn="just"/>
            <a:endParaRPr lang="es-CL" sz="2000" dirty="0">
              <a:solidFill>
                <a:schemeClr val="accent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10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1319971" y="303359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MATRIZ C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35132" t="21544" r="35845" b="41611"/>
          <a:stretch/>
        </p:blipFill>
        <p:spPr bwMode="auto">
          <a:xfrm>
            <a:off x="253909" y="2857069"/>
            <a:ext cx="5695950" cy="3621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/>
          <a:srcRect l="34793" t="21233" r="35336" b="51034"/>
          <a:stretch/>
        </p:blipFill>
        <p:spPr bwMode="auto">
          <a:xfrm>
            <a:off x="5975111" y="885882"/>
            <a:ext cx="6029655" cy="2837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6283564" y="5001008"/>
            <a:ext cx="5721202" cy="132255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2000" b="1" dirty="0" smtClean="0">
                <a:solidFill>
                  <a:schemeClr val="accent1"/>
                </a:solidFill>
              </a:rPr>
              <a:t>Importante! Revisar que los casos extraídos con causal de alejamiento “Retiro Voluntario con Bonificación” sea consistente con la información de la Matriz V.</a:t>
            </a:r>
            <a:endParaRPr lang="es-MX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11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1319971" y="303359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MATRIZ R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Imagen 7"/>
          <p:cNvPicPr/>
          <p:nvPr/>
        </p:nvPicPr>
        <p:blipFill rotWithShape="1">
          <a:blip r:embed="rId3"/>
          <a:srcRect l="35132" t="21233" r="34997" b="40987"/>
          <a:stretch/>
        </p:blipFill>
        <p:spPr bwMode="auto">
          <a:xfrm>
            <a:off x="6096000" y="1645920"/>
            <a:ext cx="5982788" cy="4467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241702" y="1214764"/>
            <a:ext cx="5666733" cy="266490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7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accent1"/>
                </a:solidFill>
              </a:rPr>
              <a:t>C</a:t>
            </a:r>
            <a:r>
              <a:rPr lang="es-CL" sz="2000" dirty="0" smtClean="0">
                <a:solidFill>
                  <a:schemeClr val="accent1"/>
                </a:solidFill>
              </a:rPr>
              <a:t>argo en Reserva debe estar correctamente registrado en el Mantenedor de Cargo en Propiedad</a:t>
            </a:r>
          </a:p>
          <a:p>
            <a:pPr marL="344487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1"/>
                </a:solidFill>
              </a:rPr>
              <a:t>En el caso de aquellos que ya no posean el cargo en reserva o el funcionario ya no se encuentre vigente y que, por tanto, no deben ser informados, se debe registrar fecha de término en dicho mantenedor</a:t>
            </a:r>
            <a:endParaRPr lang="es-CL" sz="2000" dirty="0">
              <a:solidFill>
                <a:schemeClr val="accent1"/>
              </a:solidFill>
            </a:endParaRPr>
          </a:p>
          <a:p>
            <a:pPr marL="344487" indent="-342900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accent1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3DEFACAF-7993-48E9-8DE9-C0A7D3A2A81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9022" y="4777714"/>
            <a:ext cx="1038550" cy="10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12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1319971" y="303359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MATRIZ R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1" name="Imagen 10"/>
          <p:cNvPicPr/>
          <p:nvPr/>
        </p:nvPicPr>
        <p:blipFill rotWithShape="1">
          <a:blip r:embed="rId3"/>
          <a:srcRect l="41751" t="2153" r="31737" b="60048"/>
          <a:stretch/>
        </p:blipFill>
        <p:spPr bwMode="auto">
          <a:xfrm>
            <a:off x="343658" y="2103120"/>
            <a:ext cx="6226959" cy="4245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631041" y="1102205"/>
            <a:ext cx="10851210" cy="77884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7" lvl="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1"/>
                </a:solidFill>
              </a:rPr>
              <a:t>Para corroborar el lugar de desempeño efectivo de estos funcionarios, se puede utilizar el Certificado de Vigencia Contractual, siempre y cuando se desempeñen en nuestra red:</a:t>
            </a:r>
          </a:p>
          <a:p>
            <a:pPr marL="344487" indent="-342900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accent1"/>
              </a:solidFill>
            </a:endParaRPr>
          </a:p>
        </p:txBody>
      </p:sp>
      <p:pic>
        <p:nvPicPr>
          <p:cNvPr id="13" name="Imagen 12"/>
          <p:cNvPicPr/>
          <p:nvPr/>
        </p:nvPicPr>
        <p:blipFill rotWithShape="1">
          <a:blip r:embed="rId4"/>
          <a:srcRect l="36284" t="31833" r="36972" b="35805"/>
          <a:stretch/>
        </p:blipFill>
        <p:spPr bwMode="auto">
          <a:xfrm>
            <a:off x="6662057" y="2351314"/>
            <a:ext cx="5238206" cy="3997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3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78" y="284470"/>
            <a:ext cx="7267862" cy="430887"/>
          </a:xfrm>
        </p:spPr>
        <p:txBody>
          <a:bodyPr/>
          <a:lstStyle/>
          <a:p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VOLUMETRÍA</a:t>
            </a: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654816" y="715357"/>
            <a:ext cx="8737378" cy="452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CL" sz="2800" dirty="0">
                <a:solidFill>
                  <a:schemeClr val="accent5"/>
                </a:solidFill>
              </a:rPr>
              <a:t> 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CL" sz="3200" b="1" dirty="0">
                <a:solidFill>
                  <a:schemeClr val="accent1"/>
                </a:solidFill>
              </a:rPr>
              <a:t>Revisar</a:t>
            </a:r>
            <a:endParaRPr lang="es-CL" sz="3200" b="1" dirty="0">
              <a:solidFill>
                <a:schemeClr val="accent1"/>
              </a:solidFill>
            </a:endParaRPr>
          </a:p>
          <a:p>
            <a:pPr lvl="0"/>
            <a:endParaRPr lang="es-CL" sz="2800" b="1" dirty="0">
              <a:solidFill>
                <a:schemeClr val="accent5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1"/>
                </a:solidFill>
              </a:rPr>
              <a:t>Funcionarios que se encuentren Sin Provisión, pero con pago en el Módulo de Pagos </a:t>
            </a:r>
            <a:r>
              <a:rPr lang="es-CL" sz="2000" dirty="0" smtClean="0">
                <a:solidFill>
                  <a:schemeClr val="accent1"/>
                </a:solidFill>
              </a:rPr>
              <a:t>Accesorios</a:t>
            </a:r>
            <a:r>
              <a:rPr lang="es-MX" sz="2000" dirty="0" smtClean="0">
                <a:solidFill>
                  <a:schemeClr val="accent1"/>
                </a:solidFill>
              </a:rPr>
              <a:t>, </a:t>
            </a:r>
            <a:r>
              <a:rPr lang="es-MX" sz="2000" dirty="0">
                <a:solidFill>
                  <a:schemeClr val="accent1"/>
                </a:solidFill>
              </a:rPr>
              <a:t>de esta manera se evitarán las observaciones que </a:t>
            </a:r>
            <a:r>
              <a:rPr lang="es-MX" sz="2000" dirty="0" err="1">
                <a:solidFill>
                  <a:schemeClr val="accent1"/>
                </a:solidFill>
              </a:rPr>
              <a:t>Dipres</a:t>
            </a:r>
            <a:r>
              <a:rPr lang="es-MX" sz="2000" dirty="0">
                <a:solidFill>
                  <a:schemeClr val="accent1"/>
                </a:solidFill>
              </a:rPr>
              <a:t> denomina como “Registros </a:t>
            </a:r>
            <a:r>
              <a:rPr lang="es-MX" sz="2000" dirty="0" smtClean="0">
                <a:solidFill>
                  <a:schemeClr val="accent1"/>
                </a:solidFill>
              </a:rPr>
              <a:t>Fantasmas”.</a:t>
            </a:r>
            <a:endParaRPr lang="es-CL" sz="2000" dirty="0">
              <a:solidFill>
                <a:schemeClr val="accent1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1"/>
                </a:solidFill>
              </a:rPr>
              <a:t>Honorarios que no </a:t>
            </a:r>
            <a:r>
              <a:rPr lang="es-CL" sz="2000" dirty="0" smtClean="0">
                <a:solidFill>
                  <a:schemeClr val="accent1"/>
                </a:solidFill>
              </a:rPr>
              <a:t>se encuentran con estado “Pagado” en </a:t>
            </a:r>
            <a:r>
              <a:rPr lang="es-CL" sz="2000" dirty="0">
                <a:solidFill>
                  <a:schemeClr val="accent1"/>
                </a:solidFill>
              </a:rPr>
              <a:t>el módulo de </a:t>
            </a:r>
            <a:r>
              <a:rPr lang="es-CL" sz="2000" dirty="0" smtClean="0">
                <a:solidFill>
                  <a:schemeClr val="accent1"/>
                </a:solidFill>
              </a:rPr>
              <a:t>Honorarios.</a:t>
            </a:r>
            <a:endParaRPr lang="es-CL" sz="2000" dirty="0">
              <a:solidFill>
                <a:schemeClr val="accent1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CL" sz="2000" dirty="0" smtClean="0">
                <a:solidFill>
                  <a:schemeClr val="accent1"/>
                </a:solidFill>
              </a:rPr>
              <a:t>Funcionarios que han sido ingresados mediante el Mantenedor de Incorporación de Funcionarios en Contratos Cortos, quienes no tengan asociado Rut a reemplazar o suplir, pero se les ha seleccionado la marca “Afecto a </a:t>
            </a:r>
            <a:r>
              <a:rPr lang="es-CL" sz="2000" dirty="0" err="1" smtClean="0">
                <a:solidFill>
                  <a:schemeClr val="accent1"/>
                </a:solidFill>
              </a:rPr>
              <a:t>Item</a:t>
            </a:r>
            <a:r>
              <a:rPr lang="es-CL" sz="2000" dirty="0" smtClean="0">
                <a:solidFill>
                  <a:schemeClr val="accent1"/>
                </a:solidFill>
              </a:rPr>
              <a:t> </a:t>
            </a:r>
            <a:r>
              <a:rPr lang="es-CL" sz="2000" dirty="0" err="1" smtClean="0">
                <a:solidFill>
                  <a:schemeClr val="accent1"/>
                </a:solidFill>
              </a:rPr>
              <a:t>Presup</a:t>
            </a:r>
            <a:r>
              <a:rPr lang="es-CL" sz="2000" dirty="0" smtClean="0">
                <a:solidFill>
                  <a:schemeClr val="accent1"/>
                </a:solidFill>
              </a:rPr>
              <a:t>. Reemplazos y Suplencias</a:t>
            </a:r>
          </a:p>
          <a:p>
            <a:pPr lvl="1"/>
            <a:endParaRPr lang="es-CL" sz="2000" dirty="0">
              <a:solidFill>
                <a:schemeClr val="accent1"/>
              </a:solidFill>
            </a:endParaRPr>
          </a:p>
          <a:p>
            <a:pPr lvl="0"/>
            <a:endParaRPr lang="es-CL" sz="2800" b="1" dirty="0">
              <a:solidFill>
                <a:schemeClr val="accent5"/>
              </a:solidFill>
            </a:endParaRPr>
          </a:p>
          <a:p>
            <a:r>
              <a:rPr lang="es-CL" sz="2800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2800" dirty="0">
              <a:solidFill>
                <a:schemeClr val="accent5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6FE6FC-6422-498F-BC88-F805107B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r="23704"/>
          <a:stretch/>
        </p:blipFill>
        <p:spPr>
          <a:xfrm flipH="1">
            <a:off x="10053547" y="2054521"/>
            <a:ext cx="1626130" cy="284573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1116913" y="5382233"/>
            <a:ext cx="76613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kern="0" dirty="0" smtClean="0"/>
              <a:t>Importante! Comparar con lo informado y observado en Cortes Anteriores en relación a la cantidad, vigencia y ceses.</a:t>
            </a:r>
            <a:endParaRPr lang="es-MX" kern="0" dirty="0"/>
          </a:p>
        </p:txBody>
      </p:sp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1064662" y="1109170"/>
            <a:ext cx="9599821" cy="164709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2000" dirty="0" smtClean="0">
                <a:solidFill>
                  <a:schemeClr val="accent1"/>
                </a:solidFill>
              </a:rPr>
              <a:t>Revisar </a:t>
            </a:r>
            <a:r>
              <a:rPr lang="es-MX" sz="2000" dirty="0">
                <a:solidFill>
                  <a:schemeClr val="accent1"/>
                </a:solidFill>
              </a:rPr>
              <a:t>Género registrado en el Mantenedor de </a:t>
            </a:r>
            <a:r>
              <a:rPr lang="es-MX" sz="2000" dirty="0" smtClean="0">
                <a:solidFill>
                  <a:schemeClr val="accent1"/>
                </a:solidFill>
              </a:rPr>
              <a:t>Funcionarios</a:t>
            </a:r>
          </a:p>
          <a:p>
            <a:pPr marL="344487" lvl="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accent1"/>
                </a:solidFill>
              </a:rPr>
              <a:t>Se </a:t>
            </a:r>
            <a:r>
              <a:rPr lang="es-MX" sz="2000" dirty="0">
                <a:solidFill>
                  <a:schemeClr val="accent1"/>
                </a:solidFill>
              </a:rPr>
              <a:t>solicitó corregir el dato a todos aquellos Servicios que en las matrices aparecían con el valor “X</a:t>
            </a:r>
            <a:r>
              <a:rPr lang="es-MX" sz="2000" dirty="0" smtClean="0">
                <a:solidFill>
                  <a:schemeClr val="accent1"/>
                </a:solidFill>
              </a:rPr>
              <a:t>”</a:t>
            </a:r>
          </a:p>
          <a:p>
            <a:pPr marL="344487" lvl="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accent1"/>
                </a:solidFill>
              </a:rPr>
              <a:t>Pero </a:t>
            </a:r>
            <a:r>
              <a:rPr lang="es-MX" sz="2000" dirty="0">
                <a:solidFill>
                  <a:schemeClr val="accent1"/>
                </a:solidFill>
              </a:rPr>
              <a:t>aún hay casos de Mujeres que se encuentran registradas con el valor Masculino y viceversa:</a:t>
            </a:r>
          </a:p>
          <a:p>
            <a:pPr marL="1587" indent="0">
              <a:buNone/>
            </a:pPr>
            <a:endParaRPr lang="es-CL" sz="2000" dirty="0">
              <a:solidFill>
                <a:schemeClr val="accent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1319971" y="303359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MATRICES EN</a:t>
            </a:r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3" name="Imagen 12"/>
          <p:cNvPicPr/>
          <p:nvPr/>
        </p:nvPicPr>
        <p:blipFill rotWithShape="1">
          <a:blip r:embed="rId3"/>
          <a:srcRect l="34793" t="26852" r="32790" b="48518"/>
          <a:stretch/>
        </p:blipFill>
        <p:spPr bwMode="auto">
          <a:xfrm>
            <a:off x="3554880" y="2978903"/>
            <a:ext cx="7809412" cy="3407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74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1064662" y="1109170"/>
            <a:ext cx="9599821" cy="107232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2000" dirty="0" smtClean="0">
                <a:solidFill>
                  <a:schemeClr val="accent1"/>
                </a:solidFill>
              </a:rPr>
              <a:t>Revisar Nacionalidad registrada en el Mantenedor de Funcionarios:</a:t>
            </a:r>
          </a:p>
          <a:p>
            <a:pPr marL="344487" lvl="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accent1"/>
                </a:solidFill>
              </a:rPr>
              <a:t>Si bien, la descripción del campo contiene dato</a:t>
            </a:r>
            <a:r>
              <a:rPr lang="es-CL" sz="2000" dirty="0" smtClean="0">
                <a:solidFill>
                  <a:schemeClr val="accent1"/>
                </a:solidFill>
              </a:rPr>
              <a:t>s, es el código el que debe ser corregido, de esta manera evitarán que el campo País les aparezca en cero:</a:t>
            </a:r>
            <a:endParaRPr lang="es-MX" sz="2000" dirty="0" smtClean="0">
              <a:solidFill>
                <a:schemeClr val="accent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1319971" y="303359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MATRICES EN</a:t>
            </a:r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Imagen 7"/>
          <p:cNvPicPr/>
          <p:nvPr/>
        </p:nvPicPr>
        <p:blipFill rotWithShape="1">
          <a:blip r:embed="rId3"/>
          <a:srcRect l="6788" t="24453" r="24635" b="43220"/>
          <a:stretch/>
        </p:blipFill>
        <p:spPr bwMode="auto">
          <a:xfrm>
            <a:off x="2220686" y="2649459"/>
            <a:ext cx="7471954" cy="3178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71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1108525" y="1212924"/>
            <a:ext cx="9599821" cy="164709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2000" dirty="0" smtClean="0">
                <a:solidFill>
                  <a:schemeClr val="accent1"/>
                </a:solidFill>
              </a:rPr>
              <a:t>Revisar Fecha de Nacimiento registrada en el Mantenedor de Funcionarios:</a:t>
            </a:r>
          </a:p>
          <a:p>
            <a:pPr marL="344487" lvl="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accent1"/>
                </a:solidFill>
              </a:rPr>
              <a:t>Actualmente para los nuevos registros existe una validación en relación a la edad</a:t>
            </a:r>
            <a:r>
              <a:rPr lang="es-CL" sz="2000" dirty="0" smtClean="0">
                <a:solidFill>
                  <a:schemeClr val="accent1"/>
                </a:solidFill>
              </a:rPr>
              <a:t>, pero aún hay registros antiguos que mantienen este error. Con esto evitarán observaciones en relación a la edad y antigüedades:</a:t>
            </a:r>
            <a:endParaRPr lang="es-MX" sz="2000" dirty="0" smtClean="0">
              <a:solidFill>
                <a:schemeClr val="accent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1319971" y="303359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MATRICES EN</a:t>
            </a:r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6960" t="24636" r="25243" b="40803"/>
          <a:stretch/>
        </p:blipFill>
        <p:spPr bwMode="auto">
          <a:xfrm>
            <a:off x="2357196" y="3131187"/>
            <a:ext cx="7014754" cy="2890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46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254765" y="1515249"/>
            <a:ext cx="5492891" cy="382749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2000" b="1" dirty="0" smtClean="0">
                <a:solidFill>
                  <a:schemeClr val="accent1"/>
                </a:solidFill>
              </a:rPr>
              <a:t>Liberados de Guardia:</a:t>
            </a:r>
          </a:p>
          <a:p>
            <a:pPr marL="1587" lvl="0" algn="just"/>
            <a:r>
              <a:rPr lang="es-MX" sz="2000" dirty="0" smtClean="0">
                <a:solidFill>
                  <a:schemeClr val="accent1"/>
                </a:solidFill>
              </a:rPr>
              <a:t>Revisar </a:t>
            </a:r>
            <a:r>
              <a:rPr lang="es-MX" sz="2000" dirty="0">
                <a:solidFill>
                  <a:schemeClr val="accent1"/>
                </a:solidFill>
              </a:rPr>
              <a:t>c</a:t>
            </a:r>
            <a:r>
              <a:rPr lang="es-MX" sz="2000" dirty="0" smtClean="0">
                <a:solidFill>
                  <a:schemeClr val="accent1"/>
                </a:solidFill>
              </a:rPr>
              <a:t>asos </a:t>
            </a:r>
            <a:r>
              <a:rPr lang="es-MX" sz="2000" dirty="0">
                <a:solidFill>
                  <a:schemeClr val="accent1"/>
                </a:solidFill>
              </a:rPr>
              <a:t>que se encuentran con Marca “Si” </a:t>
            </a:r>
            <a:r>
              <a:rPr lang="es-MX" sz="2000" dirty="0" smtClean="0">
                <a:solidFill>
                  <a:schemeClr val="accent1"/>
                </a:solidFill>
              </a:rPr>
              <a:t>de Liberación </a:t>
            </a:r>
            <a:r>
              <a:rPr lang="es-MX" sz="2000" dirty="0">
                <a:solidFill>
                  <a:schemeClr val="accent1"/>
                </a:solidFill>
              </a:rPr>
              <a:t>de </a:t>
            </a:r>
            <a:r>
              <a:rPr lang="es-MX" sz="2000" dirty="0" smtClean="0">
                <a:solidFill>
                  <a:schemeClr val="accent1"/>
                </a:solidFill>
              </a:rPr>
              <a:t>Guardia en el Mantenedor de Datos Contractuales pero que no corresponden a esta </a:t>
            </a:r>
            <a:r>
              <a:rPr lang="es-MX" sz="2000" dirty="0">
                <a:solidFill>
                  <a:schemeClr val="accent1"/>
                </a:solidFill>
              </a:rPr>
              <a:t>C</a:t>
            </a:r>
            <a:r>
              <a:rPr lang="es-MX" sz="2000" dirty="0" smtClean="0">
                <a:solidFill>
                  <a:schemeClr val="accent1"/>
                </a:solidFill>
              </a:rPr>
              <a:t>alidad Jurídica</a:t>
            </a:r>
            <a:r>
              <a:rPr lang="es-CL" sz="2000" dirty="0" smtClean="0">
                <a:solidFill>
                  <a:schemeClr val="accent1"/>
                </a:solidFill>
              </a:rPr>
              <a:t>.</a:t>
            </a:r>
          </a:p>
          <a:p>
            <a:pPr marL="1587" lvl="0" algn="just"/>
            <a:r>
              <a:rPr lang="es-CL" sz="2000" dirty="0" smtClean="0">
                <a:solidFill>
                  <a:schemeClr val="accent1"/>
                </a:solidFill>
              </a:rPr>
              <a:t>Estos </a:t>
            </a:r>
            <a:r>
              <a:rPr lang="es-CL" sz="2000" dirty="0">
                <a:solidFill>
                  <a:schemeClr val="accent1"/>
                </a:solidFill>
              </a:rPr>
              <a:t>casos </a:t>
            </a:r>
            <a:r>
              <a:rPr lang="es-CL" sz="2000" dirty="0" smtClean="0">
                <a:solidFill>
                  <a:schemeClr val="accent1"/>
                </a:solidFill>
              </a:rPr>
              <a:t>se </a:t>
            </a:r>
            <a:r>
              <a:rPr lang="es-CL" sz="2000" dirty="0">
                <a:solidFill>
                  <a:schemeClr val="accent1"/>
                </a:solidFill>
              </a:rPr>
              <a:t>pueden </a:t>
            </a:r>
            <a:r>
              <a:rPr lang="es-CL" sz="2000" dirty="0" smtClean="0">
                <a:solidFill>
                  <a:schemeClr val="accent1"/>
                </a:solidFill>
              </a:rPr>
              <a:t>identificar:</a:t>
            </a:r>
          </a:p>
          <a:p>
            <a:pPr marL="801687" lvl="1" indent="-3429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accent1"/>
                </a:solidFill>
              </a:rPr>
              <a:t>Calidad Jurídica: LGN </a:t>
            </a:r>
            <a:r>
              <a:rPr lang="es-CL" sz="2000" dirty="0">
                <a:solidFill>
                  <a:schemeClr val="accent1"/>
                </a:solidFill>
              </a:rPr>
              <a:t>son </a:t>
            </a:r>
            <a:r>
              <a:rPr lang="es-CL" sz="2000" dirty="0" smtClean="0">
                <a:solidFill>
                  <a:schemeClr val="accent1"/>
                </a:solidFill>
              </a:rPr>
              <a:t>Titulares</a:t>
            </a:r>
            <a:endParaRPr lang="es-CL" sz="2000" dirty="0">
              <a:solidFill>
                <a:schemeClr val="accent1"/>
              </a:solidFill>
            </a:endParaRPr>
          </a:p>
          <a:p>
            <a:pPr marL="801687" lvl="1" indent="-3429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accent1"/>
                </a:solidFill>
              </a:rPr>
              <a:t>Fecha </a:t>
            </a:r>
            <a:r>
              <a:rPr lang="es-CL" sz="2000" dirty="0">
                <a:solidFill>
                  <a:schemeClr val="accent1"/>
                </a:solidFill>
              </a:rPr>
              <a:t>de Inicio de </a:t>
            </a:r>
            <a:r>
              <a:rPr lang="es-CL" sz="2000" dirty="0" smtClean="0">
                <a:solidFill>
                  <a:schemeClr val="accent1"/>
                </a:solidFill>
              </a:rPr>
              <a:t>Contrato: LGN </a:t>
            </a:r>
            <a:r>
              <a:rPr lang="es-CL" sz="2000" dirty="0">
                <a:solidFill>
                  <a:schemeClr val="accent1"/>
                </a:solidFill>
              </a:rPr>
              <a:t>comienzan el </a:t>
            </a:r>
            <a:r>
              <a:rPr lang="es-CL" sz="2000" dirty="0" smtClean="0">
                <a:solidFill>
                  <a:schemeClr val="accent1"/>
                </a:solidFill>
              </a:rPr>
              <a:t>01/01</a:t>
            </a:r>
          </a:p>
          <a:p>
            <a:pPr marL="801687" lvl="1" indent="-3429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accent1"/>
                </a:solidFill>
              </a:rPr>
              <a:t>Definición </a:t>
            </a:r>
            <a:r>
              <a:rPr lang="es-CL" sz="2000" dirty="0">
                <a:solidFill>
                  <a:schemeClr val="accent1"/>
                </a:solidFill>
              </a:rPr>
              <a:t>del correlativo </a:t>
            </a:r>
            <a:r>
              <a:rPr lang="es-CL" sz="2000" dirty="0" smtClean="0">
                <a:solidFill>
                  <a:schemeClr val="accent1"/>
                </a:solidFill>
              </a:rPr>
              <a:t>en el Módulo </a:t>
            </a:r>
            <a:r>
              <a:rPr lang="es-CL" sz="2000" dirty="0">
                <a:solidFill>
                  <a:schemeClr val="accent1"/>
                </a:solidFill>
              </a:rPr>
              <a:t>de </a:t>
            </a:r>
            <a:r>
              <a:rPr lang="es-CL" sz="2000" dirty="0" smtClean="0">
                <a:solidFill>
                  <a:schemeClr val="accent1"/>
                </a:solidFill>
              </a:rPr>
              <a:t>Planta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1319971" y="303359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MATRIZ H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Imagen 7"/>
          <p:cNvPicPr/>
          <p:nvPr/>
        </p:nvPicPr>
        <p:blipFill rotWithShape="1">
          <a:blip r:embed="rId3"/>
          <a:srcRect l="10014" t="30793" r="15648" b="11062"/>
          <a:stretch/>
        </p:blipFill>
        <p:spPr bwMode="auto">
          <a:xfrm>
            <a:off x="5864573" y="1214764"/>
            <a:ext cx="6166318" cy="4428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7645" y="6016227"/>
            <a:ext cx="11593246" cy="584775"/>
          </a:xfrm>
        </p:spPr>
        <p:txBody>
          <a:bodyPr/>
          <a:lstStyle/>
          <a:p>
            <a:r>
              <a:rPr lang="es-MX" dirty="0" smtClean="0"/>
              <a:t>Importante! El registro erróneo de estos casos impacta tanto en la Matriz H como en la Matriz 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69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Liberados de Guardia por Servicio de Salud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7</a:t>
            </a:fld>
            <a:endParaRPr lang="es-CL" dirty="0"/>
          </a:p>
        </p:txBody>
      </p:sp>
      <p:sp>
        <p:nvSpPr>
          <p:cNvPr id="4" name="AutoShape 2" descr="https://mail.google.com/mail/u/0?ui=2&amp;ik=70ac3fdcc9&amp;view=fimg&amp;th=16d175794bf507a1&amp;attid=0.1&amp;disp=emb&amp;attbid=ANGjdJ_-WjIcHsIHaHFYe-ygThthbBNjdRnq1jFvutKD-PBfpUvDVkLEbWydpwMQotKyl0dTTqH3fw6DYjE-LcK9c2jnIOK4rdtd8KRs8g-L2NOxPWt7XG62faNYwdc&amp;sz=w456-h1282&amp;ats=1568054986241&amp;rm=16d175794bf507a1&amp;zw&amp;atsh=1"/>
          <p:cNvSpPr>
            <a:spLocks noChangeAspect="1" noChangeArrowheads="1"/>
          </p:cNvSpPr>
          <p:nvPr/>
        </p:nvSpPr>
        <p:spPr bwMode="auto">
          <a:xfrm>
            <a:off x="1670865" y="1997845"/>
            <a:ext cx="5957843" cy="59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718" t="24156" r="86890" b="12977"/>
          <a:stretch/>
        </p:blipFill>
        <p:spPr bwMode="auto">
          <a:xfrm>
            <a:off x="1245967" y="970877"/>
            <a:ext cx="3953050" cy="5638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A2E4C0E-5504-A442-A2B7-B3EDE6CD9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43" y="2532017"/>
            <a:ext cx="3187337" cy="29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313509" y="1474215"/>
            <a:ext cx="5421084" cy="227482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2000" b="1" dirty="0" smtClean="0">
                <a:solidFill>
                  <a:schemeClr val="accent1"/>
                </a:solidFill>
              </a:rPr>
              <a:t>Becarios:</a:t>
            </a:r>
          </a:p>
          <a:p>
            <a:pPr marL="1587" lvl="0" algn="just"/>
            <a:endParaRPr lang="es-MX" sz="2000" b="1" dirty="0">
              <a:solidFill>
                <a:schemeClr val="accent1"/>
              </a:solidFill>
            </a:endParaRP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chemeClr val="accent1"/>
                </a:solidFill>
              </a:rPr>
              <a:t>Comparar registros extraídos en la Matriz con la Base de </a:t>
            </a:r>
            <a:r>
              <a:rPr lang="es-MX" sz="2000" dirty="0" err="1" smtClean="0">
                <a:solidFill>
                  <a:schemeClr val="accent1"/>
                </a:solidFill>
              </a:rPr>
              <a:t>Forcap</a:t>
            </a:r>
            <a:endParaRPr lang="es-MX" sz="2000" dirty="0" smtClean="0">
              <a:solidFill>
                <a:schemeClr val="accent1"/>
              </a:solidFill>
            </a:endParaRP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chemeClr val="accent1"/>
                </a:solidFill>
              </a:rPr>
              <a:t>Solicitar apoyo al referente </a:t>
            </a:r>
            <a:r>
              <a:rPr lang="es-MX" sz="2000" dirty="0" err="1" smtClean="0">
                <a:solidFill>
                  <a:schemeClr val="accent1"/>
                </a:solidFill>
              </a:rPr>
              <a:t>Forcap</a:t>
            </a:r>
            <a:r>
              <a:rPr lang="es-MX" sz="2000" dirty="0" smtClean="0">
                <a:solidFill>
                  <a:schemeClr val="accent1"/>
                </a:solidFill>
              </a:rPr>
              <a:t> de su Servicio</a:t>
            </a:r>
          </a:p>
          <a:p>
            <a:pPr marL="1587" lvl="0"/>
            <a:endParaRPr lang="es-MX" sz="2000" b="1" dirty="0" smtClean="0">
              <a:solidFill>
                <a:schemeClr val="accent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8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1319971" y="303359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MATRIZ H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5864573" y="4043243"/>
            <a:ext cx="5421084" cy="227482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2000" b="1" dirty="0" smtClean="0">
                <a:solidFill>
                  <a:schemeClr val="accent1"/>
                </a:solidFill>
              </a:rPr>
              <a:t>Honorarios:</a:t>
            </a:r>
          </a:p>
          <a:p>
            <a:pPr marL="1587" lvl="0" algn="just"/>
            <a:endParaRPr lang="es-MX" sz="2000" b="1" dirty="0">
              <a:solidFill>
                <a:schemeClr val="accent1"/>
              </a:solidFill>
            </a:endParaRP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chemeClr val="accent1"/>
                </a:solidFill>
              </a:rPr>
              <a:t>Comparar con registros extraídos en la Matriz del II Corte</a:t>
            </a: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chemeClr val="accent1"/>
                </a:solidFill>
              </a:rPr>
              <a:t>Verificar que se esté utilizando el Módulo de Honorarios para el pago de éstos</a:t>
            </a:r>
          </a:p>
          <a:p>
            <a:pPr marL="1587" lvl="0"/>
            <a:endParaRPr lang="es-MX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96B49C4-E105-DA4A-AD32-DC1E62061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821" y="965636"/>
            <a:ext cx="3641379" cy="2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Honorarios Vigentes que no fueron declarados en el II Corte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9</a:t>
            </a:fld>
            <a:endParaRPr lang="es-CL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631" t="26570" r="86916" b="13198"/>
          <a:stretch/>
        </p:blipFill>
        <p:spPr bwMode="auto">
          <a:xfrm>
            <a:off x="699248" y="953590"/>
            <a:ext cx="4016444" cy="5499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6D2CAF1-3191-AA48-A5B0-FD8D09FDE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48923" y="1949629"/>
            <a:ext cx="3670733" cy="379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5715</TotalTime>
  <Words>510</Words>
  <Application>Microsoft Office PowerPoint</Application>
  <PresentationFormat>Panorámica</PresentationFormat>
  <Paragraphs>75</Paragraphs>
  <Slides>12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Verdana Bold</vt:lpstr>
      <vt:lpstr>Wingdings</vt:lpstr>
      <vt:lpstr>ヒラギノ角ゴ Pro W3</vt:lpstr>
      <vt:lpstr>Contenido</vt:lpstr>
      <vt:lpstr>Office Theme</vt:lpstr>
      <vt:lpstr>1_Contenido</vt:lpstr>
      <vt:lpstr>Diapositiva de think-cell</vt:lpstr>
      <vt:lpstr>Presentación de PowerPoint</vt:lpstr>
      <vt:lpstr>VOLUMETRÍA</vt:lpstr>
      <vt:lpstr>Presentación de PowerPoint</vt:lpstr>
      <vt:lpstr>Presentación de PowerPoint</vt:lpstr>
      <vt:lpstr>Presentación de PowerPoint</vt:lpstr>
      <vt:lpstr>Importante! El registro erróneo de estos casos impacta tanto en la Matriz H como en la Matriz D</vt:lpstr>
      <vt:lpstr>Liberados de Guardia por Servicio de Salud</vt:lpstr>
      <vt:lpstr>Presentación de PowerPoint</vt:lpstr>
      <vt:lpstr>Honorarios Vigentes que no fueron declarados en el II Corte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SIRH</cp:lastModifiedBy>
  <cp:revision>293</cp:revision>
  <dcterms:created xsi:type="dcterms:W3CDTF">2018-02-12T19:45:10Z</dcterms:created>
  <dcterms:modified xsi:type="dcterms:W3CDTF">2019-09-09T21:50:18Z</dcterms:modified>
</cp:coreProperties>
</file>