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  <p:sldMasterId id="2147485770" r:id="rId4"/>
  </p:sldMasterIdLst>
  <p:notesMasterIdLst>
    <p:notesMasterId r:id="rId11"/>
  </p:notesMasterIdLst>
  <p:sldIdLst>
    <p:sldId id="256" r:id="rId5"/>
    <p:sldId id="498" r:id="rId6"/>
    <p:sldId id="510" r:id="rId7"/>
    <p:sldId id="511" r:id="rId8"/>
    <p:sldId id="442" r:id="rId9"/>
    <p:sldId id="514" r:id="rId10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144"/>
    <a:srgbClr val="808080"/>
    <a:srgbClr val="E17068"/>
    <a:srgbClr val="FE454A"/>
    <a:srgbClr val="404040"/>
    <a:srgbClr val="CCCCCC"/>
    <a:srgbClr val="005FA1"/>
    <a:srgbClr val="E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Objects="1">
      <p:cViewPr varScale="1">
        <p:scale>
          <a:sx n="114" d="100"/>
          <a:sy n="114" d="100"/>
        </p:scale>
        <p:origin x="13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36" cy="496671"/>
          </a:xfrm>
          <a:prstGeom prst="rect">
            <a:avLst/>
          </a:prstGeom>
        </p:spPr>
        <p:txBody>
          <a:bodyPr vert="horz" wrap="square" lIns="93176" tIns="46587" rIns="93176" bIns="4658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400" y="0"/>
            <a:ext cx="2944736" cy="496671"/>
          </a:xfrm>
          <a:prstGeom prst="rect">
            <a:avLst/>
          </a:prstGeom>
        </p:spPr>
        <p:txBody>
          <a:bodyPr vert="horz" wrap="square" lIns="93176" tIns="46587" rIns="93176" bIns="4658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1243A72-A8D7-4E81-8F69-D4307749064A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6" tIns="46587" rIns="93176" bIns="4658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3" y="4715831"/>
            <a:ext cx="5436909" cy="4466649"/>
          </a:xfrm>
          <a:prstGeom prst="rect">
            <a:avLst/>
          </a:prstGeom>
        </p:spPr>
        <p:txBody>
          <a:bodyPr vert="horz" wrap="square" lIns="93176" tIns="46587" rIns="93176" bIns="4658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72"/>
            <a:ext cx="2944736" cy="496671"/>
          </a:xfrm>
          <a:prstGeom prst="rect">
            <a:avLst/>
          </a:prstGeom>
        </p:spPr>
        <p:txBody>
          <a:bodyPr vert="horz" wrap="square" lIns="93176" tIns="46587" rIns="93176" bIns="4658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400" y="9428272"/>
            <a:ext cx="2944736" cy="496671"/>
          </a:xfrm>
          <a:prstGeom prst="rect">
            <a:avLst/>
          </a:prstGeom>
        </p:spPr>
        <p:txBody>
          <a:bodyPr vert="horz" wrap="square" lIns="93176" tIns="46587" rIns="93176" bIns="4658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BCF3CA4D-64F9-4A28-BAE8-2E9C6588228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773033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/>
              <a:t>Haga clic para modificar el estilo de título del patrón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/>
              <a:t>Haga clic para modificar el estilo de subtítulo del patrón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A640D6-428A-4A99-BD2A-F6563B6F5A1D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EA692386-A2B0-490D-A24F-A8E79AF1329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76522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8CA888-0034-4555-9E70-62C7F47E005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8852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7E1BE9-0672-46C1-A1E2-C09E74CB61C9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87441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F31520-3161-4415-823A-C47D5071F7E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64518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BE3C3A-06B7-4810-A321-B9A415E8F10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958929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95CAA5-20EA-40F3-8229-BB019AC10FD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34696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B216C3-51A7-4B24-B811-30AE6B349A12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85342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Complemento-Logo-Gobierno-160x14p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arcador de texto 2"/>
          <p:cNvSpPr>
            <a:spLocks noGrp="1"/>
          </p:cNvSpPr>
          <p:nvPr>
            <p:ph idx="1"/>
          </p:nvPr>
        </p:nvSpPr>
        <p:spPr>
          <a:xfrm>
            <a:off x="406400" y="2773679"/>
            <a:ext cx="8331200" cy="337516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  <a:cs typeface="Verdana"/>
              </a:defRPr>
            </a:lvl1pPr>
            <a:lvl2pPr>
              <a:defRPr sz="1800">
                <a:solidFill>
                  <a:schemeClr val="bg1"/>
                </a:solidFill>
                <a:latin typeface="gobCL"/>
                <a:cs typeface="gobCL"/>
              </a:defRPr>
            </a:lvl2pPr>
            <a:lvl3pPr>
              <a:defRPr sz="1800">
                <a:solidFill>
                  <a:schemeClr val="bg1"/>
                </a:solidFill>
                <a:latin typeface="gobCL"/>
                <a:cs typeface="gobCL"/>
              </a:defRPr>
            </a:lvl3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</p:txBody>
      </p:sp>
      <p:sp>
        <p:nvSpPr>
          <p:cNvPr id="8" name="Marcador de contenido 12"/>
          <p:cNvSpPr>
            <a:spLocks noGrp="1"/>
          </p:cNvSpPr>
          <p:nvPr>
            <p:ph sz="quarter" idx="12"/>
          </p:nvPr>
        </p:nvSpPr>
        <p:spPr>
          <a:xfrm>
            <a:off x="406400" y="1066801"/>
            <a:ext cx="8331200" cy="74758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spc="0">
                <a:solidFill>
                  <a:schemeClr val="accent1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  <p:sp>
        <p:nvSpPr>
          <p:cNvPr id="9" name="Marcador de contenido 12"/>
          <p:cNvSpPr>
            <a:spLocks noGrp="1"/>
          </p:cNvSpPr>
          <p:nvPr>
            <p:ph sz="quarter" idx="13"/>
          </p:nvPr>
        </p:nvSpPr>
        <p:spPr>
          <a:xfrm>
            <a:off x="406400" y="1966784"/>
            <a:ext cx="8331200" cy="38017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="0" i="0" spc="0">
                <a:solidFill>
                  <a:schemeClr val="accent1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607754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950AC4E-BB56-4AFD-AE65-1730DDBF61B9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5A59BA64-BF77-40E1-8E24-2279E1A8642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619036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899FA3-2DA8-439B-B000-258DD5C1AD25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6C9EBD01-E2F0-49EA-9443-4AF40EAC7FC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265297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DA1D8D2-D420-4EB1-9B12-CBA4D2D2B4BC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FE09BE8D-4833-4E48-9329-B9B29C0D969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9737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86983CD-961D-43C2-9ABD-E4F317505A5C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A4DB4C13-BB8B-4F42-91E5-F24629B22C4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41739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301E04D-E7D6-464F-A625-F1329FC6ACD6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84054C79-EB1A-4650-B0E7-71F4CD473329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6868522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F9F9FE9-D01B-4402-8AB8-4B7D4D32F7D7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836B8AD1-8FD3-4814-87F8-77055B248FA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99732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BCA32-D317-40EC-8605-10107BAA56DD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8B1BFB3B-51BE-4B36-8AEF-7C5CB3907F89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448444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B020FB7-8935-4BBC-970B-1F32B21B0930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9B16AB54-55A2-4983-B7F2-213D16FEF28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6196497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EB35D58-F2D4-4504-A8E3-C14EB211B7E9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78A619D2-21D2-4EEF-BF7F-89D399543842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95400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BE2C602-F9B1-4753-A6BF-96BFCB3BF300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A4BF29E7-40B5-40F5-BC83-987D00F9BE9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4975762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5EAB538-EC9B-49B7-A144-A43353397C80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6CD60F81-C9C3-4F4C-9148-296EE7B1CFE7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52471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181B7C1-F152-4748-A8B6-03663399F9AC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77292F23-BC04-47A8-83FF-104FFF31CFD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7815969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eaLnBrk="1" hangingPunct="1">
              <a:defRPr/>
            </a:pPr>
            <a:fld id="{91B92AF1-4EC0-4274-9F56-84B3C4CC1840}" type="datetime1">
              <a:rPr lang="en-US">
                <a:solidFill>
                  <a:prstClr val="black"/>
                </a:solidFill>
              </a:rPr>
              <a:pPr eaLnBrk="1" hangingPunct="1">
                <a:defRPr/>
              </a:pPr>
              <a:t>9/9/2019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7A1BD-2C92-4BEB-8717-4E6FC75C8E2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929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EC9DD-5AC2-46B1-AEDF-4B08792463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2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1D9800A-7C09-4C74-975A-88E601996274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2A65310C-592E-46E2-875E-7408DBDA231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62682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eaLnBrk="1" hangingPunct="1">
              <a:defRPr/>
            </a:pPr>
            <a:fld id="{F03809F5-901E-41E7-B453-907CAE4FD736}" type="datetime1">
              <a:rPr lang="en-US">
                <a:solidFill>
                  <a:prstClr val="black"/>
                </a:solidFill>
              </a:rPr>
              <a:pPr eaLnBrk="1" hangingPunct="1">
                <a:defRPr/>
              </a:pPr>
              <a:t>9/9/2019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1191F-90B7-4E93-ABB0-664956D2F7C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740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eaLnBrk="1" hangingPunct="1">
              <a:defRPr/>
            </a:pPr>
            <a:fld id="{E9824DCE-ACB6-49E3-B47C-94A5CF9F94F8}" type="datetime1">
              <a:rPr lang="en-US">
                <a:solidFill>
                  <a:prstClr val="black"/>
                </a:solidFill>
              </a:rPr>
              <a:pPr eaLnBrk="1" hangingPunct="1">
                <a:defRPr/>
              </a:pPr>
              <a:t>9/9/2019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A46D6-D57F-46FD-8952-D5B3B28CE98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954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 eaLnBrk="1" hangingPunct="1">
              <a:defRPr/>
            </a:pPr>
            <a:fld id="{943B507F-D290-4DEE-8727-772FEF033964}" type="datetime1">
              <a:rPr lang="en-US">
                <a:solidFill>
                  <a:prstClr val="black"/>
                </a:solidFill>
              </a:rPr>
              <a:pPr eaLnBrk="1" hangingPunct="1">
                <a:defRPr/>
              </a:pPr>
              <a:t>9/9/2019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FD736-2472-4595-9918-08139357E4F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3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330B5-0210-4039-9EFC-8D5957B6894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24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82BBC-5CC2-4FC0-B29C-6AC5022184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623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5CC56-B1BC-40CB-90E1-D2EDB28CD9A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815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A795C-42B8-49D5-BE1E-A26572FE057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847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DA812-CF85-4AB5-83F5-36992A86E0C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767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922F4-CA40-4567-B519-2F22CF8BEE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4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9531CFD-C04E-4C36-8EE5-B67CF68490D5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1CC48103-1D6E-45D9-82DA-83B003515D9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7421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4761F43-7131-4CC5-A7B2-68C08B14AFFA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E23BF-EDD3-4307-B7A1-1B46B7AB9D2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3610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94E4BE-FFFB-4B6A-BF48-B9A7895EE249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6970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F74338-E7C9-464E-9FCF-10F030805387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48608-2B65-427F-BF0D-53AC23C4B57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02975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7239665-F1F9-4FC8-995F-6F338F26170B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AD43E-9967-4F46-9116-A80128D4514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2432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5EE6E7B-8D57-43E7-9E50-90D415CDCFA3}" type="datetime1">
              <a:rPr lang="en-US"/>
              <a:pPr>
                <a:defRPr/>
              </a:pPr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93B2A-314A-4B41-840A-38BCB916A7B8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6738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743" r:id="rId1"/>
    <p:sldLayoutId id="2147485744" r:id="rId2"/>
    <p:sldLayoutId id="2147485745" r:id="rId3"/>
    <p:sldLayoutId id="2147485746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text styles</a:t>
            </a:r>
          </a:p>
          <a:p>
            <a:pPr lvl="1"/>
            <a:r>
              <a:rPr lang="en-US" altLang="es-CL"/>
              <a:t>Second level</a:t>
            </a:r>
          </a:p>
          <a:p>
            <a:pPr lvl="2"/>
            <a:r>
              <a:rPr lang="en-US" altLang="es-CL"/>
              <a:t>Third level</a:t>
            </a:r>
          </a:p>
          <a:p>
            <a:pPr lvl="3"/>
            <a:r>
              <a:rPr lang="en-US" altLang="es-CL"/>
              <a:t>Fourth level</a:t>
            </a:r>
          </a:p>
          <a:p>
            <a:pPr lvl="4"/>
            <a:r>
              <a:rPr lang="en-US" altLang="es-CL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anose="020B0604030504040204" pitchFamily="34" charset="0"/>
              </a:defRPr>
            </a:lvl1pPr>
          </a:lstStyle>
          <a:p>
            <a:fld id="{2842E722-F9A5-4E2C-9368-EB1C7F508F66}" type="slidenum">
              <a:rPr lang="en-US" altLang="es-CL"/>
              <a:pPr/>
              <a:t>‹Nº›</a:t>
            </a:fld>
            <a:endParaRPr lang="en-US" altLang="es-CL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47" r:id="rId1"/>
    <p:sldLayoutId id="2147485748" r:id="rId2"/>
    <p:sldLayoutId id="2147485749" r:id="rId3"/>
    <p:sldLayoutId id="2147485750" r:id="rId4"/>
    <p:sldLayoutId id="2147485751" r:id="rId5"/>
    <p:sldLayoutId id="2147485752" r:id="rId6"/>
    <p:sldLayoutId id="2147485753" r:id="rId7"/>
    <p:sldLayoutId id="2147485754" r:id="rId8"/>
    <p:sldLayoutId id="2147485755" r:id="rId9"/>
    <p:sldLayoutId id="2147485756" r:id="rId10"/>
    <p:sldLayoutId id="2147485757" r:id="rId11"/>
    <p:sldLayoutId id="2147485758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59" r:id="rId1"/>
    <p:sldLayoutId id="2147485760" r:id="rId2"/>
    <p:sldLayoutId id="2147485761" r:id="rId3"/>
    <p:sldLayoutId id="2147485762" r:id="rId4"/>
    <p:sldLayoutId id="2147485763" r:id="rId5"/>
    <p:sldLayoutId id="2147485764" r:id="rId6"/>
    <p:sldLayoutId id="2147485765" r:id="rId7"/>
    <p:sldLayoutId id="2147485766" r:id="rId8"/>
    <p:sldLayoutId id="2147485767" r:id="rId9"/>
    <p:sldLayoutId id="2147485768" r:id="rId10"/>
    <p:sldLayoutId id="214748576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text styles</a:t>
            </a:r>
          </a:p>
          <a:p>
            <a:pPr lvl="1"/>
            <a:r>
              <a:rPr lang="en-US" altLang="es-CL"/>
              <a:t>Second level</a:t>
            </a:r>
          </a:p>
          <a:p>
            <a:pPr lvl="2"/>
            <a:r>
              <a:rPr lang="en-US" altLang="es-CL"/>
              <a:t>Third level</a:t>
            </a:r>
          </a:p>
          <a:p>
            <a:pPr lvl="3"/>
            <a:r>
              <a:rPr lang="en-US" altLang="es-CL"/>
              <a:t>Fourth level</a:t>
            </a:r>
          </a:p>
          <a:p>
            <a:pPr lvl="4"/>
            <a:r>
              <a:rPr lang="en-US" altLang="es-CL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 eaLnBrk="1" hangingPunct="1"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 eaLnBrk="1" hangingPunct="1">
              <a:defRPr/>
            </a:pPr>
            <a:fld id="{B3BB74E2-158D-484F-BC6A-7ABBA995BABF}" type="slidenum">
              <a:rPr lang="en-US"/>
              <a:pPr eaLnBrk="1" hangingPunct="1">
                <a:defRPr/>
              </a:pPr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endParaRPr lang="es-ES">
              <a:solidFill>
                <a:srgbClr val="FFFFFF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771" r:id="rId1"/>
    <p:sldLayoutId id="2147485772" r:id="rId2"/>
    <p:sldLayoutId id="2147485773" r:id="rId3"/>
    <p:sldLayoutId id="2147485774" r:id="rId4"/>
    <p:sldLayoutId id="2147485775" r:id="rId5"/>
    <p:sldLayoutId id="2147485776" r:id="rId6"/>
    <p:sldLayoutId id="2147485777" r:id="rId7"/>
    <p:sldLayoutId id="2147485778" r:id="rId8"/>
    <p:sldLayoutId id="2147485779" r:id="rId9"/>
    <p:sldLayoutId id="2147485780" r:id="rId10"/>
    <p:sldLayoutId id="214748578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ctrTitle"/>
          </p:nvPr>
        </p:nvSpPr>
        <p:spPr bwMode="auto">
          <a:xfrm>
            <a:off x="1475656" y="1340768"/>
            <a:ext cx="6552728" cy="21602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4000" b="1" dirty="0">
                <a:solidFill>
                  <a:srgbClr val="FFFFFF"/>
                </a:solidFill>
                <a:latin typeface="Candara" panose="020E0502030303020204" pitchFamily="34" charset="0"/>
                <a:ea typeface="ヒラギノ角ゴ Pro W3"/>
                <a:cs typeface="ヒラギノ角ゴ Pro W3"/>
                <a:sym typeface="Verdana Bold"/>
              </a:rPr>
              <a:t>Informes Tercer Trimestre de Dotación - DIPRES 2019 </a:t>
            </a:r>
            <a:br>
              <a:rPr lang="es-ES_tradnl" altLang="es-CL" sz="4000" b="1" dirty="0">
                <a:solidFill>
                  <a:srgbClr val="FFFFFF"/>
                </a:solidFill>
                <a:latin typeface="Candara" panose="020E0502030303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4000" b="1" dirty="0">
                <a:solidFill>
                  <a:srgbClr val="FFFFFF"/>
                </a:solidFill>
                <a:latin typeface="Candara" panose="020E0502030303020204" pitchFamily="34" charset="0"/>
                <a:ea typeface="ヒラギノ角ゴ Pro W3"/>
                <a:cs typeface="ヒラギノ角ゴ Pro W3"/>
                <a:sym typeface="Verdana Bold"/>
              </a:rPr>
              <a:t>Matriz B</a:t>
            </a:r>
            <a:br>
              <a:rPr lang="es-ES_tradnl" altLang="es-CL" sz="4000" b="1" dirty="0">
                <a:solidFill>
                  <a:srgbClr val="FFFFFF"/>
                </a:solidFill>
                <a:latin typeface="Candara" panose="020E0502030303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4800" b="1" dirty="0">
              <a:solidFill>
                <a:srgbClr val="FFFFFF"/>
              </a:solidFill>
              <a:latin typeface="Candara" panose="020E0502030303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1747" name="6 CuadroTexto"/>
          <p:cNvSpPr txBox="1">
            <a:spLocks noChangeArrowheads="1"/>
          </p:cNvSpPr>
          <p:nvPr/>
        </p:nvSpPr>
        <p:spPr bwMode="auto">
          <a:xfrm>
            <a:off x="2771800" y="4994275"/>
            <a:ext cx="626469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CL" sz="2000" b="1" dirty="0">
                <a:latin typeface="Candara" panose="020E0502030303020204" pitchFamily="34" charset="0"/>
              </a:rPr>
              <a:t>Unidad Sistema de Información de Personas </a:t>
            </a:r>
          </a:p>
          <a:p>
            <a:pPr algn="ctr" eaLnBrk="1" hangingPunct="1"/>
            <a:r>
              <a:rPr lang="es-CL" sz="2000" b="1" dirty="0">
                <a:latin typeface="Candara" panose="020E0502030303020204" pitchFamily="34" charset="0"/>
              </a:rPr>
              <a:t>en el Sector Público de Salud</a:t>
            </a:r>
          </a:p>
          <a:p>
            <a:pPr algn="ctr" eaLnBrk="1" hangingPunct="1"/>
            <a:r>
              <a:rPr lang="es-CL" altLang="es-CL" sz="2000" b="1" dirty="0">
                <a:latin typeface="Candara" panose="020E0502030303020204" pitchFamily="34" charset="0"/>
              </a:rPr>
              <a:t>División de Gestión y Desarrollo de las Personas</a:t>
            </a:r>
          </a:p>
          <a:p>
            <a:pPr algn="ctr" eaLnBrk="1" hangingPunct="1"/>
            <a:r>
              <a:rPr lang="es-CL" altLang="es-CL" sz="2000" b="1" dirty="0">
                <a:latin typeface="Candara" panose="020E0502030303020204" pitchFamily="34" charset="0"/>
              </a:rPr>
              <a:t>Septiembre de 2019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BE5E031C-0BE4-410D-8D9D-849CCCC26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916833"/>
            <a:ext cx="8928992" cy="4232008"/>
          </a:xfrm>
        </p:spPr>
        <p:txBody>
          <a:bodyPr/>
          <a:lstStyle/>
          <a:p>
            <a:pPr marL="342900" indent="-342900" algn="just">
              <a:buFont typeface="+mj-lt"/>
              <a:buAutoNum type="arabicPeriod"/>
            </a:pPr>
            <a:r>
              <a:rPr lang="es-ES" sz="1400" dirty="0"/>
              <a:t>Aguinaldo Art. 2 Ley 21.126, corresponde al Aguinaldo de Navidad 2018 (56.297 o 29.779) - (Haber 45)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400" dirty="0"/>
              <a:t>Aguinaldo Art. 8 Ley 21.126, corresponde a Aguinaldo de Fiestas Patrias 2019 (72.486 o 50.318) - (Haber 44)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400" dirty="0"/>
              <a:t>Bono de Art. 25 Ley 21.126, corresponde a Bono de Vacaciones 2019 (119.000 o 83.000) - (Haber 268)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400" dirty="0"/>
              <a:t>Bono de Artículo 57 Ley 21.126, corresponde a Bono Especial 2018 (185.000 o 91.500) - (Haber 267).</a:t>
            </a:r>
          </a:p>
          <a:p>
            <a:pPr marL="342900" indent="-342900">
              <a:buFont typeface="+mj-lt"/>
              <a:buAutoNum type="arabicPeriod"/>
            </a:pPr>
            <a:endParaRPr lang="es-E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5A9EA1-A3A4-4365-BC45-170CA64E89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6400" y="908720"/>
            <a:ext cx="8331200" cy="884234"/>
          </a:xfrm>
        </p:spPr>
        <p:txBody>
          <a:bodyPr/>
          <a:lstStyle/>
          <a:p>
            <a:r>
              <a:rPr lang="es-ES" b="1" dirty="0"/>
              <a:t>Matriz B</a:t>
            </a:r>
            <a:r>
              <a:rPr lang="es-ES" dirty="0"/>
              <a:t>: </a:t>
            </a:r>
            <a:r>
              <a:rPr lang="es-MX" dirty="0"/>
              <a:t>Archivo B, Personal que percibe aguinaldo del artículo 2, aguinaldo del artículo 8, bono de artículo 25, bono del artículo 29 (personal asistente de la educación) y/o bono de artículo 57, Ley N°21.126.</a:t>
            </a:r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A112FF2-A9F3-4CD0-8CD1-EC2E2699B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61423"/>
            <a:ext cx="9144000" cy="3319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216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BE5E031C-0BE4-410D-8D9D-849CCCC26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2060849"/>
            <a:ext cx="8331200" cy="4680520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ES" sz="1400" dirty="0"/>
              <a:t>¿Qué datos se deben informar?</a:t>
            </a:r>
          </a:p>
          <a:p>
            <a:pPr algn="just"/>
            <a:r>
              <a:rPr lang="es-ES" sz="1400" dirty="0"/>
              <a:t>Se debe informar todo funcionario que haya percibido alguno de los bonos y/o aguinaldos durante el año. Esta matriz es </a:t>
            </a:r>
            <a:r>
              <a:rPr lang="es-ES" sz="1400" b="1" dirty="0"/>
              <a:t>ACUMULATIVA</a:t>
            </a:r>
            <a:r>
              <a:rPr lang="es-ES" sz="1400" dirty="0"/>
              <a:t>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es-ES" sz="1400" dirty="0"/>
              <a:t>¿Dónde de encuentran los datos?</a:t>
            </a:r>
          </a:p>
          <a:p>
            <a:pPr algn="just"/>
            <a:r>
              <a:rPr lang="es-ES" sz="1400" dirty="0"/>
              <a:t>Se puede componer esta matriz con información del módulo </a:t>
            </a:r>
            <a:r>
              <a:rPr lang="es-ES" sz="1400" b="1" dirty="0"/>
              <a:t>Exportador de Datos </a:t>
            </a:r>
            <a:r>
              <a:rPr lang="es-ES" sz="1400" dirty="0"/>
              <a:t>de SIRH o bien del modelo de </a:t>
            </a:r>
            <a:r>
              <a:rPr lang="es-ES" sz="1400" b="1" dirty="0"/>
              <a:t>Gastos en QV</a:t>
            </a:r>
            <a:r>
              <a:rPr lang="es-ES" sz="1400" dirty="0"/>
              <a:t>, en la pestaña Análisis de Haberes.</a:t>
            </a:r>
          </a:p>
          <a:p>
            <a:pPr marL="342900" indent="-342900" algn="just">
              <a:buFont typeface="+mj-lt"/>
              <a:buAutoNum type="arabicPeriod" startAt="3"/>
            </a:pPr>
            <a:r>
              <a:rPr lang="es-ES" sz="1400" dirty="0"/>
              <a:t>¿Con quién validamos los datos?</a:t>
            </a:r>
          </a:p>
          <a:p>
            <a:pPr algn="just"/>
            <a:r>
              <a:rPr lang="es-ES" sz="1400" dirty="0"/>
              <a:t>Se debe validar con la Unidad de Remuneraciones de cada Establecimiento y/o Servicio según corresponda. </a:t>
            </a:r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400" dirty="0"/>
              <a:t>Consideraciones para informar esta Matriz: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  <a:cs typeface="Verdana"/>
              </a:rPr>
              <a:t>		</a:t>
            </a:r>
          </a:p>
          <a:p>
            <a:pPr marL="1485900" lvl="2" indent="-342900" algn="just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  <a:cs typeface="Verdana"/>
              </a:rPr>
              <a:t>Se debe informar sólo los funcionarios, de la dotación y fuera de la dotación, que han percibido estos beneficios.</a:t>
            </a:r>
          </a:p>
          <a:p>
            <a:pPr marL="1485900" lvl="2" indent="-342900" algn="just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  <a:cs typeface="Verdana"/>
              </a:rPr>
              <a:t>Al ser una matriz acumulativa, deben estar todos los registros ya informados a DIPRES en el Primer Corte 2018.</a:t>
            </a:r>
          </a:p>
          <a:p>
            <a:pPr marL="1485900" lvl="2" indent="-342900" algn="just"/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  <a:cs typeface="Verdana"/>
              </a:rPr>
              <a:t>Todos los funcionarios agregados en este corte, deben estar en las Matrices Bases declaradas en este periodo.</a:t>
            </a:r>
            <a:endParaRPr lang="es-ES" sz="1400" dirty="0"/>
          </a:p>
          <a:p>
            <a:pPr marL="342900" indent="-342900">
              <a:buFont typeface="+mj-lt"/>
              <a:buAutoNum type="arabicPeriod" startAt="4"/>
            </a:pPr>
            <a:endParaRPr lang="es-E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5A9EA1-A3A4-4365-BC45-170CA64E89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3531" y="1052736"/>
            <a:ext cx="8331200" cy="864096"/>
          </a:xfrm>
        </p:spPr>
        <p:txBody>
          <a:bodyPr/>
          <a:lstStyle/>
          <a:p>
            <a:r>
              <a:rPr lang="es-MX" b="1" dirty="0"/>
              <a:t>Matriz B: Archivo B, Personal que percibe aguinaldo del artículo 2, aguinaldo del artículo 8, bono de artículo 25, bono del artículo 29 y/o bono de artículo 57, Ley N°21.126.</a:t>
            </a:r>
          </a:p>
        </p:txBody>
      </p:sp>
    </p:spTree>
    <p:extLst>
      <p:ext uri="{BB962C8B-B14F-4D97-AF65-F5344CB8AC3E}">
        <p14:creationId xmlns:p14="http://schemas.microsoft.com/office/powerpoint/2010/main" val="1652901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5A9EA1-A3A4-4365-BC45-170CA64E89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7544" y="988491"/>
            <a:ext cx="8331200" cy="856333"/>
          </a:xfrm>
        </p:spPr>
        <p:txBody>
          <a:bodyPr/>
          <a:lstStyle/>
          <a:p>
            <a:r>
              <a:rPr lang="es-MX" b="1" dirty="0"/>
              <a:t>Matriz B: Archivo B, Personal que percibe aguinaldo del artículo 2, aguinaldo del artículo 8, bono de artículo 25, bono del artículo 29 y/o bono de artículo 57, Ley N°21.126.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691" y="1916832"/>
            <a:ext cx="3446229" cy="2799430"/>
          </a:xfrm>
          <a:prstGeom prst="rect">
            <a:avLst/>
          </a:prstGeom>
        </p:spPr>
      </p:pic>
      <p:pic>
        <p:nvPicPr>
          <p:cNvPr id="1026" name="Imagen 3" descr="image001">
            <a:extLst>
              <a:ext uri="{FF2B5EF4-FFF2-40B4-BE49-F238E27FC236}">
                <a16:creationId xmlns:a16="http://schemas.microsoft.com/office/drawing/2014/main" id="{AB36813E-EEA1-4A02-AEFD-7C71D590E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32" y="3068960"/>
            <a:ext cx="16764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6F682C8E-5F3A-40FA-A47B-1D268DD18C3B}"/>
              </a:ext>
            </a:extLst>
          </p:cNvPr>
          <p:cNvSpPr/>
          <p:nvPr/>
        </p:nvSpPr>
        <p:spPr>
          <a:xfrm>
            <a:off x="3900164" y="3248980"/>
            <a:ext cx="1224136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67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ctrTitle"/>
          </p:nvPr>
        </p:nvSpPr>
        <p:spPr bwMode="auto">
          <a:xfrm>
            <a:off x="3122835" y="2060848"/>
            <a:ext cx="5121573" cy="14401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0000" b="1" dirty="0">
                <a:solidFill>
                  <a:srgbClr val="FFFFFF"/>
                </a:solidFill>
                <a:latin typeface="Candara" panose="020E0502030303020204" pitchFamily="34" charset="0"/>
                <a:ea typeface="ヒラギノ角ゴ Pro W3"/>
                <a:cs typeface="ヒラギノ角ゴ Pro W3"/>
                <a:sym typeface="Verdana Bold"/>
              </a:rPr>
              <a:t>Gracias!!</a:t>
            </a:r>
          </a:p>
        </p:txBody>
      </p:sp>
      <p:sp>
        <p:nvSpPr>
          <p:cNvPr id="31747" name="6 CuadroTexto"/>
          <p:cNvSpPr txBox="1">
            <a:spLocks noChangeArrowheads="1"/>
          </p:cNvSpPr>
          <p:nvPr/>
        </p:nvSpPr>
        <p:spPr bwMode="auto">
          <a:xfrm>
            <a:off x="2627784" y="4994275"/>
            <a:ext cx="651621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CL" b="1" dirty="0">
                <a:latin typeface="Candara" panose="020E0502030303020204" pitchFamily="34" charset="0"/>
              </a:rPr>
              <a:t>Unidad Sistema de Información de Personas </a:t>
            </a:r>
          </a:p>
          <a:p>
            <a:pPr algn="ctr" eaLnBrk="1" hangingPunct="1"/>
            <a:r>
              <a:rPr lang="es-CL" b="1" dirty="0">
                <a:latin typeface="Candara" panose="020E0502030303020204" pitchFamily="34" charset="0"/>
              </a:rPr>
              <a:t>en el Sector Público de Salud</a:t>
            </a:r>
          </a:p>
          <a:p>
            <a:pPr algn="ctr" eaLnBrk="1" hangingPunct="1"/>
            <a:r>
              <a:rPr lang="es-CL" altLang="es-CL" b="1" dirty="0">
                <a:latin typeface="Candara" panose="020E0502030303020204" pitchFamily="34" charset="0"/>
              </a:rPr>
              <a:t>División de Gestión y Desarrollo de las Personas</a:t>
            </a:r>
          </a:p>
          <a:p>
            <a:pPr algn="r" eaLnBrk="1" hangingPunct="1"/>
            <a:r>
              <a:rPr lang="es-CL" altLang="es-CL" b="1" dirty="0">
                <a:solidFill>
                  <a:prstClr val="white"/>
                </a:solidFill>
                <a:latin typeface="Candara" panose="020E0502030303020204" pitchFamily="34" charset="0"/>
              </a:rPr>
              <a:t>Septiembre 2019</a:t>
            </a:r>
          </a:p>
        </p:txBody>
      </p:sp>
    </p:spTree>
    <p:extLst>
      <p:ext uri="{BB962C8B-B14F-4D97-AF65-F5344CB8AC3E}">
        <p14:creationId xmlns:p14="http://schemas.microsoft.com/office/powerpoint/2010/main" val="197510699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emoticon pregun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48880"/>
            <a:ext cx="4488582" cy="336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6E47132-FA12-438C-B931-70502CFCB02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06400" y="1066801"/>
            <a:ext cx="8331200" cy="747580"/>
          </a:xfrm>
        </p:spPr>
        <p:txBody>
          <a:bodyPr/>
          <a:lstStyle/>
          <a:p>
            <a:pPr algn="ctr"/>
            <a:r>
              <a:rPr lang="es-CL" sz="4000" dirty="0"/>
              <a:t>¿CONSULTAS?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614289352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11182</TotalTime>
  <Words>381</Words>
  <Application>Microsoft Office PowerPoint</Application>
  <PresentationFormat>Presentación en pantalla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Calibri</vt:lpstr>
      <vt:lpstr>Candara</vt:lpstr>
      <vt:lpstr>gobCL</vt:lpstr>
      <vt:lpstr>Verdana</vt:lpstr>
      <vt:lpstr>Plantilla_powerpoint_Basica</vt:lpstr>
      <vt:lpstr>1_Office Theme</vt:lpstr>
      <vt:lpstr>2_Office Theme</vt:lpstr>
      <vt:lpstr>3_Office Theme</vt:lpstr>
      <vt:lpstr>Informes Tercer Trimestre de Dotación - DIPRES 2019  Matriz B </vt:lpstr>
      <vt:lpstr>Presentación de PowerPoint</vt:lpstr>
      <vt:lpstr>Presentación de PowerPoint</vt:lpstr>
      <vt:lpstr>Presentación de PowerPoint</vt:lpstr>
      <vt:lpstr>Gracias!!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cristian marcelo vasquez anabalon</cp:lastModifiedBy>
  <cp:revision>817</cp:revision>
  <cp:lastPrinted>2018-06-26T15:50:21Z</cp:lastPrinted>
  <dcterms:created xsi:type="dcterms:W3CDTF">2011-08-11T16:09:22Z</dcterms:created>
  <dcterms:modified xsi:type="dcterms:W3CDTF">2019-09-09T21:01:07Z</dcterms:modified>
</cp:coreProperties>
</file>