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  <p:sldMasterId id="2147483681" r:id="rId2"/>
  </p:sldMasterIdLst>
  <p:notesMasterIdLst>
    <p:notesMasterId r:id="rId14"/>
  </p:notesMasterIdLst>
  <p:sldIdLst>
    <p:sldId id="260" r:id="rId3"/>
    <p:sldId id="263" r:id="rId4"/>
    <p:sldId id="361" r:id="rId5"/>
    <p:sldId id="363" r:id="rId6"/>
    <p:sldId id="365" r:id="rId7"/>
    <p:sldId id="369" r:id="rId8"/>
    <p:sldId id="371" r:id="rId9"/>
    <p:sldId id="364" r:id="rId10"/>
    <p:sldId id="372" r:id="rId11"/>
    <p:sldId id="367" r:id="rId12"/>
    <p:sldId id="310" r:id="rId13"/>
  </p:sldIdLst>
  <p:sldSz cx="12192000" cy="6858000"/>
  <p:notesSz cx="6797675" cy="9926638"/>
  <p:custDataLst>
    <p:tags r:id="rId1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3B3B"/>
    <a:srgbClr val="0067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73" autoAdjust="0"/>
    <p:restoredTop sz="94802"/>
  </p:normalViewPr>
  <p:slideViewPr>
    <p:cSldViewPr snapToGrid="0">
      <p:cViewPr varScale="1">
        <p:scale>
          <a:sx n="69" d="100"/>
          <a:sy n="69" d="100"/>
        </p:scale>
        <p:origin x="69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C3E86-84A7-4CD0-8A1A-E63AA22741ED}" type="datetimeFigureOut">
              <a:rPr lang="es-CL" smtClean="0"/>
              <a:t>10-09-2019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CL"/>
              <a:t>Editar los estilos de texto del patrón</a:t>
            </a:r>
          </a:p>
          <a:p>
            <a:pPr lvl="1"/>
            <a:r>
              <a:rPr lang="es-CL"/>
              <a:t>Segundo nivel</a:t>
            </a:r>
          </a:p>
          <a:p>
            <a:pPr lvl="2"/>
            <a:r>
              <a:rPr lang="es-CL"/>
              <a:t>Tercer nivel</a:t>
            </a:r>
          </a:p>
          <a:p>
            <a:pPr lvl="3"/>
            <a:r>
              <a:rPr lang="es-CL"/>
              <a:t>Cuarto nivel</a:t>
            </a:r>
          </a:p>
          <a:p>
            <a:pPr lvl="4"/>
            <a:r>
              <a:rPr lang="es-CL"/>
              <a:t>Quinto nivel</a:t>
            </a:r>
            <a:endParaRPr lang="es-CL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A81DFA-E783-40CB-8634-884E55B23E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1724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91745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78654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21118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877270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11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40808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:a16="http://schemas.microsoft.com/office/drawing/2014/main" id="{6BE9BA05-0B29-4EDC-AC41-3BEB59306BA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3" name="Diapositiva de think-cell" r:id="rId4" imgW="415" imgH="416" progId="TCLayout.ActiveDocument.1">
                  <p:embed/>
                </p:oleObj>
              </mc:Choice>
              <mc:Fallback>
                <p:oleObj name="Diapositiva de think-cell" r:id="rId4" imgW="415" imgH="416" progId="TCLayout.ActiveDocument.1">
                  <p:embed/>
                  <p:pic>
                    <p:nvPicPr>
                      <p:cNvPr id="2" name="Objeto 1" hidden="1">
                        <a:extLst>
                          <a:ext uri="{FF2B5EF4-FFF2-40B4-BE49-F238E27FC236}">
                            <a16:creationId xmlns:a16="http://schemas.microsoft.com/office/drawing/2014/main" id="{6BE9BA05-0B29-4EDC-AC41-3BEB59306B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McK 2. Slide Title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5617" y="224061"/>
            <a:ext cx="9690483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baseline="0">
                <a:latin typeface="+mj-lt"/>
                <a:ea typeface="+mj-ea"/>
              </a:defRPr>
            </a:lvl1pPr>
          </a:lstStyle>
          <a:p>
            <a:pPr lvl="0"/>
            <a:r>
              <a:rPr lang="es-CL" noProof="0"/>
              <a:t>Click to edit Master title style</a:t>
            </a:r>
            <a:endParaRPr lang="es-CL" noProof="0" dirty="0"/>
          </a:p>
        </p:txBody>
      </p:sp>
      <p:sp>
        <p:nvSpPr>
          <p:cNvPr id="3" name="195 Marcador de número de diapositiva">
            <a:extLst>
              <a:ext uri="{FF2B5EF4-FFF2-40B4-BE49-F238E27FC236}">
                <a16:creationId xmlns:a16="http://schemas.microsoft.com/office/drawing/2014/main" id="{37FDE452-4366-4E41-B31C-3C8971D71D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989" y="6609102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536BA00-E649-495D-B82A-3219CB1D2429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26508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283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1.vml"/><Relationship Id="rId7" Type="http://schemas.openxmlformats.org/officeDocument/2006/relationships/image" Target="../media/image2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file:///\\localhost\Users\CDEB\Pictures\3.png" TargetMode="External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file:///\\localhost\Users\CDEB\Pictures\1.png" TargetMode="External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0" y="0"/>
          <a:ext cx="215979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0" name="Diapositiva de think-cell" r:id="rId5" imgW="270" imgH="270" progId="TCLayout.ActiveDocument.1">
                  <p:embed/>
                </p:oleObj>
              </mc:Choice>
              <mc:Fallback>
                <p:oleObj name="Diapositiva de think-cell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5979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76207" y="1990667"/>
            <a:ext cx="5853024" cy="125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s-CL" noProof="0"/>
              <a:t>Click to edit Master text styles</a:t>
            </a:r>
          </a:p>
          <a:p>
            <a:pPr lvl="1"/>
            <a:r>
              <a:rPr lang="es-CL" noProof="0"/>
              <a:t>Second level</a:t>
            </a:r>
          </a:p>
          <a:p>
            <a:pPr lvl="2"/>
            <a:r>
              <a:rPr lang="es-CL" noProof="0"/>
              <a:t>Third level</a:t>
            </a:r>
          </a:p>
          <a:p>
            <a:pPr lvl="3"/>
            <a:r>
              <a:rPr lang="es-CL" noProof="0"/>
              <a:t>Fourth level</a:t>
            </a:r>
          </a:p>
          <a:p>
            <a:pPr lvl="4"/>
            <a:r>
              <a:rPr lang="es-CL" noProof="0"/>
              <a:t>Fifth level</a:t>
            </a:r>
            <a:endParaRPr lang="es-CL" noProof="0" dirty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726996" y="223341"/>
            <a:ext cx="9690483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s-CL" noProof="0"/>
              <a:t>Click to edit Master title style</a:t>
            </a:r>
            <a:endParaRPr lang="es-CL" noProof="0" dirty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61984" y="27536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s-CL" sz="140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61985" y="542615"/>
            <a:ext cx="11725484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L" sz="1400" err="1">
                <a:solidFill>
                  <a:srgbClr val="808080"/>
                </a:solidFill>
                <a:latin typeface="Arial"/>
              </a:rPr>
              <a:t>Unit</a:t>
            </a:r>
            <a:r>
              <a:rPr lang="es-CL" sz="1400">
                <a:solidFill>
                  <a:srgbClr val="808080"/>
                </a:solidFill>
                <a:latin typeface="Arial"/>
              </a:rPr>
              <a:t> </a:t>
            </a:r>
            <a:r>
              <a:rPr lang="es-CL" sz="1400" err="1">
                <a:solidFill>
                  <a:srgbClr val="808080"/>
                </a:solidFill>
                <a:latin typeface="Arial"/>
              </a:rPr>
              <a:t>of</a:t>
            </a:r>
            <a:r>
              <a:rPr lang="es-CL" sz="1400">
                <a:solidFill>
                  <a:srgbClr val="808080"/>
                </a:solidFill>
                <a:latin typeface="Arial"/>
              </a:rPr>
              <a:t> </a:t>
            </a:r>
            <a:r>
              <a:rPr lang="es-CL" sz="1400" err="1">
                <a:solidFill>
                  <a:srgbClr val="808080"/>
                </a:solidFill>
                <a:latin typeface="Arial"/>
              </a:rPr>
              <a:t>measure</a:t>
            </a:r>
            <a:endParaRPr lang="es-CL" sz="1400">
              <a:solidFill>
                <a:srgbClr val="808080"/>
              </a:solidFill>
              <a:latin typeface="Arial"/>
            </a:endParaRPr>
          </a:p>
        </p:txBody>
      </p:sp>
      <p:grpSp>
        <p:nvGrpSpPr>
          <p:cNvPr id="12" name="McK Slide Elements" hidden="1"/>
          <p:cNvGrpSpPr>
            <a:grpSpLocks/>
          </p:cNvGrpSpPr>
          <p:nvPr/>
        </p:nvGrpSpPr>
        <p:grpSpPr bwMode="auto">
          <a:xfrm>
            <a:off x="161986" y="6503346"/>
            <a:ext cx="10256829" cy="288318"/>
            <a:chOff x="75" y="4015"/>
            <a:chExt cx="4749" cy="178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4015"/>
              <a:ext cx="4749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CL" sz="900">
                  <a:solidFill>
                    <a:srgbClr val="33448D"/>
                  </a:solidFill>
                  <a:latin typeface="Arial"/>
                </a:rPr>
                <a:t>1 </a:t>
              </a:r>
              <a:r>
                <a:rPr lang="es-CL" sz="900" err="1">
                  <a:solidFill>
                    <a:srgbClr val="33448D"/>
                  </a:solidFill>
                  <a:latin typeface="Arial"/>
                </a:rPr>
                <a:t>Footnote</a:t>
              </a:r>
              <a:endParaRPr lang="es-CL" sz="900">
                <a:solidFill>
                  <a:srgbClr val="33448D"/>
                </a:solidFill>
                <a:latin typeface="Arial"/>
              </a:endParaRP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4106"/>
              <a:ext cx="4749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marL="621975" indent="-621975" defTabSz="913526" fontAlgn="base">
                <a:spcBef>
                  <a:spcPct val="0"/>
                </a:spcBef>
                <a:spcAft>
                  <a:spcPct val="0"/>
                </a:spcAft>
                <a:tabLst>
                  <a:tab pos="625214" algn="l"/>
                </a:tabLst>
              </a:pPr>
              <a:r>
                <a:rPr lang="es-CL" sz="900">
                  <a:solidFill>
                    <a:srgbClr val="33448D"/>
                  </a:solidFill>
                </a:rPr>
                <a:t>SOURCE: </a:t>
              </a:r>
              <a:r>
                <a:rPr lang="es-CL" sz="900" err="1">
                  <a:solidFill>
                    <a:srgbClr val="33448D"/>
                  </a:solidFill>
                </a:rPr>
                <a:t>Source</a:t>
              </a:r>
              <a:endParaRPr lang="es-CL" sz="900">
                <a:solidFill>
                  <a:srgbClr val="33448D"/>
                </a:solidFill>
              </a:endParaRP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976207" y="1150019"/>
            <a:ext cx="5801189" cy="518318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CL" sz="1600" b="1" err="1">
                  <a:solidFill>
                    <a:srgbClr val="33448D"/>
                  </a:solidFill>
                </a:rPr>
                <a:t>Title</a:t>
              </a:r>
              <a:endParaRPr lang="es-CL" sz="1600" b="1">
                <a:solidFill>
                  <a:srgbClr val="33448D"/>
                </a:solidFill>
              </a:endParaRP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CL" sz="1600" err="1">
                  <a:solidFill>
                    <a:srgbClr val="808080"/>
                  </a:solidFill>
                </a:rPr>
                <a:t>Unit</a:t>
              </a:r>
              <a:r>
                <a:rPr lang="es-CL" sz="1600">
                  <a:solidFill>
                    <a:srgbClr val="808080"/>
                  </a:solidFill>
                </a:rPr>
                <a:t> </a:t>
              </a:r>
              <a:r>
                <a:rPr lang="es-CL" sz="1600" err="1">
                  <a:solidFill>
                    <a:srgbClr val="808080"/>
                  </a:solidFill>
                </a:rPr>
                <a:t>of</a:t>
              </a:r>
              <a:r>
                <a:rPr lang="es-CL" sz="1600">
                  <a:solidFill>
                    <a:srgbClr val="808080"/>
                  </a:solidFill>
                </a:rPr>
                <a:t> </a:t>
              </a:r>
              <a:r>
                <a:rPr lang="es-CL" sz="1600" err="1">
                  <a:solidFill>
                    <a:srgbClr val="808080"/>
                  </a:solidFill>
                </a:rPr>
                <a:t>measure</a:t>
              </a:r>
              <a:endParaRPr lang="es-CL" sz="1600">
                <a:solidFill>
                  <a:srgbClr val="808080"/>
                </a:solidFill>
              </a:endParaRPr>
            </a:p>
          </p:txBody>
        </p:sp>
      </p:grpSp>
      <p:sp>
        <p:nvSpPr>
          <p:cNvPr id="20" name="AutoShape 35"/>
          <p:cNvSpPr>
            <a:spLocks noChangeArrowheads="1"/>
          </p:cNvSpPr>
          <p:nvPr/>
        </p:nvSpPr>
        <p:spPr bwMode="gray">
          <a:xfrm>
            <a:off x="0" y="831518"/>
            <a:ext cx="10152235" cy="45719"/>
          </a:xfrm>
          <a:prstGeom prst="roundRect">
            <a:avLst>
              <a:gd name="adj" fmla="val 11644"/>
            </a:avLst>
          </a:prstGeom>
          <a:solidFill>
            <a:srgbClr val="0067B4"/>
          </a:solidFill>
          <a:ln>
            <a:solidFill>
              <a:srgbClr val="0067B4"/>
            </a:solidFill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3296" tIns="46648" rIns="93296" bIns="46648" numCol="1" anchor="ctr" anchorCtr="0" compatLnSpc="1">
            <a:prstTxWarp prst="textNoShape">
              <a:avLst/>
            </a:prstTxWarp>
          </a:bodyPr>
          <a:lstStyle/>
          <a:p>
            <a:pPr algn="ctr" defTabSz="914400" eaLnBrk="1" fontAlgn="base">
              <a:spcBef>
                <a:spcPct val="0"/>
              </a:spcBef>
              <a:spcAft>
                <a:spcPct val="0"/>
              </a:spcAft>
            </a:pPr>
            <a:endParaRPr lang="es-CL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2" name="Rectangle 551"/>
          <p:cNvSpPr>
            <a:spLocks noChangeArrowheads="1"/>
          </p:cNvSpPr>
          <p:nvPr/>
        </p:nvSpPr>
        <p:spPr bwMode="auto">
          <a:xfrm>
            <a:off x="-1" y="6644265"/>
            <a:ext cx="12219865" cy="213736"/>
          </a:xfrm>
          <a:prstGeom prst="rect">
            <a:avLst/>
          </a:prstGeom>
          <a:solidFill>
            <a:srgbClr val="0067B4"/>
          </a:solidFill>
          <a:ln>
            <a:noFill/>
          </a:ln>
        </p:spPr>
        <p:txBody>
          <a:bodyPr vert="horz" wrap="square" lIns="93296" tIns="46648" rIns="93296" bIns="46648" numCol="1" anchor="t" anchorCtr="0" compatLnSpc="1">
            <a:prstTxWarp prst="textNoShape">
              <a:avLst/>
            </a:prstTxWarp>
          </a:bodyPr>
          <a:lstStyle/>
          <a:p>
            <a:pPr defTabSz="914400" eaLnBrk="1" fontAlgn="base">
              <a:spcBef>
                <a:spcPct val="0"/>
              </a:spcBef>
              <a:spcAft>
                <a:spcPct val="0"/>
              </a:spcAft>
            </a:pPr>
            <a:endParaRPr lang="es-CL" sz="1600">
              <a:solidFill>
                <a:srgbClr val="33448D"/>
              </a:solidFill>
            </a:endParaRPr>
          </a:p>
        </p:txBody>
      </p:sp>
      <p:sp>
        <p:nvSpPr>
          <p:cNvPr id="23" name="19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1697989" y="6609102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536BA00-E649-495D-B82A-3219CB1D2429}" type="slidenum">
              <a:rPr lang="es-CL" smtClean="0"/>
              <a:pPr/>
              <a:t>‹Nº›</a:t>
            </a:fld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D6E1703-9EAA-4B88-9B3C-2395CA1E410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7980" y="-15570"/>
            <a:ext cx="964019" cy="86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790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hf hdr="0" ft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275353" algn="l"/>
        </a:tabLst>
        <a:defRPr sz="1900" b="1" baseline="0">
          <a:solidFill>
            <a:srgbClr val="0067B4"/>
          </a:solidFill>
          <a:latin typeface="+mj-lt"/>
          <a:ea typeface="+mj-ea"/>
          <a:cs typeface="+mj-cs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 baseline="0">
          <a:solidFill>
            <a:schemeClr val="tx1"/>
          </a:solidFill>
          <a:latin typeface="+mn-lt"/>
        </a:defRPr>
      </a:lvl2pPr>
      <a:lvl3pPr marL="466481" indent="-267255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 baseline="0">
          <a:solidFill>
            <a:schemeClr val="tx1"/>
          </a:solidFill>
          <a:latin typeface="+mn-lt"/>
        </a:defRPr>
      </a:lvl3pPr>
      <a:lvl4pPr marL="626835" indent="-158733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 baseline="0">
          <a:solidFill>
            <a:schemeClr val="tx1"/>
          </a:solidFill>
          <a:latin typeface="+mn-lt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C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>
            <a:extLst>
              <a:ext uri="{FF2B5EF4-FFF2-40B4-BE49-F238E27FC236}">
                <a16:creationId xmlns:a16="http://schemas.microsoft.com/office/drawing/2014/main" id="{8F91D8EE-5A2D-41F4-8A78-6F1488BD9FC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201" y="3333750"/>
            <a:ext cx="1377951" cy="352425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eaLnBrk="1">
              <a:defRPr/>
            </a:pPr>
            <a:endParaRPr lang="es-CL" sz="1800">
              <a:solidFill>
                <a:srgbClr val="FFFFFF"/>
              </a:solidFill>
              <a:latin typeface="Calibri" pitchFamily="-60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C513FA5B-2768-4084-B936-441E2F2269C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89152" y="3333750"/>
            <a:ext cx="1974849" cy="352425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eaLnBrk="1">
              <a:defRPr/>
            </a:pPr>
            <a:endParaRPr lang="es-CL" sz="1800">
              <a:solidFill>
                <a:srgbClr val="FFFFFF"/>
              </a:solidFill>
              <a:latin typeface="Calibri" pitchFamily="-60" charset="0"/>
            </a:endParaRPr>
          </a:p>
        </p:txBody>
      </p:sp>
      <p:pic>
        <p:nvPicPr>
          <p:cNvPr id="1028" name="Picture 1">
            <a:extLst>
              <a:ext uri="{FF2B5EF4-FFF2-40B4-BE49-F238E27FC236}">
                <a16:creationId xmlns:a16="http://schemas.microsoft.com/office/drawing/2014/main" id="{6CCE0E19-B09D-462B-ADFE-C0E5B65C259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1" y="3452814"/>
            <a:ext cx="94289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49F52C9C-D0A2-48FF-B7A4-D3B1DAA294F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201" y="0"/>
            <a:ext cx="1377951" cy="13716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eaLnBrk="1">
              <a:defRPr/>
            </a:pPr>
            <a:endParaRPr lang="es-CL" sz="1800">
              <a:solidFill>
                <a:srgbClr val="FFFFFF"/>
              </a:solidFill>
              <a:latin typeface="Calibri" pitchFamily="-60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F3781D71-AC81-4E40-90B9-C994E35E6B1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89152" y="0"/>
            <a:ext cx="1974849" cy="137160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eaLnBrk="1">
              <a:defRPr/>
            </a:pPr>
            <a:endParaRPr lang="es-CL" sz="1800">
              <a:solidFill>
                <a:srgbClr val="FFFFFF"/>
              </a:solidFill>
              <a:latin typeface="Calibri" pitchFamily="-60" charset="0"/>
            </a:endParaRPr>
          </a:p>
        </p:txBody>
      </p:sp>
      <p:pic>
        <p:nvPicPr>
          <p:cNvPr id="1031" name="1.png" descr="/Users/CDEB/Pictures/1.png">
            <a:extLst>
              <a:ext uri="{FF2B5EF4-FFF2-40B4-BE49-F238E27FC236}">
                <a16:creationId xmlns:a16="http://schemas.microsoft.com/office/drawing/2014/main" id="{33DC4EEB-2BED-4E79-823B-1326D13B4D1F}"/>
              </a:ext>
            </a:extLst>
          </p:cNvPr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151" y="3430589"/>
            <a:ext cx="160034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3.png" descr="/Users/CDEB/Pictures/3.png">
            <a:extLst>
              <a:ext uri="{FF2B5EF4-FFF2-40B4-BE49-F238E27FC236}">
                <a16:creationId xmlns:a16="http://schemas.microsoft.com/office/drawing/2014/main" id="{D1395D68-2C6D-41B4-AB39-ACFB6011738F}"/>
              </a:ext>
            </a:extLst>
          </p:cNvPr>
          <p:cNvPicPr>
            <a:picLocks noChangeAspect="1"/>
          </p:cNvPicPr>
          <p:nvPr userDrawn="1"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152" y="6400800"/>
            <a:ext cx="242968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57287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2" r:id="rId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-128"/>
          <a:cs typeface="ヒラギノ角ゴ Pro W3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tiff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Subtitle 2">
            <a:extLst>
              <a:ext uri="{FF2B5EF4-FFF2-40B4-BE49-F238E27FC236}">
                <a16:creationId xmlns:a16="http://schemas.microsoft.com/office/drawing/2014/main" id="{88F835D9-4277-48A6-8708-E05534943F63}"/>
              </a:ext>
            </a:extLst>
          </p:cNvPr>
          <p:cNvSpPr txBox="1">
            <a:spLocks/>
          </p:cNvSpPr>
          <p:nvPr/>
        </p:nvSpPr>
        <p:spPr bwMode="auto">
          <a:xfrm>
            <a:off x="4259188" y="5250053"/>
            <a:ext cx="7164186" cy="915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defRPr/>
            </a:pPr>
            <a:r>
              <a:rPr lang="es-CL" altLang="en-US" sz="1600" b="1" dirty="0">
                <a:solidFill>
                  <a:srgbClr val="FFFFFF"/>
                </a:solidFill>
                <a:latin typeface="+mn-lt"/>
                <a:sym typeface="Verdana" panose="020B0604030504040204" pitchFamily="34" charset="0"/>
              </a:rPr>
              <a:t>Viviana Vallejos Hernández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defRPr/>
            </a:pPr>
            <a:r>
              <a:rPr lang="es-CL" altLang="en-US" sz="1600" b="1" dirty="0">
                <a:solidFill>
                  <a:srgbClr val="FFFFFF"/>
                </a:solidFill>
                <a:latin typeface="+mn-lt"/>
                <a:sym typeface="Verdana" panose="020B0604030504040204" pitchFamily="34" charset="0"/>
              </a:rPr>
              <a:t>Unidad Sistema de Información de Personas en el Sector Público de Salud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defRPr/>
            </a:pPr>
            <a:r>
              <a:rPr lang="es-CL" altLang="en-US" sz="1600" b="1">
                <a:solidFill>
                  <a:srgbClr val="FFFFFF"/>
                </a:solidFill>
                <a:latin typeface="+mn-lt"/>
                <a:sym typeface="Verdana" panose="020B0604030504040204" pitchFamily="34" charset="0"/>
              </a:rPr>
              <a:t>Septiembre 2019.</a:t>
            </a:r>
            <a:endParaRPr lang="es-CL" altLang="en-US" sz="1600" b="1" dirty="0">
              <a:solidFill>
                <a:srgbClr val="FFFFFF"/>
              </a:solidFill>
              <a:latin typeface="+mn-lt"/>
              <a:sym typeface="Verdana" panose="020B0604030504040204" pitchFamily="34" charset="0"/>
            </a:endParaRP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defRPr/>
            </a:pPr>
            <a:endParaRPr lang="es-CL" altLang="en-US" sz="2800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3DCDAE5D-5726-4E5A-BC9B-CC8A15F40201}"/>
              </a:ext>
            </a:extLst>
          </p:cNvPr>
          <p:cNvSpPr/>
          <p:nvPr/>
        </p:nvSpPr>
        <p:spPr>
          <a:xfrm>
            <a:off x="2669178" y="1425733"/>
            <a:ext cx="80385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6000" b="1" dirty="0"/>
              <a:t>MATRIZ P</a:t>
            </a:r>
          </a:p>
          <a:p>
            <a:pPr algn="ctr"/>
            <a:r>
              <a:rPr lang="es-CL" sz="3600" b="1" dirty="0"/>
              <a:t>Personal que cotiza por Trabajo Pesado</a:t>
            </a:r>
          </a:p>
        </p:txBody>
      </p:sp>
    </p:spTree>
    <p:extLst>
      <p:ext uri="{BB962C8B-B14F-4D97-AF65-F5344CB8AC3E}">
        <p14:creationId xmlns:p14="http://schemas.microsoft.com/office/powerpoint/2010/main" val="1514140100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36BA00-E649-495D-B82A-3219CB1D2429}" type="slidenum">
              <a:rPr lang="es-CL" smtClean="0"/>
              <a:pPr/>
              <a:t>10</a:t>
            </a:fld>
            <a:endParaRPr lang="es-CL"/>
          </a:p>
        </p:txBody>
      </p:sp>
      <p:pic>
        <p:nvPicPr>
          <p:cNvPr id="4" name="Picture 4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36" y="2025513"/>
            <a:ext cx="3759143" cy="3101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Resultado de imagen para correo electronic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85329">
            <a:off x="3694723" y="2873875"/>
            <a:ext cx="3744943" cy="18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588" y="2402006"/>
            <a:ext cx="5439934" cy="2330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164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11</a:t>
            </a:fld>
            <a:endParaRPr lang="es-CL"/>
          </a:p>
        </p:txBody>
      </p:sp>
      <p:pic>
        <p:nvPicPr>
          <p:cNvPr id="6" name="Imagen 5" descr="CIERRE-PPT_CHILE-LO-HACEMOS-TODOS.png">
            <a:extLst>
              <a:ext uri="{FF2B5EF4-FFF2-40B4-BE49-F238E27FC236}">
                <a16:creationId xmlns:a16="http://schemas.microsoft.com/office/drawing/2014/main" id="{D7BCC6E5-C263-443E-ACB3-C256CDFBAC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814" y="1020725"/>
            <a:ext cx="7697587" cy="514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695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AB1E24-8667-428B-9C25-B315449EA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284470"/>
            <a:ext cx="6712390" cy="307777"/>
          </a:xfrm>
        </p:spPr>
        <p:txBody>
          <a:bodyPr/>
          <a:lstStyle/>
          <a:p>
            <a:r>
              <a:rPr lang="es-C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Descripción de Matriz P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2</a:t>
            </a:fld>
            <a:endParaRPr lang="es-CL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0B31A52-E5B2-4A09-8290-753129E0FA3C}"/>
              </a:ext>
            </a:extLst>
          </p:cNvPr>
          <p:cNvSpPr txBox="1"/>
          <p:nvPr/>
        </p:nvSpPr>
        <p:spPr>
          <a:xfrm>
            <a:off x="70984" y="1201783"/>
            <a:ext cx="8184741" cy="4076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2009" tIns="72009" rIns="72009" bIns="72009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s-CL" sz="2000" dirty="0">
                <a:solidFill>
                  <a:schemeClr val="accent5"/>
                </a:solidFill>
              </a:rPr>
              <a:t>Matriz temática que persigue identificar a aquellos funcionarios que se desempeñan en trabajos calificados por la CEN (Comisión Ergonómica Nacional) como pesados.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endParaRPr lang="es-CL" sz="2000" dirty="0">
              <a:solidFill>
                <a:schemeClr val="accent5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s-CL" sz="2000" dirty="0">
                <a:solidFill>
                  <a:schemeClr val="accent5"/>
                </a:solidFill>
              </a:rPr>
              <a:t>Matriz anual que se vincula directamente con los procesos de las Leyes 20.921 y 20.986 de incentivo al retiro para el área Salud.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endParaRPr lang="es-CL" sz="2000" dirty="0">
              <a:solidFill>
                <a:schemeClr val="accent5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s-CL" sz="2000" dirty="0">
                <a:solidFill>
                  <a:schemeClr val="accent5"/>
                </a:solidFill>
              </a:rPr>
              <a:t>Dificultad: datos correspondiente a las resoluciones </a:t>
            </a:r>
          </a:p>
          <a:p>
            <a:pPr>
              <a:lnSpc>
                <a:spcPct val="150000"/>
              </a:lnSpc>
            </a:pPr>
            <a:r>
              <a:rPr lang="es-CL" sz="2000" dirty="0">
                <a:solidFill>
                  <a:schemeClr val="accent5"/>
                </a:solidFill>
              </a:rPr>
              <a:t>    de certificación.</a:t>
            </a:r>
          </a:p>
        </p:txBody>
      </p:sp>
      <p:sp>
        <p:nvSpPr>
          <p:cNvPr id="7" name="Rectángulo 5">
            <a:extLst>
              <a:ext uri="{FF2B5EF4-FFF2-40B4-BE49-F238E27FC236}">
                <a16:creationId xmlns:a16="http://schemas.microsoft.com/office/drawing/2014/main" id="{34F55801-0165-7541-B557-170EB0B4CBEE}"/>
              </a:ext>
            </a:extLst>
          </p:cNvPr>
          <p:cNvSpPr/>
          <p:nvPr/>
        </p:nvSpPr>
        <p:spPr>
          <a:xfrm>
            <a:off x="584790" y="303359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 dirty="0">
                <a:solidFill>
                  <a:srgbClr val="FF3B3B"/>
                </a:solidFill>
              </a:rPr>
              <a:t>   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74857">
            <a:off x="7795775" y="1962052"/>
            <a:ext cx="4103090" cy="190042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9317" y="4889796"/>
            <a:ext cx="6187848" cy="148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683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30219" y="312809"/>
            <a:ext cx="9690483" cy="276999"/>
          </a:xfrm>
        </p:spPr>
        <p:txBody>
          <a:bodyPr/>
          <a:lstStyle/>
          <a:p>
            <a:r>
              <a:rPr lang="es-CL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Estructura Completa de la Matriz </a:t>
            </a:r>
            <a:r>
              <a:rPr lang="es-CL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</a:t>
            </a:r>
            <a:endParaRPr lang="es-CL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36BA00-E649-495D-B82A-3219CB1D2429}" type="slidenum">
              <a:rPr lang="es-CL" smtClean="0"/>
              <a:pPr/>
              <a:t>3</a:t>
            </a:fld>
            <a:endParaRPr lang="es-CL"/>
          </a:p>
        </p:txBody>
      </p:sp>
      <p:sp>
        <p:nvSpPr>
          <p:cNvPr id="4" name="Rectángulo 5">
            <a:extLst>
              <a:ext uri="{FF2B5EF4-FFF2-40B4-BE49-F238E27FC236}">
                <a16:creationId xmlns:a16="http://schemas.microsoft.com/office/drawing/2014/main" id="{9D6E99EC-8398-D44A-BC52-5AC5E4C5F656}"/>
              </a:ext>
            </a:extLst>
          </p:cNvPr>
          <p:cNvSpPr/>
          <p:nvPr/>
        </p:nvSpPr>
        <p:spPr>
          <a:xfrm>
            <a:off x="584790" y="303359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 dirty="0">
                <a:solidFill>
                  <a:srgbClr val="FF3B3B"/>
                </a:solidFill>
              </a:rPr>
              <a:t>    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7752043" y="2911915"/>
            <a:ext cx="700611" cy="700611"/>
            <a:chOff x="986388" y="1306661"/>
            <a:chExt cx="700611" cy="700611"/>
          </a:xfrm>
        </p:grpSpPr>
        <p:sp>
          <p:nvSpPr>
            <p:cNvPr id="7" name="Más 6"/>
            <p:cNvSpPr/>
            <p:nvPr/>
          </p:nvSpPr>
          <p:spPr>
            <a:xfrm>
              <a:off x="986388" y="1306661"/>
              <a:ext cx="700611" cy="700611"/>
            </a:xfrm>
            <a:prstGeom prst="mathPlus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Más 4"/>
            <p:cNvSpPr/>
            <p:nvPr/>
          </p:nvSpPr>
          <p:spPr>
            <a:xfrm>
              <a:off x="1079254" y="1574575"/>
              <a:ext cx="514879" cy="1647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100" kern="1200"/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8525512" y="2592279"/>
            <a:ext cx="1361128" cy="1273915"/>
            <a:chOff x="732719" y="625"/>
            <a:chExt cx="1207950" cy="1207950"/>
          </a:xfrm>
        </p:grpSpPr>
        <p:sp>
          <p:nvSpPr>
            <p:cNvPr id="10" name="Elipse 9"/>
            <p:cNvSpPr/>
            <p:nvPr/>
          </p:nvSpPr>
          <p:spPr>
            <a:xfrm>
              <a:off x="732719" y="625"/>
              <a:ext cx="1207950" cy="120795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Elipse 4"/>
            <p:cNvSpPr/>
            <p:nvPr/>
          </p:nvSpPr>
          <p:spPr>
            <a:xfrm>
              <a:off x="909619" y="177525"/>
              <a:ext cx="854150" cy="8541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200" b="1" kern="1200" noProof="0" dirty="0"/>
                <a:t>ESTAB</a:t>
              </a:r>
              <a:endParaRPr lang="es-ES_tradnl" sz="1200" b="1" kern="1200" noProof="0" dirty="0"/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10052403" y="2592278"/>
            <a:ext cx="1361128" cy="1273915"/>
            <a:chOff x="732719" y="625"/>
            <a:chExt cx="1207950" cy="1207950"/>
          </a:xfrm>
        </p:grpSpPr>
        <p:sp>
          <p:nvSpPr>
            <p:cNvPr id="13" name="Elipse 12"/>
            <p:cNvSpPr/>
            <p:nvPr/>
          </p:nvSpPr>
          <p:spPr>
            <a:xfrm>
              <a:off x="732719" y="625"/>
              <a:ext cx="1207950" cy="120795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Elipse 4"/>
            <p:cNvSpPr/>
            <p:nvPr/>
          </p:nvSpPr>
          <p:spPr>
            <a:xfrm>
              <a:off x="909619" y="177525"/>
              <a:ext cx="854150" cy="8541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200" b="1" kern="1200" noProof="0" dirty="0"/>
                <a:t>CORR_CTO</a:t>
              </a:r>
              <a:endParaRPr lang="es-ES_tradnl" sz="1200" b="1" kern="1200" noProof="0" dirty="0"/>
            </a:p>
          </p:txBody>
        </p:sp>
      </p:grpSp>
      <p:pic>
        <p:nvPicPr>
          <p:cNvPr id="15" name="Imagen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13" y="1723090"/>
            <a:ext cx="7811696" cy="271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741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AB1E24-8667-428B-9C25-B315449EA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6922" y="303360"/>
            <a:ext cx="9089205" cy="307777"/>
          </a:xfrm>
        </p:spPr>
        <p:txBody>
          <a:bodyPr/>
          <a:lstStyle/>
          <a:p>
            <a:r>
              <a:rPr lang="es-C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Fuentes de Información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4</a:t>
            </a:fld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39B367E-1E7D-4266-8642-06FD5E45A9BE}"/>
              </a:ext>
            </a:extLst>
          </p:cNvPr>
          <p:cNvSpPr/>
          <p:nvPr/>
        </p:nvSpPr>
        <p:spPr>
          <a:xfrm>
            <a:off x="584790" y="303359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>
                <a:solidFill>
                  <a:srgbClr val="FF3B3B"/>
                </a:solidFill>
              </a:rPr>
              <a:t> 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0A5777-230E-6248-A199-BB67B6845B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059" y="5474384"/>
            <a:ext cx="1038550" cy="10385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CF24F84-FA11-9C4B-9378-EF6DD6E125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4695" y="5391022"/>
            <a:ext cx="1038550" cy="10385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72483A0-4B49-794A-A2B2-F263C25B9F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5201" y="5264067"/>
            <a:ext cx="1038550" cy="103855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400" y="4341506"/>
            <a:ext cx="1356740" cy="1132878"/>
          </a:xfrm>
          <a:prstGeom prst="rect">
            <a:avLst/>
          </a:prstGeom>
        </p:spPr>
      </p:pic>
      <p:sp>
        <p:nvSpPr>
          <p:cNvPr id="16" name="Título 1">
            <a:extLst>
              <a:ext uri="{FF2B5EF4-FFF2-40B4-BE49-F238E27FC236}">
                <a16:creationId xmlns:a16="http://schemas.microsoft.com/office/drawing/2014/main" id="{36AB1E24-8667-428B-9C25-B315449EA081}"/>
              </a:ext>
            </a:extLst>
          </p:cNvPr>
          <p:cNvSpPr txBox="1">
            <a:spLocks/>
          </p:cNvSpPr>
          <p:nvPr/>
        </p:nvSpPr>
        <p:spPr bwMode="auto">
          <a:xfrm>
            <a:off x="180924" y="3905697"/>
            <a:ext cx="193778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13526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75353" algn="l"/>
              </a:tabLst>
              <a:defRPr sz="1900" b="1" baseline="0">
                <a:solidFill>
                  <a:srgbClr val="0067B4"/>
                </a:solidFill>
                <a:latin typeface="+mj-lt"/>
                <a:ea typeface="+mj-ea"/>
                <a:cs typeface="+mj-cs"/>
              </a:defRPr>
            </a:lvl1pPr>
            <a:lvl2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66481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32962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99443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65925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CL" sz="2000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Modelo de Gastos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6151" y="4090197"/>
            <a:ext cx="1915639" cy="1152774"/>
          </a:xfrm>
          <a:prstGeom prst="rect">
            <a:avLst/>
          </a:prstGeom>
        </p:spPr>
      </p:pic>
      <p:sp>
        <p:nvSpPr>
          <p:cNvPr id="18" name="Título 1">
            <a:extLst>
              <a:ext uri="{FF2B5EF4-FFF2-40B4-BE49-F238E27FC236}">
                <a16:creationId xmlns:a16="http://schemas.microsoft.com/office/drawing/2014/main" id="{36AB1E24-8667-428B-9C25-B315449EA081}"/>
              </a:ext>
            </a:extLst>
          </p:cNvPr>
          <p:cNvSpPr txBox="1">
            <a:spLocks/>
          </p:cNvSpPr>
          <p:nvPr/>
        </p:nvSpPr>
        <p:spPr bwMode="auto">
          <a:xfrm>
            <a:off x="4346077" y="3576852"/>
            <a:ext cx="193778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13526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75353" algn="l"/>
              </a:tabLst>
              <a:defRPr sz="1900" b="1" baseline="0">
                <a:solidFill>
                  <a:srgbClr val="0067B4"/>
                </a:solidFill>
                <a:latin typeface="+mj-lt"/>
                <a:ea typeface="+mj-ea"/>
                <a:cs typeface="+mj-cs"/>
              </a:defRPr>
            </a:lvl1pPr>
            <a:lvl2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66481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32962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99443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65925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CL" sz="2000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Certificación CEN</a:t>
            </a: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1888" y="1109610"/>
            <a:ext cx="1779179" cy="2276546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35928" y="3803045"/>
            <a:ext cx="2314575" cy="1104900"/>
          </a:xfrm>
          <a:prstGeom prst="rect">
            <a:avLst/>
          </a:prstGeom>
        </p:spPr>
      </p:pic>
      <p:sp>
        <p:nvSpPr>
          <p:cNvPr id="21" name="Título 1">
            <a:extLst>
              <a:ext uri="{FF2B5EF4-FFF2-40B4-BE49-F238E27FC236}">
                <a16:creationId xmlns:a16="http://schemas.microsoft.com/office/drawing/2014/main" id="{36AB1E24-8667-428B-9C25-B315449EA081}"/>
              </a:ext>
            </a:extLst>
          </p:cNvPr>
          <p:cNvSpPr txBox="1">
            <a:spLocks/>
          </p:cNvSpPr>
          <p:nvPr/>
        </p:nvSpPr>
        <p:spPr bwMode="auto">
          <a:xfrm>
            <a:off x="7688941" y="1191174"/>
            <a:ext cx="2608551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13526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75353" algn="l"/>
              </a:tabLst>
              <a:defRPr sz="1900" b="1" baseline="0">
                <a:solidFill>
                  <a:srgbClr val="0067B4"/>
                </a:solidFill>
                <a:latin typeface="+mj-lt"/>
                <a:ea typeface="+mj-ea"/>
                <a:cs typeface="+mj-cs"/>
              </a:defRPr>
            </a:lvl1pPr>
            <a:lvl2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66481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32962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99443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65925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CL" sz="2000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Tabla N° 25 (DIPRES)</a:t>
            </a:r>
          </a:p>
          <a:p>
            <a:endParaRPr lang="es-CL" sz="2000" kern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s-CL" sz="2000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Archivo estructurado (INDRA)</a:t>
            </a:r>
          </a:p>
          <a:p>
            <a:endParaRPr lang="es-CL" sz="2000" kern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s-CL" sz="2000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Archivo con dato de pago </a:t>
            </a: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6503" y="1064889"/>
            <a:ext cx="2577512" cy="2840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096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36BA00-E649-495D-B82A-3219CB1D2429}" type="slidenum">
              <a:rPr lang="es-CL" smtClean="0"/>
              <a:pPr/>
              <a:t>5</a:t>
            </a:fld>
            <a:endParaRPr lang="es-CL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1491" y="1231899"/>
            <a:ext cx="749155" cy="872802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0B31A52-E5B2-4A09-8290-753129E0FA3C}"/>
              </a:ext>
            </a:extLst>
          </p:cNvPr>
          <p:cNvSpPr txBox="1"/>
          <p:nvPr/>
        </p:nvSpPr>
        <p:spPr>
          <a:xfrm>
            <a:off x="458911" y="1231899"/>
            <a:ext cx="8184741" cy="5131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2009" tIns="72009" rIns="72009" bIns="72009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s-CL" sz="2000" dirty="0">
                <a:solidFill>
                  <a:schemeClr val="accent5"/>
                </a:solidFill>
              </a:rPr>
              <a:t>Archivo 1 = vigentes al 30 de septiembre con descuento por trabajo pesado (estructura Matriz P).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endParaRPr lang="es-CL" sz="2000" dirty="0">
              <a:solidFill>
                <a:schemeClr val="accent5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s-CL" sz="2000" dirty="0">
                <a:solidFill>
                  <a:schemeClr val="accent5"/>
                </a:solidFill>
              </a:rPr>
              <a:t>Archivo 2 = vigentes a septiembre con identificación del contrato desde cuándo se descuenta por trabajo pesado y Unidad de desempeño.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endParaRPr lang="es-CL" sz="2000" dirty="0">
              <a:solidFill>
                <a:schemeClr val="accent5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s-CL" sz="2000" dirty="0">
                <a:solidFill>
                  <a:schemeClr val="accent5"/>
                </a:solidFill>
              </a:rPr>
              <a:t>Archivo 3 = Tabla N° 25 de conversión (DIPRES).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endParaRPr lang="es-CL" sz="2000" dirty="0">
              <a:solidFill>
                <a:schemeClr val="accent5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s-CL" sz="2000" dirty="0">
                <a:solidFill>
                  <a:schemeClr val="accent5"/>
                </a:solidFill>
              </a:rPr>
              <a:t>Archivo 4 = información de la Certificación de la CEN.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endParaRPr lang="es-CL" sz="2000" dirty="0">
              <a:solidFill>
                <a:schemeClr val="accent5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9788" y="2732193"/>
            <a:ext cx="823045" cy="95888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9788" y="3999906"/>
            <a:ext cx="836899" cy="97502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5934" y="5283761"/>
            <a:ext cx="836899" cy="97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685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36BA00-E649-495D-B82A-3219CB1D2429}" type="slidenum">
              <a:rPr lang="es-CL" smtClean="0"/>
              <a:pPr/>
              <a:t>6</a:t>
            </a:fld>
            <a:endParaRPr lang="es-CL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36AB1E24-8667-428B-9C25-B315449EA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6922" y="303360"/>
            <a:ext cx="9089205" cy="307777"/>
          </a:xfrm>
        </p:spPr>
        <p:txBody>
          <a:bodyPr/>
          <a:lstStyle/>
          <a:p>
            <a:r>
              <a:rPr lang="es-C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¿Cómo completar la información faltante?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384" y="238173"/>
            <a:ext cx="476250" cy="43815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0B31A52-E5B2-4A09-8290-753129E0FA3C}"/>
              </a:ext>
            </a:extLst>
          </p:cNvPr>
          <p:cNvSpPr txBox="1"/>
          <p:nvPr/>
        </p:nvSpPr>
        <p:spPr>
          <a:xfrm>
            <a:off x="458911" y="1231900"/>
            <a:ext cx="11465234" cy="43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2009" tIns="72009" rIns="72009" bIns="72009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es-CL" sz="2000" dirty="0">
                <a:solidFill>
                  <a:schemeClr val="accent5"/>
                </a:solidFill>
              </a:rPr>
              <a:t>El Archivo 1 debe ser completado con la información de los otros archivos, a saber:</a:t>
            </a:r>
          </a:p>
          <a:p>
            <a:pPr>
              <a:lnSpc>
                <a:spcPct val="150000"/>
              </a:lnSpc>
            </a:pPr>
            <a:r>
              <a:rPr lang="es-CL" sz="2000" dirty="0">
                <a:solidFill>
                  <a:schemeClr val="accent5"/>
                </a:solidFill>
              </a:rPr>
              <a:t>Campo N° 15 = COD_LABOR: se obtiene del Archivo 3, columna H.</a:t>
            </a:r>
          </a:p>
          <a:p>
            <a:pPr>
              <a:lnSpc>
                <a:spcPct val="150000"/>
              </a:lnSpc>
            </a:pPr>
            <a:r>
              <a:rPr lang="es-CL" sz="2000" dirty="0">
                <a:solidFill>
                  <a:schemeClr val="accent5"/>
                </a:solidFill>
              </a:rPr>
              <a:t>Campo N° 16 = INICIO_LABOR: se obtiene del Archivo 2, campo FECHA_CTTO_SOBRECOT.</a:t>
            </a:r>
          </a:p>
          <a:p>
            <a:pPr>
              <a:lnSpc>
                <a:spcPct val="150000"/>
              </a:lnSpc>
            </a:pPr>
            <a:r>
              <a:rPr lang="es-CL" sz="2000" dirty="0">
                <a:solidFill>
                  <a:schemeClr val="accent5"/>
                </a:solidFill>
              </a:rPr>
              <a:t>Campo N° 17 = N_RES: se obtiene del Archivo 3, campo REQUERIMIENTO.</a:t>
            </a:r>
          </a:p>
          <a:p>
            <a:pPr>
              <a:lnSpc>
                <a:spcPct val="150000"/>
              </a:lnSpc>
            </a:pPr>
            <a:r>
              <a:rPr lang="es-CL" sz="2000" dirty="0">
                <a:solidFill>
                  <a:schemeClr val="accent5"/>
                </a:solidFill>
              </a:rPr>
              <a:t>Campo N° 18 = AÑO_RES: se obtiene del Archivo 3, campo AÑO.</a:t>
            </a:r>
          </a:p>
          <a:p>
            <a:pPr>
              <a:lnSpc>
                <a:spcPct val="150000"/>
              </a:lnSpc>
            </a:pPr>
            <a:r>
              <a:rPr lang="es-CL" sz="2000" dirty="0">
                <a:solidFill>
                  <a:schemeClr val="accent5"/>
                </a:solidFill>
              </a:rPr>
              <a:t>Campo N° 20 y 21 = MESES 1 y MESES 2 (ver posibilidad de contar meses calculando el campo FECHA_CTTO_SOBRECOT y la fecha de corte).</a:t>
            </a:r>
          </a:p>
          <a:p>
            <a:pPr>
              <a:lnSpc>
                <a:spcPct val="150000"/>
              </a:lnSpc>
            </a:pPr>
            <a:endParaRPr lang="es-CL" sz="2000" dirty="0">
              <a:solidFill>
                <a:schemeClr val="accent5"/>
              </a:solidFill>
            </a:endParaRPr>
          </a:p>
          <a:p>
            <a:pPr>
              <a:lnSpc>
                <a:spcPct val="150000"/>
              </a:lnSpc>
            </a:pPr>
            <a:r>
              <a:rPr lang="es-CL" sz="2000" dirty="0">
                <a:solidFill>
                  <a:schemeClr val="accent5"/>
                </a:solidFill>
              </a:rPr>
              <a:t>Se debe confirmar con el archivo de la CEN para efectos de validación.</a:t>
            </a:r>
          </a:p>
          <a:p>
            <a:pPr>
              <a:lnSpc>
                <a:spcPct val="150000"/>
              </a:lnSpc>
            </a:pPr>
            <a:endParaRPr lang="es-CL" sz="2000" dirty="0">
              <a:solidFill>
                <a:schemeClr val="accent5"/>
              </a:solidFill>
            </a:endParaRPr>
          </a:p>
          <a:p>
            <a:pPr>
              <a:lnSpc>
                <a:spcPct val="150000"/>
              </a:lnSpc>
            </a:pPr>
            <a:endParaRPr lang="es-CL" sz="2000" dirty="0">
              <a:solidFill>
                <a:schemeClr val="accent5"/>
              </a:solidFill>
            </a:endParaRPr>
          </a:p>
          <a:p>
            <a:pPr>
              <a:lnSpc>
                <a:spcPct val="150000"/>
              </a:lnSpc>
            </a:pPr>
            <a:endParaRPr lang="es-CL" sz="2000" dirty="0">
              <a:solidFill>
                <a:schemeClr val="accent5"/>
              </a:solidFill>
            </a:endParaRPr>
          </a:p>
          <a:p>
            <a:pPr>
              <a:lnSpc>
                <a:spcPct val="150000"/>
              </a:lnSpc>
            </a:pPr>
            <a:endParaRPr lang="es-CL" sz="2000" dirty="0">
              <a:solidFill>
                <a:schemeClr val="accent5"/>
              </a:solidFill>
            </a:endParaRPr>
          </a:p>
          <a:p>
            <a:pPr>
              <a:lnSpc>
                <a:spcPct val="150000"/>
              </a:lnSpc>
            </a:pPr>
            <a:endParaRPr lang="es-CL" sz="2000" dirty="0">
              <a:solidFill>
                <a:schemeClr val="accent5"/>
              </a:solidFill>
            </a:endParaRPr>
          </a:p>
          <a:p>
            <a:pPr>
              <a:lnSpc>
                <a:spcPct val="150000"/>
              </a:lnSpc>
            </a:pPr>
            <a:endParaRPr lang="es-CL" sz="20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707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36BA00-E649-495D-B82A-3219CB1D2429}" type="slidenum">
              <a:rPr lang="es-CL" smtClean="0"/>
              <a:pPr/>
              <a:t>7</a:t>
            </a:fld>
            <a:endParaRPr lang="es-CL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36AB1E24-8667-428B-9C25-B315449EA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6922" y="303360"/>
            <a:ext cx="9089205" cy="307777"/>
          </a:xfrm>
        </p:spPr>
        <p:txBody>
          <a:bodyPr/>
          <a:lstStyle/>
          <a:p>
            <a:r>
              <a:rPr lang="es-C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Alianza estratégica con </a:t>
            </a:r>
            <a:r>
              <a:rPr lang="es-CL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SOyGA</a:t>
            </a:r>
            <a:endParaRPr lang="es-C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384" y="238173"/>
            <a:ext cx="476250" cy="43815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0B31A52-E5B2-4A09-8290-753129E0FA3C}"/>
              </a:ext>
            </a:extLst>
          </p:cNvPr>
          <p:cNvSpPr txBox="1"/>
          <p:nvPr/>
        </p:nvSpPr>
        <p:spPr>
          <a:xfrm>
            <a:off x="458911" y="1231900"/>
            <a:ext cx="11465234" cy="43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2009" tIns="72009" rIns="72009" bIns="72009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es-CL" sz="2000" dirty="0">
                <a:solidFill>
                  <a:schemeClr val="accent5"/>
                </a:solidFill>
              </a:rPr>
              <a:t>Por la naturaleza de la información, es necesaria una alianza estratégica con el Dpto. de Salud Ocupacional y Gestión Ambiental, quiénes pueden colaborar con la identificación de los funcionarios que cumplen con esta característica.</a:t>
            </a:r>
          </a:p>
          <a:p>
            <a:pPr>
              <a:lnSpc>
                <a:spcPct val="150000"/>
              </a:lnSpc>
            </a:pPr>
            <a:endParaRPr lang="es-CL" sz="2000" dirty="0">
              <a:solidFill>
                <a:schemeClr val="accent5"/>
              </a:solidFill>
            </a:endParaRPr>
          </a:p>
          <a:p>
            <a:pPr>
              <a:lnSpc>
                <a:spcPct val="150000"/>
              </a:lnSpc>
            </a:pPr>
            <a:r>
              <a:rPr lang="es-CL" sz="2000" dirty="0">
                <a:solidFill>
                  <a:schemeClr val="accent5"/>
                </a:solidFill>
              </a:rPr>
              <a:t>Oportunidad de “limpiar” la información que está en SIRH.</a:t>
            </a:r>
          </a:p>
          <a:p>
            <a:pPr>
              <a:lnSpc>
                <a:spcPct val="150000"/>
              </a:lnSpc>
            </a:pPr>
            <a:endParaRPr lang="es-CL" sz="2000" dirty="0">
              <a:solidFill>
                <a:schemeClr val="accent5"/>
              </a:solidFill>
            </a:endParaRPr>
          </a:p>
          <a:p>
            <a:pPr>
              <a:lnSpc>
                <a:spcPct val="150000"/>
              </a:lnSpc>
            </a:pPr>
            <a:endParaRPr lang="es-CL" sz="2000" dirty="0">
              <a:solidFill>
                <a:schemeClr val="accent5"/>
              </a:solidFill>
            </a:endParaRPr>
          </a:p>
          <a:p>
            <a:pPr>
              <a:lnSpc>
                <a:spcPct val="150000"/>
              </a:lnSpc>
            </a:pPr>
            <a:endParaRPr lang="es-CL" sz="2000" dirty="0">
              <a:solidFill>
                <a:schemeClr val="accent5"/>
              </a:solidFill>
            </a:endParaRPr>
          </a:p>
          <a:p>
            <a:pPr>
              <a:lnSpc>
                <a:spcPct val="150000"/>
              </a:lnSpc>
            </a:pPr>
            <a:endParaRPr lang="es-CL" sz="2000" dirty="0">
              <a:solidFill>
                <a:schemeClr val="accent5"/>
              </a:solidFill>
            </a:endParaRPr>
          </a:p>
          <a:p>
            <a:pPr>
              <a:lnSpc>
                <a:spcPct val="150000"/>
              </a:lnSpc>
            </a:pPr>
            <a:endParaRPr lang="es-CL" sz="2000" dirty="0">
              <a:solidFill>
                <a:schemeClr val="accent5"/>
              </a:solidFill>
            </a:endParaRPr>
          </a:p>
          <a:p>
            <a:pPr>
              <a:lnSpc>
                <a:spcPct val="150000"/>
              </a:lnSpc>
            </a:pPr>
            <a:endParaRPr lang="es-CL" sz="2000" dirty="0">
              <a:solidFill>
                <a:schemeClr val="accent5"/>
              </a:solidFill>
            </a:endParaRPr>
          </a:p>
          <a:p>
            <a:pPr>
              <a:lnSpc>
                <a:spcPct val="150000"/>
              </a:lnSpc>
            </a:pPr>
            <a:endParaRPr lang="es-CL" sz="2000" dirty="0">
              <a:solidFill>
                <a:schemeClr val="accent5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9564" y="2276475"/>
            <a:ext cx="4081316" cy="328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95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AB1E24-8667-428B-9C25-B315449EA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6922" y="303360"/>
            <a:ext cx="9089205" cy="307777"/>
          </a:xfrm>
        </p:spPr>
        <p:txBody>
          <a:bodyPr/>
          <a:lstStyle/>
          <a:p>
            <a:r>
              <a:rPr lang="es-C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Aplicación Matriz de Validación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8</a:t>
            </a:fld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39B367E-1E7D-4266-8642-06FD5E45A9BE}"/>
              </a:ext>
            </a:extLst>
          </p:cNvPr>
          <p:cNvSpPr/>
          <p:nvPr/>
        </p:nvSpPr>
        <p:spPr>
          <a:xfrm>
            <a:off x="584790" y="303359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 dirty="0">
                <a:solidFill>
                  <a:srgbClr val="FF3B3B"/>
                </a:solidFill>
              </a:rPr>
              <a:t>    </a:t>
            </a:r>
          </a:p>
        </p:txBody>
      </p:sp>
      <p:sp>
        <p:nvSpPr>
          <p:cNvPr id="14" name="Marcador de contenido 1">
            <a:extLst>
              <a:ext uri="{FF2B5EF4-FFF2-40B4-BE49-F238E27FC236}">
                <a16:creationId xmlns:a16="http://schemas.microsoft.com/office/drawing/2014/main" id="{FDC8959A-DE64-6F49-BB2A-C21EA18D22C0}"/>
              </a:ext>
            </a:extLst>
          </p:cNvPr>
          <p:cNvSpPr txBox="1">
            <a:spLocks/>
          </p:cNvSpPr>
          <p:nvPr/>
        </p:nvSpPr>
        <p:spPr>
          <a:xfrm>
            <a:off x="194314" y="969908"/>
            <a:ext cx="9886946" cy="1686206"/>
          </a:xfrm>
          <a:prstGeom prst="rect">
            <a:avLst/>
          </a:prstGeom>
        </p:spPr>
        <p:txBody>
          <a:bodyPr/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607" indent="-195987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66481" indent="-26725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26835" indent="-15873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es-ES" sz="1800" b="1" kern="0" dirty="0">
              <a:solidFill>
                <a:srgbClr val="00000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800" kern="0" dirty="0">
                <a:solidFill>
                  <a:srgbClr val="000000"/>
                </a:solidFill>
              </a:rPr>
              <a:t>Agregar a la Matriz de validación los campos ESTAB y CORR_CTO.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800" kern="0" dirty="0">
                <a:solidFill>
                  <a:srgbClr val="000000"/>
                </a:solidFill>
              </a:rPr>
              <a:t>Seleccionar los datos de la Matriz original y pegar en la Matriz de validación.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800" kern="0" dirty="0">
                <a:solidFill>
                  <a:srgbClr val="000000"/>
                </a:solidFill>
              </a:rPr>
              <a:t>Copiar la sección de fórmulas para todos los registros.</a:t>
            </a:r>
          </a:p>
          <a:p>
            <a:pPr lvl="2" indent="0">
              <a:buNone/>
            </a:pPr>
            <a:endParaRPr lang="es-ES" sz="1800" kern="0" dirty="0">
              <a:solidFill>
                <a:srgbClr val="0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6E1788-3460-6E41-9D9F-CA7BABADB1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0811" y="2656114"/>
            <a:ext cx="7191192" cy="3457303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C234324-6D34-7E40-A4DE-AD081732F249}"/>
              </a:ext>
            </a:extLst>
          </p:cNvPr>
          <p:cNvCxnSpPr>
            <a:cxnSpLocks/>
          </p:cNvCxnSpPr>
          <p:nvPr/>
        </p:nvCxnSpPr>
        <p:spPr>
          <a:xfrm>
            <a:off x="6287589" y="4561114"/>
            <a:ext cx="0" cy="1165861"/>
          </a:xfrm>
          <a:prstGeom prst="straightConnector1">
            <a:avLst/>
          </a:prstGeom>
          <a:ln w="1809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9310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36BA00-E649-495D-B82A-3219CB1D2429}" type="slidenum">
              <a:rPr lang="es-CL" smtClean="0"/>
              <a:pPr/>
              <a:t>9</a:t>
            </a:fld>
            <a:endParaRPr lang="es-CL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36AB1E24-8667-428B-9C25-B315449EA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6922" y="303360"/>
            <a:ext cx="9089205" cy="307777"/>
          </a:xfrm>
        </p:spPr>
        <p:txBody>
          <a:bodyPr/>
          <a:lstStyle/>
          <a:p>
            <a:r>
              <a:rPr lang="es-C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Envío de archivos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384" y="238173"/>
            <a:ext cx="476250" cy="43815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0B31A52-E5B2-4A09-8290-753129E0FA3C}"/>
              </a:ext>
            </a:extLst>
          </p:cNvPr>
          <p:cNvSpPr txBox="1"/>
          <p:nvPr/>
        </p:nvSpPr>
        <p:spPr>
          <a:xfrm>
            <a:off x="602384" y="1268845"/>
            <a:ext cx="11465234" cy="302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2009" tIns="72009" rIns="72009" bIns="72009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</a:pPr>
            <a:endParaRPr lang="es-CL" sz="2000" dirty="0">
              <a:solidFill>
                <a:schemeClr val="accent5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s-CL" sz="7200" dirty="0">
                <a:solidFill>
                  <a:schemeClr val="accent5"/>
                </a:solidFill>
              </a:rPr>
              <a:t>10 de octubre de 2019</a:t>
            </a:r>
          </a:p>
          <a:p>
            <a:pPr algn="ctr">
              <a:lnSpc>
                <a:spcPct val="150000"/>
              </a:lnSpc>
            </a:pPr>
            <a:endParaRPr lang="es-CL" sz="2000" dirty="0">
              <a:solidFill>
                <a:schemeClr val="accent5"/>
              </a:solidFill>
            </a:endParaRPr>
          </a:p>
          <a:p>
            <a:pPr algn="ctr">
              <a:lnSpc>
                <a:spcPct val="150000"/>
              </a:lnSpc>
            </a:pPr>
            <a:endParaRPr lang="es-CL" sz="2000" dirty="0">
              <a:solidFill>
                <a:schemeClr val="accent5"/>
              </a:solidFill>
            </a:endParaRPr>
          </a:p>
          <a:p>
            <a:pPr algn="ctr">
              <a:lnSpc>
                <a:spcPct val="150000"/>
              </a:lnSpc>
            </a:pPr>
            <a:endParaRPr lang="es-CL" sz="2000" dirty="0">
              <a:solidFill>
                <a:schemeClr val="accent5"/>
              </a:solidFill>
            </a:endParaRPr>
          </a:p>
          <a:p>
            <a:pPr algn="ctr">
              <a:lnSpc>
                <a:spcPct val="150000"/>
              </a:lnSpc>
            </a:pPr>
            <a:endParaRPr lang="es-CL" sz="2000" dirty="0">
              <a:solidFill>
                <a:schemeClr val="accent5"/>
              </a:solidFill>
            </a:endParaRPr>
          </a:p>
          <a:p>
            <a:pPr algn="ctr">
              <a:lnSpc>
                <a:spcPct val="150000"/>
              </a:lnSpc>
            </a:pPr>
            <a:endParaRPr lang="es-CL" sz="2000" dirty="0">
              <a:solidFill>
                <a:schemeClr val="accent5"/>
              </a:solidFill>
            </a:endParaRPr>
          </a:p>
          <a:p>
            <a:pPr algn="ctr">
              <a:lnSpc>
                <a:spcPct val="150000"/>
              </a:lnSpc>
            </a:pPr>
            <a:endParaRPr lang="es-CL" sz="2000" dirty="0">
              <a:solidFill>
                <a:schemeClr val="accent5"/>
              </a:solidFill>
            </a:endParaRPr>
          </a:p>
          <a:p>
            <a:pPr algn="ctr">
              <a:lnSpc>
                <a:spcPct val="150000"/>
              </a:lnSpc>
            </a:pPr>
            <a:endParaRPr lang="es-CL" sz="2000" dirty="0">
              <a:solidFill>
                <a:schemeClr val="accent5"/>
              </a:solidFill>
            </a:endParaRPr>
          </a:p>
          <a:p>
            <a:pPr algn="ctr">
              <a:lnSpc>
                <a:spcPct val="150000"/>
              </a:lnSpc>
            </a:pPr>
            <a:endParaRPr lang="es-CL" sz="2000" dirty="0">
              <a:solidFill>
                <a:schemeClr val="accent5"/>
              </a:solidFill>
            </a:endParaRPr>
          </a:p>
          <a:p>
            <a:pPr algn="ctr">
              <a:lnSpc>
                <a:spcPct val="150000"/>
              </a:lnSpc>
            </a:pPr>
            <a:endParaRPr lang="es-CL" sz="20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9981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3045&quot;&gt;&lt;version val=&quot;25174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1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-%m-%Y&lt;/m_strFormatTime&gt;&lt;m_yearfmt&gt;&lt;begin val=&quot;0&quot;/&gt;&lt;end val=&quot;0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bNumberIsYear val=&quot;0&quot;/&gt;&lt;m_strFormatTime&gt;%1&lt;/m_strFormatTime&gt;&lt;m_yearfmt&gt;&lt;begin val=&quot;0&quot;/&gt;&lt;end val=&quot;4&quot;/&gt;&lt;/m_yearfmt&gt;&lt;/m_precDefaultMonth&gt;&lt;m_precDefaultWeek&gt;&lt;m_bNumberIsYear val=&quot;0&quot;/&gt;&lt;m_strFormatTime&gt;%d.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Contenido">
  <a:themeElements>
    <a:clrScheme name="Personalizado 1">
      <a:dk1>
        <a:srgbClr val="FFFFFF"/>
      </a:dk1>
      <a:lt1>
        <a:srgbClr val="FFFFFF"/>
      </a:lt1>
      <a:dk2>
        <a:srgbClr val="33448D"/>
      </a:dk2>
      <a:lt2>
        <a:srgbClr val="FFFFFF"/>
      </a:lt2>
      <a:accent1>
        <a:srgbClr val="0070C0"/>
      </a:accent1>
      <a:accent2>
        <a:srgbClr val="E63C00"/>
      </a:accent2>
      <a:accent3>
        <a:srgbClr val="CC2A04"/>
      </a:accent3>
      <a:accent4>
        <a:srgbClr val="0070C0"/>
      </a:accent4>
      <a:accent5>
        <a:srgbClr val="003258"/>
      </a:accent5>
      <a:accent6>
        <a:srgbClr val="808080"/>
      </a:accent6>
      <a:hlink>
        <a:srgbClr val="D8D8D8"/>
      </a:hlink>
      <a:folHlink>
        <a:srgbClr val="871717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bg1"/>
        </a:solidFill>
        <a:ln w="9525">
          <a:solidFill>
            <a:schemeClr val="accent1"/>
          </a:solidFill>
          <a:miter lim="800000"/>
          <a:headEnd/>
          <a:tailEnd/>
        </a:ln>
        <a:effectLst/>
      </a:spPr>
      <a:bodyPr vert="horz" wrap="square" lIns="72009" tIns="72009" rIns="72009" bIns="72009" numCol="1" anchor="t" anchorCtr="0" compatLnSpc="1">
        <a:prstTxWarp prst="textNoShape">
          <a:avLst/>
        </a:prstTxWarp>
        <a:noAutofit/>
      </a:bodyPr>
      <a:lstStyle>
        <a:defPPr marL="1587" indent="0">
          <a:buNone/>
          <a:defRPr sz="1200" dirty="0" smtClean="0"/>
        </a:defPPr>
      </a:lstStyle>
    </a:txDef>
  </a:objectDefaults>
  <a:extraClrSchemeLst>
    <a:extraClrScheme>
      <a:clrScheme name="Blank">
        <a:dk1>
          <a:srgbClr val="00296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C2">
        <a:dk1>
          <a:srgbClr val="33448D"/>
        </a:dk1>
        <a:lt1>
          <a:srgbClr val="FFFFFF"/>
        </a:lt1>
        <a:dk2>
          <a:srgbClr val="33448D"/>
        </a:dk2>
        <a:lt2>
          <a:srgbClr val="FFFFFF"/>
        </a:lt2>
        <a:accent1>
          <a:srgbClr val="B6BFDF"/>
        </a:accent1>
        <a:accent2>
          <a:srgbClr val="33448D"/>
        </a:accent2>
        <a:accent3>
          <a:srgbClr val="7686BA"/>
        </a:accent3>
        <a:accent4>
          <a:srgbClr val="BDCB38"/>
        </a:accent4>
        <a:accent5>
          <a:srgbClr val="4BACC6"/>
        </a:accent5>
        <a:accent6>
          <a:srgbClr val="808080"/>
        </a:accent6>
        <a:hlink>
          <a:srgbClr val="7686BA"/>
        </a:hlink>
        <a:folHlink>
          <a:srgbClr val="BDCB3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10255</TotalTime>
  <Words>438</Words>
  <Application>Microsoft Office PowerPoint</Application>
  <PresentationFormat>Panorámica</PresentationFormat>
  <Paragraphs>86</Paragraphs>
  <Slides>11</Slides>
  <Notes>5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Verdana</vt:lpstr>
      <vt:lpstr>Wingdings</vt:lpstr>
      <vt:lpstr>ヒラギノ角ゴ Pro W3</vt:lpstr>
      <vt:lpstr>1_Contenido</vt:lpstr>
      <vt:lpstr>Office Theme</vt:lpstr>
      <vt:lpstr>Diapositiva de think-cell</vt:lpstr>
      <vt:lpstr>Presentación de PowerPoint</vt:lpstr>
      <vt:lpstr>Descripción de Matriz P</vt:lpstr>
      <vt:lpstr>Estructura Completa de la Matriz P</vt:lpstr>
      <vt:lpstr>Fuentes de Información</vt:lpstr>
      <vt:lpstr>Presentación de PowerPoint</vt:lpstr>
      <vt:lpstr>¿Cómo completar la información faltante?</vt:lpstr>
      <vt:lpstr>Alianza estratégica con SOyGA</vt:lpstr>
      <vt:lpstr>Aplicación Matriz de Validación</vt:lpstr>
      <vt:lpstr>Envío de archivos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mjcanelo@outlook.com</dc:creator>
  <cp:lastModifiedBy>SIRH</cp:lastModifiedBy>
  <cp:revision>373</cp:revision>
  <cp:lastPrinted>2018-12-06T15:48:48Z</cp:lastPrinted>
  <dcterms:created xsi:type="dcterms:W3CDTF">2018-02-12T19:45:10Z</dcterms:created>
  <dcterms:modified xsi:type="dcterms:W3CDTF">2019-09-10T20:16:55Z</dcterms:modified>
</cp:coreProperties>
</file>