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png&amp;ehk=sftSbQLEHWvq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1" r:id="rId2"/>
  </p:sldMasterIdLst>
  <p:notesMasterIdLst>
    <p:notesMasterId r:id="rId20"/>
  </p:notesMasterIdLst>
  <p:sldIdLst>
    <p:sldId id="260" r:id="rId3"/>
    <p:sldId id="263" r:id="rId4"/>
    <p:sldId id="360" r:id="rId5"/>
    <p:sldId id="390" r:id="rId6"/>
    <p:sldId id="344" r:id="rId7"/>
    <p:sldId id="391" r:id="rId8"/>
    <p:sldId id="392" r:id="rId9"/>
    <p:sldId id="393" r:id="rId10"/>
    <p:sldId id="394" r:id="rId11"/>
    <p:sldId id="395" r:id="rId12"/>
    <p:sldId id="396" r:id="rId13"/>
    <p:sldId id="397" r:id="rId14"/>
    <p:sldId id="398" r:id="rId15"/>
    <p:sldId id="399" r:id="rId16"/>
    <p:sldId id="400" r:id="rId17"/>
    <p:sldId id="343" r:id="rId18"/>
    <p:sldId id="310" r:id="rId19"/>
  </p:sldIdLst>
  <p:sldSz cx="12192000" cy="6858000"/>
  <p:notesSz cx="6797675" cy="9926638"/>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B4"/>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6"/>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ES_tradnl" sz="1200" noProof="0" dirty="0"/>
            <a:t>Datos</a:t>
          </a:r>
          <a:r>
            <a:rPr lang="en-US" sz="1200" dirty="0"/>
            <a:t> </a:t>
          </a:r>
          <a:r>
            <a:rPr lang="es-ES_tradnl" sz="1200" noProof="0" dirty="0"/>
            <a:t>personales</a:t>
          </a:r>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a:p>
      </dgm:t>
    </dgm:pt>
    <dgm:pt modelId="{9F8A1AB0-1A01-4047-9347-EE7DBC4ADCD5}">
      <dgm:prSet phldrT="[Text]" custT="1"/>
      <dgm:spPr/>
      <dgm:t>
        <a:bodyPr/>
        <a:lstStyle/>
        <a:p>
          <a:r>
            <a:rPr lang="es-ES_tradnl" sz="1400" noProof="0" dirty="0" err="1"/>
            <a:t>Caract</a:t>
          </a:r>
          <a:r>
            <a:rPr lang="es-ES_tradnl" sz="1400" noProof="0" dirty="0"/>
            <a:t>. Del Beneficio</a:t>
          </a:r>
        </a:p>
      </dgm:t>
    </dgm:pt>
    <dgm:pt modelId="{D650E282-9A1B-3345-8ADB-0A22DAE15BB1}" type="parTrans" cxnId="{EAA74086-57AC-3544-B5AE-73FD47E1297B}">
      <dgm:prSet/>
      <dgm:spPr/>
      <dgm:t>
        <a:bodyPr/>
        <a:lstStyle/>
        <a:p>
          <a:endParaRPr lang="en-US" sz="3200"/>
        </a:p>
      </dgm:t>
    </dgm:pt>
    <dgm:pt modelId="{70037E48-E3CC-D84E-BAF5-217A1CFDC764}" type="sibTrans" cxnId="{EAA74086-57AC-3544-B5AE-73FD47E1297B}">
      <dgm:prSet custT="1"/>
      <dgm:spPr/>
      <dgm:t>
        <a:bodyPr/>
        <a:lstStyle/>
        <a:p>
          <a:endParaRPr lang="en-US" sz="1100"/>
        </a:p>
      </dgm:t>
    </dgm:pt>
    <dgm:pt modelId="{F7ED9A94-A1F0-234A-8DB9-F9A431DCA550}">
      <dgm:prSet phldrT="[Text]" custT="1"/>
      <dgm:spPr/>
      <dgm:t>
        <a:bodyPr/>
        <a:lstStyle/>
        <a:p>
          <a:r>
            <a:rPr lang="es-ES_tradnl" sz="3200" noProof="0" dirty="0"/>
            <a:t>Matriz</a:t>
          </a:r>
          <a:r>
            <a:rPr lang="en-US" sz="3200" dirty="0"/>
            <a:t>_K</a:t>
          </a:r>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cargo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4">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3"/>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4">
        <dgm:presLayoutVars>
          <dgm:bulletEnabled val="1"/>
        </dgm:presLayoutVars>
      </dgm:prSet>
      <dgm:spPr/>
    </dgm:pt>
    <dgm:pt modelId="{7F8FD9CE-8C8F-4543-999D-DCFE8D2DE124}" type="pres">
      <dgm:prSet presAssocID="{713C6BCD-541F-0741-B666-E079ABD51D82}" presName="spacerT" presStyleCnt="0"/>
      <dgm:spPr/>
    </dgm:pt>
    <dgm:pt modelId="{E912B662-03EF-F146-AECD-F447DE358C0E}" type="pres">
      <dgm:prSet presAssocID="{713C6BCD-541F-0741-B666-E079ABD51D82}" presName="sibTrans" presStyleLbl="sibTrans2D1" presStyleIdx="1" presStyleCnt="3"/>
      <dgm:spPr/>
    </dgm:pt>
    <dgm:pt modelId="{32C9DD05-F896-4843-AC69-073BFD4DEFD0}" type="pres">
      <dgm:prSet presAssocID="{713C6BCD-541F-0741-B666-E079ABD51D82}" presName="spacerB" presStyleCnt="0"/>
      <dgm:spPr/>
    </dgm:pt>
    <dgm:pt modelId="{0F1DE70C-0D33-484E-99C6-0F0EB4FAE245}" type="pres">
      <dgm:prSet presAssocID="{9F8A1AB0-1A01-4047-9347-EE7DBC4ADCD5}" presName="node" presStyleLbl="node1" presStyleIdx="2" presStyleCnt="4">
        <dgm:presLayoutVars>
          <dgm:bulletEnabled val="1"/>
        </dgm:presLayoutVars>
      </dgm:prSet>
      <dgm:spPr/>
    </dgm:pt>
    <dgm:pt modelId="{FB76CE77-41D5-3340-988F-33554C822DAE}" type="pres">
      <dgm:prSet presAssocID="{0EBFC1E8-6F9B-3D45-92B0-6CCBB7B6E2AB}" presName="sibTransLast" presStyleLbl="sibTrans2D1" presStyleIdx="2" presStyleCnt="3"/>
      <dgm:spPr/>
    </dgm:pt>
    <dgm:pt modelId="{8E55DDE6-3259-C34B-8E1A-DD1BDF0CA358}" type="pres">
      <dgm:prSet presAssocID="{0EBFC1E8-6F9B-3D45-92B0-6CCBB7B6E2AB}" presName="connectorText" presStyleLbl="sibTrans2D1" presStyleIdx="2" presStyleCnt="3"/>
      <dgm:spPr/>
    </dgm:pt>
    <dgm:pt modelId="{07560488-B33B-134E-BEC2-7FDB2176B5E9}" type="pres">
      <dgm:prSet presAssocID="{0EBFC1E8-6F9B-3D45-92B0-6CCBB7B6E2AB}" presName="lastNode" presStyleLbl="node1" presStyleIdx="3" presStyleCnt="4">
        <dgm:presLayoutVars>
          <dgm:bulletEnabled val="1"/>
        </dgm:presLayoutVars>
      </dgm:prSet>
      <dgm:spPr/>
    </dgm:pt>
  </dgm:ptLst>
  <dgm:cxnLst>
    <dgm:cxn modelId="{CAF4B101-B5A2-C541-AB5B-84934F0AA4D9}" type="presOf" srcId="{70037E48-E3CC-D84E-BAF5-217A1CFDC764}" destId="{FB76CE77-41D5-3340-988F-33554C822DAE}" srcOrd="0" destOrd="0" presId="urn:microsoft.com/office/officeart/2005/8/layout/equation2"/>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9C8EA441-B6F4-5549-9207-C3C4BF6B2882}" type="presOf" srcId="{9F8A1AB0-1A01-4047-9347-EE7DBC4ADCD5}" destId="{0F1DE70C-0D33-484E-99C6-0F0EB4FAE245}" srcOrd="0" destOrd="0" presId="urn:microsoft.com/office/officeart/2005/8/layout/equation2"/>
    <dgm:cxn modelId="{C0ACDE5A-FCA5-AA4E-B701-89241B42C38F}" srcId="{0EBFC1E8-6F9B-3D45-92B0-6CCBB7B6E2AB}" destId="{F7ED9A94-A1F0-234A-8DB9-F9A431DCA550}" srcOrd="3" destOrd="0" parTransId="{D0B73D9F-C817-5E46-A9EB-06731ACEB249}" sibTransId="{BE1D31D8-6913-D54A-A9E8-8558455EEB67}"/>
    <dgm:cxn modelId="{A110477D-17EE-CF47-BC49-EE8946B8D42E}" type="presOf" srcId="{713C6BCD-541F-0741-B666-E079ABD51D82}" destId="{E912B662-03EF-F146-AECD-F447DE358C0E}" srcOrd="0" destOrd="0" presId="urn:microsoft.com/office/officeart/2005/8/layout/equation2"/>
    <dgm:cxn modelId="{36FD4385-473A-A640-974D-D41E68F8C920}" type="presOf" srcId="{70037E48-E3CC-D84E-BAF5-217A1CFDC764}" destId="{8E55DDE6-3259-C34B-8E1A-DD1BDF0CA358}" srcOrd="1" destOrd="0" presId="urn:microsoft.com/office/officeart/2005/8/layout/equation2"/>
    <dgm:cxn modelId="{EAA74086-57AC-3544-B5AE-73FD47E1297B}" srcId="{0EBFC1E8-6F9B-3D45-92B0-6CCBB7B6E2AB}" destId="{9F8A1AB0-1A01-4047-9347-EE7DBC4ADCD5}" srcOrd="2" destOrd="0" parTransId="{D650E282-9A1B-3345-8ADB-0A22DAE15BB1}" sibTransId="{70037E48-E3CC-D84E-BAF5-217A1CFDC764}"/>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940CEF82-6568-4D40-8267-4FD02DA1CF22}" type="presParOf" srcId="{80950AE1-DA14-AD4E-B0A0-066505704FA1}" destId="{7F8FD9CE-8C8F-4543-999D-DCFE8D2DE124}" srcOrd="5" destOrd="0" presId="urn:microsoft.com/office/officeart/2005/8/layout/equation2"/>
    <dgm:cxn modelId="{FC4DB947-C1A7-2C4D-86F0-610991D6ABFD}" type="presParOf" srcId="{80950AE1-DA14-AD4E-B0A0-066505704FA1}" destId="{E912B662-03EF-F146-AECD-F447DE358C0E}" srcOrd="6" destOrd="0" presId="urn:microsoft.com/office/officeart/2005/8/layout/equation2"/>
    <dgm:cxn modelId="{073443DE-4299-1545-B2DE-40A4C5CD5C32}" type="presParOf" srcId="{80950AE1-DA14-AD4E-B0A0-066505704FA1}" destId="{32C9DD05-F896-4843-AC69-073BFD4DEFD0}" srcOrd="7" destOrd="0" presId="urn:microsoft.com/office/officeart/2005/8/layout/equation2"/>
    <dgm:cxn modelId="{12E2F372-D4DB-7A42-A863-014D1F0A949E}" type="presParOf" srcId="{80950AE1-DA14-AD4E-B0A0-066505704FA1}" destId="{0F1DE70C-0D33-484E-99C6-0F0EB4FAE245}" srcOrd="8"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732719" y="625"/>
          <a:ext cx="1207950" cy="12079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t>Datos</a:t>
          </a:r>
          <a:r>
            <a:rPr lang="en-US" sz="1200" kern="1200" dirty="0"/>
            <a:t> </a:t>
          </a:r>
          <a:r>
            <a:rPr lang="es-ES_tradnl" sz="1200" kern="1200" noProof="0" dirty="0"/>
            <a:t>personales</a:t>
          </a:r>
        </a:p>
      </dsp:txBody>
      <dsp:txXfrm>
        <a:off x="909619" y="177525"/>
        <a:ext cx="854150" cy="854150"/>
      </dsp:txXfrm>
    </dsp:sp>
    <dsp:sp modelId="{54B22EBF-4BD6-B247-BA80-74211CE53D13}">
      <dsp:nvSpPr>
        <dsp:cNvPr id="0" name=""/>
        <dsp:cNvSpPr/>
      </dsp:nvSpPr>
      <dsp:spPr>
        <a:xfrm>
          <a:off x="986388" y="1306661"/>
          <a:ext cx="700611" cy="70061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79254" y="1574575"/>
        <a:ext cx="514879" cy="164783"/>
      </dsp:txXfrm>
    </dsp:sp>
    <dsp:sp modelId="{F4C2C787-4D78-1442-AE03-2093DE2CC317}">
      <dsp:nvSpPr>
        <dsp:cNvPr id="0" name=""/>
        <dsp:cNvSpPr/>
      </dsp:nvSpPr>
      <dsp:spPr>
        <a:xfrm>
          <a:off x="732719" y="2105358"/>
          <a:ext cx="1207950" cy="1207950"/>
        </a:xfrm>
        <a:prstGeom prst="ellipse">
          <a:avLst/>
        </a:prstGeom>
        <a:solidFill>
          <a:schemeClr val="accent4">
            <a:hueOff val="18144"/>
            <a:satOff val="0"/>
            <a:lumOff val="-6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cargo</a:t>
          </a:r>
        </a:p>
      </dsp:txBody>
      <dsp:txXfrm>
        <a:off x="909619" y="2282258"/>
        <a:ext cx="854150" cy="854150"/>
      </dsp:txXfrm>
    </dsp:sp>
    <dsp:sp modelId="{E912B662-03EF-F146-AECD-F447DE358C0E}">
      <dsp:nvSpPr>
        <dsp:cNvPr id="0" name=""/>
        <dsp:cNvSpPr/>
      </dsp:nvSpPr>
      <dsp:spPr>
        <a:xfrm>
          <a:off x="986388" y="3411394"/>
          <a:ext cx="700611" cy="700611"/>
        </a:xfrm>
        <a:prstGeom prst="mathPlus">
          <a:avLst/>
        </a:prstGeom>
        <a:solidFill>
          <a:schemeClr val="accent4">
            <a:hueOff val="27216"/>
            <a:satOff val="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79254" y="3679308"/>
        <a:ext cx="514879" cy="164783"/>
      </dsp:txXfrm>
    </dsp:sp>
    <dsp:sp modelId="{0F1DE70C-0D33-484E-99C6-0F0EB4FAE245}">
      <dsp:nvSpPr>
        <dsp:cNvPr id="0" name=""/>
        <dsp:cNvSpPr/>
      </dsp:nvSpPr>
      <dsp:spPr>
        <a:xfrm>
          <a:off x="732719" y="4210091"/>
          <a:ext cx="1207950" cy="1207950"/>
        </a:xfrm>
        <a:prstGeom prst="ellipse">
          <a:avLst/>
        </a:prstGeom>
        <a:solidFill>
          <a:schemeClr val="accent4">
            <a:hueOff val="36288"/>
            <a:satOff val="0"/>
            <a:lumOff val="-1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err="1"/>
            <a:t>Caract</a:t>
          </a:r>
          <a:r>
            <a:rPr lang="es-ES_tradnl" sz="1400" kern="1200" noProof="0" dirty="0"/>
            <a:t>. Del Beneficio</a:t>
          </a:r>
        </a:p>
      </dsp:txBody>
      <dsp:txXfrm>
        <a:off x="909619" y="4386991"/>
        <a:ext cx="854150" cy="854150"/>
      </dsp:txXfrm>
    </dsp:sp>
    <dsp:sp modelId="{FB76CE77-41D5-3340-988F-33554C822DAE}">
      <dsp:nvSpPr>
        <dsp:cNvPr id="0" name=""/>
        <dsp:cNvSpPr/>
      </dsp:nvSpPr>
      <dsp:spPr>
        <a:xfrm>
          <a:off x="2121862" y="2484654"/>
          <a:ext cx="384128" cy="449357"/>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21862" y="2574525"/>
        <a:ext cx="268890" cy="269615"/>
      </dsp:txXfrm>
    </dsp:sp>
    <dsp:sp modelId="{07560488-B33B-134E-BEC2-7FDB2176B5E9}">
      <dsp:nvSpPr>
        <dsp:cNvPr id="0" name=""/>
        <dsp:cNvSpPr/>
      </dsp:nvSpPr>
      <dsp:spPr>
        <a:xfrm>
          <a:off x="2665439" y="1501383"/>
          <a:ext cx="2415900" cy="2415900"/>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S_tradnl" sz="3200" kern="1200" noProof="0" dirty="0"/>
            <a:t>Matriz</a:t>
          </a:r>
          <a:r>
            <a:rPr lang="en-US" sz="3200" kern="1200" dirty="0"/>
            <a:t>_K</a:t>
          </a:r>
        </a:p>
      </dsp:txBody>
      <dsp:txXfrm>
        <a:off x="3019239" y="1855183"/>
        <a:ext cx="1708300" cy="17083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CC3E86-84A7-4CD0-8A1A-E63AA22741ED}" type="datetimeFigureOut">
              <a:rPr lang="es-CL" smtClean="0"/>
              <a:t>09-09-2019</a:t>
            </a:fld>
            <a:endParaRPr lang="es-CL"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12</a:t>
            </a:fld>
            <a:endParaRPr lang="es-CL"/>
          </a:p>
        </p:txBody>
      </p:sp>
    </p:spTree>
    <p:extLst>
      <p:ext uri="{BB962C8B-B14F-4D97-AF65-F5344CB8AC3E}">
        <p14:creationId xmlns:p14="http://schemas.microsoft.com/office/powerpoint/2010/main" val="1295516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13</a:t>
            </a:fld>
            <a:endParaRPr lang="es-CL"/>
          </a:p>
        </p:txBody>
      </p:sp>
    </p:spTree>
    <p:extLst>
      <p:ext uri="{BB962C8B-B14F-4D97-AF65-F5344CB8AC3E}">
        <p14:creationId xmlns:p14="http://schemas.microsoft.com/office/powerpoint/2010/main" val="128519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14</a:t>
            </a:fld>
            <a:endParaRPr lang="es-CL"/>
          </a:p>
        </p:txBody>
      </p:sp>
    </p:spTree>
    <p:extLst>
      <p:ext uri="{BB962C8B-B14F-4D97-AF65-F5344CB8AC3E}">
        <p14:creationId xmlns:p14="http://schemas.microsoft.com/office/powerpoint/2010/main" val="187584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15</a:t>
            </a:fld>
            <a:endParaRPr lang="es-CL"/>
          </a:p>
        </p:txBody>
      </p:sp>
    </p:spTree>
    <p:extLst>
      <p:ext uri="{BB962C8B-B14F-4D97-AF65-F5344CB8AC3E}">
        <p14:creationId xmlns:p14="http://schemas.microsoft.com/office/powerpoint/2010/main" val="84151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16</a:t>
            </a:fld>
            <a:endParaRPr lang="es-CL"/>
          </a:p>
        </p:txBody>
      </p:sp>
    </p:spTree>
    <p:extLst>
      <p:ext uri="{BB962C8B-B14F-4D97-AF65-F5344CB8AC3E}">
        <p14:creationId xmlns:p14="http://schemas.microsoft.com/office/powerpoint/2010/main" val="331638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17</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5</a:t>
            </a:fld>
            <a:endParaRPr lang="es-CL"/>
          </a:p>
        </p:txBody>
      </p:sp>
    </p:spTree>
    <p:extLst>
      <p:ext uri="{BB962C8B-B14F-4D97-AF65-F5344CB8AC3E}">
        <p14:creationId xmlns:p14="http://schemas.microsoft.com/office/powerpoint/2010/main" val="31455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6</a:t>
            </a:fld>
            <a:endParaRPr lang="es-CL"/>
          </a:p>
        </p:txBody>
      </p:sp>
    </p:spTree>
    <p:extLst>
      <p:ext uri="{BB962C8B-B14F-4D97-AF65-F5344CB8AC3E}">
        <p14:creationId xmlns:p14="http://schemas.microsoft.com/office/powerpoint/2010/main" val="337883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7</a:t>
            </a:fld>
            <a:endParaRPr lang="es-CL"/>
          </a:p>
        </p:txBody>
      </p:sp>
    </p:spTree>
    <p:extLst>
      <p:ext uri="{BB962C8B-B14F-4D97-AF65-F5344CB8AC3E}">
        <p14:creationId xmlns:p14="http://schemas.microsoft.com/office/powerpoint/2010/main" val="239128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8</a:t>
            </a:fld>
            <a:endParaRPr lang="es-CL"/>
          </a:p>
        </p:txBody>
      </p:sp>
    </p:spTree>
    <p:extLst>
      <p:ext uri="{BB962C8B-B14F-4D97-AF65-F5344CB8AC3E}">
        <p14:creationId xmlns:p14="http://schemas.microsoft.com/office/powerpoint/2010/main" val="217584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9</a:t>
            </a:fld>
            <a:endParaRPr lang="es-CL"/>
          </a:p>
        </p:txBody>
      </p:sp>
    </p:spTree>
    <p:extLst>
      <p:ext uri="{BB962C8B-B14F-4D97-AF65-F5344CB8AC3E}">
        <p14:creationId xmlns:p14="http://schemas.microsoft.com/office/powerpoint/2010/main" val="182630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10</a:t>
            </a:fld>
            <a:endParaRPr lang="es-CL"/>
          </a:p>
        </p:txBody>
      </p:sp>
    </p:spTree>
    <p:extLst>
      <p:ext uri="{BB962C8B-B14F-4D97-AF65-F5344CB8AC3E}">
        <p14:creationId xmlns:p14="http://schemas.microsoft.com/office/powerpoint/2010/main" val="47568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11</a:t>
            </a:fld>
            <a:endParaRPr lang="es-CL"/>
          </a:p>
        </p:txBody>
      </p:sp>
    </p:spTree>
    <p:extLst>
      <p:ext uri="{BB962C8B-B14F-4D97-AF65-F5344CB8AC3E}">
        <p14:creationId xmlns:p14="http://schemas.microsoft.com/office/powerpoint/2010/main" val="4013890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50"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227"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7980" y="-15570"/>
            <a:ext cx="964019"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94289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60034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42968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98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b="1" dirty="0">
                <a:solidFill>
                  <a:srgbClr val="FFFFFF"/>
                </a:solidFill>
                <a:latin typeface="+mn-lt"/>
                <a:sym typeface="Verdana" panose="020B0604030504040204" pitchFamily="34" charset="0"/>
              </a:rPr>
              <a:t>Alexis Aburto Quiroz</a:t>
            </a:r>
          </a:p>
          <a:p>
            <a:pPr eaLnBrk="1" fontAlgn="base" hangingPunct="1">
              <a:spcBef>
                <a:spcPct val="20000"/>
              </a:spcBef>
              <a:spcAft>
                <a:spcPct val="0"/>
              </a:spcAft>
              <a:defRPr/>
            </a:pPr>
            <a:r>
              <a:rPr lang="es-CL" altLang="en-US" b="1" dirty="0">
                <a:solidFill>
                  <a:srgbClr val="FFFFFF"/>
                </a:solidFill>
                <a:latin typeface="+mn-lt"/>
                <a:sym typeface="Verdana" panose="020B0604030504040204" pitchFamily="34" charset="0"/>
              </a:rPr>
              <a:t>Unidad Sistema de Información de Personas en el Sector Público de Salud</a:t>
            </a:r>
          </a:p>
          <a:p>
            <a:pPr eaLnBrk="1" fontAlgn="base" hangingPunct="1">
              <a:spcBef>
                <a:spcPct val="20000"/>
              </a:spcBef>
              <a:spcAft>
                <a:spcPct val="0"/>
              </a:spcAft>
              <a:defRPr/>
            </a:pPr>
            <a:r>
              <a:rPr lang="es-CL" dirty="0"/>
              <a:t>Septiembre de 2019</a:t>
            </a:r>
          </a:p>
          <a:p>
            <a:pPr eaLnBrk="1" fontAlgn="base" hangingPunct="1">
              <a:spcBef>
                <a:spcPct val="20000"/>
              </a:spcBef>
              <a:spcAft>
                <a:spcPct val="0"/>
              </a:spcAft>
              <a:defRPr/>
            </a:pPr>
            <a:endParaRPr lang="es-CL" altLang="en-US" b="1" dirty="0">
              <a:solidFill>
                <a:srgbClr val="FFFFFF"/>
              </a:solidFill>
              <a:latin typeface="+mn-lt"/>
            </a:endParaRPr>
          </a:p>
        </p:txBody>
      </p:sp>
      <p:sp>
        <p:nvSpPr>
          <p:cNvPr id="2" name="Rectángulo 1">
            <a:extLst>
              <a:ext uri="{FF2B5EF4-FFF2-40B4-BE49-F238E27FC236}">
                <a16:creationId xmlns:a16="http://schemas.microsoft.com/office/drawing/2014/main" id="{3DCDAE5D-5726-4E5A-BC9B-CC8A15F40201}"/>
              </a:ext>
            </a:extLst>
          </p:cNvPr>
          <p:cNvSpPr/>
          <p:nvPr/>
        </p:nvSpPr>
        <p:spPr>
          <a:xfrm>
            <a:off x="1982605" y="2311619"/>
            <a:ext cx="10347030" cy="646331"/>
          </a:xfrm>
          <a:prstGeom prst="rect">
            <a:avLst/>
          </a:prstGeom>
        </p:spPr>
        <p:txBody>
          <a:bodyPr wrap="square">
            <a:spAutoFit/>
          </a:bodyPr>
          <a:lstStyle/>
          <a:p>
            <a:pPr algn="just"/>
            <a:r>
              <a:rPr lang="es-CL" sz="3600" b="1" dirty="0"/>
              <a:t>MATRIZ K: Personal con cargas familiares</a:t>
            </a:r>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10</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sp>
        <p:nvSpPr>
          <p:cNvPr id="4" name="Rectángulo 3">
            <a:extLst>
              <a:ext uri="{FF2B5EF4-FFF2-40B4-BE49-F238E27FC236}">
                <a16:creationId xmlns:a16="http://schemas.microsoft.com/office/drawing/2014/main" id="{8D1071C2-EEE6-4CA4-B19D-75BCD4692F63}"/>
              </a:ext>
            </a:extLst>
          </p:cNvPr>
          <p:cNvSpPr/>
          <p:nvPr/>
        </p:nvSpPr>
        <p:spPr>
          <a:xfrm>
            <a:off x="584790" y="2828834"/>
            <a:ext cx="6096000" cy="1200329"/>
          </a:xfrm>
          <a:prstGeom prst="rect">
            <a:avLst/>
          </a:prstGeom>
        </p:spPr>
        <p:txBody>
          <a:bodyPr>
            <a:spAutoFit/>
          </a:bodyPr>
          <a:lstStyle/>
          <a:p>
            <a:pPr algn="just"/>
            <a:r>
              <a:rPr lang="es-ES" dirty="0">
                <a:solidFill>
                  <a:schemeClr val="accent1"/>
                </a:solidFill>
                <a:latin typeface="Calibri" panose="020F0502020204030204" pitchFamily="34" charset="0"/>
              </a:rPr>
              <a:t>3. Para saber que están debidamente reconocidas en el portal SIAGF filtraremos la columna “ESTADO_SIAGF” con las letras “N”, “O” y “P” (N: Actualización Normal, O: Reconocimiento Normal, P: Extinción Normal). </a:t>
            </a:r>
            <a:endParaRPr lang="es-CL" dirty="0">
              <a:solidFill>
                <a:schemeClr val="accent1"/>
              </a:solidFill>
            </a:endParaRPr>
          </a:p>
        </p:txBody>
      </p:sp>
      <p:pic>
        <p:nvPicPr>
          <p:cNvPr id="5" name="Imagen 4">
            <a:extLst>
              <a:ext uri="{FF2B5EF4-FFF2-40B4-BE49-F238E27FC236}">
                <a16:creationId xmlns:a16="http://schemas.microsoft.com/office/drawing/2014/main" id="{1153BC23-5EEF-4443-A041-4BA0EBC15688}"/>
              </a:ext>
            </a:extLst>
          </p:cNvPr>
          <p:cNvPicPr>
            <a:picLocks noChangeAspect="1"/>
          </p:cNvPicPr>
          <p:nvPr/>
        </p:nvPicPr>
        <p:blipFill>
          <a:blip r:embed="rId4"/>
          <a:stretch>
            <a:fillRect/>
          </a:stretch>
        </p:blipFill>
        <p:spPr>
          <a:xfrm>
            <a:off x="7134291" y="1615764"/>
            <a:ext cx="3794401" cy="4213067"/>
          </a:xfrm>
          <a:prstGeom prst="rect">
            <a:avLst/>
          </a:prstGeom>
        </p:spPr>
      </p:pic>
    </p:spTree>
    <p:extLst>
      <p:ext uri="{BB962C8B-B14F-4D97-AF65-F5344CB8AC3E}">
        <p14:creationId xmlns:p14="http://schemas.microsoft.com/office/powerpoint/2010/main" val="75802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11</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sp>
        <p:nvSpPr>
          <p:cNvPr id="4" name="Rectángulo 3">
            <a:extLst>
              <a:ext uri="{FF2B5EF4-FFF2-40B4-BE49-F238E27FC236}">
                <a16:creationId xmlns:a16="http://schemas.microsoft.com/office/drawing/2014/main" id="{8D1071C2-EEE6-4CA4-B19D-75BCD4692F63}"/>
              </a:ext>
            </a:extLst>
          </p:cNvPr>
          <p:cNvSpPr/>
          <p:nvPr/>
        </p:nvSpPr>
        <p:spPr>
          <a:xfrm>
            <a:off x="584790" y="2828834"/>
            <a:ext cx="6096000" cy="1200329"/>
          </a:xfrm>
          <a:prstGeom prst="rect">
            <a:avLst/>
          </a:prstGeom>
        </p:spPr>
        <p:txBody>
          <a:bodyPr>
            <a:spAutoFit/>
          </a:bodyPr>
          <a:lstStyle/>
          <a:p>
            <a:pPr algn="just"/>
            <a:r>
              <a:rPr lang="es-ES" dirty="0">
                <a:solidFill>
                  <a:schemeClr val="accent1"/>
                </a:solidFill>
                <a:latin typeface="Calibri" panose="020F0502020204030204" pitchFamily="34" charset="0"/>
              </a:rPr>
              <a:t>4. </a:t>
            </a:r>
            <a:r>
              <a:rPr lang="es-ES" dirty="0">
                <a:solidFill>
                  <a:schemeClr val="accent1"/>
                </a:solidFill>
              </a:rPr>
              <a:t>Luego </a:t>
            </a:r>
            <a:r>
              <a:rPr lang="es-ES" dirty="0" err="1">
                <a:solidFill>
                  <a:schemeClr val="accent1"/>
                </a:solidFill>
              </a:rPr>
              <a:t>desfiltramos</a:t>
            </a:r>
            <a:r>
              <a:rPr lang="es-ES" dirty="0">
                <a:solidFill>
                  <a:schemeClr val="accent1"/>
                </a:solidFill>
              </a:rPr>
              <a:t> todas las cargas familiares que tengan fecha de término (columna Z) menor al año 2018, si tienen cargas familiares sin fecha de término, esta se debe considerar para efecto de análisis. </a:t>
            </a:r>
            <a:endParaRPr lang="es-CL" dirty="0">
              <a:solidFill>
                <a:schemeClr val="accent1"/>
              </a:solidFill>
            </a:endParaRPr>
          </a:p>
        </p:txBody>
      </p:sp>
      <p:pic>
        <p:nvPicPr>
          <p:cNvPr id="2" name="Imagen 1">
            <a:extLst>
              <a:ext uri="{FF2B5EF4-FFF2-40B4-BE49-F238E27FC236}">
                <a16:creationId xmlns:a16="http://schemas.microsoft.com/office/drawing/2014/main" id="{E229A46F-685A-43D2-B25F-664C53832DFD}"/>
              </a:ext>
            </a:extLst>
          </p:cNvPr>
          <p:cNvPicPr>
            <a:picLocks noChangeAspect="1"/>
          </p:cNvPicPr>
          <p:nvPr/>
        </p:nvPicPr>
        <p:blipFill>
          <a:blip r:embed="rId4"/>
          <a:stretch>
            <a:fillRect/>
          </a:stretch>
        </p:blipFill>
        <p:spPr>
          <a:xfrm>
            <a:off x="7131453" y="1147312"/>
            <a:ext cx="3797239" cy="5098211"/>
          </a:xfrm>
          <a:prstGeom prst="rect">
            <a:avLst/>
          </a:prstGeom>
        </p:spPr>
      </p:pic>
    </p:spTree>
    <p:extLst>
      <p:ext uri="{BB962C8B-B14F-4D97-AF65-F5344CB8AC3E}">
        <p14:creationId xmlns:p14="http://schemas.microsoft.com/office/powerpoint/2010/main" val="17100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12</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sp>
        <p:nvSpPr>
          <p:cNvPr id="4" name="Rectángulo 3">
            <a:extLst>
              <a:ext uri="{FF2B5EF4-FFF2-40B4-BE49-F238E27FC236}">
                <a16:creationId xmlns:a16="http://schemas.microsoft.com/office/drawing/2014/main" id="{8D1071C2-EEE6-4CA4-B19D-75BCD4692F63}"/>
              </a:ext>
            </a:extLst>
          </p:cNvPr>
          <p:cNvSpPr/>
          <p:nvPr/>
        </p:nvSpPr>
        <p:spPr>
          <a:xfrm>
            <a:off x="429515" y="1218218"/>
            <a:ext cx="4634190" cy="5355312"/>
          </a:xfrm>
          <a:prstGeom prst="rect">
            <a:avLst/>
          </a:prstGeom>
        </p:spPr>
        <p:txBody>
          <a:bodyPr wrap="square">
            <a:spAutoFit/>
          </a:bodyPr>
          <a:lstStyle/>
          <a:p>
            <a:pPr algn="just"/>
            <a:r>
              <a:rPr lang="es-ES" dirty="0">
                <a:solidFill>
                  <a:schemeClr val="accent1"/>
                </a:solidFill>
                <a:latin typeface="Calibri" panose="020F0502020204030204" pitchFamily="34" charset="0"/>
              </a:rPr>
              <a:t>5. </a:t>
            </a:r>
            <a:r>
              <a:rPr lang="es-ES" dirty="0">
                <a:solidFill>
                  <a:schemeClr val="accent1"/>
                </a:solidFill>
              </a:rPr>
              <a:t>Para sacar información de los bonos de escolaridad y Adicional Escolaridad pagados, debemos acceder a:</a:t>
            </a:r>
          </a:p>
          <a:p>
            <a:pPr algn="just"/>
            <a:endParaRPr lang="es-ES" dirty="0">
              <a:solidFill>
                <a:schemeClr val="accent1"/>
              </a:solidFill>
            </a:endParaRPr>
          </a:p>
          <a:p>
            <a:pPr algn="just"/>
            <a:r>
              <a:rPr lang="es-ES" dirty="0">
                <a:solidFill>
                  <a:schemeClr val="accent1"/>
                </a:solidFill>
              </a:rPr>
              <a:t> Módulo Exportador de Datos-&gt; Menú Exportar Datos -&gt; Genera archivo plano Haberes y Descuentos.</a:t>
            </a:r>
          </a:p>
          <a:p>
            <a:pPr algn="just"/>
            <a:endParaRPr lang="es-ES" dirty="0">
              <a:solidFill>
                <a:schemeClr val="accent1"/>
              </a:solidFill>
            </a:endParaRPr>
          </a:p>
          <a:p>
            <a:pPr algn="just"/>
            <a:r>
              <a:rPr lang="es-ES" dirty="0">
                <a:solidFill>
                  <a:schemeClr val="accent1"/>
                </a:solidFill>
              </a:rPr>
              <a:t>La información que extraeremos desde este mantenedor de acuerdo a los filtros será por ley, por otro lado, en las instrucciones DIPRES, nos solicitan informar los bonos de escolaridad pagados en el periodo consultado, es decir, de Julio a Septiembre 2018. </a:t>
            </a:r>
          </a:p>
          <a:p>
            <a:pPr algn="just"/>
            <a:endParaRPr lang="es-ES" b="1" dirty="0">
              <a:solidFill>
                <a:schemeClr val="accent1"/>
              </a:solidFill>
            </a:endParaRPr>
          </a:p>
          <a:p>
            <a:pPr algn="just"/>
            <a:r>
              <a:rPr lang="es-ES" b="1" dirty="0">
                <a:solidFill>
                  <a:schemeClr val="accent1"/>
                </a:solidFill>
              </a:rPr>
              <a:t>“Recordar establecer los filtros correspondientes para todo el servicio.”  </a:t>
            </a:r>
          </a:p>
          <a:p>
            <a:pPr algn="just"/>
            <a:endParaRPr lang="es-CL" dirty="0">
              <a:solidFill>
                <a:schemeClr val="accent1"/>
              </a:solidFill>
            </a:endParaRPr>
          </a:p>
        </p:txBody>
      </p:sp>
      <p:pic>
        <p:nvPicPr>
          <p:cNvPr id="5" name="Imagen 4">
            <a:extLst>
              <a:ext uri="{FF2B5EF4-FFF2-40B4-BE49-F238E27FC236}">
                <a16:creationId xmlns:a16="http://schemas.microsoft.com/office/drawing/2014/main" id="{75B0A3F6-BE50-452A-A0E6-7FD2E3C28E64}"/>
              </a:ext>
            </a:extLst>
          </p:cNvPr>
          <p:cNvPicPr>
            <a:picLocks noChangeAspect="1"/>
          </p:cNvPicPr>
          <p:nvPr/>
        </p:nvPicPr>
        <p:blipFill>
          <a:blip r:embed="rId4"/>
          <a:stretch>
            <a:fillRect/>
          </a:stretch>
        </p:blipFill>
        <p:spPr>
          <a:xfrm>
            <a:off x="5480787" y="1276710"/>
            <a:ext cx="5883505" cy="4744528"/>
          </a:xfrm>
          <a:prstGeom prst="rect">
            <a:avLst/>
          </a:prstGeom>
        </p:spPr>
      </p:pic>
    </p:spTree>
    <p:extLst>
      <p:ext uri="{BB962C8B-B14F-4D97-AF65-F5344CB8AC3E}">
        <p14:creationId xmlns:p14="http://schemas.microsoft.com/office/powerpoint/2010/main" val="136500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13</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4" name="Rectángulo 3">
            <a:extLst>
              <a:ext uri="{FF2B5EF4-FFF2-40B4-BE49-F238E27FC236}">
                <a16:creationId xmlns:a16="http://schemas.microsoft.com/office/drawing/2014/main" id="{8D1071C2-EEE6-4CA4-B19D-75BCD4692F63}"/>
              </a:ext>
            </a:extLst>
          </p:cNvPr>
          <p:cNvSpPr/>
          <p:nvPr/>
        </p:nvSpPr>
        <p:spPr>
          <a:xfrm>
            <a:off x="584790" y="5231278"/>
            <a:ext cx="10672681" cy="646331"/>
          </a:xfrm>
          <a:prstGeom prst="rect">
            <a:avLst/>
          </a:prstGeom>
        </p:spPr>
        <p:txBody>
          <a:bodyPr wrap="square">
            <a:spAutoFit/>
          </a:bodyPr>
          <a:lstStyle/>
          <a:p>
            <a:pPr algn="just"/>
            <a:r>
              <a:rPr lang="es-ES" dirty="0">
                <a:solidFill>
                  <a:schemeClr val="accent1"/>
                </a:solidFill>
              </a:rPr>
              <a:t>La identificación de los haberes es por su código y descripción, en este caso haberes “73” y “75”. </a:t>
            </a:r>
            <a:endParaRPr lang="es-ES" b="1" dirty="0">
              <a:solidFill>
                <a:schemeClr val="accent1"/>
              </a:solidFill>
            </a:endParaRPr>
          </a:p>
          <a:p>
            <a:pPr algn="just"/>
            <a:endParaRPr lang="es-CL" dirty="0">
              <a:solidFill>
                <a:schemeClr val="accent1"/>
              </a:solidFill>
            </a:endParaRPr>
          </a:p>
        </p:txBody>
      </p:sp>
      <p:pic>
        <p:nvPicPr>
          <p:cNvPr id="2" name="Imagen 1">
            <a:extLst>
              <a:ext uri="{FF2B5EF4-FFF2-40B4-BE49-F238E27FC236}">
                <a16:creationId xmlns:a16="http://schemas.microsoft.com/office/drawing/2014/main" id="{7DC63721-62B2-4988-805A-A706914CBE1F}"/>
              </a:ext>
            </a:extLst>
          </p:cNvPr>
          <p:cNvPicPr>
            <a:picLocks noChangeAspect="1"/>
          </p:cNvPicPr>
          <p:nvPr/>
        </p:nvPicPr>
        <p:blipFill>
          <a:blip r:embed="rId3"/>
          <a:stretch>
            <a:fillRect/>
          </a:stretch>
        </p:blipFill>
        <p:spPr>
          <a:xfrm>
            <a:off x="2338944" y="1381752"/>
            <a:ext cx="6284476" cy="3571734"/>
          </a:xfrm>
          <a:prstGeom prst="rect">
            <a:avLst/>
          </a:prstGeom>
        </p:spPr>
      </p:pic>
    </p:spTree>
    <p:extLst>
      <p:ext uri="{BB962C8B-B14F-4D97-AF65-F5344CB8AC3E}">
        <p14:creationId xmlns:p14="http://schemas.microsoft.com/office/powerpoint/2010/main" val="298349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14</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4" name="Rectángulo 3">
            <a:extLst>
              <a:ext uri="{FF2B5EF4-FFF2-40B4-BE49-F238E27FC236}">
                <a16:creationId xmlns:a16="http://schemas.microsoft.com/office/drawing/2014/main" id="{8D1071C2-EEE6-4CA4-B19D-75BCD4692F63}"/>
              </a:ext>
            </a:extLst>
          </p:cNvPr>
          <p:cNvSpPr/>
          <p:nvPr/>
        </p:nvSpPr>
        <p:spPr>
          <a:xfrm>
            <a:off x="584790" y="5231278"/>
            <a:ext cx="10672681" cy="646331"/>
          </a:xfrm>
          <a:prstGeom prst="rect">
            <a:avLst/>
          </a:prstGeom>
        </p:spPr>
        <p:txBody>
          <a:bodyPr wrap="square">
            <a:spAutoFit/>
          </a:bodyPr>
          <a:lstStyle/>
          <a:p>
            <a:pPr algn="just"/>
            <a:r>
              <a:rPr lang="es-ES" dirty="0">
                <a:solidFill>
                  <a:schemeClr val="accent1"/>
                </a:solidFill>
              </a:rPr>
              <a:t>Debemos filtras si tiene monto en la descripción “Bono Escolaridad” a los haberes que hemos Buscado. </a:t>
            </a:r>
            <a:endParaRPr lang="es-CL" dirty="0">
              <a:solidFill>
                <a:schemeClr val="accent1"/>
              </a:solidFill>
            </a:endParaRPr>
          </a:p>
        </p:txBody>
      </p:sp>
      <p:pic>
        <p:nvPicPr>
          <p:cNvPr id="5" name="Imagen 4">
            <a:extLst>
              <a:ext uri="{FF2B5EF4-FFF2-40B4-BE49-F238E27FC236}">
                <a16:creationId xmlns:a16="http://schemas.microsoft.com/office/drawing/2014/main" id="{C1E1C7E5-EDEF-4E12-AB95-BFA989FB2D42}"/>
              </a:ext>
            </a:extLst>
          </p:cNvPr>
          <p:cNvPicPr>
            <a:picLocks noChangeAspect="1"/>
          </p:cNvPicPr>
          <p:nvPr/>
        </p:nvPicPr>
        <p:blipFill>
          <a:blip r:embed="rId3"/>
          <a:stretch>
            <a:fillRect/>
          </a:stretch>
        </p:blipFill>
        <p:spPr>
          <a:xfrm>
            <a:off x="405442" y="2451688"/>
            <a:ext cx="10524226" cy="1954624"/>
          </a:xfrm>
          <a:prstGeom prst="rect">
            <a:avLst/>
          </a:prstGeom>
        </p:spPr>
      </p:pic>
    </p:spTree>
    <p:extLst>
      <p:ext uri="{BB962C8B-B14F-4D97-AF65-F5344CB8AC3E}">
        <p14:creationId xmlns:p14="http://schemas.microsoft.com/office/powerpoint/2010/main" val="141265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15</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4" name="Rectángulo 3">
            <a:extLst>
              <a:ext uri="{FF2B5EF4-FFF2-40B4-BE49-F238E27FC236}">
                <a16:creationId xmlns:a16="http://schemas.microsoft.com/office/drawing/2014/main" id="{8D1071C2-EEE6-4CA4-B19D-75BCD4692F63}"/>
              </a:ext>
            </a:extLst>
          </p:cNvPr>
          <p:cNvSpPr/>
          <p:nvPr/>
        </p:nvSpPr>
        <p:spPr>
          <a:xfrm>
            <a:off x="386383" y="950799"/>
            <a:ext cx="4634190" cy="646331"/>
          </a:xfrm>
          <a:prstGeom prst="rect">
            <a:avLst/>
          </a:prstGeom>
        </p:spPr>
        <p:txBody>
          <a:bodyPr wrap="square">
            <a:spAutoFit/>
          </a:bodyPr>
          <a:lstStyle/>
          <a:p>
            <a:pPr algn="just"/>
            <a:r>
              <a:rPr lang="es-ES" dirty="0">
                <a:solidFill>
                  <a:schemeClr val="accent1"/>
                </a:solidFill>
                <a:latin typeface="Calibri" panose="020F0502020204030204" pitchFamily="34" charset="0"/>
              </a:rPr>
              <a:t>6. </a:t>
            </a:r>
            <a:r>
              <a:rPr lang="es-ES" dirty="0">
                <a:solidFill>
                  <a:schemeClr val="accent1"/>
                </a:solidFill>
              </a:rPr>
              <a:t>Llenado Matriz K</a:t>
            </a:r>
            <a:endParaRPr lang="es-ES" b="1" dirty="0">
              <a:solidFill>
                <a:schemeClr val="accent1"/>
              </a:solidFill>
            </a:endParaRPr>
          </a:p>
          <a:p>
            <a:pPr algn="just"/>
            <a:endParaRPr lang="es-CL" dirty="0">
              <a:solidFill>
                <a:schemeClr val="accent1"/>
              </a:solidFill>
            </a:endParaRPr>
          </a:p>
        </p:txBody>
      </p:sp>
      <p:pic>
        <p:nvPicPr>
          <p:cNvPr id="2" name="Imagen 1">
            <a:extLst>
              <a:ext uri="{FF2B5EF4-FFF2-40B4-BE49-F238E27FC236}">
                <a16:creationId xmlns:a16="http://schemas.microsoft.com/office/drawing/2014/main" id="{F3102BF8-3D44-4C57-8165-AD8E6ED69F59}"/>
              </a:ext>
            </a:extLst>
          </p:cNvPr>
          <p:cNvPicPr>
            <a:picLocks noChangeAspect="1"/>
          </p:cNvPicPr>
          <p:nvPr/>
        </p:nvPicPr>
        <p:blipFill>
          <a:blip r:embed="rId3"/>
          <a:stretch>
            <a:fillRect/>
          </a:stretch>
        </p:blipFill>
        <p:spPr>
          <a:xfrm>
            <a:off x="386383" y="1339341"/>
            <a:ext cx="5237942" cy="1982488"/>
          </a:xfrm>
          <a:prstGeom prst="rect">
            <a:avLst/>
          </a:prstGeom>
        </p:spPr>
      </p:pic>
      <p:pic>
        <p:nvPicPr>
          <p:cNvPr id="6" name="Imagen 5">
            <a:extLst>
              <a:ext uri="{FF2B5EF4-FFF2-40B4-BE49-F238E27FC236}">
                <a16:creationId xmlns:a16="http://schemas.microsoft.com/office/drawing/2014/main" id="{EDD34970-4CBF-4057-918D-908C47B7788D}"/>
              </a:ext>
            </a:extLst>
          </p:cNvPr>
          <p:cNvPicPr>
            <a:picLocks noChangeAspect="1"/>
          </p:cNvPicPr>
          <p:nvPr/>
        </p:nvPicPr>
        <p:blipFill>
          <a:blip r:embed="rId4"/>
          <a:stretch>
            <a:fillRect/>
          </a:stretch>
        </p:blipFill>
        <p:spPr>
          <a:xfrm>
            <a:off x="386383" y="3321829"/>
            <a:ext cx="5237942" cy="2976333"/>
          </a:xfrm>
          <a:prstGeom prst="rect">
            <a:avLst/>
          </a:prstGeom>
        </p:spPr>
      </p:pic>
      <p:pic>
        <p:nvPicPr>
          <p:cNvPr id="9" name="Imagen 8">
            <a:extLst>
              <a:ext uri="{FF2B5EF4-FFF2-40B4-BE49-F238E27FC236}">
                <a16:creationId xmlns:a16="http://schemas.microsoft.com/office/drawing/2014/main" id="{B2AC26CB-BB66-4488-ABFA-D12E24AD9FCF}"/>
              </a:ext>
            </a:extLst>
          </p:cNvPr>
          <p:cNvPicPr>
            <a:picLocks noChangeAspect="1"/>
          </p:cNvPicPr>
          <p:nvPr/>
        </p:nvPicPr>
        <p:blipFill>
          <a:blip r:embed="rId5"/>
          <a:stretch>
            <a:fillRect/>
          </a:stretch>
        </p:blipFill>
        <p:spPr>
          <a:xfrm>
            <a:off x="5757924" y="1315152"/>
            <a:ext cx="5861858" cy="3668328"/>
          </a:xfrm>
          <a:prstGeom prst="rect">
            <a:avLst/>
          </a:prstGeom>
        </p:spPr>
      </p:pic>
      <p:pic>
        <p:nvPicPr>
          <p:cNvPr id="11" name="Imagen 10">
            <a:extLst>
              <a:ext uri="{FF2B5EF4-FFF2-40B4-BE49-F238E27FC236}">
                <a16:creationId xmlns:a16="http://schemas.microsoft.com/office/drawing/2014/main" id="{6547C6CF-9BC3-45C1-AAFB-8B50221172FA}"/>
              </a:ext>
            </a:extLst>
          </p:cNvPr>
          <p:cNvPicPr>
            <a:picLocks noChangeAspect="1"/>
          </p:cNvPicPr>
          <p:nvPr/>
        </p:nvPicPr>
        <p:blipFill>
          <a:blip r:embed="rId6"/>
          <a:stretch>
            <a:fillRect/>
          </a:stretch>
        </p:blipFill>
        <p:spPr>
          <a:xfrm>
            <a:off x="5757925" y="4977516"/>
            <a:ext cx="5861858" cy="593853"/>
          </a:xfrm>
          <a:prstGeom prst="rect">
            <a:avLst/>
          </a:prstGeom>
        </p:spPr>
      </p:pic>
    </p:spTree>
    <p:extLst>
      <p:ext uri="{BB962C8B-B14F-4D97-AF65-F5344CB8AC3E}">
        <p14:creationId xmlns:p14="http://schemas.microsoft.com/office/powerpoint/2010/main" val="201163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a:latin typeface="Calibri Light" panose="020F0302020204030204" pitchFamily="34" charset="0"/>
                <a:cs typeface="Calibri Light" panose="020F0302020204030204" pitchFamily="34" charset="0"/>
              </a:rPr>
              <a:t>Desafíos – Integración de Sistemas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16</a:t>
            </a:fld>
            <a:endParaRPr lang="es-CL"/>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Picture 3">
            <a:extLst>
              <a:ext uri="{FF2B5EF4-FFF2-40B4-BE49-F238E27FC236}">
                <a16:creationId xmlns:a16="http://schemas.microsoft.com/office/drawing/2014/main" id="{07942336-E3CC-3F4C-A3FF-A6285D6A0C70}"/>
              </a:ext>
            </a:extLst>
          </p:cNvPr>
          <p:cNvPicPr>
            <a:picLocks noChangeAspect="1"/>
          </p:cNvPicPr>
          <p:nvPr/>
        </p:nvPicPr>
        <p:blipFill>
          <a:blip r:embed="rId3"/>
          <a:stretch>
            <a:fillRect/>
          </a:stretch>
        </p:blipFill>
        <p:spPr>
          <a:xfrm>
            <a:off x="5173763" y="1335886"/>
            <a:ext cx="1844474" cy="3206427"/>
          </a:xfrm>
          <a:prstGeom prst="rect">
            <a:avLst/>
          </a:prstGeom>
        </p:spPr>
      </p:pic>
      <p:sp>
        <p:nvSpPr>
          <p:cNvPr id="9" name="Rectángulo 4">
            <a:extLst>
              <a:ext uri="{FF2B5EF4-FFF2-40B4-BE49-F238E27FC236}">
                <a16:creationId xmlns:a16="http://schemas.microsoft.com/office/drawing/2014/main" id="{94BED606-B69A-184F-B09E-3DE2979FCE7C}"/>
              </a:ext>
            </a:extLst>
          </p:cNvPr>
          <p:cNvSpPr/>
          <p:nvPr/>
        </p:nvSpPr>
        <p:spPr>
          <a:xfrm>
            <a:off x="196770" y="4542313"/>
            <a:ext cx="11817752" cy="584775"/>
          </a:xfrm>
          <a:prstGeom prst="rect">
            <a:avLst/>
          </a:prstGeom>
        </p:spPr>
        <p:txBody>
          <a:bodyPr wrap="square">
            <a:spAutoFit/>
          </a:bodyPr>
          <a:lstStyle/>
          <a:p>
            <a:pPr marL="355600" lvl="1" algn="ctr">
              <a:buClr>
                <a:schemeClr val="accent1"/>
              </a:buClr>
              <a:defRPr/>
            </a:pPr>
            <a:r>
              <a:rPr lang="es-CL" sz="3200">
                <a:solidFill>
                  <a:schemeClr val="accent5"/>
                </a:solidFill>
              </a:rPr>
              <a:t>¿Preguntas ?</a:t>
            </a:r>
          </a:p>
        </p:txBody>
      </p:sp>
    </p:spTree>
    <p:extLst>
      <p:ext uri="{BB962C8B-B14F-4D97-AF65-F5344CB8AC3E}">
        <p14:creationId xmlns:p14="http://schemas.microsoft.com/office/powerpoint/2010/main" val="135411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17</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18666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
        <p:nvSpPr>
          <p:cNvPr id="7" name="CuadroTexto 6">
            <a:extLst>
              <a:ext uri="{FF2B5EF4-FFF2-40B4-BE49-F238E27FC236}">
                <a16:creationId xmlns:a16="http://schemas.microsoft.com/office/drawing/2014/main" id="{E41A5011-4737-4879-B8B0-ACB7B41A95DA}"/>
              </a:ext>
            </a:extLst>
          </p:cNvPr>
          <p:cNvSpPr txBox="1"/>
          <p:nvPr/>
        </p:nvSpPr>
        <p:spPr>
          <a:xfrm>
            <a:off x="919812" y="1838139"/>
            <a:ext cx="7475786" cy="4358415"/>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Estructura de las Matrices K</a:t>
            </a:r>
          </a:p>
          <a:p>
            <a:pPr marL="342900" indent="-342900">
              <a:lnSpc>
                <a:spcPct val="150000"/>
              </a:lnSpc>
              <a:buFont typeface="Wingdings" pitchFamily="2" charset="2"/>
              <a:buChar char="q"/>
            </a:pPr>
            <a:r>
              <a:rPr lang="es-ES" sz="2000" dirty="0">
                <a:solidFill>
                  <a:schemeClr val="accent5"/>
                </a:solidFill>
              </a:rPr>
              <a:t>Completitud de campos</a:t>
            </a:r>
          </a:p>
          <a:p>
            <a:pPr marL="800100" lvl="1" indent="-342900">
              <a:lnSpc>
                <a:spcPct val="150000"/>
              </a:lnSpc>
              <a:buFont typeface="Courier New" panose="02070309020205020404" pitchFamily="49" charset="0"/>
              <a:buChar char="o"/>
            </a:pPr>
            <a:r>
              <a:rPr lang="es-ES" sz="2000" dirty="0">
                <a:solidFill>
                  <a:schemeClr val="accent5"/>
                </a:solidFill>
              </a:rPr>
              <a:t>Fuente de información SIRH</a:t>
            </a:r>
          </a:p>
          <a:p>
            <a:pPr marL="800100" lvl="1" indent="-342900">
              <a:lnSpc>
                <a:spcPct val="150000"/>
              </a:lnSpc>
              <a:buFont typeface="Courier New" panose="02070309020205020404" pitchFamily="49" charset="0"/>
              <a:buChar char="o"/>
            </a:pPr>
            <a:r>
              <a:rPr lang="es-ES" sz="2000" dirty="0">
                <a:solidFill>
                  <a:schemeClr val="accent5"/>
                </a:solidFill>
              </a:rPr>
              <a:t>Otras fuentes de información</a:t>
            </a:r>
          </a:p>
          <a:p>
            <a:pPr marL="342900" indent="-342900">
              <a:lnSpc>
                <a:spcPct val="150000"/>
              </a:lnSpc>
              <a:buFont typeface="Wingdings" pitchFamily="2" charset="2"/>
              <a:buChar char="q"/>
            </a:pPr>
            <a:r>
              <a:rPr lang="es-ES" sz="2000" dirty="0">
                <a:solidFill>
                  <a:schemeClr val="accent5"/>
                </a:solidFill>
              </a:rPr>
              <a:t>Aplicación matriz de validación</a:t>
            </a:r>
          </a:p>
          <a:p>
            <a:pPr marL="342900" indent="-342900">
              <a:lnSpc>
                <a:spcPct val="150000"/>
              </a:lnSpc>
              <a:buFont typeface="Wingdings" pitchFamily="2" charset="2"/>
              <a:buChar char="q"/>
            </a:pPr>
            <a:r>
              <a:rPr lang="es-ES" sz="2000" dirty="0">
                <a:solidFill>
                  <a:schemeClr val="accent5"/>
                </a:solidFill>
              </a:rPr>
              <a:t>Errores frecuentes y acciones de corrección</a:t>
            </a:r>
          </a:p>
          <a:p>
            <a:pPr>
              <a:lnSpc>
                <a:spcPct val="150000"/>
              </a:lnSpc>
            </a:pPr>
            <a:br>
              <a:rPr lang="es-ES" sz="2000" dirty="0">
                <a:solidFill>
                  <a:schemeClr val="accent5"/>
                </a:solidFill>
              </a:rPr>
            </a:br>
            <a:r>
              <a:rPr lang="es-CL" sz="2000" dirty="0">
                <a:solidFill>
                  <a:schemeClr val="accent5"/>
                </a:solidFill>
              </a:rPr>
              <a:t> </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4" name="Rectángulo 3">
            <a:extLst>
              <a:ext uri="{FF2B5EF4-FFF2-40B4-BE49-F238E27FC236}">
                <a16:creationId xmlns:a16="http://schemas.microsoft.com/office/drawing/2014/main" id="{8834C7A9-2D40-4817-8102-25D753120BA5}"/>
              </a:ext>
            </a:extLst>
          </p:cNvPr>
          <p:cNvSpPr/>
          <p:nvPr/>
        </p:nvSpPr>
        <p:spPr>
          <a:xfrm>
            <a:off x="5971607" y="3244334"/>
            <a:ext cx="248786" cy="369332"/>
          </a:xfrm>
          <a:prstGeom prst="rect">
            <a:avLst/>
          </a:prstGeom>
        </p:spPr>
        <p:txBody>
          <a:bodyPr wrap="none">
            <a:spAutoFit/>
          </a:bodyPr>
          <a:lstStyle/>
          <a:p>
            <a:r>
              <a:rPr lang="es-CL" dirty="0">
                <a:solidFill>
                  <a:srgbClr val="FF3B3B"/>
                </a:solidFill>
              </a:rPr>
              <a:t> </a:t>
            </a:r>
            <a:endParaRPr lang="es-CL" dirty="0"/>
          </a:p>
        </p:txBody>
      </p:sp>
    </p:spTree>
    <p:extLst>
      <p:ext uri="{BB962C8B-B14F-4D97-AF65-F5344CB8AC3E}">
        <p14:creationId xmlns:p14="http://schemas.microsoft.com/office/powerpoint/2010/main" val="352868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3</a:t>
            </a:fld>
            <a:endParaRPr lang="es-CL"/>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Personal que debe ser informado</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403323" y="1868805"/>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978133" y="3464569"/>
            <a:ext cx="2542684"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Matriz Base K</a:t>
            </a:r>
          </a:p>
        </p:txBody>
      </p:sp>
      <p:sp>
        <p:nvSpPr>
          <p:cNvPr id="9" name="Rectángulo 8">
            <a:extLst>
              <a:ext uri="{FF2B5EF4-FFF2-40B4-BE49-F238E27FC236}">
                <a16:creationId xmlns:a16="http://schemas.microsoft.com/office/drawing/2014/main" id="{3B1B5314-A29A-46CF-80F0-74F4987ECABD}"/>
              </a:ext>
            </a:extLst>
          </p:cNvPr>
          <p:cNvSpPr/>
          <p:nvPr/>
        </p:nvSpPr>
        <p:spPr>
          <a:xfrm>
            <a:off x="4905200" y="2018019"/>
            <a:ext cx="6096000" cy="3416320"/>
          </a:xfrm>
          <a:prstGeom prst="rect">
            <a:avLst/>
          </a:prstGeom>
        </p:spPr>
        <p:txBody>
          <a:bodyPr>
            <a:spAutoFit/>
          </a:bodyPr>
          <a:lstStyle/>
          <a:p>
            <a:pPr marL="1587" indent="0" algn="just">
              <a:buNone/>
            </a:pPr>
            <a:r>
              <a:rPr lang="es-ES" dirty="0">
                <a:solidFill>
                  <a:schemeClr val="accent1"/>
                </a:solidFill>
              </a:rPr>
              <a:t>Solicita registrar todo el personal con cargas familiares reconocidas, que </a:t>
            </a:r>
            <a:r>
              <a:rPr lang="es-ES" b="1" dirty="0">
                <a:solidFill>
                  <a:schemeClr val="accent1"/>
                </a:solidFill>
              </a:rPr>
              <a:t>percibió o no el bono de escolaridad </a:t>
            </a:r>
            <a:r>
              <a:rPr lang="es-ES" dirty="0">
                <a:solidFill>
                  <a:schemeClr val="accent1"/>
                </a:solidFill>
              </a:rPr>
              <a:t>de la Ley de Reajustes vigente </a:t>
            </a:r>
            <a:r>
              <a:rPr lang="es-ES" b="1" dirty="0">
                <a:solidFill>
                  <a:schemeClr val="accent1"/>
                </a:solidFill>
              </a:rPr>
              <a:t>y/o asignación familiar por ellas</a:t>
            </a:r>
            <a:r>
              <a:rPr lang="es-ES" dirty="0">
                <a:solidFill>
                  <a:schemeClr val="accent1"/>
                </a:solidFill>
              </a:rPr>
              <a:t>, </a:t>
            </a:r>
            <a:r>
              <a:rPr lang="es-ES" b="1" dirty="0">
                <a:solidFill>
                  <a:schemeClr val="accent1"/>
                </a:solidFill>
              </a:rPr>
              <a:t>esté o no en funciones </a:t>
            </a:r>
            <a:r>
              <a:rPr lang="es-ES" dirty="0">
                <a:solidFill>
                  <a:schemeClr val="accent1"/>
                </a:solidFill>
              </a:rPr>
              <a:t>a la fecha de corte del informe.</a:t>
            </a:r>
          </a:p>
          <a:p>
            <a:pPr marL="1587" indent="0" algn="just">
              <a:buNone/>
            </a:pPr>
            <a:endParaRPr lang="es-ES" dirty="0">
              <a:solidFill>
                <a:schemeClr val="accent1"/>
              </a:solidFill>
            </a:endParaRPr>
          </a:p>
          <a:p>
            <a:pPr marL="1587" indent="0" algn="just">
              <a:buNone/>
            </a:pPr>
            <a:r>
              <a:rPr lang="es-ES" dirty="0">
                <a:solidFill>
                  <a:schemeClr val="accent1"/>
                </a:solidFill>
              </a:rPr>
              <a:t>Para este personal, se requiere señalar el tramo que le corresponda por su ingreso mensual. Los tramos de ingreso se encuentran señalados en el artículo 1° de la Ley N°18.987; en el artículo 2° de dicha ley, se define lo que debe entenderse como ingreso mensual para estos efectos.</a:t>
            </a:r>
            <a:endParaRPr lang="es-CL" dirty="0">
              <a:solidFill>
                <a:schemeClr val="accent1"/>
              </a:solidFill>
            </a:endParaRPr>
          </a:p>
        </p:txBody>
      </p:sp>
    </p:spTree>
    <p:extLst>
      <p:ext uri="{BB962C8B-B14F-4D97-AF65-F5344CB8AC3E}">
        <p14:creationId xmlns:p14="http://schemas.microsoft.com/office/powerpoint/2010/main" val="135798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4</a:t>
            </a:fld>
            <a:endParaRPr lang="es-CL"/>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49"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Personal que debe ser informado</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2249475" y="1902988"/>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2824285" y="3498753"/>
            <a:ext cx="2542684"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Matriz Base K</a:t>
            </a:r>
          </a:p>
        </p:txBody>
      </p:sp>
      <p:sp>
        <p:nvSpPr>
          <p:cNvPr id="14" name="TextBox 13">
            <a:extLst>
              <a:ext uri="{FF2B5EF4-FFF2-40B4-BE49-F238E27FC236}">
                <a16:creationId xmlns:a16="http://schemas.microsoft.com/office/drawing/2014/main" id="{CFF6B2D1-B45C-D846-B344-BBFD2238EC2A}"/>
              </a:ext>
            </a:extLst>
          </p:cNvPr>
          <p:cNvSpPr txBox="1"/>
          <p:nvPr/>
        </p:nvSpPr>
        <p:spPr>
          <a:xfrm>
            <a:off x="6979231" y="2840138"/>
            <a:ext cx="2506235" cy="2040471"/>
          </a:xfrm>
          <a:prstGeom prst="rect">
            <a:avLst/>
          </a:prstGeom>
          <a:no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1587" indent="0" algn="ctr">
              <a:buNone/>
            </a:pPr>
            <a:endParaRPr lang="es-ES_tradnl" sz="2800" dirty="0">
              <a:solidFill>
                <a:schemeClr val="accent5"/>
              </a:solidFill>
            </a:endParaRPr>
          </a:p>
          <a:p>
            <a:pPr marL="1587" indent="0" algn="ctr">
              <a:buNone/>
            </a:pPr>
            <a:r>
              <a:rPr lang="es-ES_tradnl" sz="2800" dirty="0">
                <a:solidFill>
                  <a:schemeClr val="accent5"/>
                </a:solidFill>
              </a:rPr>
              <a:t>Matriz TEMÁTICA </a:t>
            </a:r>
          </a:p>
          <a:p>
            <a:pPr marL="1587" indent="0" algn="ctr">
              <a:buNone/>
            </a:pPr>
            <a:r>
              <a:rPr lang="es-ES_tradnl" sz="2800" dirty="0">
                <a:solidFill>
                  <a:schemeClr val="accent5"/>
                </a:solidFill>
              </a:rPr>
              <a:t>Acumulativa</a:t>
            </a:r>
          </a:p>
        </p:txBody>
      </p:sp>
      <p:sp>
        <p:nvSpPr>
          <p:cNvPr id="2" name="Rectángulo 1">
            <a:extLst>
              <a:ext uri="{FF2B5EF4-FFF2-40B4-BE49-F238E27FC236}">
                <a16:creationId xmlns:a16="http://schemas.microsoft.com/office/drawing/2014/main" id="{78310007-B974-4AA8-961B-C6C08133D525}"/>
              </a:ext>
            </a:extLst>
          </p:cNvPr>
          <p:cNvSpPr/>
          <p:nvPr/>
        </p:nvSpPr>
        <p:spPr>
          <a:xfrm>
            <a:off x="5965206" y="4297279"/>
            <a:ext cx="4969309" cy="369332"/>
          </a:xfrm>
          <a:prstGeom prst="rect">
            <a:avLst/>
          </a:prstGeom>
        </p:spPr>
        <p:txBody>
          <a:bodyPr wrap="none">
            <a:spAutoFit/>
          </a:bodyPr>
          <a:lstStyle/>
          <a:p>
            <a:pPr marL="1587" indent="0" algn="ctr">
              <a:buNone/>
            </a:pPr>
            <a:r>
              <a:rPr lang="es-ES_tradnl" dirty="0">
                <a:solidFill>
                  <a:schemeClr val="accent5"/>
                </a:solidFill>
              </a:rPr>
              <a:t>Personal de la Dotación / Fuera de la Dotación</a:t>
            </a:r>
          </a:p>
        </p:txBody>
      </p:sp>
    </p:spTree>
    <p:extLst>
      <p:ext uri="{BB962C8B-B14F-4D97-AF65-F5344CB8AC3E}">
        <p14:creationId xmlns:p14="http://schemas.microsoft.com/office/powerpoint/2010/main" val="187151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5</a:t>
            </a:fld>
            <a:endParaRPr lang="es-CL"/>
          </a:p>
        </p:txBody>
      </p:sp>
      <p:sp>
        <p:nvSpPr>
          <p:cNvPr id="6" name="CuadroTexto 5">
            <a:extLst>
              <a:ext uri="{FF2B5EF4-FFF2-40B4-BE49-F238E27FC236}">
                <a16:creationId xmlns:a16="http://schemas.microsoft.com/office/drawing/2014/main" id="{50B31A52-E5B2-4A09-8290-753129E0FA3C}"/>
              </a:ext>
            </a:extLst>
          </p:cNvPr>
          <p:cNvSpPr txBox="1"/>
          <p:nvPr/>
        </p:nvSpPr>
        <p:spPr>
          <a:xfrm>
            <a:off x="5653742" y="1977938"/>
            <a:ext cx="5543176" cy="3089913"/>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b="1" dirty="0">
                <a:solidFill>
                  <a:schemeClr val="accent5"/>
                </a:solidFill>
              </a:rPr>
              <a:t>Matriz K : Personal con cargas familiares</a:t>
            </a:r>
          </a:p>
          <a:p>
            <a:pPr marL="342900" indent="-342900">
              <a:lnSpc>
                <a:spcPct val="150000"/>
              </a:lnSpc>
              <a:buFont typeface="Wingdings" pitchFamily="2" charset="2"/>
              <a:buChar char="q"/>
            </a:pPr>
            <a:r>
              <a:rPr lang="es-ES" sz="2000" dirty="0">
                <a:solidFill>
                  <a:schemeClr val="accent5"/>
                </a:solidFill>
              </a:rPr>
              <a:t>Datos Personales</a:t>
            </a:r>
          </a:p>
          <a:p>
            <a:pPr marL="342900" indent="-342900">
              <a:lnSpc>
                <a:spcPct val="150000"/>
              </a:lnSpc>
              <a:buFont typeface="Wingdings" pitchFamily="2" charset="2"/>
              <a:buChar char="q"/>
            </a:pPr>
            <a:r>
              <a:rPr lang="es-ES" sz="2000" dirty="0">
                <a:solidFill>
                  <a:schemeClr val="accent5"/>
                </a:solidFill>
              </a:rPr>
              <a:t>Datos del cargo : Características del cargo desempeñado efectivamente</a:t>
            </a:r>
          </a:p>
          <a:p>
            <a:pPr marL="342900" indent="-342900">
              <a:lnSpc>
                <a:spcPct val="150000"/>
              </a:lnSpc>
              <a:buFont typeface="Wingdings" pitchFamily="2" charset="2"/>
              <a:buChar char="q"/>
            </a:pPr>
            <a:r>
              <a:rPr lang="es-ES" sz="2000" dirty="0">
                <a:solidFill>
                  <a:schemeClr val="accent5"/>
                </a:solidFill>
              </a:rPr>
              <a:t>Otros : </a:t>
            </a:r>
            <a:r>
              <a:rPr lang="es-CL" sz="2000" dirty="0">
                <a:solidFill>
                  <a:schemeClr val="accent5"/>
                </a:solidFill>
              </a:rPr>
              <a:t>Características del Beneficio.</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K – Matriz Temática</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graphicFrame>
        <p:nvGraphicFramePr>
          <p:cNvPr id="9" name="Diagram 8">
            <a:extLst>
              <a:ext uri="{FF2B5EF4-FFF2-40B4-BE49-F238E27FC236}">
                <a16:creationId xmlns:a16="http://schemas.microsoft.com/office/drawing/2014/main" id="{EA813411-1E8F-FE4C-ACD2-BC328CD31AA8}"/>
              </a:ext>
            </a:extLst>
          </p:cNvPr>
          <p:cNvGraphicFramePr/>
          <p:nvPr>
            <p:extLst>
              <p:ext uri="{D42A27DB-BD31-4B8C-83A1-F6EECF244321}">
                <p14:modId xmlns:p14="http://schemas.microsoft.com/office/powerpoint/2010/main" val="2337857963"/>
              </p:ext>
            </p:extLst>
          </p:nvPr>
        </p:nvGraphicFramePr>
        <p:xfrm>
          <a:off x="-95250" y="1135974"/>
          <a:ext cx="58140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8"/>
          <a:stretch>
            <a:fillRect/>
          </a:stretch>
        </p:blipFill>
        <p:spPr>
          <a:xfrm>
            <a:off x="9793131" y="4983480"/>
            <a:ext cx="2271122" cy="1509290"/>
          </a:xfrm>
          <a:prstGeom prst="rect">
            <a:avLst/>
          </a:prstGeom>
        </p:spPr>
      </p:pic>
    </p:spTree>
    <p:extLst>
      <p:ext uri="{BB962C8B-B14F-4D97-AF65-F5344CB8AC3E}">
        <p14:creationId xmlns:p14="http://schemas.microsoft.com/office/powerpoint/2010/main" val="408787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6</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sp>
        <p:nvSpPr>
          <p:cNvPr id="2" name="CuadroTexto 1">
            <a:extLst>
              <a:ext uri="{FF2B5EF4-FFF2-40B4-BE49-F238E27FC236}">
                <a16:creationId xmlns:a16="http://schemas.microsoft.com/office/drawing/2014/main" id="{C11B9D83-2355-4A95-B7B4-5D806EE749DD}"/>
              </a:ext>
            </a:extLst>
          </p:cNvPr>
          <p:cNvSpPr txBox="1"/>
          <p:nvPr/>
        </p:nvSpPr>
        <p:spPr>
          <a:xfrm>
            <a:off x="321279" y="2144887"/>
            <a:ext cx="9471852" cy="4536142"/>
          </a:xfrm>
          <a:prstGeom prst="rect">
            <a:avLst/>
          </a:prstGeom>
          <a:solidFill>
            <a:schemeClr val="bg1"/>
          </a:solid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230187" indent="-228600">
              <a:buFont typeface="+mj-lt"/>
              <a:buAutoNum type="arabicPeriod"/>
            </a:pPr>
            <a:r>
              <a:rPr lang="es-CL" sz="1600" dirty="0">
                <a:solidFill>
                  <a:schemeClr val="accent1"/>
                </a:solidFill>
              </a:rPr>
              <a:t>Llevar a Excel las variables consultadas, incorporando las columnas ESTAB y CORR_CTO</a:t>
            </a:r>
          </a:p>
        </p:txBody>
      </p:sp>
      <p:pic>
        <p:nvPicPr>
          <p:cNvPr id="4" name="Imagen 3">
            <a:extLst>
              <a:ext uri="{FF2B5EF4-FFF2-40B4-BE49-F238E27FC236}">
                <a16:creationId xmlns:a16="http://schemas.microsoft.com/office/drawing/2014/main" id="{67734AFC-85EE-4B3E-8F21-EDF0B08145E9}"/>
              </a:ext>
            </a:extLst>
          </p:cNvPr>
          <p:cNvPicPr>
            <a:picLocks noChangeAspect="1"/>
          </p:cNvPicPr>
          <p:nvPr/>
        </p:nvPicPr>
        <p:blipFill>
          <a:blip r:embed="rId4"/>
          <a:stretch>
            <a:fillRect/>
          </a:stretch>
        </p:blipFill>
        <p:spPr>
          <a:xfrm>
            <a:off x="430305" y="2904824"/>
            <a:ext cx="11080377" cy="1640022"/>
          </a:xfrm>
          <a:prstGeom prst="rect">
            <a:avLst/>
          </a:prstGeom>
        </p:spPr>
      </p:pic>
    </p:spTree>
    <p:extLst>
      <p:ext uri="{BB962C8B-B14F-4D97-AF65-F5344CB8AC3E}">
        <p14:creationId xmlns:p14="http://schemas.microsoft.com/office/powerpoint/2010/main" val="428743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7</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sp>
        <p:nvSpPr>
          <p:cNvPr id="2" name="CuadroTexto 1">
            <a:extLst>
              <a:ext uri="{FF2B5EF4-FFF2-40B4-BE49-F238E27FC236}">
                <a16:creationId xmlns:a16="http://schemas.microsoft.com/office/drawing/2014/main" id="{C11B9D83-2355-4A95-B7B4-5D806EE749DD}"/>
              </a:ext>
            </a:extLst>
          </p:cNvPr>
          <p:cNvSpPr txBox="1"/>
          <p:nvPr/>
        </p:nvSpPr>
        <p:spPr>
          <a:xfrm>
            <a:off x="754911" y="1390242"/>
            <a:ext cx="4561160" cy="4536142"/>
          </a:xfrm>
          <a:prstGeom prst="rect">
            <a:avLst/>
          </a:prstGeom>
          <a:solidFill>
            <a:schemeClr val="bg1"/>
          </a:solid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1587"/>
            <a:r>
              <a:rPr lang="es-CL" sz="1600" dirty="0">
                <a:solidFill>
                  <a:schemeClr val="accent1"/>
                </a:solidFill>
              </a:rPr>
              <a:t>2. Extraer Información del Modulo de Cargas </a:t>
            </a:r>
          </a:p>
          <a:p>
            <a:pPr marL="1587"/>
            <a:r>
              <a:rPr lang="es-CL" sz="1600" dirty="0">
                <a:solidFill>
                  <a:schemeClr val="accent1"/>
                </a:solidFill>
              </a:rPr>
              <a:t>Familiares en SIRH</a:t>
            </a:r>
          </a:p>
          <a:p>
            <a:pPr marL="1587"/>
            <a:endParaRPr lang="es-ES" dirty="0">
              <a:solidFill>
                <a:schemeClr val="accent1"/>
              </a:solidFill>
            </a:endParaRPr>
          </a:p>
          <a:p>
            <a:pPr marL="1587"/>
            <a:r>
              <a:rPr lang="es-ES" sz="1600" dirty="0">
                <a:solidFill>
                  <a:schemeClr val="accent1"/>
                </a:solidFill>
              </a:rPr>
              <a:t>Para sacar información de las cargas familiares </a:t>
            </a:r>
          </a:p>
          <a:p>
            <a:pPr marL="1587"/>
            <a:r>
              <a:rPr lang="es-ES" sz="1600" dirty="0">
                <a:solidFill>
                  <a:schemeClr val="accent1"/>
                </a:solidFill>
              </a:rPr>
              <a:t>debemos acceder a:</a:t>
            </a:r>
          </a:p>
          <a:p>
            <a:pPr marL="1587"/>
            <a:endParaRPr lang="es-ES" sz="1600" dirty="0">
              <a:solidFill>
                <a:schemeClr val="accent1"/>
              </a:solidFill>
            </a:endParaRPr>
          </a:p>
          <a:p>
            <a:pPr marL="1587"/>
            <a:r>
              <a:rPr lang="es-ES" sz="1600" dirty="0">
                <a:solidFill>
                  <a:schemeClr val="accent1"/>
                </a:solidFill>
              </a:rPr>
              <a:t>Módulo de Personal-&gt; Hoja de Vida -&gt; </a:t>
            </a:r>
          </a:p>
          <a:p>
            <a:pPr marL="1587"/>
            <a:r>
              <a:rPr lang="es-ES" sz="1600" dirty="0">
                <a:solidFill>
                  <a:schemeClr val="accent1"/>
                </a:solidFill>
              </a:rPr>
              <a:t>Mantención Datos de Personal -&gt; Cargas Familiares</a:t>
            </a:r>
          </a:p>
          <a:p>
            <a:pPr marL="1587"/>
            <a:endParaRPr lang="es-ES" sz="1600" dirty="0">
              <a:solidFill>
                <a:schemeClr val="accent1"/>
              </a:solidFill>
            </a:endParaRPr>
          </a:p>
          <a:p>
            <a:pPr marL="1587"/>
            <a:endParaRPr lang="es-ES" sz="1600" dirty="0">
              <a:solidFill>
                <a:schemeClr val="accent1"/>
              </a:solidFill>
            </a:endParaRPr>
          </a:p>
          <a:p>
            <a:pPr marL="1587"/>
            <a:endParaRPr lang="es-CL" sz="1600" dirty="0">
              <a:solidFill>
                <a:schemeClr val="accent1"/>
              </a:solidFill>
            </a:endParaRPr>
          </a:p>
        </p:txBody>
      </p:sp>
      <p:pic>
        <p:nvPicPr>
          <p:cNvPr id="9" name="Imagen 8">
            <a:extLst>
              <a:ext uri="{FF2B5EF4-FFF2-40B4-BE49-F238E27FC236}">
                <a16:creationId xmlns:a16="http://schemas.microsoft.com/office/drawing/2014/main" id="{5D690762-8BD6-422E-90DB-94000696FC91}"/>
              </a:ext>
            </a:extLst>
          </p:cNvPr>
          <p:cNvPicPr>
            <a:picLocks noChangeAspect="1"/>
          </p:cNvPicPr>
          <p:nvPr/>
        </p:nvPicPr>
        <p:blipFill>
          <a:blip r:embed="rId4"/>
          <a:stretch>
            <a:fillRect/>
          </a:stretch>
        </p:blipFill>
        <p:spPr>
          <a:xfrm>
            <a:off x="6003076" y="1278482"/>
            <a:ext cx="5434013" cy="4759662"/>
          </a:xfrm>
          <a:prstGeom prst="rect">
            <a:avLst/>
          </a:prstGeom>
        </p:spPr>
      </p:pic>
      <p:sp>
        <p:nvSpPr>
          <p:cNvPr id="12" name="Rectángulo 11">
            <a:extLst>
              <a:ext uri="{FF2B5EF4-FFF2-40B4-BE49-F238E27FC236}">
                <a16:creationId xmlns:a16="http://schemas.microsoft.com/office/drawing/2014/main" id="{2D722F55-7536-44EB-9709-2CD49E68451E}"/>
              </a:ext>
            </a:extLst>
          </p:cNvPr>
          <p:cNvSpPr/>
          <p:nvPr/>
        </p:nvSpPr>
        <p:spPr>
          <a:xfrm>
            <a:off x="754911" y="4088293"/>
            <a:ext cx="4921270" cy="1323439"/>
          </a:xfrm>
          <a:prstGeom prst="rect">
            <a:avLst/>
          </a:prstGeom>
        </p:spPr>
        <p:txBody>
          <a:bodyPr wrap="square">
            <a:spAutoFit/>
          </a:bodyPr>
          <a:lstStyle/>
          <a:p>
            <a:pPr algn="just"/>
            <a:r>
              <a:rPr lang="es-ES" sz="1600" dirty="0">
                <a:solidFill>
                  <a:schemeClr val="accent1"/>
                </a:solidFill>
              </a:rPr>
              <a:t>Para la extracción de nuestro </a:t>
            </a:r>
            <a:r>
              <a:rPr lang="es-ES" sz="1600" dirty="0" err="1">
                <a:solidFill>
                  <a:schemeClr val="accent1"/>
                </a:solidFill>
              </a:rPr>
              <a:t>Listador</a:t>
            </a:r>
            <a:r>
              <a:rPr lang="es-ES" sz="1600" dirty="0">
                <a:solidFill>
                  <a:schemeClr val="accent1"/>
                </a:solidFill>
              </a:rPr>
              <a:t> debemos tener presente que por definición de DIPRES, la Matriz K es </a:t>
            </a:r>
            <a:r>
              <a:rPr lang="es-ES" sz="1600" b="1" dirty="0">
                <a:solidFill>
                  <a:schemeClr val="accent1"/>
                </a:solidFill>
              </a:rPr>
              <a:t>acumulada</a:t>
            </a:r>
            <a:r>
              <a:rPr lang="es-ES" sz="1600" dirty="0">
                <a:solidFill>
                  <a:schemeClr val="accent1"/>
                </a:solidFill>
              </a:rPr>
              <a:t>, por lo tanto, debemos trabajar tanto con los contratos vigentes como no vigentes.</a:t>
            </a:r>
            <a:endParaRPr lang="es-CL" sz="1600" dirty="0">
              <a:solidFill>
                <a:schemeClr val="accent1"/>
              </a:solidFill>
            </a:endParaRPr>
          </a:p>
        </p:txBody>
      </p:sp>
    </p:spTree>
    <p:extLst>
      <p:ext uri="{BB962C8B-B14F-4D97-AF65-F5344CB8AC3E}">
        <p14:creationId xmlns:p14="http://schemas.microsoft.com/office/powerpoint/2010/main" val="282690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8</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pic>
        <p:nvPicPr>
          <p:cNvPr id="11" name="Imagen 10">
            <a:extLst>
              <a:ext uri="{FF2B5EF4-FFF2-40B4-BE49-F238E27FC236}">
                <a16:creationId xmlns:a16="http://schemas.microsoft.com/office/drawing/2014/main" id="{5860314E-7AFC-411A-B5DB-5B4498AAAEF9}"/>
              </a:ext>
            </a:extLst>
          </p:cNvPr>
          <p:cNvPicPr>
            <a:picLocks noChangeAspect="1"/>
          </p:cNvPicPr>
          <p:nvPr/>
        </p:nvPicPr>
        <p:blipFill>
          <a:blip r:embed="rId4"/>
          <a:stretch>
            <a:fillRect/>
          </a:stretch>
        </p:blipFill>
        <p:spPr>
          <a:xfrm>
            <a:off x="1983076" y="1049325"/>
            <a:ext cx="7225578" cy="5443445"/>
          </a:xfrm>
          <a:prstGeom prst="rect">
            <a:avLst/>
          </a:prstGeom>
        </p:spPr>
      </p:pic>
    </p:spTree>
    <p:extLst>
      <p:ext uri="{BB962C8B-B14F-4D97-AF65-F5344CB8AC3E}">
        <p14:creationId xmlns:p14="http://schemas.microsoft.com/office/powerpoint/2010/main" val="242199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9</a:t>
            </a:fld>
            <a:endParaRPr lang="es-CL"/>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Procedimiento Construcción Matriz K</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10" name="Picture 9">
            <a:extLst>
              <a:ext uri="{FF2B5EF4-FFF2-40B4-BE49-F238E27FC236}">
                <a16:creationId xmlns:a16="http://schemas.microsoft.com/office/drawing/2014/main" id="{EED81E1C-6C77-AA4C-AA2F-637F144C3CCF}"/>
              </a:ext>
            </a:extLst>
          </p:cNvPr>
          <p:cNvPicPr>
            <a:picLocks noChangeAspect="1"/>
          </p:cNvPicPr>
          <p:nvPr/>
        </p:nvPicPr>
        <p:blipFill>
          <a:blip r:embed="rId3"/>
          <a:stretch>
            <a:fillRect/>
          </a:stretch>
        </p:blipFill>
        <p:spPr>
          <a:xfrm>
            <a:off x="9793131" y="4983480"/>
            <a:ext cx="2271122" cy="1509290"/>
          </a:xfrm>
          <a:prstGeom prst="rect">
            <a:avLst/>
          </a:prstGeom>
        </p:spPr>
      </p:pic>
      <p:pic>
        <p:nvPicPr>
          <p:cNvPr id="2" name="Imagen 1">
            <a:extLst>
              <a:ext uri="{FF2B5EF4-FFF2-40B4-BE49-F238E27FC236}">
                <a16:creationId xmlns:a16="http://schemas.microsoft.com/office/drawing/2014/main" id="{79331ABF-2B5A-41EA-9FFC-0A67B4989DFB}"/>
              </a:ext>
            </a:extLst>
          </p:cNvPr>
          <p:cNvPicPr>
            <a:picLocks noChangeAspect="1"/>
          </p:cNvPicPr>
          <p:nvPr/>
        </p:nvPicPr>
        <p:blipFill>
          <a:blip r:embed="rId4"/>
          <a:stretch>
            <a:fillRect/>
          </a:stretch>
        </p:blipFill>
        <p:spPr>
          <a:xfrm>
            <a:off x="1797424" y="974961"/>
            <a:ext cx="7167282" cy="5428162"/>
          </a:xfrm>
          <a:prstGeom prst="rect">
            <a:avLst/>
          </a:prstGeom>
        </p:spPr>
      </p:pic>
    </p:spTree>
    <p:extLst>
      <p:ext uri="{BB962C8B-B14F-4D97-AF65-F5344CB8AC3E}">
        <p14:creationId xmlns:p14="http://schemas.microsoft.com/office/powerpoint/2010/main" val="1331245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17883</TotalTime>
  <Words>643</Words>
  <Application>Microsoft Office PowerPoint</Application>
  <PresentationFormat>Panorámica</PresentationFormat>
  <Paragraphs>117</Paragraphs>
  <Slides>17</Slides>
  <Notes>15</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5" baseType="lpstr">
      <vt:lpstr>Arial</vt:lpstr>
      <vt:lpstr>Calibri</vt:lpstr>
      <vt:lpstr>Calibri Light</vt:lpstr>
      <vt:lpstr>Courier New</vt:lpstr>
      <vt:lpstr>Wingdings</vt:lpstr>
      <vt:lpstr>1_Contenido</vt:lpstr>
      <vt:lpstr>Office Theme</vt:lpstr>
      <vt:lpstr>Diapositiva de think-cell</vt:lpstr>
      <vt:lpstr>Presentación de PowerPoint</vt:lpstr>
      <vt:lpstr>CONTENIDOS DE LA PRESENTACION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Desafíos – Integración de Sistemas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kristopher.gomez@minsal.cl</cp:lastModifiedBy>
  <cp:revision>363</cp:revision>
  <cp:lastPrinted>2019-06-11T14:26:20Z</cp:lastPrinted>
  <dcterms:created xsi:type="dcterms:W3CDTF">2018-02-12T19:45:10Z</dcterms:created>
  <dcterms:modified xsi:type="dcterms:W3CDTF">2019-09-09T19:49:44Z</dcterms:modified>
</cp:coreProperties>
</file>