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png&amp;ehk=sftSbQLEHWvq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81" r:id="rId2"/>
  </p:sldMasterIdLst>
  <p:notesMasterIdLst>
    <p:notesMasterId r:id="rId36"/>
  </p:notesMasterIdLst>
  <p:sldIdLst>
    <p:sldId id="260" r:id="rId3"/>
    <p:sldId id="263" r:id="rId4"/>
    <p:sldId id="353" r:id="rId5"/>
    <p:sldId id="296" r:id="rId6"/>
    <p:sldId id="371" r:id="rId7"/>
    <p:sldId id="372" r:id="rId8"/>
    <p:sldId id="373" r:id="rId9"/>
    <p:sldId id="374" r:id="rId10"/>
    <p:sldId id="375" r:id="rId11"/>
    <p:sldId id="376" r:id="rId12"/>
    <p:sldId id="354" r:id="rId13"/>
    <p:sldId id="357" r:id="rId14"/>
    <p:sldId id="359" r:id="rId15"/>
    <p:sldId id="369" r:id="rId16"/>
    <p:sldId id="355" r:id="rId17"/>
    <p:sldId id="341" r:id="rId18"/>
    <p:sldId id="360" r:id="rId19"/>
    <p:sldId id="361" r:id="rId20"/>
    <p:sldId id="362" r:id="rId21"/>
    <p:sldId id="365" r:id="rId22"/>
    <p:sldId id="366" r:id="rId23"/>
    <p:sldId id="344" r:id="rId24"/>
    <p:sldId id="346" r:id="rId25"/>
    <p:sldId id="345" r:id="rId26"/>
    <p:sldId id="347" r:id="rId27"/>
    <p:sldId id="348" r:id="rId28"/>
    <p:sldId id="349" r:id="rId29"/>
    <p:sldId id="350" r:id="rId30"/>
    <p:sldId id="351" r:id="rId31"/>
    <p:sldId id="352" r:id="rId32"/>
    <p:sldId id="368" r:id="rId33"/>
    <p:sldId id="370" r:id="rId34"/>
    <p:sldId id="310" r:id="rId35"/>
  </p:sldIdLst>
  <p:sldSz cx="12192000" cy="6858000"/>
  <p:notesSz cx="6797675" cy="9926638"/>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7B4"/>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6"/>
  </p:normalViewPr>
  <p:slideViewPr>
    <p:cSldViewPr snapToGrid="0">
      <p:cViewPr varScale="1">
        <p:scale>
          <a:sx n="103" d="100"/>
          <a:sy n="103" d="100"/>
        </p:scale>
        <p:origin x="138" y="2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6D-4F6B-A67D-F0C8135005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6D-4F6B-A67D-F0C813500585}"/>
              </c:ext>
            </c:extLst>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DIPRES</c:v>
                </c:pt>
                <c:pt idx="1">
                  <c:v>OTRAS LINEAS</c:v>
                </c:pt>
              </c:strCache>
              <c:extLst/>
            </c:strRef>
          </c:cat>
          <c:val>
            <c:numRef>
              <c:f>Hoja1!$B$2:$B$5</c:f>
              <c:numCache>
                <c:formatCode>0%</c:formatCode>
                <c:ptCount val="4"/>
                <c:pt idx="0">
                  <c:v>0.2</c:v>
                </c:pt>
                <c:pt idx="1">
                  <c:v>0.8</c:v>
                </c:pt>
              </c:numCache>
              <c:extLst/>
            </c:numRef>
          </c:val>
          <c:extLst>
            <c:ext xmlns:c16="http://schemas.microsoft.com/office/drawing/2014/chart" uri="{C3380CC4-5D6E-409C-BE32-E72D297353CC}">
              <c16:uniqueId val="{00000000-1597-4887-9E29-CE7B1632B8C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rgbClr val="000000"/>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a:defRPr sz="1200"/>
            </a:lvl1pPr>
          </a:lstStyle>
          <a:p>
            <a:endParaRPr lang="es-CL"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CC3E86-84A7-4CD0-8A1A-E63AA22741ED}" type="datetimeFigureOut">
              <a:rPr lang="es-CL" smtClean="0"/>
              <a:t>10-09-2019</a:t>
            </a:fld>
            <a:endParaRPr lang="es-CL"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CL"/>
              <a:t>Editar los estilos de texto del patrón</a:t>
            </a:r>
          </a:p>
          <a:p>
            <a:pPr lvl="1"/>
            <a:r>
              <a:rPr lang="es-CL"/>
              <a:t>Segundo nivel</a:t>
            </a:r>
          </a:p>
          <a:p>
            <a:pPr lvl="2"/>
            <a:r>
              <a:rPr lang="es-CL"/>
              <a:t>Tercer nivel</a:t>
            </a:r>
          </a:p>
          <a:p>
            <a:pPr lvl="3"/>
            <a:r>
              <a:rPr lang="es-CL"/>
              <a:t>Cuarto nivel</a:t>
            </a:r>
          </a:p>
          <a:p>
            <a:pPr lvl="4"/>
            <a:r>
              <a:rPr lang="es-CL"/>
              <a:t>Quinto nivel</a:t>
            </a:r>
            <a:endParaRPr lang="es-CL" dirty="0"/>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a:defRPr sz="1200"/>
            </a:lvl1pPr>
          </a:lstStyle>
          <a:p>
            <a:endParaRPr lang="es-CL"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A81DFA-E783-40CB-8634-884E55B23E34}" type="slidenum">
              <a:rPr lang="es-CL" smtClean="0"/>
              <a:t>‹Nº›</a:t>
            </a:fld>
            <a:endParaRPr lang="es-CL" dirty="0"/>
          </a:p>
        </p:txBody>
      </p:sp>
    </p:spTree>
    <p:extLst>
      <p:ext uri="{BB962C8B-B14F-4D97-AF65-F5344CB8AC3E}">
        <p14:creationId xmlns:p14="http://schemas.microsoft.com/office/powerpoint/2010/main" val="15317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a:t>
            </a:fld>
            <a:endParaRPr lang="es-CL" dirty="0"/>
          </a:p>
        </p:txBody>
      </p:sp>
    </p:spTree>
    <p:extLst>
      <p:ext uri="{BB962C8B-B14F-4D97-AF65-F5344CB8AC3E}">
        <p14:creationId xmlns:p14="http://schemas.microsoft.com/office/powerpoint/2010/main" val="3391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16</a:t>
            </a:fld>
            <a:endParaRPr lang="es-CL" dirty="0"/>
          </a:p>
        </p:txBody>
      </p:sp>
    </p:spTree>
    <p:extLst>
      <p:ext uri="{BB962C8B-B14F-4D97-AF65-F5344CB8AC3E}">
        <p14:creationId xmlns:p14="http://schemas.microsoft.com/office/powerpoint/2010/main" val="146372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17</a:t>
            </a:fld>
            <a:endParaRPr lang="es-CL" dirty="0"/>
          </a:p>
        </p:txBody>
      </p:sp>
    </p:spTree>
    <p:extLst>
      <p:ext uri="{BB962C8B-B14F-4D97-AF65-F5344CB8AC3E}">
        <p14:creationId xmlns:p14="http://schemas.microsoft.com/office/powerpoint/2010/main" val="708790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18</a:t>
            </a:fld>
            <a:endParaRPr lang="es-CL" dirty="0"/>
          </a:p>
        </p:txBody>
      </p:sp>
    </p:spTree>
    <p:extLst>
      <p:ext uri="{BB962C8B-B14F-4D97-AF65-F5344CB8AC3E}">
        <p14:creationId xmlns:p14="http://schemas.microsoft.com/office/powerpoint/2010/main" val="85981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19</a:t>
            </a:fld>
            <a:endParaRPr lang="es-CL" dirty="0"/>
          </a:p>
        </p:txBody>
      </p:sp>
    </p:spTree>
    <p:extLst>
      <p:ext uri="{BB962C8B-B14F-4D97-AF65-F5344CB8AC3E}">
        <p14:creationId xmlns:p14="http://schemas.microsoft.com/office/powerpoint/2010/main" val="3488952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20</a:t>
            </a:fld>
            <a:endParaRPr lang="es-CL" dirty="0"/>
          </a:p>
        </p:txBody>
      </p:sp>
    </p:spTree>
    <p:extLst>
      <p:ext uri="{BB962C8B-B14F-4D97-AF65-F5344CB8AC3E}">
        <p14:creationId xmlns:p14="http://schemas.microsoft.com/office/powerpoint/2010/main" val="54683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21</a:t>
            </a:fld>
            <a:endParaRPr lang="es-CL" dirty="0"/>
          </a:p>
        </p:txBody>
      </p:sp>
    </p:spTree>
    <p:extLst>
      <p:ext uri="{BB962C8B-B14F-4D97-AF65-F5344CB8AC3E}">
        <p14:creationId xmlns:p14="http://schemas.microsoft.com/office/powerpoint/2010/main" val="137256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22</a:t>
            </a:fld>
            <a:endParaRPr lang="es-CL"/>
          </a:p>
        </p:txBody>
      </p:sp>
    </p:spTree>
    <p:extLst>
      <p:ext uri="{BB962C8B-B14F-4D97-AF65-F5344CB8AC3E}">
        <p14:creationId xmlns:p14="http://schemas.microsoft.com/office/powerpoint/2010/main" val="31849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23</a:t>
            </a:fld>
            <a:endParaRPr lang="es-CL"/>
          </a:p>
        </p:txBody>
      </p:sp>
    </p:spTree>
    <p:extLst>
      <p:ext uri="{BB962C8B-B14F-4D97-AF65-F5344CB8AC3E}">
        <p14:creationId xmlns:p14="http://schemas.microsoft.com/office/powerpoint/2010/main" val="3758968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24</a:t>
            </a:fld>
            <a:endParaRPr lang="es-CL"/>
          </a:p>
        </p:txBody>
      </p:sp>
    </p:spTree>
    <p:extLst>
      <p:ext uri="{BB962C8B-B14F-4D97-AF65-F5344CB8AC3E}">
        <p14:creationId xmlns:p14="http://schemas.microsoft.com/office/powerpoint/2010/main" val="177413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25</a:t>
            </a:fld>
            <a:endParaRPr lang="es-CL"/>
          </a:p>
        </p:txBody>
      </p:sp>
    </p:spTree>
    <p:extLst>
      <p:ext uri="{BB962C8B-B14F-4D97-AF65-F5344CB8AC3E}">
        <p14:creationId xmlns:p14="http://schemas.microsoft.com/office/powerpoint/2010/main" val="75855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a:t>
            </a:fld>
            <a:endParaRPr lang="es-CL" dirty="0"/>
          </a:p>
        </p:txBody>
      </p:sp>
    </p:spTree>
    <p:extLst>
      <p:ext uri="{BB962C8B-B14F-4D97-AF65-F5344CB8AC3E}">
        <p14:creationId xmlns:p14="http://schemas.microsoft.com/office/powerpoint/2010/main" val="217865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26</a:t>
            </a:fld>
            <a:endParaRPr lang="es-CL"/>
          </a:p>
        </p:txBody>
      </p:sp>
    </p:spTree>
    <p:extLst>
      <p:ext uri="{BB962C8B-B14F-4D97-AF65-F5344CB8AC3E}">
        <p14:creationId xmlns:p14="http://schemas.microsoft.com/office/powerpoint/2010/main" val="3152221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27</a:t>
            </a:fld>
            <a:endParaRPr lang="es-CL"/>
          </a:p>
        </p:txBody>
      </p:sp>
    </p:spTree>
    <p:extLst>
      <p:ext uri="{BB962C8B-B14F-4D97-AF65-F5344CB8AC3E}">
        <p14:creationId xmlns:p14="http://schemas.microsoft.com/office/powerpoint/2010/main" val="1982119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28</a:t>
            </a:fld>
            <a:endParaRPr lang="es-CL"/>
          </a:p>
        </p:txBody>
      </p:sp>
    </p:spTree>
    <p:extLst>
      <p:ext uri="{BB962C8B-B14F-4D97-AF65-F5344CB8AC3E}">
        <p14:creationId xmlns:p14="http://schemas.microsoft.com/office/powerpoint/2010/main" val="269863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29</a:t>
            </a:fld>
            <a:endParaRPr lang="es-CL"/>
          </a:p>
        </p:txBody>
      </p:sp>
    </p:spTree>
    <p:extLst>
      <p:ext uri="{BB962C8B-B14F-4D97-AF65-F5344CB8AC3E}">
        <p14:creationId xmlns:p14="http://schemas.microsoft.com/office/powerpoint/2010/main" val="3402623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30</a:t>
            </a:fld>
            <a:endParaRPr lang="es-CL"/>
          </a:p>
        </p:txBody>
      </p:sp>
    </p:spTree>
    <p:extLst>
      <p:ext uri="{BB962C8B-B14F-4D97-AF65-F5344CB8AC3E}">
        <p14:creationId xmlns:p14="http://schemas.microsoft.com/office/powerpoint/2010/main" val="1983558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31</a:t>
            </a:fld>
            <a:endParaRPr lang="es-CL"/>
          </a:p>
        </p:txBody>
      </p:sp>
    </p:spTree>
    <p:extLst>
      <p:ext uri="{BB962C8B-B14F-4D97-AF65-F5344CB8AC3E}">
        <p14:creationId xmlns:p14="http://schemas.microsoft.com/office/powerpoint/2010/main" val="1956962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32</a:t>
            </a:fld>
            <a:endParaRPr lang="es-CL"/>
          </a:p>
        </p:txBody>
      </p:sp>
    </p:spTree>
    <p:extLst>
      <p:ext uri="{BB962C8B-B14F-4D97-AF65-F5344CB8AC3E}">
        <p14:creationId xmlns:p14="http://schemas.microsoft.com/office/powerpoint/2010/main" val="1916947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33</a:t>
            </a:fld>
            <a:endParaRPr lang="es-CL" dirty="0"/>
          </a:p>
        </p:txBody>
      </p:sp>
    </p:spTree>
    <p:extLst>
      <p:ext uri="{BB962C8B-B14F-4D97-AF65-F5344CB8AC3E}">
        <p14:creationId xmlns:p14="http://schemas.microsoft.com/office/powerpoint/2010/main" val="164080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a:t>
            </a:fld>
            <a:endParaRPr lang="es-CL" dirty="0"/>
          </a:p>
        </p:txBody>
      </p:sp>
    </p:spTree>
    <p:extLst>
      <p:ext uri="{BB962C8B-B14F-4D97-AF65-F5344CB8AC3E}">
        <p14:creationId xmlns:p14="http://schemas.microsoft.com/office/powerpoint/2010/main" val="135934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4</a:t>
            </a:fld>
            <a:endParaRPr lang="es-CL" dirty="0"/>
          </a:p>
        </p:txBody>
      </p:sp>
    </p:spTree>
    <p:extLst>
      <p:ext uri="{BB962C8B-B14F-4D97-AF65-F5344CB8AC3E}">
        <p14:creationId xmlns:p14="http://schemas.microsoft.com/office/powerpoint/2010/main" val="425544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11</a:t>
            </a:fld>
            <a:endParaRPr lang="es-CL" dirty="0"/>
          </a:p>
        </p:txBody>
      </p:sp>
    </p:spTree>
    <p:extLst>
      <p:ext uri="{BB962C8B-B14F-4D97-AF65-F5344CB8AC3E}">
        <p14:creationId xmlns:p14="http://schemas.microsoft.com/office/powerpoint/2010/main" val="145717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12</a:t>
            </a:fld>
            <a:endParaRPr lang="es-CL" dirty="0"/>
          </a:p>
        </p:txBody>
      </p:sp>
    </p:spTree>
    <p:extLst>
      <p:ext uri="{BB962C8B-B14F-4D97-AF65-F5344CB8AC3E}">
        <p14:creationId xmlns:p14="http://schemas.microsoft.com/office/powerpoint/2010/main" val="192804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13</a:t>
            </a:fld>
            <a:endParaRPr lang="es-CL" dirty="0"/>
          </a:p>
        </p:txBody>
      </p:sp>
    </p:spTree>
    <p:extLst>
      <p:ext uri="{BB962C8B-B14F-4D97-AF65-F5344CB8AC3E}">
        <p14:creationId xmlns:p14="http://schemas.microsoft.com/office/powerpoint/2010/main" val="328877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14</a:t>
            </a:fld>
            <a:endParaRPr lang="es-CL" dirty="0"/>
          </a:p>
        </p:txBody>
      </p:sp>
    </p:spTree>
    <p:extLst>
      <p:ext uri="{BB962C8B-B14F-4D97-AF65-F5344CB8AC3E}">
        <p14:creationId xmlns:p14="http://schemas.microsoft.com/office/powerpoint/2010/main" val="121642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15</a:t>
            </a:fld>
            <a:endParaRPr lang="es-CL" dirty="0"/>
          </a:p>
        </p:txBody>
      </p:sp>
    </p:spTree>
    <p:extLst>
      <p:ext uri="{BB962C8B-B14F-4D97-AF65-F5344CB8AC3E}">
        <p14:creationId xmlns:p14="http://schemas.microsoft.com/office/powerpoint/2010/main" val="350900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46"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20265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83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localhost\Users\CDEB\Pictures\3.png"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localhost\Users\CDEB\Pictures\1.png" TargetMode="Externa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223"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a:t>
            </a:r>
            <a:r>
              <a:rPr lang="es-CL" sz="1400" dirty="0" err="1">
                <a:solidFill>
                  <a:srgbClr val="808080"/>
                </a:solidFill>
                <a:latin typeface="Arial"/>
              </a:rPr>
              <a:t>of</a:t>
            </a:r>
            <a:r>
              <a:rPr lang="es-CL" sz="1400" dirty="0">
                <a:solidFill>
                  <a:srgbClr val="808080"/>
                </a:solidFill>
                <a:latin typeface="Arial"/>
              </a:rPr>
              <a:t>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dirty="0">
                  <a:solidFill>
                    <a:srgbClr val="33448D"/>
                  </a:solidFill>
                  <a:latin typeface="Arial"/>
                </a:rPr>
                <a:t>1 </a:t>
              </a:r>
              <a:r>
                <a:rPr lang="es-CL" sz="900" dirty="0" err="1">
                  <a:solidFill>
                    <a:srgbClr val="33448D"/>
                  </a:solidFill>
                  <a:latin typeface="Arial"/>
                </a:rPr>
                <a:t>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dirty="0">
                  <a:solidFill>
                    <a:srgbClr val="33448D"/>
                  </a:solidFill>
                </a:rPr>
                <a:t>SOURCE: </a:t>
              </a:r>
              <a:r>
                <a:rPr lang="es-CL" sz="900" dirty="0" err="1">
                  <a:solidFill>
                    <a:srgbClr val="33448D"/>
                  </a:solidFill>
                </a:rPr>
                <a:t>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dirty="0" err="1">
                  <a:solidFill>
                    <a:srgbClr val="33448D"/>
                  </a:solidFill>
                </a:rPr>
                <a:t>Title</a:t>
              </a:r>
              <a:endParaRPr lang="es-CL" sz="1600" b="1" dirty="0">
                <a:solidFill>
                  <a:srgbClr val="33448D"/>
                </a:solidFill>
              </a:endParaRPr>
            </a:p>
            <a:p>
              <a:pPr defTabSz="914400" fontAlgn="base">
                <a:spcBef>
                  <a:spcPct val="0"/>
                </a:spcBef>
                <a:spcAft>
                  <a:spcPct val="0"/>
                </a:spcAft>
              </a:pPr>
              <a:r>
                <a:rPr lang="es-CL" sz="1600" dirty="0" err="1">
                  <a:solidFill>
                    <a:srgbClr val="808080"/>
                  </a:solidFill>
                </a:rPr>
                <a:t>Unit</a:t>
              </a:r>
              <a:r>
                <a:rPr lang="es-CL" sz="1600" dirty="0">
                  <a:solidFill>
                    <a:srgbClr val="808080"/>
                  </a:solidFill>
                </a:rPr>
                <a:t> </a:t>
              </a:r>
              <a:r>
                <a:rPr lang="es-CL" sz="1600" dirty="0" err="1">
                  <a:solidFill>
                    <a:srgbClr val="808080"/>
                  </a:solidFill>
                </a:rPr>
                <a:t>of</a:t>
              </a:r>
              <a:r>
                <a:rPr lang="es-CL" sz="1600" dirty="0">
                  <a:solidFill>
                    <a:srgbClr val="808080"/>
                  </a:solidFill>
                </a:rPr>
                <a:t> </a:t>
              </a:r>
              <a:r>
                <a:rPr lang="es-CL" sz="1600" dirty="0" err="1">
                  <a:solidFill>
                    <a:srgbClr val="808080"/>
                  </a:solidFill>
                </a:rPr>
                <a:t>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7980" y="-15570"/>
            <a:ext cx="964019" cy="869946"/>
          </a:xfrm>
          <a:prstGeom prst="rect">
            <a:avLst/>
          </a:prstGeom>
        </p:spPr>
      </p:pic>
    </p:spTree>
    <p:extLst>
      <p:ext uri="{BB962C8B-B14F-4D97-AF65-F5344CB8AC3E}">
        <p14:creationId xmlns:p14="http://schemas.microsoft.com/office/powerpoint/2010/main" val="417979065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F91D8EE-5A2D-41F4-8A78-6F1488BD9FC4}"/>
              </a:ext>
            </a:extLst>
          </p:cNvPr>
          <p:cNvSpPr>
            <a:spLocks noChangeArrowheads="1"/>
          </p:cNvSpPr>
          <p:nvPr userDrawn="1"/>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66" name="Rectangle 65">
            <a:extLst>
              <a:ext uri="{FF2B5EF4-FFF2-40B4-BE49-F238E27FC236}">
                <a16:creationId xmlns:a16="http://schemas.microsoft.com/office/drawing/2014/main" id="{C513FA5B-2768-4084-B936-441E2F2269C7}"/>
              </a:ext>
            </a:extLst>
          </p:cNvPr>
          <p:cNvSpPr>
            <a:spLocks noChangeArrowheads="1"/>
          </p:cNvSpPr>
          <p:nvPr userDrawn="1"/>
        </p:nvSpPr>
        <p:spPr bwMode="auto">
          <a:xfrm>
            <a:off x="2089152" y="3333750"/>
            <a:ext cx="1974849"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28" name="Picture 1">
            <a:extLst>
              <a:ext uri="{FF2B5EF4-FFF2-40B4-BE49-F238E27FC236}">
                <a16:creationId xmlns:a16="http://schemas.microsoft.com/office/drawing/2014/main" id="{6CCE0E19-B09D-462B-ADFE-C0E5B65C2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1" y="3452814"/>
            <a:ext cx="94289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id="{49F52C9C-D0A2-48FF-B7A4-D3B1DAA294F1}"/>
              </a:ext>
            </a:extLst>
          </p:cNvPr>
          <p:cNvSpPr>
            <a:spLocks noChangeArrowheads="1"/>
          </p:cNvSpPr>
          <p:nvPr userDrawn="1"/>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72" name="Rectangle 71">
            <a:extLst>
              <a:ext uri="{FF2B5EF4-FFF2-40B4-BE49-F238E27FC236}">
                <a16:creationId xmlns:a16="http://schemas.microsoft.com/office/drawing/2014/main" id="{F3781D71-AC81-4E40-90B9-C994E35E6B17}"/>
              </a:ext>
            </a:extLst>
          </p:cNvPr>
          <p:cNvSpPr>
            <a:spLocks noChangeArrowheads="1"/>
          </p:cNvSpPr>
          <p:nvPr userDrawn="1"/>
        </p:nvSpPr>
        <p:spPr bwMode="auto">
          <a:xfrm>
            <a:off x="2089152" y="0"/>
            <a:ext cx="1974849"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31" name="1.png" descr="/Users/CDEB/Pictures/1.png">
            <a:extLst>
              <a:ext uri="{FF2B5EF4-FFF2-40B4-BE49-F238E27FC236}">
                <a16:creationId xmlns:a16="http://schemas.microsoft.com/office/drawing/2014/main" id="{33DC4EEB-2BED-4E79-823B-1326D13B4D1F}"/>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089151" y="3430589"/>
            <a:ext cx="160034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3.png" descr="/Users/CDEB/Pictures/3.png">
            <a:extLst>
              <a:ext uri="{FF2B5EF4-FFF2-40B4-BE49-F238E27FC236}">
                <a16:creationId xmlns:a16="http://schemas.microsoft.com/office/drawing/2014/main" id="{D1395D68-2C6D-41B4-AB39-ACFB6011738F}"/>
              </a:ext>
            </a:extLst>
          </p:cNvPr>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089152" y="6400800"/>
            <a:ext cx="242968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28712"/>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14.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amp;ehk=sftSbQLEHWvq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sirh.c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amp;ehk=sftSbQLEHWvq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1.png"/><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a:extLst>
              <a:ext uri="{FF2B5EF4-FFF2-40B4-BE49-F238E27FC236}">
                <a16:creationId xmlns:a16="http://schemas.microsoft.com/office/drawing/2014/main" id="{88F835D9-4277-48A6-8708-E05534943F63}"/>
              </a:ext>
            </a:extLst>
          </p:cNvPr>
          <p:cNvSpPr txBox="1">
            <a:spLocks/>
          </p:cNvSpPr>
          <p:nvPr/>
        </p:nvSpPr>
        <p:spPr bwMode="auto">
          <a:xfrm>
            <a:off x="4259188" y="5295774"/>
            <a:ext cx="7164186" cy="98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20000"/>
              </a:spcBef>
              <a:spcAft>
                <a:spcPct val="0"/>
              </a:spcAft>
              <a:defRPr/>
            </a:pPr>
            <a:r>
              <a:rPr lang="es-CL" altLang="en-US" b="1" dirty="0">
                <a:solidFill>
                  <a:srgbClr val="FFFFFF"/>
                </a:solidFill>
                <a:latin typeface="+mn-lt"/>
                <a:sym typeface="Verdana" panose="020B0604030504040204" pitchFamily="34" charset="0"/>
              </a:rPr>
              <a:t>Kristopher Gómez Fuentes</a:t>
            </a:r>
          </a:p>
          <a:p>
            <a:pPr eaLnBrk="1" fontAlgn="base" hangingPunct="1">
              <a:spcBef>
                <a:spcPct val="20000"/>
              </a:spcBef>
              <a:spcAft>
                <a:spcPct val="0"/>
              </a:spcAft>
              <a:defRPr/>
            </a:pPr>
            <a:r>
              <a:rPr lang="es-CL" altLang="en-US" b="1" dirty="0">
                <a:solidFill>
                  <a:srgbClr val="FFFFFF"/>
                </a:solidFill>
                <a:latin typeface="+mn-lt"/>
                <a:sym typeface="Verdana" panose="020B0604030504040204" pitchFamily="34" charset="0"/>
              </a:rPr>
              <a:t>Unidad Sistema de Información de Personas en el Sector Público de Salud</a:t>
            </a:r>
          </a:p>
          <a:p>
            <a:pPr eaLnBrk="1" fontAlgn="base" hangingPunct="1">
              <a:spcBef>
                <a:spcPct val="20000"/>
              </a:spcBef>
              <a:spcAft>
                <a:spcPct val="0"/>
              </a:spcAft>
              <a:defRPr/>
            </a:pPr>
            <a:r>
              <a:rPr lang="es-CL" dirty="0"/>
              <a:t>Septiembre de 2019</a:t>
            </a:r>
          </a:p>
          <a:p>
            <a:pPr eaLnBrk="1" fontAlgn="base" hangingPunct="1">
              <a:spcBef>
                <a:spcPct val="20000"/>
              </a:spcBef>
              <a:spcAft>
                <a:spcPct val="0"/>
              </a:spcAft>
              <a:defRPr/>
            </a:pPr>
            <a:endParaRPr lang="es-CL" altLang="en-US" b="1" dirty="0">
              <a:solidFill>
                <a:srgbClr val="FFFFFF"/>
              </a:solidFill>
              <a:latin typeface="+mn-lt"/>
            </a:endParaRPr>
          </a:p>
        </p:txBody>
      </p:sp>
      <p:sp>
        <p:nvSpPr>
          <p:cNvPr id="2" name="Rectángulo 1">
            <a:extLst>
              <a:ext uri="{FF2B5EF4-FFF2-40B4-BE49-F238E27FC236}">
                <a16:creationId xmlns:a16="http://schemas.microsoft.com/office/drawing/2014/main" id="{3DCDAE5D-5726-4E5A-BC9B-CC8A15F40201}"/>
              </a:ext>
            </a:extLst>
          </p:cNvPr>
          <p:cNvSpPr/>
          <p:nvPr/>
        </p:nvSpPr>
        <p:spPr>
          <a:xfrm>
            <a:off x="1628504" y="2087584"/>
            <a:ext cx="10347030" cy="646331"/>
          </a:xfrm>
          <a:prstGeom prst="rect">
            <a:avLst/>
          </a:prstGeom>
        </p:spPr>
        <p:txBody>
          <a:bodyPr wrap="square">
            <a:spAutoFit/>
          </a:bodyPr>
          <a:lstStyle/>
          <a:p>
            <a:pPr algn="just"/>
            <a:r>
              <a:rPr lang="es-CL" sz="3600" b="1" dirty="0"/>
              <a:t>Estado de Situación y Desafíos de DIPRES</a:t>
            </a:r>
          </a:p>
        </p:txBody>
      </p:sp>
    </p:spTree>
    <p:extLst>
      <p:ext uri="{BB962C8B-B14F-4D97-AF65-F5344CB8AC3E}">
        <p14:creationId xmlns:p14="http://schemas.microsoft.com/office/powerpoint/2010/main" val="1514140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EF033-6DCB-46FC-8AB2-FC9DB62610F1}"/>
              </a:ext>
            </a:extLst>
          </p:cNvPr>
          <p:cNvSpPr>
            <a:spLocks noGrp="1"/>
          </p:cNvSpPr>
          <p:nvPr>
            <p:ph type="title"/>
          </p:nvPr>
        </p:nvSpPr>
        <p:spPr>
          <a:xfrm>
            <a:off x="1559510" y="1373447"/>
            <a:ext cx="9690483" cy="298327"/>
          </a:xfrm>
        </p:spPr>
        <p:txBody>
          <a:bodyPr/>
          <a:lstStyle/>
          <a:p>
            <a:r>
              <a:rPr lang="es-CL" dirty="0"/>
              <a:t>Kristopher Gómez</a:t>
            </a:r>
          </a:p>
        </p:txBody>
      </p:sp>
      <p:sp>
        <p:nvSpPr>
          <p:cNvPr id="3" name="Marcador de número de diapositiva 2">
            <a:extLst>
              <a:ext uri="{FF2B5EF4-FFF2-40B4-BE49-F238E27FC236}">
                <a16:creationId xmlns:a16="http://schemas.microsoft.com/office/drawing/2014/main" id="{07BBC7C9-3196-4D0B-A675-454725DC18B5}"/>
              </a:ext>
            </a:extLst>
          </p:cNvPr>
          <p:cNvSpPr>
            <a:spLocks noGrp="1"/>
          </p:cNvSpPr>
          <p:nvPr>
            <p:ph type="sldNum" sz="quarter" idx="4"/>
          </p:nvPr>
        </p:nvSpPr>
        <p:spPr/>
        <p:txBody>
          <a:bodyPr/>
          <a:lstStyle/>
          <a:p>
            <a:fld id="{7536BA00-E649-495D-B82A-3219CB1D2429}" type="slidenum">
              <a:rPr lang="es-CL" smtClean="0"/>
              <a:pPr/>
              <a:t>10</a:t>
            </a:fld>
            <a:endParaRPr lang="es-CL" dirty="0"/>
          </a:p>
        </p:txBody>
      </p:sp>
      <p:pic>
        <p:nvPicPr>
          <p:cNvPr id="8" name="Imagen 7">
            <a:extLst>
              <a:ext uri="{FF2B5EF4-FFF2-40B4-BE49-F238E27FC236}">
                <a16:creationId xmlns:a16="http://schemas.microsoft.com/office/drawing/2014/main" id="{9953E0BE-AE11-4170-9758-F01A3F16DE34}"/>
              </a:ext>
            </a:extLst>
          </p:cNvPr>
          <p:cNvPicPr>
            <a:picLocks noChangeAspect="1"/>
          </p:cNvPicPr>
          <p:nvPr/>
        </p:nvPicPr>
        <p:blipFill>
          <a:blip r:embed="rId2"/>
          <a:stretch>
            <a:fillRect/>
          </a:stretch>
        </p:blipFill>
        <p:spPr>
          <a:xfrm>
            <a:off x="8849609" y="4519937"/>
            <a:ext cx="1700499" cy="1477005"/>
          </a:xfrm>
          <a:prstGeom prst="rect">
            <a:avLst/>
          </a:prstGeom>
        </p:spPr>
      </p:pic>
      <p:pic>
        <p:nvPicPr>
          <p:cNvPr id="5" name="Imagen 4">
            <a:extLst>
              <a:ext uri="{FF2B5EF4-FFF2-40B4-BE49-F238E27FC236}">
                <a16:creationId xmlns:a16="http://schemas.microsoft.com/office/drawing/2014/main" id="{98AB67B3-72A4-48AC-B524-5BF2A8803175}"/>
              </a:ext>
            </a:extLst>
          </p:cNvPr>
          <p:cNvPicPr>
            <a:picLocks noChangeAspect="1"/>
          </p:cNvPicPr>
          <p:nvPr/>
        </p:nvPicPr>
        <p:blipFill>
          <a:blip r:embed="rId3"/>
          <a:stretch>
            <a:fillRect/>
          </a:stretch>
        </p:blipFill>
        <p:spPr>
          <a:xfrm>
            <a:off x="1559510" y="2089455"/>
            <a:ext cx="9917144" cy="1440378"/>
          </a:xfrm>
          <a:prstGeom prst="rect">
            <a:avLst/>
          </a:prstGeom>
        </p:spPr>
      </p:pic>
      <p:sp>
        <p:nvSpPr>
          <p:cNvPr id="9" name="Rectángulo 8">
            <a:extLst>
              <a:ext uri="{FF2B5EF4-FFF2-40B4-BE49-F238E27FC236}">
                <a16:creationId xmlns:a16="http://schemas.microsoft.com/office/drawing/2014/main" id="{113D3520-013F-4EC3-8FA1-0DA62A15A4A7}"/>
              </a:ext>
            </a:extLst>
          </p:cNvPr>
          <p:cNvSpPr/>
          <p:nvPr/>
        </p:nvSpPr>
        <p:spPr>
          <a:xfrm>
            <a:off x="124286" y="281559"/>
            <a:ext cx="8060925" cy="400110"/>
          </a:xfrm>
          <a:prstGeom prst="rect">
            <a:avLst/>
          </a:prstGeom>
        </p:spPr>
        <p:txBody>
          <a:bodyPr wrap="square">
            <a:spAutoFit/>
          </a:bodyPr>
          <a:lstStyle/>
          <a:p>
            <a:pPr marL="342900" indent="-342900">
              <a:buFont typeface="Wingdings" panose="05000000000000000000" pitchFamily="2" charset="2"/>
              <a:buChar char="ü"/>
            </a:pPr>
            <a:r>
              <a:rPr lang="es-CL" sz="2000" u="sng" dirty="0">
                <a:solidFill>
                  <a:schemeClr val="accent5"/>
                </a:solidFill>
              </a:rPr>
              <a:t>Referentes por Matrices y Servicio de Salud III Corte</a:t>
            </a:r>
            <a:endParaRPr lang="es-CL" sz="2000" dirty="0">
              <a:solidFill>
                <a:schemeClr val="accent5"/>
              </a:solidFill>
            </a:endParaRPr>
          </a:p>
        </p:txBody>
      </p:sp>
      <p:pic>
        <p:nvPicPr>
          <p:cNvPr id="11" name="Imagen 10">
            <a:hlinkClick r:id="rId4" action="ppaction://hlinksldjump"/>
            <a:extLst>
              <a:ext uri="{FF2B5EF4-FFF2-40B4-BE49-F238E27FC236}">
                <a16:creationId xmlns:a16="http://schemas.microsoft.com/office/drawing/2014/main" id="{B71C9B15-F417-4560-9219-038FECE42133}"/>
              </a:ext>
            </a:extLst>
          </p:cNvPr>
          <p:cNvPicPr>
            <a:picLocks noChangeAspect="1"/>
          </p:cNvPicPr>
          <p:nvPr/>
        </p:nvPicPr>
        <p:blipFill>
          <a:blip r:embed="rId5"/>
          <a:stretch>
            <a:fillRect/>
          </a:stretch>
        </p:blipFill>
        <p:spPr>
          <a:xfrm>
            <a:off x="623108" y="1100087"/>
            <a:ext cx="936402" cy="845046"/>
          </a:xfrm>
          <a:prstGeom prst="rect">
            <a:avLst/>
          </a:prstGeom>
        </p:spPr>
      </p:pic>
      <p:pic>
        <p:nvPicPr>
          <p:cNvPr id="7" name="Imagen 6">
            <a:extLst>
              <a:ext uri="{FF2B5EF4-FFF2-40B4-BE49-F238E27FC236}">
                <a16:creationId xmlns:a16="http://schemas.microsoft.com/office/drawing/2014/main" id="{5B0F5C0A-4BF5-4E51-AF98-073F96FE9D5E}"/>
              </a:ext>
            </a:extLst>
          </p:cNvPr>
          <p:cNvPicPr>
            <a:picLocks noChangeAspect="1"/>
          </p:cNvPicPr>
          <p:nvPr/>
        </p:nvPicPr>
        <p:blipFill>
          <a:blip r:embed="rId6"/>
          <a:stretch>
            <a:fillRect/>
          </a:stretch>
        </p:blipFill>
        <p:spPr>
          <a:xfrm>
            <a:off x="1559510" y="4231993"/>
            <a:ext cx="4661625" cy="1655623"/>
          </a:xfrm>
          <a:prstGeom prst="rect">
            <a:avLst/>
          </a:prstGeom>
        </p:spPr>
      </p:pic>
    </p:spTree>
    <p:extLst>
      <p:ext uri="{BB962C8B-B14F-4D97-AF65-F5344CB8AC3E}">
        <p14:creationId xmlns:p14="http://schemas.microsoft.com/office/powerpoint/2010/main" val="207701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Estado de Situación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11</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75" y="1121341"/>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2ABAD45F-15B8-4D46-BF7A-845FC7CF18D3}"/>
              </a:ext>
            </a:extLst>
          </p:cNvPr>
          <p:cNvSpPr/>
          <p:nvPr/>
        </p:nvSpPr>
        <p:spPr>
          <a:xfrm>
            <a:off x="1246922" y="1281845"/>
            <a:ext cx="10003766" cy="8802410"/>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Desarrollo de Mejoras</a:t>
            </a:r>
          </a:p>
          <a:p>
            <a:pPr lvl="1"/>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Paso a Producción Proyecto 569: Matriz A </a:t>
            </a:r>
          </a:p>
          <a:p>
            <a:pPr marL="1657350" lvl="3" indent="-285750">
              <a:buFont typeface="Wingdings" panose="05000000000000000000" pitchFamily="2" charset="2"/>
              <a:buChar char="ü"/>
            </a:pPr>
            <a:r>
              <a:rPr lang="es-CL" sz="2000" dirty="0">
                <a:solidFill>
                  <a:schemeClr val="accent5"/>
                </a:solidFill>
              </a:rPr>
              <a:t>30-08-2019</a:t>
            </a:r>
          </a:p>
          <a:p>
            <a:pPr marL="1657350" lvl="3" indent="-285750">
              <a:buFont typeface="Wingdings" panose="05000000000000000000" pitchFamily="2" charset="2"/>
              <a:buChar char="ü"/>
            </a:pPr>
            <a:r>
              <a:rPr lang="es-CL" sz="2000" dirty="0">
                <a:solidFill>
                  <a:schemeClr val="accent5"/>
                </a:solidFill>
              </a:rPr>
              <a:t>Guía de Cambios </a:t>
            </a:r>
            <a:r>
              <a:rPr lang="es-ES" sz="2000" dirty="0">
                <a:solidFill>
                  <a:schemeClr val="accent5"/>
                </a:solidFill>
              </a:rPr>
              <a:t>Mejora Matriz A .</a:t>
            </a:r>
            <a:r>
              <a:rPr lang="es-ES" sz="2000" dirty="0" err="1">
                <a:solidFill>
                  <a:schemeClr val="accent5"/>
                </a:solidFill>
              </a:rPr>
              <a:t>pdf</a:t>
            </a:r>
            <a:endParaRPr lang="es-CL" sz="2000" dirty="0">
              <a:solidFill>
                <a:schemeClr val="accent5"/>
              </a:solidFill>
            </a:endParaRPr>
          </a:p>
          <a:p>
            <a:pPr marL="1657350" lvl="3" indent="-285750">
              <a:buFont typeface="Wingdings" panose="05000000000000000000" pitchFamily="2" charset="2"/>
              <a:buChar char="ü"/>
            </a:pPr>
            <a:r>
              <a:rPr lang="es-CL" dirty="0">
                <a:solidFill>
                  <a:schemeClr val="accent5"/>
                </a:solidFill>
              </a:rPr>
              <a:t>C</a:t>
            </a:r>
            <a:r>
              <a:rPr lang="es-MX" dirty="0">
                <a:solidFill>
                  <a:schemeClr val="accent5"/>
                </a:solidFill>
              </a:rPr>
              <a:t>olumna “Matriz Base”</a:t>
            </a:r>
            <a:endParaRPr lang="es-CL" dirty="0">
              <a:solidFill>
                <a:schemeClr val="accent5"/>
              </a:solidFill>
            </a:endParaRPr>
          </a:p>
          <a:p>
            <a:pPr marL="1657350" lvl="3" indent="-285750">
              <a:buFont typeface="Wingdings" panose="05000000000000000000" pitchFamily="2" charset="2"/>
              <a:buChar char="ü"/>
            </a:pPr>
            <a:r>
              <a:rPr lang="es-MX" dirty="0">
                <a:solidFill>
                  <a:schemeClr val="accent5"/>
                </a:solidFill>
              </a:rPr>
              <a:t>Mensualización de los permisos registrados</a:t>
            </a:r>
            <a:endParaRPr lang="es-CL" dirty="0">
              <a:solidFill>
                <a:schemeClr val="accent5"/>
              </a:solidFill>
            </a:endParaRPr>
          </a:p>
          <a:p>
            <a:pPr lvl="2"/>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Desarrollo mejoras Varias </a:t>
            </a:r>
            <a:r>
              <a:rPr lang="es-CL" sz="2000" dirty="0">
                <a:solidFill>
                  <a:schemeClr val="accent5"/>
                </a:solidFill>
                <a:sym typeface="Wingdings" panose="05000000000000000000" pitchFamily="2" charset="2"/>
              </a:rPr>
              <a:t> 13/09 Piloto</a:t>
            </a:r>
            <a:r>
              <a:rPr lang="es-CL" sz="2000" dirty="0">
                <a:solidFill>
                  <a:schemeClr val="accent5"/>
                </a:solidFill>
              </a:rPr>
              <a:t>:</a:t>
            </a:r>
          </a:p>
          <a:p>
            <a:pPr marL="1657350" lvl="3" indent="-285750">
              <a:buFont typeface="Wingdings" panose="05000000000000000000" pitchFamily="2" charset="2"/>
              <a:buChar char="ü"/>
            </a:pPr>
            <a:r>
              <a:rPr lang="es-CL" dirty="0">
                <a:solidFill>
                  <a:schemeClr val="accent5"/>
                </a:solidFill>
              </a:rPr>
              <a:t>Grado Matriz C</a:t>
            </a:r>
          </a:p>
          <a:p>
            <a:pPr marL="1657350" lvl="3" indent="-285750">
              <a:buFont typeface="Wingdings" panose="05000000000000000000" pitchFamily="2" charset="2"/>
              <a:buChar char="ü"/>
            </a:pPr>
            <a:r>
              <a:rPr lang="es-CL" dirty="0">
                <a:solidFill>
                  <a:schemeClr val="accent5"/>
                </a:solidFill>
              </a:rPr>
              <a:t>Calidad Jurídica Matriz C</a:t>
            </a:r>
          </a:p>
          <a:p>
            <a:pPr marL="1657350" lvl="3" indent="-285750">
              <a:buFont typeface="Wingdings" panose="05000000000000000000" pitchFamily="2" charset="2"/>
              <a:buChar char="ü"/>
            </a:pPr>
            <a:r>
              <a:rPr lang="es-CL" dirty="0">
                <a:solidFill>
                  <a:schemeClr val="accent5"/>
                </a:solidFill>
              </a:rPr>
              <a:t>Calidad de Desempeño Matriz C</a:t>
            </a:r>
          </a:p>
          <a:p>
            <a:pPr marL="1657350" lvl="3" indent="-285750">
              <a:buFont typeface="Wingdings" panose="05000000000000000000" pitchFamily="2" charset="2"/>
              <a:buChar char="ü"/>
            </a:pPr>
            <a:r>
              <a:rPr lang="es-CL" dirty="0">
                <a:solidFill>
                  <a:schemeClr val="accent5"/>
                </a:solidFill>
              </a:rPr>
              <a:t>Ajuste de Duales en Matriz D y C</a:t>
            </a:r>
          </a:p>
          <a:p>
            <a:pPr marL="1657350" lvl="3" indent="-285750">
              <a:buFont typeface="Wingdings" panose="05000000000000000000" pitchFamily="2" charset="2"/>
              <a:buChar char="ü"/>
            </a:pPr>
            <a:r>
              <a:rPr lang="es-CL" dirty="0">
                <a:solidFill>
                  <a:schemeClr val="accent5"/>
                </a:solidFill>
              </a:rPr>
              <a:t>Campo Dotación en Matriz C</a:t>
            </a:r>
          </a:p>
          <a:p>
            <a:pPr lvl="1"/>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lvl="1"/>
            <a:endParaRPr lang="es-CL" sz="2000" dirty="0">
              <a:solidFill>
                <a:schemeClr val="accent5"/>
              </a:solidFill>
            </a:endParaRPr>
          </a:p>
          <a:p>
            <a:pPr lvl="1"/>
            <a:endParaRPr lang="es-CL" sz="2000" dirty="0">
              <a:solidFill>
                <a:schemeClr val="accent5"/>
              </a:solidFill>
            </a:endParaRPr>
          </a:p>
          <a:p>
            <a:pPr lvl="1"/>
            <a:endParaRPr lang="es-CL" sz="2000" dirty="0">
              <a:solidFill>
                <a:schemeClr val="accent5"/>
              </a:solidFill>
            </a:endParaRPr>
          </a:p>
          <a:p>
            <a:pPr lvl="1"/>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p:txBody>
      </p:sp>
      <p:pic>
        <p:nvPicPr>
          <p:cNvPr id="9" name="Picture 4">
            <a:extLst>
              <a:ext uri="{FF2B5EF4-FFF2-40B4-BE49-F238E27FC236}">
                <a16:creationId xmlns:a16="http://schemas.microsoft.com/office/drawing/2014/main" id="{7E456734-95D5-4348-8F37-53AC9A85790C}"/>
              </a:ext>
            </a:extLst>
          </p:cNvPr>
          <p:cNvPicPr>
            <a:picLocks noChangeAspect="1"/>
          </p:cNvPicPr>
          <p:nvPr/>
        </p:nvPicPr>
        <p:blipFill>
          <a:blip r:embed="rId4"/>
          <a:stretch>
            <a:fillRect/>
          </a:stretch>
        </p:blipFill>
        <p:spPr>
          <a:xfrm>
            <a:off x="8403606" y="2549792"/>
            <a:ext cx="3204862" cy="3026363"/>
          </a:xfrm>
          <a:prstGeom prst="rect">
            <a:avLst/>
          </a:prstGeom>
        </p:spPr>
      </p:pic>
    </p:spTree>
    <p:extLst>
      <p:ext uri="{BB962C8B-B14F-4D97-AF65-F5344CB8AC3E}">
        <p14:creationId xmlns:p14="http://schemas.microsoft.com/office/powerpoint/2010/main" val="313559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Estado de Situación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12</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75" y="1121341"/>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2ABAD45F-15B8-4D46-BF7A-845FC7CF18D3}"/>
              </a:ext>
            </a:extLst>
          </p:cNvPr>
          <p:cNvSpPr/>
          <p:nvPr/>
        </p:nvSpPr>
        <p:spPr>
          <a:xfrm>
            <a:off x="1246922" y="1281845"/>
            <a:ext cx="10003766" cy="4585871"/>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Desarrollo de Mejoras</a:t>
            </a:r>
          </a:p>
          <a:p>
            <a:pPr lvl="1"/>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Piloto Proyecto 571: Matriz V</a:t>
            </a:r>
          </a:p>
          <a:p>
            <a:pPr marL="1200150" lvl="2" indent="-285750">
              <a:buFont typeface="Wingdings" panose="05000000000000000000" pitchFamily="2" charset="2"/>
              <a:buChar char="ü"/>
            </a:pPr>
            <a:endParaRPr lang="es-CL" sz="2000" dirty="0">
              <a:solidFill>
                <a:schemeClr val="accent5"/>
              </a:solidFill>
            </a:endParaRPr>
          </a:p>
          <a:p>
            <a:pPr marL="1657350" lvl="3" indent="-285750">
              <a:buFont typeface="Wingdings" panose="05000000000000000000" pitchFamily="2" charset="2"/>
              <a:buChar char="ü"/>
            </a:pPr>
            <a:r>
              <a:rPr lang="es-CL" sz="1600" dirty="0">
                <a:solidFill>
                  <a:schemeClr val="accent5"/>
                </a:solidFill>
              </a:rPr>
              <a:t>Construcción de Matriz:</a:t>
            </a:r>
          </a:p>
          <a:p>
            <a:pPr marL="2114550" lvl="4" indent="-285750">
              <a:buFont typeface="Wingdings" panose="05000000000000000000" pitchFamily="2" charset="2"/>
              <a:buChar char="ü"/>
            </a:pPr>
            <a:r>
              <a:rPr lang="es-CL" sz="1600" dirty="0">
                <a:solidFill>
                  <a:schemeClr val="accent5"/>
                </a:solidFill>
              </a:rPr>
              <a:t>Funcionarios que se encuentren ingresados en algún proceso de retiro voluntario.</a:t>
            </a:r>
          </a:p>
          <a:p>
            <a:pPr marL="2114550" lvl="4" indent="-285750">
              <a:buFont typeface="Wingdings" panose="05000000000000000000" pitchFamily="2" charset="2"/>
              <a:buChar char="ü"/>
            </a:pPr>
            <a:r>
              <a:rPr lang="es-CL" sz="1600" dirty="0">
                <a:solidFill>
                  <a:schemeClr val="accent5"/>
                </a:solidFill>
              </a:rPr>
              <a:t>Que tengan fecha de renuncia ingresada.</a:t>
            </a:r>
          </a:p>
          <a:p>
            <a:pPr marL="2114550" lvl="4" indent="-285750">
              <a:buFont typeface="Wingdings" panose="05000000000000000000" pitchFamily="2" charset="2"/>
              <a:buChar char="ü"/>
            </a:pPr>
            <a:r>
              <a:rPr lang="es-CL" sz="1600" dirty="0">
                <a:solidFill>
                  <a:schemeClr val="accent5"/>
                </a:solidFill>
              </a:rPr>
              <a:t>Que hayan sido designados Beneficiarios en alguna Resolución.</a:t>
            </a:r>
          </a:p>
          <a:p>
            <a:pPr marL="2114550" lvl="4" indent="-285750">
              <a:buFont typeface="Wingdings" panose="05000000000000000000" pitchFamily="2" charset="2"/>
              <a:buChar char="ü"/>
            </a:pPr>
            <a:r>
              <a:rPr lang="es-CL" sz="1600" dirty="0">
                <a:solidFill>
                  <a:schemeClr val="accent5"/>
                </a:solidFill>
              </a:rPr>
              <a:t>Que tengan alejamiento (cualquiera) entre el 1 de Diciembre del año anterior y el último día del trimestre a informar.</a:t>
            </a:r>
          </a:p>
          <a:p>
            <a:pPr marL="2114550" lvl="4" indent="-285750">
              <a:buFont typeface="Wingdings" panose="05000000000000000000" pitchFamily="2" charset="2"/>
              <a:buChar char="ü"/>
            </a:pPr>
            <a:r>
              <a:rPr lang="es-CL" sz="1600" dirty="0">
                <a:solidFill>
                  <a:schemeClr val="accent5"/>
                </a:solidFill>
              </a:rPr>
              <a:t>Para funcionarios que cesaron funciones por invalidez, se tomará la fecha en que fueron designados como beneficiarios.</a:t>
            </a:r>
          </a:p>
          <a:p>
            <a:pPr marL="2114550" lvl="4" indent="-285750">
              <a:buFont typeface="Wingdings" panose="05000000000000000000" pitchFamily="2" charset="2"/>
              <a:buChar char="ü"/>
            </a:pPr>
            <a:r>
              <a:rPr lang="es-CL" sz="1600" dirty="0">
                <a:solidFill>
                  <a:schemeClr val="accent5"/>
                </a:solidFill>
              </a:rPr>
              <a:t>Se incluirán, además, todos los funcionarios y administrativos que:</a:t>
            </a:r>
          </a:p>
          <a:p>
            <a:pPr marL="3028950" lvl="6" indent="-285750">
              <a:buFont typeface="Arial" panose="020B0604020202020204" pitchFamily="34" charset="0"/>
              <a:buChar char="•"/>
            </a:pPr>
            <a:r>
              <a:rPr lang="es-CL" sz="1600" dirty="0">
                <a:solidFill>
                  <a:schemeClr val="accent5"/>
                </a:solidFill>
              </a:rPr>
              <a:t>Sean casos especiales, médicos mayores de 69 años.</a:t>
            </a:r>
          </a:p>
          <a:p>
            <a:pPr marL="3028950" lvl="6" indent="-285750">
              <a:buFont typeface="Arial" panose="020B0604020202020204" pitchFamily="34" charset="0"/>
              <a:buChar char="•"/>
            </a:pPr>
            <a:r>
              <a:rPr lang="es-CL" sz="1600" dirty="0">
                <a:solidFill>
                  <a:schemeClr val="accent5"/>
                </a:solidFill>
              </a:rPr>
              <a:t>Cesados por pensión de invalidez.</a:t>
            </a:r>
          </a:p>
          <a:p>
            <a:pPr marL="3028950" lvl="6" indent="-285750">
              <a:buFont typeface="Arial" panose="020B0604020202020204" pitchFamily="34" charset="0"/>
              <a:buChar char="•"/>
            </a:pPr>
            <a:r>
              <a:rPr lang="es-CL" sz="1600" dirty="0">
                <a:solidFill>
                  <a:schemeClr val="accent5"/>
                </a:solidFill>
              </a:rPr>
              <a:t>Funcionarios no incluidos en informes anteriores.</a:t>
            </a:r>
            <a:endParaRPr lang="es-CL" sz="2000" dirty="0">
              <a:solidFill>
                <a:srgbClr val="0067B4"/>
              </a:solidFill>
            </a:endParaRPr>
          </a:p>
          <a:p>
            <a:pPr marL="742950" lvl="1" indent="-285750">
              <a:buFont typeface="Wingdings" panose="05000000000000000000" pitchFamily="2" charset="2"/>
              <a:buChar char="ü"/>
            </a:pPr>
            <a:endParaRPr lang="es-CL" sz="2000" dirty="0">
              <a:solidFill>
                <a:schemeClr val="accent5"/>
              </a:solidFill>
            </a:endParaRPr>
          </a:p>
        </p:txBody>
      </p:sp>
    </p:spTree>
    <p:extLst>
      <p:ext uri="{BB962C8B-B14F-4D97-AF65-F5344CB8AC3E}">
        <p14:creationId xmlns:p14="http://schemas.microsoft.com/office/powerpoint/2010/main" val="328198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Estado de Situación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13</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75" y="1121341"/>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2ABAD45F-15B8-4D46-BF7A-845FC7CF18D3}"/>
              </a:ext>
            </a:extLst>
          </p:cNvPr>
          <p:cNvSpPr/>
          <p:nvPr/>
        </p:nvSpPr>
        <p:spPr>
          <a:xfrm>
            <a:off x="1246922" y="1281845"/>
            <a:ext cx="10003766" cy="4832092"/>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Desarrollo de Mejoras</a:t>
            </a:r>
          </a:p>
          <a:p>
            <a:pPr lvl="1"/>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Piloto Proyecto 571: Matriz V</a:t>
            </a:r>
          </a:p>
          <a:p>
            <a:pPr marL="1200150" lvl="2" indent="-285750">
              <a:buFont typeface="Wingdings" panose="05000000000000000000" pitchFamily="2" charset="2"/>
              <a:buChar char="ü"/>
            </a:pPr>
            <a:endParaRPr lang="es-CL" sz="2000" dirty="0">
              <a:solidFill>
                <a:schemeClr val="accent5"/>
              </a:solidFill>
            </a:endParaRPr>
          </a:p>
          <a:p>
            <a:pPr marL="1657350" lvl="3" indent="-285750">
              <a:buFont typeface="Wingdings" panose="05000000000000000000" pitchFamily="2" charset="2"/>
              <a:buChar char="ü"/>
            </a:pPr>
            <a:r>
              <a:rPr lang="es-CL" sz="1600" dirty="0">
                <a:solidFill>
                  <a:schemeClr val="accent5"/>
                </a:solidFill>
              </a:rPr>
              <a:t>Construcción de Matriz:</a:t>
            </a:r>
          </a:p>
          <a:p>
            <a:pPr marL="2114550" lvl="4" indent="-285750">
              <a:buFont typeface="Arial" panose="020B0604020202020204" pitchFamily="34" charset="0"/>
              <a:buChar char="•"/>
            </a:pPr>
            <a:r>
              <a:rPr lang="es-CL" sz="1200" dirty="0">
                <a:solidFill>
                  <a:schemeClr val="accent5"/>
                </a:solidFill>
              </a:rPr>
              <a:t>Campo 6 APELLIDO_MAT: para aquel personal informado sin apellido debe ser “SINAPELLIDO”.</a:t>
            </a:r>
          </a:p>
          <a:p>
            <a:pPr marL="2114550" lvl="4" indent="-285750">
              <a:buFont typeface="Arial" panose="020B0604020202020204" pitchFamily="34" charset="0"/>
              <a:buChar char="•"/>
            </a:pPr>
            <a:r>
              <a:rPr lang="es-CL" sz="1200" dirty="0">
                <a:solidFill>
                  <a:schemeClr val="accent5"/>
                </a:solidFill>
              </a:rPr>
              <a:t>Campo 13 JORNADA: Este campo debe ir sumadas las horas de los contratos que posea el funcionario, por lo que la salida Excel que es entregada por el sistema debe consolidarse en un solo registro.</a:t>
            </a:r>
          </a:p>
          <a:p>
            <a:pPr marL="2114550" lvl="4" indent="-285750">
              <a:buFont typeface="Arial" panose="020B0604020202020204" pitchFamily="34" charset="0"/>
              <a:buChar char="•"/>
            </a:pPr>
            <a:r>
              <a:rPr lang="es-CL" sz="1200" dirty="0">
                <a:solidFill>
                  <a:schemeClr val="accent5"/>
                </a:solidFill>
              </a:rPr>
              <a:t>Campo 20 B_PERM:  Se reemplazará el valor “0” entregado actualmente, por el valor calculado en el sistema, es decir, el valor en UF del Bono de Permanencia.</a:t>
            </a:r>
          </a:p>
          <a:p>
            <a:pPr marL="2114550" lvl="4" indent="-285750">
              <a:buFont typeface="Arial" panose="020B0604020202020204" pitchFamily="34" charset="0"/>
              <a:buChar char="•"/>
            </a:pPr>
            <a:r>
              <a:rPr lang="es-CL" sz="1200" dirty="0">
                <a:solidFill>
                  <a:schemeClr val="accent5"/>
                </a:solidFill>
              </a:rPr>
              <a:t>Campo 21 B_ANTIG: Se reemplazará el valor “0” entregado actualmente, por el valor calculado en el sistema, es decir, el valor en UF del Bono de Antigüedad.</a:t>
            </a:r>
          </a:p>
          <a:p>
            <a:pPr marL="2114550" lvl="4" indent="-285750">
              <a:buFont typeface="Arial" panose="020B0604020202020204" pitchFamily="34" charset="0"/>
              <a:buChar char="•"/>
            </a:pPr>
            <a:r>
              <a:rPr lang="es-CL" sz="1200" dirty="0">
                <a:solidFill>
                  <a:schemeClr val="accent5"/>
                </a:solidFill>
              </a:rPr>
              <a:t>Campo 22 B_OTRO: Se reemplazará el valor “0” entregado actualmente, por el valor calculado en el sistema, es decir, el valor del Bono Adicional por Trabajo Pesado </a:t>
            </a:r>
          </a:p>
          <a:p>
            <a:pPr marL="2114550" lvl="4" indent="-285750">
              <a:buFont typeface="Arial" panose="020B0604020202020204" pitchFamily="34" charset="0"/>
              <a:buChar char="•"/>
            </a:pPr>
            <a:r>
              <a:rPr lang="es-CL" sz="1200" dirty="0">
                <a:solidFill>
                  <a:schemeClr val="accent5"/>
                </a:solidFill>
              </a:rPr>
              <a:t>Campo 23 JUBILA: Se reemplazará el valor “N” entregado actualmente, por el valor obtenido en el sistema, es decir, si el funcionario está Vigente o No.</a:t>
            </a:r>
          </a:p>
          <a:p>
            <a:pPr marL="2114550" lvl="4" indent="-285750">
              <a:buFont typeface="Arial" panose="020B0604020202020204" pitchFamily="34" charset="0"/>
              <a:buChar char="•"/>
            </a:pPr>
            <a:r>
              <a:rPr lang="es-CL" sz="1200" dirty="0">
                <a:solidFill>
                  <a:schemeClr val="accent5"/>
                </a:solidFill>
              </a:rPr>
              <a:t>Campo 24 LEY: se reemplazará el valor actual por el correspondiente a las nuevas normativas, según tabla de conversión N° 21. </a:t>
            </a:r>
          </a:p>
          <a:p>
            <a:pPr marL="2114550" lvl="4" indent="-285750">
              <a:buFont typeface="Arial" panose="020B0604020202020204" pitchFamily="34" charset="0"/>
              <a:buChar char="•"/>
            </a:pPr>
            <a:r>
              <a:rPr lang="es-CL" sz="1200" dirty="0">
                <a:solidFill>
                  <a:schemeClr val="accent5"/>
                </a:solidFill>
              </a:rPr>
              <a:t>CAMPO OBSERVACIONES: Se creará nuevo campo de observaciones el que contendrá información relevante a la hora de encontrar inconsistencias, solo para la salida Excel, y debe incorporarse el texto “Jornada Correcta” en el caso de que un funcionario de leyes medicas cuya suma de jornada sobrepase las 45 </a:t>
            </a:r>
            <a:r>
              <a:rPr lang="es-CL" sz="1200" dirty="0" err="1">
                <a:solidFill>
                  <a:schemeClr val="accent5"/>
                </a:solidFill>
              </a:rPr>
              <a:t>hrs</a:t>
            </a:r>
            <a:r>
              <a:rPr lang="es-CL" sz="1200" dirty="0">
                <a:solidFill>
                  <a:schemeClr val="accent5"/>
                </a:solidFill>
              </a:rPr>
              <a:t> (caso 22/28)</a:t>
            </a:r>
          </a:p>
          <a:p>
            <a:pPr marL="742950" lvl="1" indent="-285750">
              <a:buFont typeface="Wingdings" panose="05000000000000000000" pitchFamily="2" charset="2"/>
              <a:buChar char="ü"/>
            </a:pPr>
            <a:endParaRPr lang="es-CL" sz="2000" dirty="0">
              <a:solidFill>
                <a:schemeClr val="accent5"/>
              </a:solidFill>
            </a:endParaRPr>
          </a:p>
        </p:txBody>
      </p:sp>
    </p:spTree>
    <p:extLst>
      <p:ext uri="{BB962C8B-B14F-4D97-AF65-F5344CB8AC3E}">
        <p14:creationId xmlns:p14="http://schemas.microsoft.com/office/powerpoint/2010/main" val="306536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Estado de Situación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14</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75" y="1121341"/>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2ABAD45F-15B8-4D46-BF7A-845FC7CF18D3}"/>
              </a:ext>
            </a:extLst>
          </p:cNvPr>
          <p:cNvSpPr/>
          <p:nvPr/>
        </p:nvSpPr>
        <p:spPr>
          <a:xfrm>
            <a:off x="1246922" y="1281845"/>
            <a:ext cx="10003766" cy="6555641"/>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Próximos Desarrollos y Anteproyectos</a:t>
            </a:r>
          </a:p>
          <a:p>
            <a:pPr lvl="1"/>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Mejora en el campo Renta.</a:t>
            </a: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Mejora en Antecedentes de Estudios.</a:t>
            </a: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Mejora en los formatos de cada campo (texto, fechas, etc.)</a:t>
            </a: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Ajuste en el campo ASIG_PROF</a:t>
            </a: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Identificación de Fantasmas (“SPL/SPR”) en campo </a:t>
            </a:r>
            <a:r>
              <a:rPr lang="es-CL" sz="2000" dirty="0" err="1">
                <a:solidFill>
                  <a:schemeClr val="accent5"/>
                </a:solidFill>
              </a:rPr>
              <a:t>Matriz_Base</a:t>
            </a: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Ajuste a las causales de ceses.</a:t>
            </a: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Matriz K</a:t>
            </a: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p:txBody>
      </p:sp>
      <p:graphicFrame>
        <p:nvGraphicFramePr>
          <p:cNvPr id="9" name="Gráfico 8">
            <a:extLst>
              <a:ext uri="{FF2B5EF4-FFF2-40B4-BE49-F238E27FC236}">
                <a16:creationId xmlns:a16="http://schemas.microsoft.com/office/drawing/2014/main" id="{42F61DB6-FDF7-47C4-B2A8-82D2007538F2}"/>
              </a:ext>
            </a:extLst>
          </p:cNvPr>
          <p:cNvGraphicFramePr/>
          <p:nvPr>
            <p:extLst>
              <p:ext uri="{D42A27DB-BD31-4B8C-83A1-F6EECF244321}">
                <p14:modId xmlns:p14="http://schemas.microsoft.com/office/powerpoint/2010/main" val="1894717387"/>
              </p:ext>
            </p:extLst>
          </p:nvPr>
        </p:nvGraphicFramePr>
        <p:xfrm>
          <a:off x="9501483" y="4038295"/>
          <a:ext cx="2594252" cy="2570807"/>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8EFC3FAA-94FD-4E5D-8AF8-B9D9FD571E71}"/>
              </a:ext>
            </a:extLst>
          </p:cNvPr>
          <p:cNvSpPr txBox="1"/>
          <p:nvPr/>
        </p:nvSpPr>
        <p:spPr>
          <a:xfrm>
            <a:off x="6758474" y="5323698"/>
            <a:ext cx="2855166" cy="905071"/>
          </a:xfrm>
          <a:prstGeom prst="rect">
            <a:avLst/>
          </a:prstGeom>
          <a:solidFill>
            <a:schemeClr val="bg1"/>
          </a:solid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lgn="ctr">
              <a:buNone/>
            </a:pPr>
            <a:r>
              <a:rPr lang="es-CL" sz="3600" b="1" dirty="0">
                <a:solidFill>
                  <a:srgbClr val="000000"/>
                </a:solidFill>
              </a:rPr>
              <a:t>640 Hrs. Mensuales</a:t>
            </a:r>
          </a:p>
        </p:txBody>
      </p:sp>
    </p:spTree>
    <p:extLst>
      <p:ext uri="{BB962C8B-B14F-4D97-AF65-F5344CB8AC3E}">
        <p14:creationId xmlns:p14="http://schemas.microsoft.com/office/powerpoint/2010/main" val="385564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Estado de Situación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15</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4" name="Rectángulo 3">
            <a:extLst>
              <a:ext uri="{FF2B5EF4-FFF2-40B4-BE49-F238E27FC236}">
                <a16:creationId xmlns:a16="http://schemas.microsoft.com/office/drawing/2014/main" id="{2ABAD45F-15B8-4D46-BF7A-845FC7CF18D3}"/>
              </a:ext>
            </a:extLst>
          </p:cNvPr>
          <p:cNvSpPr/>
          <p:nvPr/>
        </p:nvSpPr>
        <p:spPr>
          <a:xfrm>
            <a:off x="1246922" y="1281845"/>
            <a:ext cx="10003766" cy="2862322"/>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Solución de Problemas, vía Mesa de Ayuda:</a:t>
            </a:r>
          </a:p>
          <a:p>
            <a:pPr marL="742950" lvl="1"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Incidencia N° 81322: Término de Nombramiento de Titulares en Matriz C.</a:t>
            </a: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Incidencia N° 81264: Cálculo erróneo en el campo edad en Matriz C.</a:t>
            </a: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dirty="0">
                <a:solidFill>
                  <a:schemeClr val="accent5"/>
                </a:solidFill>
              </a:rPr>
              <a:t>Incidencia N° 81268: Inconsistencias entre Ingreso al servicio y antigüedad en el servicio en Matriz C.</a:t>
            </a:r>
          </a:p>
          <a:p>
            <a:pPr marL="742950" lvl="1" indent="-285750">
              <a:buFont typeface="Wingdings" panose="05000000000000000000" pitchFamily="2" charset="2"/>
              <a:buChar char="ü"/>
            </a:pPr>
            <a:endParaRPr lang="es-CL" sz="2000" dirty="0">
              <a:solidFill>
                <a:schemeClr val="accent5"/>
              </a:solidFill>
            </a:endParaRPr>
          </a:p>
        </p:txBody>
      </p:sp>
      <p:pic>
        <p:nvPicPr>
          <p:cNvPr id="10" name="Imagen 9">
            <a:extLst>
              <a:ext uri="{FF2B5EF4-FFF2-40B4-BE49-F238E27FC236}">
                <a16:creationId xmlns:a16="http://schemas.microsoft.com/office/drawing/2014/main" id="{E8B46DBA-D8C3-4974-9AD8-42E6A1B8D9CC}"/>
              </a:ext>
            </a:extLst>
          </p:cNvPr>
          <p:cNvPicPr>
            <a:picLocks noChangeAspect="1"/>
          </p:cNvPicPr>
          <p:nvPr/>
        </p:nvPicPr>
        <p:blipFill>
          <a:blip r:embed="rId3"/>
          <a:stretch>
            <a:fillRect/>
          </a:stretch>
        </p:blipFill>
        <p:spPr>
          <a:xfrm>
            <a:off x="9079454" y="80999"/>
            <a:ext cx="1700499" cy="1477005"/>
          </a:xfrm>
          <a:prstGeom prst="rect">
            <a:avLst/>
          </a:prstGeom>
        </p:spPr>
      </p:pic>
      <p:pic>
        <p:nvPicPr>
          <p:cNvPr id="5" name="Imagen 4">
            <a:extLst>
              <a:ext uri="{FF2B5EF4-FFF2-40B4-BE49-F238E27FC236}">
                <a16:creationId xmlns:a16="http://schemas.microsoft.com/office/drawing/2014/main" id="{2AA6A827-92FA-4901-A704-FB4295FB6965}"/>
              </a:ext>
            </a:extLst>
          </p:cNvPr>
          <p:cNvPicPr>
            <a:picLocks noChangeAspect="1"/>
          </p:cNvPicPr>
          <p:nvPr/>
        </p:nvPicPr>
        <p:blipFill rotWithShape="1">
          <a:blip r:embed="rId4"/>
          <a:srcRect t="1" r="50389" b="-3309"/>
          <a:stretch/>
        </p:blipFill>
        <p:spPr>
          <a:xfrm>
            <a:off x="941312" y="3916913"/>
            <a:ext cx="3964636" cy="2558450"/>
          </a:xfrm>
          <a:prstGeom prst="rect">
            <a:avLst/>
          </a:prstGeom>
        </p:spPr>
      </p:pic>
      <p:pic>
        <p:nvPicPr>
          <p:cNvPr id="12" name="Imagen 11">
            <a:extLst>
              <a:ext uri="{FF2B5EF4-FFF2-40B4-BE49-F238E27FC236}">
                <a16:creationId xmlns:a16="http://schemas.microsoft.com/office/drawing/2014/main" id="{485689A0-54B3-421C-A512-B3259CBB679A}"/>
              </a:ext>
            </a:extLst>
          </p:cNvPr>
          <p:cNvPicPr>
            <a:picLocks noChangeAspect="1"/>
          </p:cNvPicPr>
          <p:nvPr/>
        </p:nvPicPr>
        <p:blipFill>
          <a:blip r:embed="rId5"/>
          <a:stretch>
            <a:fillRect/>
          </a:stretch>
        </p:blipFill>
        <p:spPr>
          <a:xfrm>
            <a:off x="5211558" y="4144167"/>
            <a:ext cx="6001257" cy="1924050"/>
          </a:xfrm>
          <a:prstGeom prst="rect">
            <a:avLst/>
          </a:prstGeom>
        </p:spPr>
      </p:pic>
    </p:spTree>
    <p:extLst>
      <p:ext uri="{BB962C8B-B14F-4D97-AF65-F5344CB8AC3E}">
        <p14:creationId xmlns:p14="http://schemas.microsoft.com/office/powerpoint/2010/main" val="105703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pPr lvl="0"/>
            <a:r>
              <a:rPr lang="es-CL" sz="2000" dirty="0">
                <a:solidFill>
                  <a:schemeClr val="accent5"/>
                </a:solidFill>
              </a:rPr>
              <a:t>Procedimiento III Corte</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16</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5" name="Rectángulo 4">
            <a:extLst>
              <a:ext uri="{FF2B5EF4-FFF2-40B4-BE49-F238E27FC236}">
                <a16:creationId xmlns:a16="http://schemas.microsoft.com/office/drawing/2014/main" id="{37143A17-D72F-49DE-8E47-8359530AFDFE}"/>
              </a:ext>
            </a:extLst>
          </p:cNvPr>
          <p:cNvSpPr/>
          <p:nvPr/>
        </p:nvSpPr>
        <p:spPr>
          <a:xfrm>
            <a:off x="332530" y="1255799"/>
            <a:ext cx="9390309" cy="3170099"/>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Plazos III Corte Informes Trimestrales</a:t>
            </a:r>
          </a:p>
          <a:p>
            <a:pPr lvl="1"/>
            <a:endParaRPr lang="es-CL" sz="2000" dirty="0">
              <a:solidFill>
                <a:schemeClr val="accent5"/>
              </a:solidFill>
            </a:endParaRPr>
          </a:p>
          <a:p>
            <a:pPr marL="1257300" lvl="2" indent="-342900">
              <a:buFont typeface="Arial" panose="020B0604020202020204" pitchFamily="34" charset="0"/>
              <a:buChar char="•"/>
            </a:pPr>
            <a:r>
              <a:rPr lang="es-CL" sz="2000" dirty="0">
                <a:solidFill>
                  <a:schemeClr val="accent5"/>
                </a:solidFill>
              </a:rPr>
              <a:t>Cierre de Gestión Local</a:t>
            </a:r>
          </a:p>
          <a:p>
            <a:pPr marL="1257300" lvl="2" indent="-342900">
              <a:buFont typeface="Arial" panose="020B0604020202020204" pitchFamily="34" charset="0"/>
              <a:buChar char="•"/>
            </a:pPr>
            <a:endParaRPr lang="es-CL" sz="2000" dirty="0">
              <a:solidFill>
                <a:schemeClr val="accent5"/>
              </a:solidFill>
            </a:endParaRPr>
          </a:p>
          <a:p>
            <a:pPr marL="1257300" lvl="2" indent="-342900">
              <a:buFont typeface="Arial" panose="020B0604020202020204" pitchFamily="34" charset="0"/>
              <a:buChar char="•"/>
            </a:pPr>
            <a:r>
              <a:rPr lang="es-CL" sz="2000" dirty="0">
                <a:solidFill>
                  <a:schemeClr val="accent5"/>
                </a:solidFill>
              </a:rPr>
              <a:t>Calendario DIPRES </a:t>
            </a:r>
          </a:p>
          <a:p>
            <a:pPr marL="1714500" lvl="3" indent="-342900">
              <a:buFont typeface="Arial" panose="020B0604020202020204" pitchFamily="34" charset="0"/>
              <a:buChar char="•"/>
            </a:pPr>
            <a:r>
              <a:rPr lang="es-CL" sz="2000" b="1" dirty="0">
                <a:solidFill>
                  <a:schemeClr val="accent5"/>
                </a:solidFill>
              </a:rPr>
              <a:t>Se gestiona atención de Mesa de Ayuda para</a:t>
            </a:r>
          </a:p>
          <a:p>
            <a:pPr lvl="3"/>
            <a:r>
              <a:rPr lang="es-CL" sz="2000" b="1" dirty="0">
                <a:solidFill>
                  <a:schemeClr val="accent5"/>
                </a:solidFill>
              </a:rPr>
              <a:t>Sábado 05-10-2019.</a:t>
            </a:r>
          </a:p>
          <a:p>
            <a:pPr lvl="2"/>
            <a:endParaRPr lang="es-CL" sz="2000" dirty="0">
              <a:solidFill>
                <a:schemeClr val="accent5"/>
              </a:solidFill>
            </a:endParaRPr>
          </a:p>
          <a:p>
            <a:pPr lvl="2"/>
            <a:endParaRPr lang="es-CL" sz="2000" dirty="0">
              <a:solidFill>
                <a:schemeClr val="accent5"/>
              </a:solidFill>
            </a:endParaRPr>
          </a:p>
          <a:p>
            <a:pPr lvl="2"/>
            <a:endParaRPr lang="es-CL" sz="2000" dirty="0">
              <a:solidFill>
                <a:schemeClr val="accent5"/>
              </a:solidFill>
            </a:endParaRPr>
          </a:p>
        </p:txBody>
      </p:sp>
      <p:grpSp>
        <p:nvGrpSpPr>
          <p:cNvPr id="12" name="Grupo 11">
            <a:extLst>
              <a:ext uri="{FF2B5EF4-FFF2-40B4-BE49-F238E27FC236}">
                <a16:creationId xmlns:a16="http://schemas.microsoft.com/office/drawing/2014/main" id="{DFC69860-88E0-424C-A1A7-35098A7BBEB4}"/>
              </a:ext>
            </a:extLst>
          </p:cNvPr>
          <p:cNvGrpSpPr/>
          <p:nvPr/>
        </p:nvGrpSpPr>
        <p:grpSpPr>
          <a:xfrm>
            <a:off x="7881916" y="1262952"/>
            <a:ext cx="1952891" cy="3375209"/>
            <a:chOff x="5981350" y="1332653"/>
            <a:chExt cx="2097248" cy="3724275"/>
          </a:xfrm>
        </p:grpSpPr>
        <p:pic>
          <p:nvPicPr>
            <p:cNvPr id="7" name="Imagen 6">
              <a:extLst>
                <a:ext uri="{FF2B5EF4-FFF2-40B4-BE49-F238E27FC236}">
                  <a16:creationId xmlns:a16="http://schemas.microsoft.com/office/drawing/2014/main" id="{F9FA7697-E68C-4E6C-AD13-A9ECECB6C308}"/>
                </a:ext>
              </a:extLst>
            </p:cNvPr>
            <p:cNvPicPr>
              <a:picLocks noChangeAspect="1"/>
            </p:cNvPicPr>
            <p:nvPr/>
          </p:nvPicPr>
          <p:blipFill>
            <a:blip r:embed="rId3"/>
            <a:stretch>
              <a:fillRect/>
            </a:stretch>
          </p:blipFill>
          <p:spPr>
            <a:xfrm>
              <a:off x="6173598" y="1332653"/>
              <a:ext cx="1905000" cy="3724275"/>
            </a:xfrm>
            <a:prstGeom prst="rect">
              <a:avLst/>
            </a:prstGeom>
            <a:effectLst>
              <a:softEdge rad="127000"/>
            </a:effectLst>
          </p:spPr>
        </p:pic>
        <p:sp>
          <p:nvSpPr>
            <p:cNvPr id="11" name="Rectángulo 10">
              <a:extLst>
                <a:ext uri="{FF2B5EF4-FFF2-40B4-BE49-F238E27FC236}">
                  <a16:creationId xmlns:a16="http://schemas.microsoft.com/office/drawing/2014/main" id="{4E0414C5-8B06-4BDE-A21D-13A50F571628}"/>
                </a:ext>
              </a:extLst>
            </p:cNvPr>
            <p:cNvSpPr/>
            <p:nvPr/>
          </p:nvSpPr>
          <p:spPr>
            <a:xfrm>
              <a:off x="5981350" y="4395831"/>
              <a:ext cx="2097248" cy="260059"/>
            </a:xfrm>
            <a:prstGeom prst="rect">
              <a:avLst/>
            </a:prstGeom>
            <a:noFill/>
            <a:ln>
              <a:solidFill>
                <a:srgbClr val="FF0000"/>
              </a:solidFill>
            </a:ln>
            <a:effectLst>
              <a:softEdge rad="0"/>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CL" dirty="0" err="1">
                <a:solidFill>
                  <a:schemeClr val="tx1"/>
                </a:solidFill>
              </a:endParaRPr>
            </a:p>
          </p:txBody>
        </p:sp>
      </p:grpSp>
      <p:grpSp>
        <p:nvGrpSpPr>
          <p:cNvPr id="18" name="Grupo 17">
            <a:extLst>
              <a:ext uri="{FF2B5EF4-FFF2-40B4-BE49-F238E27FC236}">
                <a16:creationId xmlns:a16="http://schemas.microsoft.com/office/drawing/2014/main" id="{2F5FC3EC-13B5-48AE-9A92-26A63D2E7778}"/>
              </a:ext>
            </a:extLst>
          </p:cNvPr>
          <p:cNvGrpSpPr/>
          <p:nvPr/>
        </p:nvGrpSpPr>
        <p:grpSpPr>
          <a:xfrm>
            <a:off x="1654861" y="3674087"/>
            <a:ext cx="5381625" cy="2352675"/>
            <a:chOff x="1246922" y="3936755"/>
            <a:chExt cx="5381625" cy="2352675"/>
          </a:xfrm>
        </p:grpSpPr>
        <p:pic>
          <p:nvPicPr>
            <p:cNvPr id="15" name="Imagen 14">
              <a:extLst>
                <a:ext uri="{FF2B5EF4-FFF2-40B4-BE49-F238E27FC236}">
                  <a16:creationId xmlns:a16="http://schemas.microsoft.com/office/drawing/2014/main" id="{7780E044-9B6C-4625-8156-947333EE44B5}"/>
                </a:ext>
              </a:extLst>
            </p:cNvPr>
            <p:cNvPicPr>
              <a:picLocks noChangeAspect="1"/>
            </p:cNvPicPr>
            <p:nvPr/>
          </p:nvPicPr>
          <p:blipFill>
            <a:blip r:embed="rId4"/>
            <a:stretch>
              <a:fillRect/>
            </a:stretch>
          </p:blipFill>
          <p:spPr>
            <a:xfrm>
              <a:off x="1246922" y="3936755"/>
              <a:ext cx="5381625" cy="2352675"/>
            </a:xfrm>
            <a:prstGeom prst="rect">
              <a:avLst/>
            </a:prstGeom>
          </p:spPr>
        </p:pic>
        <p:sp>
          <p:nvSpPr>
            <p:cNvPr id="16" name="Rectángulo 15">
              <a:extLst>
                <a:ext uri="{FF2B5EF4-FFF2-40B4-BE49-F238E27FC236}">
                  <a16:creationId xmlns:a16="http://schemas.microsoft.com/office/drawing/2014/main" id="{953A5BDD-9A34-4EBC-891B-58FE09B43DD0}"/>
                </a:ext>
              </a:extLst>
            </p:cNvPr>
            <p:cNvSpPr/>
            <p:nvPr/>
          </p:nvSpPr>
          <p:spPr>
            <a:xfrm>
              <a:off x="5027685" y="5113092"/>
              <a:ext cx="766626" cy="224018"/>
            </a:xfrm>
            <a:prstGeom prst="rect">
              <a:avLst/>
            </a:prstGeom>
            <a:noFill/>
            <a:ln>
              <a:solidFill>
                <a:srgbClr val="FF0000"/>
              </a:solidFill>
            </a:ln>
            <a:effectLst>
              <a:softEdge rad="0"/>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CL" dirty="0" err="1">
                <a:solidFill>
                  <a:schemeClr val="tx1"/>
                </a:solidFill>
              </a:endParaRPr>
            </a:p>
          </p:txBody>
        </p:sp>
        <p:sp>
          <p:nvSpPr>
            <p:cNvPr id="17" name="Rectángulo 16">
              <a:extLst>
                <a:ext uri="{FF2B5EF4-FFF2-40B4-BE49-F238E27FC236}">
                  <a16:creationId xmlns:a16="http://schemas.microsoft.com/office/drawing/2014/main" id="{239EB4A8-47AB-4AE2-A4C4-6303812AFB3D}"/>
                </a:ext>
              </a:extLst>
            </p:cNvPr>
            <p:cNvSpPr/>
            <p:nvPr/>
          </p:nvSpPr>
          <p:spPr>
            <a:xfrm>
              <a:off x="5024898" y="5490192"/>
              <a:ext cx="766626" cy="224018"/>
            </a:xfrm>
            <a:prstGeom prst="rect">
              <a:avLst/>
            </a:prstGeom>
            <a:noFill/>
            <a:ln>
              <a:solidFill>
                <a:srgbClr val="FF0000"/>
              </a:solidFill>
            </a:ln>
            <a:effectLst>
              <a:softEdge rad="0"/>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CL" dirty="0" err="1">
                <a:solidFill>
                  <a:schemeClr val="tx1"/>
                </a:solidFill>
              </a:endParaRPr>
            </a:p>
          </p:txBody>
        </p:sp>
      </p:grpSp>
    </p:spTree>
    <p:extLst>
      <p:ext uri="{BB962C8B-B14F-4D97-AF65-F5344CB8AC3E}">
        <p14:creationId xmlns:p14="http://schemas.microsoft.com/office/powerpoint/2010/main" val="70357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pPr lvl="0"/>
            <a:r>
              <a:rPr lang="es-CL" sz="2000" dirty="0">
                <a:solidFill>
                  <a:schemeClr val="accent5"/>
                </a:solidFill>
              </a:rPr>
              <a:t>Procedimiento III Corte</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17</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5" name="Rectángulo 4">
            <a:extLst>
              <a:ext uri="{FF2B5EF4-FFF2-40B4-BE49-F238E27FC236}">
                <a16:creationId xmlns:a16="http://schemas.microsoft.com/office/drawing/2014/main" id="{37143A17-D72F-49DE-8E47-8359530AFDFE}"/>
              </a:ext>
            </a:extLst>
          </p:cNvPr>
          <p:cNvSpPr/>
          <p:nvPr/>
        </p:nvSpPr>
        <p:spPr>
          <a:xfrm>
            <a:off x="332530" y="1255799"/>
            <a:ext cx="9390309" cy="5016758"/>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Matrices a Informar</a:t>
            </a:r>
          </a:p>
          <a:p>
            <a:pPr marL="742950" lvl="1" indent="-285750">
              <a:buFont typeface="Wingdings" panose="05000000000000000000" pitchFamily="2" charset="2"/>
              <a:buChar char="ü"/>
            </a:pPr>
            <a:endParaRPr lang="es-CL" sz="2000" dirty="0">
              <a:solidFill>
                <a:schemeClr val="accent5"/>
              </a:solidFill>
            </a:endParaRPr>
          </a:p>
          <a:p>
            <a:pPr marL="1257300" lvl="2" indent="-342900">
              <a:buFont typeface="Wingdings" panose="05000000000000000000" pitchFamily="2" charset="2"/>
              <a:buChar char="§"/>
            </a:pPr>
            <a:r>
              <a:rPr lang="es-CL" sz="2000" dirty="0">
                <a:solidFill>
                  <a:schemeClr val="accent5"/>
                </a:solidFill>
              </a:rPr>
              <a:t>11 Matrices en Total.</a:t>
            </a:r>
          </a:p>
          <a:p>
            <a:pPr lvl="2"/>
            <a:endParaRPr lang="es-CL" sz="2000" dirty="0">
              <a:solidFill>
                <a:schemeClr val="accent5"/>
              </a:solidFill>
            </a:endParaRPr>
          </a:p>
          <a:p>
            <a:pPr marL="1257300" lvl="2" indent="-342900">
              <a:buFont typeface="Wingdings" panose="05000000000000000000" pitchFamily="2" charset="2"/>
              <a:buChar char="§"/>
            </a:pPr>
            <a:r>
              <a:rPr lang="es-CL" sz="2000" dirty="0">
                <a:solidFill>
                  <a:schemeClr val="accent5"/>
                </a:solidFill>
              </a:rPr>
              <a:t>Primer Grupo: </a:t>
            </a:r>
          </a:p>
          <a:p>
            <a:pPr marL="1714500" lvl="3" indent="-342900">
              <a:buFont typeface="Wingdings" panose="05000000000000000000" pitchFamily="2" charset="2"/>
              <a:buChar char="ü"/>
            </a:pPr>
            <a:r>
              <a:rPr lang="es-CL" sz="2000" dirty="0">
                <a:solidFill>
                  <a:schemeClr val="accent5"/>
                </a:solidFill>
              </a:rPr>
              <a:t>D,S,H,C,R,V (6)</a:t>
            </a:r>
          </a:p>
          <a:p>
            <a:pPr marL="1714500" lvl="3" indent="-342900">
              <a:buFont typeface="Wingdings" panose="05000000000000000000" pitchFamily="2" charset="2"/>
              <a:buChar char="ü"/>
            </a:pPr>
            <a:r>
              <a:rPr lang="es-CL" sz="2000" dirty="0">
                <a:solidFill>
                  <a:schemeClr val="accent5"/>
                </a:solidFill>
              </a:rPr>
              <a:t>08-10-2019</a:t>
            </a:r>
          </a:p>
          <a:p>
            <a:pPr lvl="3"/>
            <a:endParaRPr lang="es-CL" sz="2000" dirty="0">
              <a:solidFill>
                <a:schemeClr val="accent5"/>
              </a:solidFill>
            </a:endParaRPr>
          </a:p>
          <a:p>
            <a:pPr marL="1257300" lvl="2" indent="-342900">
              <a:buFont typeface="Wingdings" panose="05000000000000000000" pitchFamily="2" charset="2"/>
              <a:buChar char="§"/>
            </a:pPr>
            <a:r>
              <a:rPr lang="es-CL" sz="2000" dirty="0">
                <a:solidFill>
                  <a:schemeClr val="accent5"/>
                </a:solidFill>
              </a:rPr>
              <a:t>Segundo Grupo:</a:t>
            </a:r>
          </a:p>
          <a:p>
            <a:pPr marL="1714500" lvl="3" indent="-342900">
              <a:buFont typeface="Wingdings" panose="05000000000000000000" pitchFamily="2" charset="2"/>
              <a:buChar char="ü"/>
            </a:pPr>
            <a:r>
              <a:rPr lang="es-CL" sz="2000" dirty="0">
                <a:solidFill>
                  <a:schemeClr val="accent5"/>
                </a:solidFill>
              </a:rPr>
              <a:t>O, </a:t>
            </a:r>
            <a:r>
              <a:rPr lang="es-CL" sz="2000" b="1" dirty="0">
                <a:solidFill>
                  <a:schemeClr val="accent5"/>
                </a:solidFill>
              </a:rPr>
              <a:t>P, B,K</a:t>
            </a:r>
            <a:r>
              <a:rPr lang="es-CL" sz="2000" dirty="0">
                <a:solidFill>
                  <a:schemeClr val="accent5"/>
                </a:solidFill>
              </a:rPr>
              <a:t>,L  (5)</a:t>
            </a:r>
          </a:p>
          <a:p>
            <a:pPr marL="1714500" lvl="3" indent="-342900">
              <a:buFont typeface="Wingdings" panose="05000000000000000000" pitchFamily="2" charset="2"/>
              <a:buChar char="ü"/>
            </a:pPr>
            <a:r>
              <a:rPr lang="es-CL" sz="2000" dirty="0">
                <a:solidFill>
                  <a:schemeClr val="accent5"/>
                </a:solidFill>
              </a:rPr>
              <a:t>23-10-2019</a:t>
            </a:r>
          </a:p>
          <a:p>
            <a:pPr marL="1714500" lvl="3" indent="-342900">
              <a:buFont typeface="Wingdings" panose="05000000000000000000" pitchFamily="2" charset="2"/>
              <a:buChar char="ü"/>
            </a:pPr>
            <a:endParaRPr lang="es-CL" sz="2000" dirty="0">
              <a:solidFill>
                <a:schemeClr val="accent5"/>
              </a:solidFill>
            </a:endParaRPr>
          </a:p>
          <a:p>
            <a:pPr lvl="1"/>
            <a:endParaRPr lang="es-CL" sz="2000" dirty="0">
              <a:solidFill>
                <a:schemeClr val="accent5"/>
              </a:solidFill>
            </a:endParaRPr>
          </a:p>
          <a:p>
            <a:pPr lvl="2"/>
            <a:endParaRPr lang="es-CL" sz="2000" dirty="0">
              <a:solidFill>
                <a:schemeClr val="accent5"/>
              </a:solidFill>
            </a:endParaRPr>
          </a:p>
          <a:p>
            <a:pPr lvl="2"/>
            <a:endParaRPr lang="es-CL" sz="2000" dirty="0">
              <a:solidFill>
                <a:schemeClr val="accent5"/>
              </a:solidFill>
            </a:endParaRPr>
          </a:p>
          <a:p>
            <a:pPr lvl="2"/>
            <a:endParaRPr lang="es-CL" sz="2000" dirty="0">
              <a:solidFill>
                <a:schemeClr val="accent5"/>
              </a:solidFill>
            </a:endParaRPr>
          </a:p>
        </p:txBody>
      </p:sp>
      <p:pic>
        <p:nvPicPr>
          <p:cNvPr id="13" name="Imagen 12">
            <a:extLst>
              <a:ext uri="{FF2B5EF4-FFF2-40B4-BE49-F238E27FC236}">
                <a16:creationId xmlns:a16="http://schemas.microsoft.com/office/drawing/2014/main" id="{37015F92-06F5-433A-9FEA-E8E1D4ED3CCE}"/>
              </a:ext>
            </a:extLst>
          </p:cNvPr>
          <p:cNvPicPr>
            <a:picLocks noChangeAspect="1"/>
          </p:cNvPicPr>
          <p:nvPr/>
        </p:nvPicPr>
        <p:blipFill>
          <a:blip r:embed="rId3"/>
          <a:stretch>
            <a:fillRect/>
          </a:stretch>
        </p:blipFill>
        <p:spPr>
          <a:xfrm>
            <a:off x="4959353" y="1004888"/>
            <a:ext cx="5227992" cy="5369289"/>
          </a:xfrm>
          <a:prstGeom prst="rect">
            <a:avLst/>
          </a:prstGeom>
        </p:spPr>
      </p:pic>
    </p:spTree>
    <p:extLst>
      <p:ext uri="{BB962C8B-B14F-4D97-AF65-F5344CB8AC3E}">
        <p14:creationId xmlns:p14="http://schemas.microsoft.com/office/powerpoint/2010/main" val="274521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pPr lvl="0"/>
            <a:r>
              <a:rPr lang="es-CL" sz="2000" dirty="0">
                <a:solidFill>
                  <a:schemeClr val="accent5"/>
                </a:solidFill>
              </a:rPr>
              <a:t>Procedimiento III Corte</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18</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5" name="Rectángulo 4">
            <a:extLst>
              <a:ext uri="{FF2B5EF4-FFF2-40B4-BE49-F238E27FC236}">
                <a16:creationId xmlns:a16="http://schemas.microsoft.com/office/drawing/2014/main" id="{37143A17-D72F-49DE-8E47-8359530AFDFE}"/>
              </a:ext>
            </a:extLst>
          </p:cNvPr>
          <p:cNvSpPr/>
          <p:nvPr/>
        </p:nvSpPr>
        <p:spPr>
          <a:xfrm>
            <a:off x="139959" y="1031717"/>
            <a:ext cx="9390309" cy="1015663"/>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Plan de Trabajo</a:t>
            </a:r>
          </a:p>
          <a:p>
            <a:pPr lvl="1"/>
            <a:endParaRPr lang="es-CL" sz="2000" dirty="0">
              <a:solidFill>
                <a:schemeClr val="accent5"/>
              </a:solidFill>
            </a:endParaRPr>
          </a:p>
          <a:p>
            <a:pPr lvl="2"/>
            <a:endParaRPr lang="es-CL" sz="2000" dirty="0">
              <a:solidFill>
                <a:schemeClr val="accent5"/>
              </a:solidFill>
            </a:endParaRPr>
          </a:p>
        </p:txBody>
      </p:sp>
      <p:pic>
        <p:nvPicPr>
          <p:cNvPr id="4" name="Imagen 3">
            <a:extLst>
              <a:ext uri="{FF2B5EF4-FFF2-40B4-BE49-F238E27FC236}">
                <a16:creationId xmlns:a16="http://schemas.microsoft.com/office/drawing/2014/main" id="{FDE7308D-098F-4637-B8F2-65A74BFB6D0E}"/>
              </a:ext>
            </a:extLst>
          </p:cNvPr>
          <p:cNvPicPr>
            <a:picLocks noChangeAspect="1"/>
          </p:cNvPicPr>
          <p:nvPr/>
        </p:nvPicPr>
        <p:blipFill>
          <a:blip r:embed="rId3"/>
          <a:stretch>
            <a:fillRect/>
          </a:stretch>
        </p:blipFill>
        <p:spPr>
          <a:xfrm>
            <a:off x="2801691" y="1539550"/>
            <a:ext cx="6011655" cy="4942437"/>
          </a:xfrm>
          <a:prstGeom prst="rect">
            <a:avLst/>
          </a:prstGeom>
        </p:spPr>
      </p:pic>
    </p:spTree>
    <p:extLst>
      <p:ext uri="{BB962C8B-B14F-4D97-AF65-F5344CB8AC3E}">
        <p14:creationId xmlns:p14="http://schemas.microsoft.com/office/powerpoint/2010/main" val="406492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pPr lvl="0"/>
            <a:r>
              <a:rPr lang="es-CL" sz="2000" dirty="0">
                <a:solidFill>
                  <a:schemeClr val="accent5"/>
                </a:solidFill>
              </a:rPr>
              <a:t>Procedimiento III Corte</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19</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5" name="Rectángulo 4">
            <a:extLst>
              <a:ext uri="{FF2B5EF4-FFF2-40B4-BE49-F238E27FC236}">
                <a16:creationId xmlns:a16="http://schemas.microsoft.com/office/drawing/2014/main" id="{37143A17-D72F-49DE-8E47-8359530AFDFE}"/>
              </a:ext>
            </a:extLst>
          </p:cNvPr>
          <p:cNvSpPr/>
          <p:nvPr/>
        </p:nvSpPr>
        <p:spPr>
          <a:xfrm>
            <a:off x="332531" y="1255799"/>
            <a:ext cx="2802556" cy="1323439"/>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Procedimiento de Trabajo</a:t>
            </a:r>
          </a:p>
          <a:p>
            <a:pPr lvl="1"/>
            <a:endParaRPr lang="es-CL" sz="2000" dirty="0">
              <a:solidFill>
                <a:schemeClr val="accent5"/>
              </a:solidFill>
            </a:endParaRPr>
          </a:p>
          <a:p>
            <a:pPr lvl="2"/>
            <a:endParaRPr lang="es-CL" sz="2000" dirty="0">
              <a:solidFill>
                <a:schemeClr val="accent5"/>
              </a:solidFill>
            </a:endParaRPr>
          </a:p>
        </p:txBody>
      </p:sp>
      <p:pic>
        <p:nvPicPr>
          <p:cNvPr id="7" name="Imagen 6" descr="Imagen que contiene texto, mapa&#10;&#10;Descripción generada automáticamente">
            <a:extLst>
              <a:ext uri="{FF2B5EF4-FFF2-40B4-BE49-F238E27FC236}">
                <a16:creationId xmlns:a16="http://schemas.microsoft.com/office/drawing/2014/main" id="{E7A05110-8615-43B9-8A24-CA1F8CAC0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87" y="906609"/>
            <a:ext cx="7785716" cy="5702493"/>
          </a:xfrm>
          <a:prstGeom prst="rect">
            <a:avLst/>
          </a:prstGeom>
        </p:spPr>
      </p:pic>
      <p:cxnSp>
        <p:nvCxnSpPr>
          <p:cNvPr id="9" name="Conector recto de flecha 8">
            <a:extLst>
              <a:ext uri="{FF2B5EF4-FFF2-40B4-BE49-F238E27FC236}">
                <a16:creationId xmlns:a16="http://schemas.microsoft.com/office/drawing/2014/main" id="{13487DDD-D20D-4DA0-89DE-9EBD7A2BDA82}"/>
              </a:ext>
            </a:extLst>
          </p:cNvPr>
          <p:cNvCxnSpPr>
            <a:cxnSpLocks/>
          </p:cNvCxnSpPr>
          <p:nvPr/>
        </p:nvCxnSpPr>
        <p:spPr>
          <a:xfrm>
            <a:off x="9974424" y="4618653"/>
            <a:ext cx="0" cy="1007705"/>
          </a:xfrm>
          <a:prstGeom prst="straightConnector1">
            <a:avLst/>
          </a:prstGeom>
          <a:ln w="9525">
            <a:solidFill>
              <a:srgbClr val="000000"/>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15" name="Globo: línea doblada 14">
            <a:extLst>
              <a:ext uri="{FF2B5EF4-FFF2-40B4-BE49-F238E27FC236}">
                <a16:creationId xmlns:a16="http://schemas.microsoft.com/office/drawing/2014/main" id="{005A40B6-2E53-4698-A314-B9679EEE155C}"/>
              </a:ext>
            </a:extLst>
          </p:cNvPr>
          <p:cNvSpPr/>
          <p:nvPr/>
        </p:nvSpPr>
        <p:spPr>
          <a:xfrm>
            <a:off x="754911" y="4618653"/>
            <a:ext cx="1520890" cy="415211"/>
          </a:xfrm>
          <a:prstGeom prst="borderCallout2">
            <a:avLst>
              <a:gd name="adj1" fmla="val 102572"/>
              <a:gd name="adj2" fmla="val 252985"/>
              <a:gd name="adj3" fmla="val 99238"/>
              <a:gd name="adj4" fmla="val 101118"/>
              <a:gd name="adj5" fmla="val 368401"/>
              <a:gd name="adj6" fmla="val 366339"/>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dirty="0">
                <a:solidFill>
                  <a:srgbClr val="000000"/>
                </a:solidFill>
              </a:rPr>
              <a:t>Con el referente de la Matriz/Módulo SIRH</a:t>
            </a:r>
          </a:p>
        </p:txBody>
      </p:sp>
      <p:cxnSp>
        <p:nvCxnSpPr>
          <p:cNvPr id="20" name="Conector recto de flecha 19">
            <a:extLst>
              <a:ext uri="{FF2B5EF4-FFF2-40B4-BE49-F238E27FC236}">
                <a16:creationId xmlns:a16="http://schemas.microsoft.com/office/drawing/2014/main" id="{E57319D1-F015-4A2B-901B-80121B60F442}"/>
              </a:ext>
            </a:extLst>
          </p:cNvPr>
          <p:cNvCxnSpPr>
            <a:cxnSpLocks/>
          </p:cNvCxnSpPr>
          <p:nvPr/>
        </p:nvCxnSpPr>
        <p:spPr>
          <a:xfrm>
            <a:off x="9937100" y="6018245"/>
            <a:ext cx="198858" cy="0"/>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60FFBB43-6762-4B25-8066-F8727F9CA867}"/>
              </a:ext>
            </a:extLst>
          </p:cNvPr>
          <p:cNvSpPr/>
          <p:nvPr/>
        </p:nvSpPr>
        <p:spPr>
          <a:xfrm>
            <a:off x="10145289" y="5812971"/>
            <a:ext cx="706213" cy="430997"/>
          </a:xfrm>
          <a:prstGeom prst="rect">
            <a:avLst/>
          </a:prstGeom>
          <a:ln w="22225"/>
        </p:spPr>
        <p:style>
          <a:lnRef idx="2">
            <a:schemeClr val="accent1"/>
          </a:lnRef>
          <a:fillRef idx="1">
            <a:schemeClr val="lt1"/>
          </a:fillRef>
          <a:effectRef idx="0">
            <a:schemeClr val="accent1"/>
          </a:effectRef>
          <a:fontRef idx="minor">
            <a:schemeClr val="dk1"/>
          </a:fontRef>
        </p:style>
        <p:txBody>
          <a:bodyPr rtlCol="0" anchor="ctr"/>
          <a:lstStyle/>
          <a:p>
            <a:pPr algn="ctr"/>
            <a:r>
              <a:rPr lang="es-CL" sz="700" dirty="0">
                <a:solidFill>
                  <a:srgbClr val="000000"/>
                </a:solidFill>
              </a:rPr>
              <a:t>Actualización QV</a:t>
            </a:r>
          </a:p>
        </p:txBody>
      </p:sp>
    </p:spTree>
    <p:extLst>
      <p:ext uri="{BB962C8B-B14F-4D97-AF65-F5344CB8AC3E}">
        <p14:creationId xmlns:p14="http://schemas.microsoft.com/office/powerpoint/2010/main" val="206451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530378" y="284470"/>
            <a:ext cx="7267862" cy="307777"/>
          </a:xfrm>
        </p:spPr>
        <p:txBody>
          <a:bodyPr/>
          <a:lstStyle/>
          <a:p>
            <a:r>
              <a:rPr lang="es-CL" sz="2000" dirty="0">
                <a:latin typeface="Calibri Light" panose="020F0302020204030204" pitchFamily="34" charset="0"/>
                <a:cs typeface="Calibri Light" panose="020F0302020204030204" pitchFamily="34" charset="0"/>
              </a:rPr>
              <a:t>CONTENIDOS DE LA PRESENTACION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a:t>
            </a:fld>
            <a:endParaRPr lang="es-CL" dirty="0"/>
          </a:p>
        </p:txBody>
      </p:sp>
      <p:sp>
        <p:nvSpPr>
          <p:cNvPr id="6" name="CuadroTexto 5">
            <a:extLst>
              <a:ext uri="{FF2B5EF4-FFF2-40B4-BE49-F238E27FC236}">
                <a16:creationId xmlns:a16="http://schemas.microsoft.com/office/drawing/2014/main" id="{50B31A52-E5B2-4A09-8290-753129E0FA3C}"/>
              </a:ext>
            </a:extLst>
          </p:cNvPr>
          <p:cNvSpPr txBox="1"/>
          <p:nvPr/>
        </p:nvSpPr>
        <p:spPr>
          <a:xfrm>
            <a:off x="712464" y="1340571"/>
            <a:ext cx="7475786" cy="4176855"/>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r>
              <a:rPr lang="es-CL" dirty="0">
                <a:solidFill>
                  <a:schemeClr val="accent5"/>
                </a:solidFill>
              </a:rPr>
              <a:t> </a:t>
            </a:r>
          </a:p>
          <a:p>
            <a:pPr marL="285750" lvl="0" indent="-285750">
              <a:buFont typeface="Wingdings" panose="05000000000000000000" pitchFamily="2" charset="2"/>
              <a:buChar char="q"/>
            </a:pPr>
            <a:r>
              <a:rPr lang="es-CL" sz="2000" b="1" dirty="0">
                <a:solidFill>
                  <a:schemeClr val="accent5"/>
                </a:solidFill>
              </a:rPr>
              <a:t>Estado de Situación DIPRES</a:t>
            </a: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Cambio de Coordinación Nivel Central.</a:t>
            </a: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Modificación Equipo Nivel Central</a:t>
            </a:r>
          </a:p>
          <a:p>
            <a:pPr marL="1200150" lvl="2" indent="-285750">
              <a:buFont typeface="Wingdings" panose="05000000000000000000" pitchFamily="2" charset="2"/>
              <a:buChar char="ü"/>
            </a:pPr>
            <a:r>
              <a:rPr lang="es-CL" sz="2000" dirty="0">
                <a:solidFill>
                  <a:schemeClr val="accent5"/>
                </a:solidFill>
              </a:rPr>
              <a:t>Referentes por Matrices.</a:t>
            </a: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Cambio de Referente de Acompañamiento.</a:t>
            </a:r>
          </a:p>
          <a:p>
            <a:pPr lvl="1"/>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Pasos a Producción de Mejoras.</a:t>
            </a: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lvl="1"/>
            <a:endParaRPr lang="es-CL" sz="2000" dirty="0">
              <a:solidFill>
                <a:schemeClr val="accent5"/>
              </a:solidFill>
            </a:endParaRPr>
          </a:p>
          <a:p>
            <a:pPr marL="742950" lvl="1" indent="-285750">
              <a:buFont typeface="Wingdings" panose="05000000000000000000" pitchFamily="2" charset="2"/>
              <a:buChar char="ü"/>
            </a:pPr>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pic>
        <p:nvPicPr>
          <p:cNvPr id="9" name="Imagen 8">
            <a:extLst>
              <a:ext uri="{FF2B5EF4-FFF2-40B4-BE49-F238E27FC236}">
                <a16:creationId xmlns:a16="http://schemas.microsoft.com/office/drawing/2014/main" id="{F66FE6FC-6422-498F-BC88-F805107BB13D}"/>
              </a:ext>
            </a:extLst>
          </p:cNvPr>
          <p:cNvPicPr>
            <a:picLocks noChangeAspect="1"/>
          </p:cNvPicPr>
          <p:nvPr/>
        </p:nvPicPr>
        <p:blipFill rotWithShape="1">
          <a:blip r:embed="rId3">
            <a:extLst>
              <a:ext uri="{28A0092B-C50C-407E-A947-70E740481C1C}">
                <a14:useLocalDpi xmlns:a14="http://schemas.microsoft.com/office/drawing/2010/main" val="0"/>
              </a:ext>
            </a:extLst>
          </a:blip>
          <a:srcRect l="34272" r="23704"/>
          <a:stretch/>
        </p:blipFill>
        <p:spPr>
          <a:xfrm flipH="1">
            <a:off x="9010947" y="1562094"/>
            <a:ext cx="2133600" cy="3733811"/>
          </a:xfrm>
          <a:prstGeom prst="rect">
            <a:avLst/>
          </a:prstGeom>
        </p:spPr>
      </p:pic>
    </p:spTree>
    <p:extLst>
      <p:ext uri="{BB962C8B-B14F-4D97-AF65-F5344CB8AC3E}">
        <p14:creationId xmlns:p14="http://schemas.microsoft.com/office/powerpoint/2010/main" val="352868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pPr lvl="0"/>
            <a:r>
              <a:rPr lang="es-CL" sz="2000" dirty="0">
                <a:solidFill>
                  <a:schemeClr val="accent5"/>
                </a:solidFill>
              </a:rPr>
              <a:t>Procedimiento III Corte</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20</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5" name="Rectángulo 4">
            <a:extLst>
              <a:ext uri="{FF2B5EF4-FFF2-40B4-BE49-F238E27FC236}">
                <a16:creationId xmlns:a16="http://schemas.microsoft.com/office/drawing/2014/main" id="{37143A17-D72F-49DE-8E47-8359530AFDFE}"/>
              </a:ext>
            </a:extLst>
          </p:cNvPr>
          <p:cNvSpPr/>
          <p:nvPr/>
        </p:nvSpPr>
        <p:spPr>
          <a:xfrm>
            <a:off x="332531" y="1255799"/>
            <a:ext cx="2802556" cy="1323439"/>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Procedimiento de Trabajo</a:t>
            </a:r>
          </a:p>
          <a:p>
            <a:pPr lvl="1"/>
            <a:endParaRPr lang="es-CL" sz="2000" dirty="0">
              <a:solidFill>
                <a:schemeClr val="accent5"/>
              </a:solidFill>
            </a:endParaRPr>
          </a:p>
          <a:p>
            <a:pPr lvl="2"/>
            <a:endParaRPr lang="es-CL" sz="2000" dirty="0">
              <a:solidFill>
                <a:schemeClr val="accent5"/>
              </a:solidFill>
            </a:endParaRPr>
          </a:p>
        </p:txBody>
      </p:sp>
      <p:pic>
        <p:nvPicPr>
          <p:cNvPr id="7" name="Imagen 6" descr="Imagen que contiene texto, mapa&#10;&#10;Descripción generada automáticamente">
            <a:extLst>
              <a:ext uri="{FF2B5EF4-FFF2-40B4-BE49-F238E27FC236}">
                <a16:creationId xmlns:a16="http://schemas.microsoft.com/office/drawing/2014/main" id="{E7A05110-8615-43B9-8A24-CA1F8CAC0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87" y="906609"/>
            <a:ext cx="7785716" cy="5702493"/>
          </a:xfrm>
          <a:prstGeom prst="rect">
            <a:avLst/>
          </a:prstGeom>
        </p:spPr>
      </p:pic>
      <p:cxnSp>
        <p:nvCxnSpPr>
          <p:cNvPr id="9" name="Conector recto de flecha 8">
            <a:extLst>
              <a:ext uri="{FF2B5EF4-FFF2-40B4-BE49-F238E27FC236}">
                <a16:creationId xmlns:a16="http://schemas.microsoft.com/office/drawing/2014/main" id="{13487DDD-D20D-4DA0-89DE-9EBD7A2BDA82}"/>
              </a:ext>
            </a:extLst>
          </p:cNvPr>
          <p:cNvCxnSpPr>
            <a:cxnSpLocks/>
          </p:cNvCxnSpPr>
          <p:nvPr/>
        </p:nvCxnSpPr>
        <p:spPr>
          <a:xfrm>
            <a:off x="9974424" y="4618653"/>
            <a:ext cx="0" cy="1007705"/>
          </a:xfrm>
          <a:prstGeom prst="straightConnector1">
            <a:avLst/>
          </a:prstGeom>
          <a:ln w="9525">
            <a:solidFill>
              <a:srgbClr val="000000"/>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15" name="Globo: línea doblada 14">
            <a:extLst>
              <a:ext uri="{FF2B5EF4-FFF2-40B4-BE49-F238E27FC236}">
                <a16:creationId xmlns:a16="http://schemas.microsoft.com/office/drawing/2014/main" id="{005A40B6-2E53-4698-A314-B9679EEE155C}"/>
              </a:ext>
            </a:extLst>
          </p:cNvPr>
          <p:cNvSpPr/>
          <p:nvPr/>
        </p:nvSpPr>
        <p:spPr>
          <a:xfrm>
            <a:off x="754911" y="4618653"/>
            <a:ext cx="1520890" cy="415211"/>
          </a:xfrm>
          <a:prstGeom prst="borderCallout2">
            <a:avLst>
              <a:gd name="adj1" fmla="val 102572"/>
              <a:gd name="adj2" fmla="val 252985"/>
              <a:gd name="adj3" fmla="val 99238"/>
              <a:gd name="adj4" fmla="val 101118"/>
              <a:gd name="adj5" fmla="val 368401"/>
              <a:gd name="adj6" fmla="val 366339"/>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dirty="0">
                <a:solidFill>
                  <a:srgbClr val="000000"/>
                </a:solidFill>
              </a:rPr>
              <a:t>Con el referente de la Matriz/Módulo SIRH</a:t>
            </a:r>
          </a:p>
        </p:txBody>
      </p:sp>
      <p:cxnSp>
        <p:nvCxnSpPr>
          <p:cNvPr id="20" name="Conector recto de flecha 19">
            <a:extLst>
              <a:ext uri="{FF2B5EF4-FFF2-40B4-BE49-F238E27FC236}">
                <a16:creationId xmlns:a16="http://schemas.microsoft.com/office/drawing/2014/main" id="{E57319D1-F015-4A2B-901B-80121B60F442}"/>
              </a:ext>
            </a:extLst>
          </p:cNvPr>
          <p:cNvCxnSpPr>
            <a:cxnSpLocks/>
          </p:cNvCxnSpPr>
          <p:nvPr/>
        </p:nvCxnSpPr>
        <p:spPr>
          <a:xfrm>
            <a:off x="9937100" y="6018245"/>
            <a:ext cx="198858" cy="0"/>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60FFBB43-6762-4B25-8066-F8727F9CA867}"/>
              </a:ext>
            </a:extLst>
          </p:cNvPr>
          <p:cNvSpPr/>
          <p:nvPr/>
        </p:nvSpPr>
        <p:spPr>
          <a:xfrm>
            <a:off x="10145289" y="5812971"/>
            <a:ext cx="706213" cy="430997"/>
          </a:xfrm>
          <a:prstGeom prst="rect">
            <a:avLst/>
          </a:prstGeom>
          <a:ln w="22225"/>
        </p:spPr>
        <p:style>
          <a:lnRef idx="2">
            <a:schemeClr val="accent1"/>
          </a:lnRef>
          <a:fillRef idx="1">
            <a:schemeClr val="lt1"/>
          </a:fillRef>
          <a:effectRef idx="0">
            <a:schemeClr val="accent1"/>
          </a:effectRef>
          <a:fontRef idx="minor">
            <a:schemeClr val="dk1"/>
          </a:fontRef>
        </p:style>
        <p:txBody>
          <a:bodyPr rtlCol="0" anchor="ctr"/>
          <a:lstStyle/>
          <a:p>
            <a:pPr algn="ctr"/>
            <a:r>
              <a:rPr lang="es-CL" sz="700" dirty="0">
                <a:solidFill>
                  <a:srgbClr val="000000"/>
                </a:solidFill>
              </a:rPr>
              <a:t>Actualización QV</a:t>
            </a:r>
          </a:p>
        </p:txBody>
      </p:sp>
      <p:sp>
        <p:nvSpPr>
          <p:cNvPr id="11" name="Rectángulo 10">
            <a:extLst>
              <a:ext uri="{FF2B5EF4-FFF2-40B4-BE49-F238E27FC236}">
                <a16:creationId xmlns:a16="http://schemas.microsoft.com/office/drawing/2014/main" id="{353DAB24-9960-4793-8974-ABF3AD8512E0}"/>
              </a:ext>
            </a:extLst>
          </p:cNvPr>
          <p:cNvSpPr/>
          <p:nvPr/>
        </p:nvSpPr>
        <p:spPr>
          <a:xfrm>
            <a:off x="4245429" y="2579238"/>
            <a:ext cx="1278293" cy="849762"/>
          </a:xfrm>
          <a:prstGeom prst="rect">
            <a:avLst/>
          </a:prstGeom>
          <a:noFill/>
          <a:ln>
            <a:solidFill>
              <a:srgbClr val="FF0000"/>
            </a:solidFill>
          </a:ln>
          <a:effectLst>
            <a:softEdge rad="0"/>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CL" dirty="0" err="1">
              <a:solidFill>
                <a:schemeClr val="tx1"/>
              </a:solidFill>
            </a:endParaRPr>
          </a:p>
        </p:txBody>
      </p:sp>
      <p:sp>
        <p:nvSpPr>
          <p:cNvPr id="12" name="Rectángulo 11">
            <a:extLst>
              <a:ext uri="{FF2B5EF4-FFF2-40B4-BE49-F238E27FC236}">
                <a16:creationId xmlns:a16="http://schemas.microsoft.com/office/drawing/2014/main" id="{C55CD566-FDB9-42DE-B292-B9DE3102B83D}"/>
              </a:ext>
            </a:extLst>
          </p:cNvPr>
          <p:cNvSpPr/>
          <p:nvPr/>
        </p:nvSpPr>
        <p:spPr>
          <a:xfrm>
            <a:off x="9060027" y="5691675"/>
            <a:ext cx="1015954" cy="690462"/>
          </a:xfrm>
          <a:prstGeom prst="rect">
            <a:avLst/>
          </a:prstGeom>
          <a:noFill/>
          <a:ln>
            <a:solidFill>
              <a:srgbClr val="FF0000"/>
            </a:solidFill>
          </a:ln>
          <a:effectLst>
            <a:softEdge rad="0"/>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CL" dirty="0" err="1">
              <a:solidFill>
                <a:schemeClr val="tx1"/>
              </a:solidFill>
            </a:endParaRPr>
          </a:p>
        </p:txBody>
      </p:sp>
    </p:spTree>
    <p:extLst>
      <p:ext uri="{BB962C8B-B14F-4D97-AF65-F5344CB8AC3E}">
        <p14:creationId xmlns:p14="http://schemas.microsoft.com/office/powerpoint/2010/main" val="302732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pPr lvl="0"/>
            <a:r>
              <a:rPr lang="es-CL" sz="2000" dirty="0">
                <a:solidFill>
                  <a:schemeClr val="accent5"/>
                </a:solidFill>
              </a:rPr>
              <a:t>Procedimiento III Corte</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21</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5" name="Rectángulo 4">
            <a:extLst>
              <a:ext uri="{FF2B5EF4-FFF2-40B4-BE49-F238E27FC236}">
                <a16:creationId xmlns:a16="http://schemas.microsoft.com/office/drawing/2014/main" id="{37143A17-D72F-49DE-8E47-8359530AFDFE}"/>
              </a:ext>
            </a:extLst>
          </p:cNvPr>
          <p:cNvSpPr/>
          <p:nvPr/>
        </p:nvSpPr>
        <p:spPr>
          <a:xfrm>
            <a:off x="332531" y="1255799"/>
            <a:ext cx="10117756" cy="4185761"/>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Proceso de Validación de Matrices</a:t>
            </a:r>
          </a:p>
          <a:p>
            <a:pPr marL="1200150" lvl="2" indent="-285750">
              <a:buFont typeface="Wingdings" panose="05000000000000000000" pitchFamily="2" charset="2"/>
              <a:buChar char="ü"/>
            </a:pPr>
            <a:endParaRPr lang="es-CL" dirty="0">
              <a:solidFill>
                <a:schemeClr val="accent5"/>
              </a:solidFill>
            </a:endParaRPr>
          </a:p>
          <a:p>
            <a:pPr marL="1371600" lvl="2" indent="-457200">
              <a:buFont typeface="+mj-lt"/>
              <a:buAutoNum type="arabicPeriod"/>
            </a:pPr>
            <a:r>
              <a:rPr lang="es-CL" dirty="0">
                <a:solidFill>
                  <a:schemeClr val="accent5"/>
                </a:solidFill>
              </a:rPr>
              <a:t>Descargar las matrices de validación de </a:t>
            </a:r>
            <a:r>
              <a:rPr lang="es-CL" dirty="0">
                <a:solidFill>
                  <a:srgbClr val="000000"/>
                </a:solidFill>
                <a:hlinkClick r:id="rId3">
                  <a:extLst>
                    <a:ext uri="{A12FA001-AC4F-418D-AE19-62706E023703}">
                      <ahyp:hlinkClr xmlns:ahyp="http://schemas.microsoft.com/office/drawing/2018/hyperlinkcolor" val="tx"/>
                    </a:ext>
                  </a:extLst>
                </a:hlinkClick>
              </a:rPr>
              <a:t>www.sirh.cl</a:t>
            </a:r>
          </a:p>
          <a:p>
            <a:pPr marL="1714500" lvl="3" indent="-342900">
              <a:buFont typeface="Arial" panose="020B0604020202020204" pitchFamily="34" charset="0"/>
              <a:buChar char="•"/>
            </a:pPr>
            <a:r>
              <a:rPr lang="es-CL" dirty="0">
                <a:solidFill>
                  <a:schemeClr val="accent5"/>
                </a:solidFill>
              </a:rPr>
              <a:t>Campos ESTAB, CORR_CTO (Obligatorios)</a:t>
            </a:r>
          </a:p>
          <a:p>
            <a:pPr marL="1714500" lvl="3" indent="-342900">
              <a:buFont typeface="Arial" panose="020B0604020202020204" pitchFamily="34" charset="0"/>
              <a:buChar char="•"/>
            </a:pPr>
            <a:endParaRPr lang="es-CL" dirty="0">
              <a:solidFill>
                <a:schemeClr val="accent5"/>
              </a:solidFill>
            </a:endParaRPr>
          </a:p>
          <a:p>
            <a:pPr marL="1371600" lvl="2" indent="-457200">
              <a:buFont typeface="+mj-lt"/>
              <a:buAutoNum type="arabicPeriod"/>
            </a:pPr>
            <a:r>
              <a:rPr lang="es-CL" dirty="0">
                <a:solidFill>
                  <a:schemeClr val="accent5"/>
                </a:solidFill>
              </a:rPr>
              <a:t>Descargar las matrices de Gestión Local después de la fecha de cierre.</a:t>
            </a:r>
          </a:p>
          <a:p>
            <a:pPr marL="1371600" lvl="2" indent="-457200">
              <a:buFont typeface="+mj-lt"/>
              <a:buAutoNum type="arabicPeriod"/>
            </a:pPr>
            <a:endParaRPr lang="es-CL" dirty="0">
              <a:solidFill>
                <a:schemeClr val="accent5"/>
              </a:solidFill>
            </a:endParaRPr>
          </a:p>
          <a:p>
            <a:pPr marL="1371600" lvl="2" indent="-457200">
              <a:buFont typeface="+mj-lt"/>
              <a:buAutoNum type="arabicPeriod"/>
            </a:pPr>
            <a:r>
              <a:rPr lang="es-CL" dirty="0">
                <a:solidFill>
                  <a:schemeClr val="accent5"/>
                </a:solidFill>
              </a:rPr>
              <a:t>Pasar cada campo por su validación respectiva</a:t>
            </a:r>
          </a:p>
          <a:p>
            <a:pPr marL="1371600" lvl="2" indent="-457200">
              <a:buFont typeface="+mj-lt"/>
              <a:buAutoNum type="arabicPeriod"/>
            </a:pPr>
            <a:endParaRPr lang="es-CL" sz="2000" dirty="0">
              <a:solidFill>
                <a:schemeClr val="accent5"/>
              </a:solidFill>
            </a:endParaRPr>
          </a:p>
          <a:p>
            <a:pPr marL="1371600" lvl="2" indent="-457200">
              <a:buFont typeface="+mj-lt"/>
              <a:buAutoNum type="arabicPeriod"/>
            </a:pPr>
            <a:r>
              <a:rPr lang="es-CL" sz="2000" dirty="0">
                <a:solidFill>
                  <a:schemeClr val="accent5"/>
                </a:solidFill>
              </a:rPr>
              <a:t>Matriz Validada.</a:t>
            </a:r>
          </a:p>
          <a:p>
            <a:pPr marL="1371600" lvl="2" indent="-457200">
              <a:buFont typeface="+mj-lt"/>
              <a:buAutoNum type="arabicPeriod"/>
            </a:pPr>
            <a:endParaRPr lang="es-CL" sz="2000" dirty="0">
              <a:solidFill>
                <a:schemeClr val="accent5"/>
              </a:solidFill>
            </a:endParaRPr>
          </a:p>
          <a:p>
            <a:pPr marL="1371600" lvl="2" indent="-457200">
              <a:buFont typeface="+mj-lt"/>
              <a:buAutoNum type="arabicPeriod"/>
            </a:pPr>
            <a:endParaRPr lang="es-CL" sz="2000" dirty="0">
              <a:solidFill>
                <a:srgbClr val="000000"/>
              </a:solidFill>
            </a:endParaRPr>
          </a:p>
          <a:p>
            <a:pPr lvl="1"/>
            <a:endParaRPr lang="es-CL" sz="2000" dirty="0">
              <a:solidFill>
                <a:schemeClr val="accent5"/>
              </a:solidFill>
            </a:endParaRPr>
          </a:p>
          <a:p>
            <a:pPr lvl="2"/>
            <a:endParaRPr lang="es-CL" sz="2000" dirty="0">
              <a:solidFill>
                <a:schemeClr val="accent5"/>
              </a:solidFill>
            </a:endParaRPr>
          </a:p>
        </p:txBody>
      </p:sp>
      <p:pic>
        <p:nvPicPr>
          <p:cNvPr id="4" name="Imagen 3">
            <a:extLst>
              <a:ext uri="{FF2B5EF4-FFF2-40B4-BE49-F238E27FC236}">
                <a16:creationId xmlns:a16="http://schemas.microsoft.com/office/drawing/2014/main" id="{43D7BD5E-F520-49A9-91B3-6A8BC2BCE57F}"/>
              </a:ext>
            </a:extLst>
          </p:cNvPr>
          <p:cNvPicPr>
            <a:picLocks noChangeAspect="1"/>
          </p:cNvPicPr>
          <p:nvPr/>
        </p:nvPicPr>
        <p:blipFill>
          <a:blip r:embed="rId4"/>
          <a:stretch>
            <a:fillRect/>
          </a:stretch>
        </p:blipFill>
        <p:spPr>
          <a:xfrm>
            <a:off x="1246922" y="3630465"/>
            <a:ext cx="7353300" cy="2924175"/>
          </a:xfrm>
          <a:prstGeom prst="rect">
            <a:avLst/>
          </a:prstGeom>
        </p:spPr>
      </p:pic>
    </p:spTree>
    <p:extLst>
      <p:ext uri="{BB962C8B-B14F-4D97-AF65-F5344CB8AC3E}">
        <p14:creationId xmlns:p14="http://schemas.microsoft.com/office/powerpoint/2010/main" val="132449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FLUJO PROCESO DE REVISION</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22</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1D182446-1E01-443F-8960-18885BB6E5FA}"/>
              </a:ext>
            </a:extLst>
          </p:cNvPr>
          <p:cNvPicPr>
            <a:picLocks noChangeAspect="1"/>
          </p:cNvPicPr>
          <p:nvPr/>
        </p:nvPicPr>
        <p:blipFill>
          <a:blip r:embed="rId3"/>
          <a:stretch>
            <a:fillRect/>
          </a:stretch>
        </p:blipFill>
        <p:spPr>
          <a:xfrm>
            <a:off x="3470032" y="1364641"/>
            <a:ext cx="4668166" cy="4827534"/>
          </a:xfrm>
          <a:prstGeom prst="rect">
            <a:avLst/>
          </a:prstGeom>
        </p:spPr>
      </p:pic>
    </p:spTree>
    <p:extLst>
      <p:ext uri="{BB962C8B-B14F-4D97-AF65-F5344CB8AC3E}">
        <p14:creationId xmlns:p14="http://schemas.microsoft.com/office/powerpoint/2010/main" val="183312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FLUJO PROCESO DE REVISION</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23</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420BABE8-47BE-4478-8826-4E2CAD346187}"/>
              </a:ext>
            </a:extLst>
          </p:cNvPr>
          <p:cNvPicPr>
            <a:picLocks noChangeAspect="1"/>
          </p:cNvPicPr>
          <p:nvPr/>
        </p:nvPicPr>
        <p:blipFill>
          <a:blip r:embed="rId3"/>
          <a:stretch>
            <a:fillRect/>
          </a:stretch>
        </p:blipFill>
        <p:spPr>
          <a:xfrm>
            <a:off x="5107018" y="1191905"/>
            <a:ext cx="6505575" cy="5381625"/>
          </a:xfrm>
          <a:prstGeom prst="rect">
            <a:avLst/>
          </a:prstGeom>
        </p:spPr>
      </p:pic>
      <p:pic>
        <p:nvPicPr>
          <p:cNvPr id="6" name="Imagen 5">
            <a:extLst>
              <a:ext uri="{FF2B5EF4-FFF2-40B4-BE49-F238E27FC236}">
                <a16:creationId xmlns:a16="http://schemas.microsoft.com/office/drawing/2014/main" id="{A02CA037-DBB6-4BD4-B1F2-0F3EAA2194A0}"/>
              </a:ext>
            </a:extLst>
          </p:cNvPr>
          <p:cNvPicPr>
            <a:picLocks noChangeAspect="1"/>
          </p:cNvPicPr>
          <p:nvPr/>
        </p:nvPicPr>
        <p:blipFill>
          <a:blip r:embed="rId4"/>
          <a:stretch>
            <a:fillRect/>
          </a:stretch>
        </p:blipFill>
        <p:spPr>
          <a:xfrm>
            <a:off x="472089" y="2686455"/>
            <a:ext cx="3667125" cy="1990725"/>
          </a:xfrm>
          <a:prstGeom prst="rect">
            <a:avLst/>
          </a:prstGeom>
        </p:spPr>
      </p:pic>
    </p:spTree>
    <p:extLst>
      <p:ext uri="{BB962C8B-B14F-4D97-AF65-F5344CB8AC3E}">
        <p14:creationId xmlns:p14="http://schemas.microsoft.com/office/powerpoint/2010/main" val="3478254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FLUJO PROCESO DE REVISION</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24</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6" name="Imagen 5">
            <a:extLst>
              <a:ext uri="{FF2B5EF4-FFF2-40B4-BE49-F238E27FC236}">
                <a16:creationId xmlns:a16="http://schemas.microsoft.com/office/drawing/2014/main" id="{956FA873-E5F2-4D98-945F-D413AA1687AC}"/>
              </a:ext>
            </a:extLst>
          </p:cNvPr>
          <p:cNvPicPr>
            <a:picLocks noChangeAspect="1"/>
          </p:cNvPicPr>
          <p:nvPr/>
        </p:nvPicPr>
        <p:blipFill>
          <a:blip r:embed="rId3"/>
          <a:stretch>
            <a:fillRect/>
          </a:stretch>
        </p:blipFill>
        <p:spPr>
          <a:xfrm>
            <a:off x="859297" y="2390971"/>
            <a:ext cx="3524250" cy="1933575"/>
          </a:xfrm>
          <a:prstGeom prst="rect">
            <a:avLst/>
          </a:prstGeom>
        </p:spPr>
      </p:pic>
      <p:pic>
        <p:nvPicPr>
          <p:cNvPr id="5" name="Imagen 4">
            <a:extLst>
              <a:ext uri="{FF2B5EF4-FFF2-40B4-BE49-F238E27FC236}">
                <a16:creationId xmlns:a16="http://schemas.microsoft.com/office/drawing/2014/main" id="{4D84B0A7-D542-46A0-A254-6FF67E4185A5}"/>
              </a:ext>
            </a:extLst>
          </p:cNvPr>
          <p:cNvPicPr>
            <a:picLocks noChangeAspect="1"/>
          </p:cNvPicPr>
          <p:nvPr/>
        </p:nvPicPr>
        <p:blipFill>
          <a:blip r:embed="rId4"/>
          <a:stretch>
            <a:fillRect/>
          </a:stretch>
        </p:blipFill>
        <p:spPr>
          <a:xfrm>
            <a:off x="5015653" y="1047689"/>
            <a:ext cx="6489808" cy="5353387"/>
          </a:xfrm>
          <a:prstGeom prst="rect">
            <a:avLst/>
          </a:prstGeom>
        </p:spPr>
      </p:pic>
    </p:spTree>
    <p:extLst>
      <p:ext uri="{BB962C8B-B14F-4D97-AF65-F5344CB8AC3E}">
        <p14:creationId xmlns:p14="http://schemas.microsoft.com/office/powerpoint/2010/main" val="260955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FLUJO PROCESO DE REVISION</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25</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78160E20-B0B5-4578-A3D6-27F433649B51}"/>
              </a:ext>
            </a:extLst>
          </p:cNvPr>
          <p:cNvPicPr>
            <a:picLocks noChangeAspect="1"/>
          </p:cNvPicPr>
          <p:nvPr/>
        </p:nvPicPr>
        <p:blipFill>
          <a:blip r:embed="rId3"/>
          <a:stretch>
            <a:fillRect/>
          </a:stretch>
        </p:blipFill>
        <p:spPr>
          <a:xfrm>
            <a:off x="3098706" y="990842"/>
            <a:ext cx="4815076" cy="5365569"/>
          </a:xfrm>
          <a:prstGeom prst="rect">
            <a:avLst/>
          </a:prstGeom>
        </p:spPr>
      </p:pic>
    </p:spTree>
    <p:extLst>
      <p:ext uri="{BB962C8B-B14F-4D97-AF65-F5344CB8AC3E}">
        <p14:creationId xmlns:p14="http://schemas.microsoft.com/office/powerpoint/2010/main" val="3788002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FLUJO PROCESO DE REVISION</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26</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DD9AD151-04E0-46E9-AFC7-8AC236BE48F4}"/>
              </a:ext>
            </a:extLst>
          </p:cNvPr>
          <p:cNvPicPr>
            <a:picLocks noChangeAspect="1"/>
          </p:cNvPicPr>
          <p:nvPr/>
        </p:nvPicPr>
        <p:blipFill>
          <a:blip r:embed="rId3"/>
          <a:stretch>
            <a:fillRect/>
          </a:stretch>
        </p:blipFill>
        <p:spPr>
          <a:xfrm>
            <a:off x="1409700" y="1257300"/>
            <a:ext cx="9372600" cy="4343400"/>
          </a:xfrm>
          <a:prstGeom prst="rect">
            <a:avLst/>
          </a:prstGeom>
        </p:spPr>
      </p:pic>
    </p:spTree>
    <p:extLst>
      <p:ext uri="{BB962C8B-B14F-4D97-AF65-F5344CB8AC3E}">
        <p14:creationId xmlns:p14="http://schemas.microsoft.com/office/powerpoint/2010/main" val="267726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FLUJO PROCESO DE REVISION</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27</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D8EA1D1E-77AD-4B4A-9A85-569E763A5D4F}"/>
              </a:ext>
            </a:extLst>
          </p:cNvPr>
          <p:cNvPicPr>
            <a:picLocks noChangeAspect="1"/>
          </p:cNvPicPr>
          <p:nvPr/>
        </p:nvPicPr>
        <p:blipFill>
          <a:blip r:embed="rId3"/>
          <a:stretch>
            <a:fillRect/>
          </a:stretch>
        </p:blipFill>
        <p:spPr>
          <a:xfrm>
            <a:off x="1881187" y="1384089"/>
            <a:ext cx="8429625" cy="4124325"/>
          </a:xfrm>
          <a:prstGeom prst="rect">
            <a:avLst/>
          </a:prstGeom>
        </p:spPr>
      </p:pic>
    </p:spTree>
    <p:extLst>
      <p:ext uri="{BB962C8B-B14F-4D97-AF65-F5344CB8AC3E}">
        <p14:creationId xmlns:p14="http://schemas.microsoft.com/office/powerpoint/2010/main" val="3418726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FLUJO PROCESO DE REVISION</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28</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5CB44826-F69C-43B6-92E8-61D606B48F87}"/>
              </a:ext>
            </a:extLst>
          </p:cNvPr>
          <p:cNvPicPr>
            <a:picLocks noChangeAspect="1"/>
          </p:cNvPicPr>
          <p:nvPr/>
        </p:nvPicPr>
        <p:blipFill>
          <a:blip r:embed="rId3"/>
          <a:stretch>
            <a:fillRect/>
          </a:stretch>
        </p:blipFill>
        <p:spPr>
          <a:xfrm>
            <a:off x="1372016" y="2257425"/>
            <a:ext cx="9305925" cy="2343150"/>
          </a:xfrm>
          <a:prstGeom prst="rect">
            <a:avLst/>
          </a:prstGeom>
        </p:spPr>
      </p:pic>
    </p:spTree>
    <p:extLst>
      <p:ext uri="{BB962C8B-B14F-4D97-AF65-F5344CB8AC3E}">
        <p14:creationId xmlns:p14="http://schemas.microsoft.com/office/powerpoint/2010/main" val="347597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FLUJO PROCESO DE REVISION</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29</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4AA5CEE7-D4CC-4707-AE44-989657A12270}"/>
              </a:ext>
            </a:extLst>
          </p:cNvPr>
          <p:cNvPicPr>
            <a:picLocks noChangeAspect="1"/>
          </p:cNvPicPr>
          <p:nvPr/>
        </p:nvPicPr>
        <p:blipFill>
          <a:blip r:embed="rId3"/>
          <a:stretch>
            <a:fillRect/>
          </a:stretch>
        </p:blipFill>
        <p:spPr>
          <a:xfrm>
            <a:off x="1014412" y="862012"/>
            <a:ext cx="10163175" cy="5133975"/>
          </a:xfrm>
          <a:prstGeom prst="rect">
            <a:avLst/>
          </a:prstGeom>
        </p:spPr>
      </p:pic>
    </p:spTree>
    <p:extLst>
      <p:ext uri="{BB962C8B-B14F-4D97-AF65-F5344CB8AC3E}">
        <p14:creationId xmlns:p14="http://schemas.microsoft.com/office/powerpoint/2010/main" val="76156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530378" y="284470"/>
            <a:ext cx="7267862" cy="307777"/>
          </a:xfrm>
        </p:spPr>
        <p:txBody>
          <a:bodyPr/>
          <a:lstStyle/>
          <a:p>
            <a:r>
              <a:rPr lang="es-CL" sz="2000" dirty="0">
                <a:latin typeface="Calibri Light" panose="020F0302020204030204" pitchFamily="34" charset="0"/>
                <a:cs typeface="Calibri Light" panose="020F0302020204030204" pitchFamily="34" charset="0"/>
              </a:rPr>
              <a:t>CONTENIDOS DE LA PRESENTACION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a:t>
            </a:fld>
            <a:endParaRPr lang="es-CL" dirty="0"/>
          </a:p>
        </p:txBody>
      </p:sp>
      <p:sp>
        <p:nvSpPr>
          <p:cNvPr id="6" name="CuadroTexto 5">
            <a:extLst>
              <a:ext uri="{FF2B5EF4-FFF2-40B4-BE49-F238E27FC236}">
                <a16:creationId xmlns:a16="http://schemas.microsoft.com/office/drawing/2014/main" id="{50B31A52-E5B2-4A09-8290-753129E0FA3C}"/>
              </a:ext>
            </a:extLst>
          </p:cNvPr>
          <p:cNvSpPr txBox="1"/>
          <p:nvPr/>
        </p:nvSpPr>
        <p:spPr>
          <a:xfrm>
            <a:off x="530378" y="1340571"/>
            <a:ext cx="7475786" cy="4176855"/>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r>
              <a:rPr lang="es-CL" dirty="0">
                <a:solidFill>
                  <a:schemeClr val="accent5"/>
                </a:solidFill>
              </a:rPr>
              <a:t> </a:t>
            </a:r>
          </a:p>
          <a:p>
            <a:pPr marL="285750" lvl="0" indent="-285750">
              <a:buFont typeface="Wingdings" panose="05000000000000000000" pitchFamily="2" charset="2"/>
              <a:buChar char="q"/>
            </a:pPr>
            <a:r>
              <a:rPr lang="es-CL" sz="2000" b="1" dirty="0">
                <a:solidFill>
                  <a:schemeClr val="accent5"/>
                </a:solidFill>
              </a:rPr>
              <a:t>Procedimiento III Corte</a:t>
            </a: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Plazos III Corte Informes Trimestrales</a:t>
            </a: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Cronograma de Actividades.</a:t>
            </a: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Procedimientos de Trabajo</a:t>
            </a: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Modelo de QV DIPRES</a:t>
            </a:r>
          </a:p>
          <a:p>
            <a:pPr marL="742950" lvl="1" indent="-285750">
              <a:buFont typeface="Wingdings" panose="05000000000000000000" pitchFamily="2" charset="2"/>
              <a:buChar char="ü"/>
            </a:pPr>
            <a:endParaRPr lang="es-CL" sz="2000" dirty="0">
              <a:solidFill>
                <a:schemeClr val="accent5"/>
              </a:solidFill>
            </a:endParaRPr>
          </a:p>
          <a:p>
            <a:pPr lvl="1"/>
            <a:endParaRPr lang="es-CL" sz="2000" dirty="0">
              <a:solidFill>
                <a:schemeClr val="accent5"/>
              </a:solidFill>
            </a:endParaRPr>
          </a:p>
          <a:p>
            <a:pPr lvl="1"/>
            <a:endParaRPr lang="es-CL" sz="2000" dirty="0">
              <a:solidFill>
                <a:schemeClr val="accent5"/>
              </a:solidFill>
            </a:endParaRPr>
          </a:p>
          <a:p>
            <a:pPr lvl="1"/>
            <a:endParaRPr lang="es-CL" sz="2000" dirty="0">
              <a:solidFill>
                <a:schemeClr val="accent5"/>
              </a:solidFill>
            </a:endParaRPr>
          </a:p>
          <a:p>
            <a:pPr marL="742950" lvl="1" indent="-285750">
              <a:buFont typeface="Wingdings" panose="05000000000000000000" pitchFamily="2" charset="2"/>
              <a:buChar char="ü"/>
            </a:pPr>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pic>
        <p:nvPicPr>
          <p:cNvPr id="9" name="Imagen 8">
            <a:extLst>
              <a:ext uri="{FF2B5EF4-FFF2-40B4-BE49-F238E27FC236}">
                <a16:creationId xmlns:a16="http://schemas.microsoft.com/office/drawing/2014/main" id="{F66FE6FC-6422-498F-BC88-F805107BB13D}"/>
              </a:ext>
            </a:extLst>
          </p:cNvPr>
          <p:cNvPicPr>
            <a:picLocks noChangeAspect="1"/>
          </p:cNvPicPr>
          <p:nvPr/>
        </p:nvPicPr>
        <p:blipFill rotWithShape="1">
          <a:blip r:embed="rId3">
            <a:extLst>
              <a:ext uri="{28A0092B-C50C-407E-A947-70E740481C1C}">
                <a14:useLocalDpi xmlns:a14="http://schemas.microsoft.com/office/drawing/2010/main" val="0"/>
              </a:ext>
            </a:extLst>
          </a:blip>
          <a:srcRect l="34272" r="23704"/>
          <a:stretch/>
        </p:blipFill>
        <p:spPr>
          <a:xfrm flipH="1">
            <a:off x="9010947" y="1562094"/>
            <a:ext cx="2133600" cy="3733811"/>
          </a:xfrm>
          <a:prstGeom prst="rect">
            <a:avLst/>
          </a:prstGeom>
        </p:spPr>
      </p:pic>
    </p:spTree>
    <p:extLst>
      <p:ext uri="{BB962C8B-B14F-4D97-AF65-F5344CB8AC3E}">
        <p14:creationId xmlns:p14="http://schemas.microsoft.com/office/powerpoint/2010/main" val="4168110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FLUJO PROCESO DE REVISION</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30</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9306BC3E-67B7-4B01-84B5-BD0C21B7591B}"/>
              </a:ext>
            </a:extLst>
          </p:cNvPr>
          <p:cNvPicPr>
            <a:picLocks noChangeAspect="1"/>
          </p:cNvPicPr>
          <p:nvPr/>
        </p:nvPicPr>
        <p:blipFill>
          <a:blip r:embed="rId3"/>
          <a:stretch>
            <a:fillRect/>
          </a:stretch>
        </p:blipFill>
        <p:spPr>
          <a:xfrm>
            <a:off x="661987" y="2376487"/>
            <a:ext cx="10868025" cy="2105025"/>
          </a:xfrm>
          <a:prstGeom prst="rect">
            <a:avLst/>
          </a:prstGeom>
        </p:spPr>
      </p:pic>
    </p:spTree>
    <p:extLst>
      <p:ext uri="{BB962C8B-B14F-4D97-AF65-F5344CB8AC3E}">
        <p14:creationId xmlns:p14="http://schemas.microsoft.com/office/powerpoint/2010/main" val="3739445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Modelo QV DIPRES</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31</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5" name="Imagen 4">
            <a:extLst>
              <a:ext uri="{FF2B5EF4-FFF2-40B4-BE49-F238E27FC236}">
                <a16:creationId xmlns:a16="http://schemas.microsoft.com/office/drawing/2014/main" id="{3648823A-6FE1-4354-BA0B-83E6F5E05A4C}"/>
              </a:ext>
            </a:extLst>
          </p:cNvPr>
          <p:cNvPicPr>
            <a:picLocks noChangeAspect="1"/>
          </p:cNvPicPr>
          <p:nvPr/>
        </p:nvPicPr>
        <p:blipFill>
          <a:blip r:embed="rId3"/>
          <a:stretch>
            <a:fillRect/>
          </a:stretch>
        </p:blipFill>
        <p:spPr>
          <a:xfrm>
            <a:off x="1085850" y="778789"/>
            <a:ext cx="9341176" cy="5830313"/>
          </a:xfrm>
          <a:prstGeom prst="rect">
            <a:avLst/>
          </a:prstGeom>
        </p:spPr>
      </p:pic>
    </p:spTree>
    <p:extLst>
      <p:ext uri="{BB962C8B-B14F-4D97-AF65-F5344CB8AC3E}">
        <p14:creationId xmlns:p14="http://schemas.microsoft.com/office/powerpoint/2010/main" val="3980046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615553"/>
          </a:xfrm>
        </p:spPr>
        <p:txBody>
          <a:bodyPr/>
          <a:lstStyle/>
          <a:p>
            <a:r>
              <a:rPr lang="es-CL" sz="2000" dirty="0"/>
              <a:t>Modelo QV DIPRES</a:t>
            </a:r>
            <a:br>
              <a:rPr lang="es-CL" sz="2000" dirty="0"/>
            </a:b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32</a:t>
            </a:fld>
            <a:endParaRPr lang="es-CL"/>
          </a:p>
        </p:txBody>
      </p:sp>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a:solidFill>
                  <a:srgbClr val="FF3B3B"/>
                </a:solidFill>
              </a:rPr>
              <a:t>    </a:t>
            </a:r>
          </a:p>
        </p:txBody>
      </p:sp>
      <p:pic>
        <p:nvPicPr>
          <p:cNvPr id="4" name="Imagen 3">
            <a:extLst>
              <a:ext uri="{FF2B5EF4-FFF2-40B4-BE49-F238E27FC236}">
                <a16:creationId xmlns:a16="http://schemas.microsoft.com/office/drawing/2014/main" id="{A5D73F7D-4D52-4676-9804-A4D94499A5AE}"/>
              </a:ext>
            </a:extLst>
          </p:cNvPr>
          <p:cNvPicPr>
            <a:picLocks noChangeAspect="1"/>
          </p:cNvPicPr>
          <p:nvPr/>
        </p:nvPicPr>
        <p:blipFill>
          <a:blip r:embed="rId3"/>
          <a:stretch>
            <a:fillRect/>
          </a:stretch>
        </p:blipFill>
        <p:spPr>
          <a:xfrm>
            <a:off x="584790" y="751250"/>
            <a:ext cx="9953990" cy="5857852"/>
          </a:xfrm>
          <a:prstGeom prst="rect">
            <a:avLst/>
          </a:prstGeom>
        </p:spPr>
      </p:pic>
    </p:spTree>
    <p:extLst>
      <p:ext uri="{BB962C8B-B14F-4D97-AF65-F5344CB8AC3E}">
        <p14:creationId xmlns:p14="http://schemas.microsoft.com/office/powerpoint/2010/main" val="848570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33</a:t>
            </a:fld>
            <a:endParaRPr lang="es-CL" dirty="0"/>
          </a:p>
        </p:txBody>
      </p:sp>
      <p:pic>
        <p:nvPicPr>
          <p:cNvPr id="6" name="Imagen 5" descr="CIERRE-PPT_CHILE-LO-HACEMOS-TODOS.png">
            <a:extLst>
              <a:ext uri="{FF2B5EF4-FFF2-40B4-BE49-F238E27FC236}">
                <a16:creationId xmlns:a16="http://schemas.microsoft.com/office/drawing/2014/main" id="{D7BCC6E5-C263-443E-ACB3-C256CDFBA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814" y="1020725"/>
            <a:ext cx="7697587" cy="5149214"/>
          </a:xfrm>
          <a:prstGeom prst="rect">
            <a:avLst/>
          </a:prstGeom>
        </p:spPr>
      </p:pic>
    </p:spTree>
    <p:extLst>
      <p:ext uri="{BB962C8B-B14F-4D97-AF65-F5344CB8AC3E}">
        <p14:creationId xmlns:p14="http://schemas.microsoft.com/office/powerpoint/2010/main" val="186669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Estado de Situación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4</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75" y="1121341"/>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2ABAD45F-15B8-4D46-BF7A-845FC7CF18D3}"/>
              </a:ext>
            </a:extLst>
          </p:cNvPr>
          <p:cNvSpPr/>
          <p:nvPr/>
        </p:nvSpPr>
        <p:spPr>
          <a:xfrm>
            <a:off x="1055298" y="1290472"/>
            <a:ext cx="10003766" cy="8710077"/>
          </a:xfrm>
          <a:prstGeom prst="rect">
            <a:avLst/>
          </a:prstGeom>
        </p:spPr>
        <p:txBody>
          <a:bodyPr wrap="square">
            <a:spAutoFit/>
          </a:bodyPr>
          <a:lstStyle/>
          <a:p>
            <a:pPr marL="742950" lvl="1" indent="-285750">
              <a:buFont typeface="Wingdings" panose="05000000000000000000" pitchFamily="2" charset="2"/>
              <a:buChar char="ü"/>
            </a:pPr>
            <a:r>
              <a:rPr lang="es-CL" sz="2000" dirty="0">
                <a:solidFill>
                  <a:schemeClr val="accent5"/>
                </a:solidFill>
              </a:rPr>
              <a:t>Cambio de Coordinación Nivel Central.</a:t>
            </a: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Modificación Equipo Nivel Central</a:t>
            </a:r>
          </a:p>
          <a:p>
            <a:pPr marL="742950" lvl="1"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u="sng" dirty="0">
                <a:solidFill>
                  <a:schemeClr val="accent5"/>
                </a:solidFill>
              </a:rPr>
              <a:t>Equipo Central</a:t>
            </a: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r>
              <a:rPr lang="es-CL" sz="2000" u="sng" dirty="0">
                <a:solidFill>
                  <a:schemeClr val="accent5"/>
                </a:solidFill>
              </a:rPr>
              <a:t>Referentes por Matrices III Corte</a:t>
            </a:r>
          </a:p>
          <a:p>
            <a:pPr marL="1200150" lvl="2" indent="-285750">
              <a:buFont typeface="Wingdings" panose="05000000000000000000" pitchFamily="2" charset="2"/>
              <a:buChar char="ü"/>
            </a:pPr>
            <a:r>
              <a:rPr lang="es-CL" sz="2000" u="sng" dirty="0">
                <a:solidFill>
                  <a:schemeClr val="accent5"/>
                </a:solidFill>
              </a:rPr>
              <a:t>Cambio de Referente de Acompañamiento</a:t>
            </a: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1200150" lvl="2"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lvl="1"/>
            <a:endParaRPr lang="es-CL" sz="2000" dirty="0">
              <a:solidFill>
                <a:schemeClr val="accent5"/>
              </a:solidFill>
            </a:endParaRPr>
          </a:p>
          <a:p>
            <a:pPr lvl="1"/>
            <a:endParaRPr lang="es-CL" sz="2000" dirty="0">
              <a:solidFill>
                <a:schemeClr val="accent5"/>
              </a:solidFill>
            </a:endParaRPr>
          </a:p>
          <a:p>
            <a:pPr lvl="1"/>
            <a:endParaRPr lang="es-CL" sz="2000" dirty="0">
              <a:solidFill>
                <a:schemeClr val="accent5"/>
              </a:solidFill>
            </a:endParaRPr>
          </a:p>
          <a:p>
            <a:pPr lvl="1"/>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a:p>
            <a:pPr marL="742950" lvl="1" indent="-285750">
              <a:buFont typeface="Wingdings" panose="05000000000000000000" pitchFamily="2" charset="2"/>
              <a:buChar char="ü"/>
            </a:pPr>
            <a:endParaRPr lang="es-CL" sz="2000" dirty="0">
              <a:solidFill>
                <a:schemeClr val="accent5"/>
              </a:solidFill>
            </a:endParaRPr>
          </a:p>
        </p:txBody>
      </p:sp>
      <p:pic>
        <p:nvPicPr>
          <p:cNvPr id="9" name="Imagen 8">
            <a:hlinkClick r:id="rId4" action="ppaction://hlinksldjump"/>
            <a:extLst>
              <a:ext uri="{FF2B5EF4-FFF2-40B4-BE49-F238E27FC236}">
                <a16:creationId xmlns:a16="http://schemas.microsoft.com/office/drawing/2014/main" id="{9B4292E5-B16C-4C39-A308-CBA3668B1F2E}"/>
              </a:ext>
            </a:extLst>
          </p:cNvPr>
          <p:cNvPicPr>
            <a:picLocks noChangeAspect="1"/>
          </p:cNvPicPr>
          <p:nvPr/>
        </p:nvPicPr>
        <p:blipFill>
          <a:blip r:embed="rId5"/>
          <a:stretch>
            <a:fillRect/>
          </a:stretch>
        </p:blipFill>
        <p:spPr>
          <a:xfrm>
            <a:off x="2019805" y="2984469"/>
            <a:ext cx="838200" cy="752475"/>
          </a:xfrm>
          <a:prstGeom prst="rect">
            <a:avLst/>
          </a:prstGeom>
        </p:spPr>
      </p:pic>
      <p:pic>
        <p:nvPicPr>
          <p:cNvPr id="10" name="Imagen 9">
            <a:hlinkClick r:id="rId6" action="ppaction://hlinksldjump"/>
            <a:extLst>
              <a:ext uri="{FF2B5EF4-FFF2-40B4-BE49-F238E27FC236}">
                <a16:creationId xmlns:a16="http://schemas.microsoft.com/office/drawing/2014/main" id="{81D79F0A-D183-4C3F-84D7-E6A9F7C0FA2A}"/>
              </a:ext>
            </a:extLst>
          </p:cNvPr>
          <p:cNvPicPr>
            <a:picLocks noChangeAspect="1"/>
          </p:cNvPicPr>
          <p:nvPr/>
        </p:nvPicPr>
        <p:blipFill>
          <a:blip r:embed="rId7"/>
          <a:stretch>
            <a:fillRect/>
          </a:stretch>
        </p:blipFill>
        <p:spPr>
          <a:xfrm>
            <a:off x="4659578" y="3009890"/>
            <a:ext cx="752475" cy="676275"/>
          </a:xfrm>
          <a:prstGeom prst="rect">
            <a:avLst/>
          </a:prstGeom>
        </p:spPr>
      </p:pic>
      <p:pic>
        <p:nvPicPr>
          <p:cNvPr id="11" name="Imagen 10">
            <a:hlinkClick r:id="rId8" action="ppaction://hlinksldjump"/>
            <a:extLst>
              <a:ext uri="{FF2B5EF4-FFF2-40B4-BE49-F238E27FC236}">
                <a16:creationId xmlns:a16="http://schemas.microsoft.com/office/drawing/2014/main" id="{C896EAD2-CF42-42B7-99E3-F1FD6974178E}"/>
              </a:ext>
            </a:extLst>
          </p:cNvPr>
          <p:cNvPicPr>
            <a:picLocks noChangeAspect="1"/>
          </p:cNvPicPr>
          <p:nvPr/>
        </p:nvPicPr>
        <p:blipFill>
          <a:blip r:embed="rId9"/>
          <a:stretch>
            <a:fillRect/>
          </a:stretch>
        </p:blipFill>
        <p:spPr>
          <a:xfrm>
            <a:off x="5941461" y="3000365"/>
            <a:ext cx="771525" cy="685800"/>
          </a:xfrm>
          <a:prstGeom prst="rect">
            <a:avLst/>
          </a:prstGeom>
        </p:spPr>
      </p:pic>
      <p:pic>
        <p:nvPicPr>
          <p:cNvPr id="12" name="Imagen 11">
            <a:hlinkClick r:id="rId10" action="ppaction://hlinksldjump"/>
            <a:extLst>
              <a:ext uri="{FF2B5EF4-FFF2-40B4-BE49-F238E27FC236}">
                <a16:creationId xmlns:a16="http://schemas.microsoft.com/office/drawing/2014/main" id="{8E7BC9A1-734A-46A2-B265-D827D41C3E3A}"/>
              </a:ext>
            </a:extLst>
          </p:cNvPr>
          <p:cNvPicPr>
            <a:picLocks noChangeAspect="1"/>
          </p:cNvPicPr>
          <p:nvPr/>
        </p:nvPicPr>
        <p:blipFill>
          <a:blip r:embed="rId11"/>
          <a:stretch>
            <a:fillRect/>
          </a:stretch>
        </p:blipFill>
        <p:spPr>
          <a:xfrm>
            <a:off x="3275687" y="2998757"/>
            <a:ext cx="828675" cy="723900"/>
          </a:xfrm>
          <a:prstGeom prst="rect">
            <a:avLst/>
          </a:prstGeom>
        </p:spPr>
      </p:pic>
      <p:pic>
        <p:nvPicPr>
          <p:cNvPr id="13" name="Imagen 12">
            <a:hlinkClick r:id="rId12" action="ppaction://hlinksldjump"/>
            <a:extLst>
              <a:ext uri="{FF2B5EF4-FFF2-40B4-BE49-F238E27FC236}">
                <a16:creationId xmlns:a16="http://schemas.microsoft.com/office/drawing/2014/main" id="{303942FE-29EE-4758-9A8A-A84AD54AE826}"/>
              </a:ext>
            </a:extLst>
          </p:cNvPr>
          <p:cNvPicPr>
            <a:picLocks noChangeAspect="1"/>
          </p:cNvPicPr>
          <p:nvPr/>
        </p:nvPicPr>
        <p:blipFill>
          <a:blip r:embed="rId13"/>
          <a:stretch>
            <a:fillRect/>
          </a:stretch>
        </p:blipFill>
        <p:spPr>
          <a:xfrm>
            <a:off x="7429654" y="2922557"/>
            <a:ext cx="790575" cy="800100"/>
          </a:xfrm>
          <a:prstGeom prst="rect">
            <a:avLst/>
          </a:prstGeom>
        </p:spPr>
      </p:pic>
      <p:pic>
        <p:nvPicPr>
          <p:cNvPr id="14" name="Imagen 13">
            <a:hlinkClick r:id="rId14" action="ppaction://hlinksldjump"/>
            <a:extLst>
              <a:ext uri="{FF2B5EF4-FFF2-40B4-BE49-F238E27FC236}">
                <a16:creationId xmlns:a16="http://schemas.microsoft.com/office/drawing/2014/main" id="{23F3687F-6D69-4862-AA3B-F3894DFC2174}"/>
              </a:ext>
            </a:extLst>
          </p:cNvPr>
          <p:cNvPicPr>
            <a:picLocks noChangeAspect="1"/>
          </p:cNvPicPr>
          <p:nvPr/>
        </p:nvPicPr>
        <p:blipFill>
          <a:blip r:embed="rId15"/>
          <a:stretch>
            <a:fillRect/>
          </a:stretch>
        </p:blipFill>
        <p:spPr>
          <a:xfrm>
            <a:off x="8998563" y="2998757"/>
            <a:ext cx="781050" cy="704850"/>
          </a:xfrm>
          <a:prstGeom prst="rect">
            <a:avLst/>
          </a:prstGeom>
        </p:spPr>
      </p:pic>
      <p:sp>
        <p:nvSpPr>
          <p:cNvPr id="15" name="CuadroTexto 14">
            <a:extLst>
              <a:ext uri="{FF2B5EF4-FFF2-40B4-BE49-F238E27FC236}">
                <a16:creationId xmlns:a16="http://schemas.microsoft.com/office/drawing/2014/main" id="{9895A66D-D4B4-497F-A8E6-FE974B1B7385}"/>
              </a:ext>
            </a:extLst>
          </p:cNvPr>
          <p:cNvSpPr txBox="1"/>
          <p:nvPr/>
        </p:nvSpPr>
        <p:spPr>
          <a:xfrm>
            <a:off x="2082411" y="3736944"/>
            <a:ext cx="771525" cy="340744"/>
          </a:xfrm>
          <a:prstGeom prst="rect">
            <a:avLst/>
          </a:prstGeom>
          <a:solidFill>
            <a:schemeClr val="bg1"/>
          </a:solid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lgn="ctr">
              <a:buNone/>
            </a:pPr>
            <a:r>
              <a:rPr lang="es-CL" sz="1200" dirty="0">
                <a:solidFill>
                  <a:schemeClr val="accent1"/>
                </a:solidFill>
              </a:rPr>
              <a:t>Viviana Vallejos</a:t>
            </a:r>
          </a:p>
        </p:txBody>
      </p:sp>
      <p:sp>
        <p:nvSpPr>
          <p:cNvPr id="16" name="CuadroTexto 15">
            <a:extLst>
              <a:ext uri="{FF2B5EF4-FFF2-40B4-BE49-F238E27FC236}">
                <a16:creationId xmlns:a16="http://schemas.microsoft.com/office/drawing/2014/main" id="{9D65BCD4-E2C4-4904-A4C2-FC17E65285F1}"/>
              </a:ext>
            </a:extLst>
          </p:cNvPr>
          <p:cNvSpPr txBox="1"/>
          <p:nvPr/>
        </p:nvSpPr>
        <p:spPr>
          <a:xfrm>
            <a:off x="3338650" y="3736944"/>
            <a:ext cx="771525" cy="340744"/>
          </a:xfrm>
          <a:prstGeom prst="rect">
            <a:avLst/>
          </a:prstGeom>
          <a:solidFill>
            <a:schemeClr val="bg1"/>
          </a:solid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lgn="ctr">
              <a:buNone/>
            </a:pPr>
            <a:r>
              <a:rPr lang="es-CL" sz="1200" dirty="0">
                <a:solidFill>
                  <a:schemeClr val="accent1"/>
                </a:solidFill>
              </a:rPr>
              <a:t>Alexis</a:t>
            </a:r>
          </a:p>
          <a:p>
            <a:pPr marL="1587" indent="0" algn="ctr">
              <a:buNone/>
            </a:pPr>
            <a:r>
              <a:rPr lang="es-CL" sz="1200" dirty="0">
                <a:solidFill>
                  <a:schemeClr val="accent1"/>
                </a:solidFill>
              </a:rPr>
              <a:t>Aburto</a:t>
            </a:r>
          </a:p>
        </p:txBody>
      </p:sp>
      <p:sp>
        <p:nvSpPr>
          <p:cNvPr id="17" name="CuadroTexto 16">
            <a:extLst>
              <a:ext uri="{FF2B5EF4-FFF2-40B4-BE49-F238E27FC236}">
                <a16:creationId xmlns:a16="http://schemas.microsoft.com/office/drawing/2014/main" id="{CBB74507-4DEE-4E98-989A-0E8FBF50F564}"/>
              </a:ext>
            </a:extLst>
          </p:cNvPr>
          <p:cNvSpPr txBox="1"/>
          <p:nvPr/>
        </p:nvSpPr>
        <p:spPr>
          <a:xfrm>
            <a:off x="4650052" y="3741616"/>
            <a:ext cx="771525" cy="340744"/>
          </a:xfrm>
          <a:prstGeom prst="rect">
            <a:avLst/>
          </a:prstGeom>
          <a:solidFill>
            <a:schemeClr val="bg1"/>
          </a:solid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lgn="ctr">
              <a:buNone/>
            </a:pPr>
            <a:r>
              <a:rPr lang="es-CL" sz="1200" dirty="0">
                <a:solidFill>
                  <a:schemeClr val="accent1"/>
                </a:solidFill>
              </a:rPr>
              <a:t>Melany </a:t>
            </a:r>
          </a:p>
          <a:p>
            <a:pPr marL="1587" indent="0" algn="ctr">
              <a:buNone/>
            </a:pPr>
            <a:r>
              <a:rPr lang="es-CL" sz="1200" dirty="0">
                <a:solidFill>
                  <a:schemeClr val="accent1"/>
                </a:solidFill>
              </a:rPr>
              <a:t>Orellana</a:t>
            </a:r>
          </a:p>
        </p:txBody>
      </p:sp>
      <p:sp>
        <p:nvSpPr>
          <p:cNvPr id="18" name="CuadroTexto 17">
            <a:extLst>
              <a:ext uri="{FF2B5EF4-FFF2-40B4-BE49-F238E27FC236}">
                <a16:creationId xmlns:a16="http://schemas.microsoft.com/office/drawing/2014/main" id="{521B7681-8EA5-4641-9C87-D9C24B1BAAE3}"/>
              </a:ext>
            </a:extLst>
          </p:cNvPr>
          <p:cNvSpPr txBox="1"/>
          <p:nvPr/>
        </p:nvSpPr>
        <p:spPr>
          <a:xfrm>
            <a:off x="5930210" y="3724363"/>
            <a:ext cx="771525" cy="340744"/>
          </a:xfrm>
          <a:prstGeom prst="rect">
            <a:avLst/>
          </a:prstGeom>
          <a:solidFill>
            <a:schemeClr val="bg1"/>
          </a:solid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lgn="ctr">
              <a:buNone/>
            </a:pPr>
            <a:r>
              <a:rPr lang="es-CL" sz="1200" dirty="0">
                <a:solidFill>
                  <a:schemeClr val="accent1"/>
                </a:solidFill>
              </a:rPr>
              <a:t>Erwin </a:t>
            </a:r>
          </a:p>
          <a:p>
            <a:pPr marL="1587" indent="0" algn="ctr">
              <a:buNone/>
            </a:pPr>
            <a:r>
              <a:rPr lang="es-CL" sz="1200" dirty="0">
                <a:solidFill>
                  <a:schemeClr val="accent1"/>
                </a:solidFill>
              </a:rPr>
              <a:t>Castillo</a:t>
            </a:r>
          </a:p>
        </p:txBody>
      </p:sp>
      <p:sp>
        <p:nvSpPr>
          <p:cNvPr id="19" name="CuadroTexto 18">
            <a:extLst>
              <a:ext uri="{FF2B5EF4-FFF2-40B4-BE49-F238E27FC236}">
                <a16:creationId xmlns:a16="http://schemas.microsoft.com/office/drawing/2014/main" id="{95E1D12C-DCC9-4C0E-BBCC-48D1044ED5F6}"/>
              </a:ext>
            </a:extLst>
          </p:cNvPr>
          <p:cNvSpPr txBox="1"/>
          <p:nvPr/>
        </p:nvSpPr>
        <p:spPr>
          <a:xfrm>
            <a:off x="7468795" y="3703607"/>
            <a:ext cx="771525" cy="340744"/>
          </a:xfrm>
          <a:prstGeom prst="rect">
            <a:avLst/>
          </a:prstGeom>
          <a:solidFill>
            <a:schemeClr val="bg1"/>
          </a:solid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lgn="ctr">
              <a:buNone/>
            </a:pPr>
            <a:r>
              <a:rPr lang="es-CL" sz="1200" dirty="0">
                <a:solidFill>
                  <a:schemeClr val="accent1"/>
                </a:solidFill>
              </a:rPr>
              <a:t>Cristián</a:t>
            </a:r>
          </a:p>
          <a:p>
            <a:pPr marL="1587" indent="0" algn="ctr">
              <a:buNone/>
            </a:pPr>
            <a:r>
              <a:rPr lang="es-CL" sz="1200" dirty="0">
                <a:solidFill>
                  <a:schemeClr val="accent1"/>
                </a:solidFill>
              </a:rPr>
              <a:t>Vásquez</a:t>
            </a:r>
          </a:p>
        </p:txBody>
      </p:sp>
      <p:sp>
        <p:nvSpPr>
          <p:cNvPr id="20" name="CuadroTexto 19">
            <a:extLst>
              <a:ext uri="{FF2B5EF4-FFF2-40B4-BE49-F238E27FC236}">
                <a16:creationId xmlns:a16="http://schemas.microsoft.com/office/drawing/2014/main" id="{77688F8F-5583-43C1-8E0D-022DEB1FDB1C}"/>
              </a:ext>
            </a:extLst>
          </p:cNvPr>
          <p:cNvSpPr txBox="1"/>
          <p:nvPr/>
        </p:nvSpPr>
        <p:spPr>
          <a:xfrm>
            <a:off x="9003325" y="3718703"/>
            <a:ext cx="899800" cy="340744"/>
          </a:xfrm>
          <a:prstGeom prst="rect">
            <a:avLst/>
          </a:prstGeom>
          <a:solidFill>
            <a:schemeClr val="bg1"/>
          </a:solid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lgn="ctr">
              <a:buNone/>
            </a:pPr>
            <a:r>
              <a:rPr lang="es-CL" sz="1200" dirty="0">
                <a:solidFill>
                  <a:schemeClr val="accent1"/>
                </a:solidFill>
              </a:rPr>
              <a:t>Kristopher Gómez</a:t>
            </a:r>
          </a:p>
        </p:txBody>
      </p:sp>
    </p:spTree>
    <p:extLst>
      <p:ext uri="{BB962C8B-B14F-4D97-AF65-F5344CB8AC3E}">
        <p14:creationId xmlns:p14="http://schemas.microsoft.com/office/powerpoint/2010/main" val="302745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EF033-6DCB-46FC-8AB2-FC9DB62610F1}"/>
              </a:ext>
            </a:extLst>
          </p:cNvPr>
          <p:cNvSpPr>
            <a:spLocks noGrp="1"/>
          </p:cNvSpPr>
          <p:nvPr>
            <p:ph type="title"/>
          </p:nvPr>
        </p:nvSpPr>
        <p:spPr>
          <a:xfrm>
            <a:off x="1536002" y="1654571"/>
            <a:ext cx="9690483" cy="298327"/>
          </a:xfrm>
        </p:spPr>
        <p:txBody>
          <a:bodyPr/>
          <a:lstStyle/>
          <a:p>
            <a:r>
              <a:rPr lang="es-CL" dirty="0"/>
              <a:t>Viviana Vallejos</a:t>
            </a:r>
          </a:p>
        </p:txBody>
      </p:sp>
      <p:sp>
        <p:nvSpPr>
          <p:cNvPr id="3" name="Marcador de número de diapositiva 2">
            <a:extLst>
              <a:ext uri="{FF2B5EF4-FFF2-40B4-BE49-F238E27FC236}">
                <a16:creationId xmlns:a16="http://schemas.microsoft.com/office/drawing/2014/main" id="{07BBC7C9-3196-4D0B-A675-454725DC18B5}"/>
              </a:ext>
            </a:extLst>
          </p:cNvPr>
          <p:cNvSpPr>
            <a:spLocks noGrp="1"/>
          </p:cNvSpPr>
          <p:nvPr>
            <p:ph type="sldNum" sz="quarter" idx="4"/>
          </p:nvPr>
        </p:nvSpPr>
        <p:spPr/>
        <p:txBody>
          <a:bodyPr/>
          <a:lstStyle/>
          <a:p>
            <a:fld id="{7536BA00-E649-495D-B82A-3219CB1D2429}" type="slidenum">
              <a:rPr lang="es-CL" smtClean="0"/>
              <a:pPr/>
              <a:t>5</a:t>
            </a:fld>
            <a:endParaRPr lang="es-CL" dirty="0"/>
          </a:p>
        </p:txBody>
      </p:sp>
      <p:pic>
        <p:nvPicPr>
          <p:cNvPr id="4" name="Imagen 3">
            <a:extLst>
              <a:ext uri="{FF2B5EF4-FFF2-40B4-BE49-F238E27FC236}">
                <a16:creationId xmlns:a16="http://schemas.microsoft.com/office/drawing/2014/main" id="{301923D7-3101-471D-AA47-AB839462B3D7}"/>
              </a:ext>
            </a:extLst>
          </p:cNvPr>
          <p:cNvPicPr>
            <a:picLocks noChangeAspect="1"/>
          </p:cNvPicPr>
          <p:nvPr/>
        </p:nvPicPr>
        <p:blipFill>
          <a:blip r:embed="rId2"/>
          <a:stretch>
            <a:fillRect/>
          </a:stretch>
        </p:blipFill>
        <p:spPr>
          <a:xfrm>
            <a:off x="430867" y="1345954"/>
            <a:ext cx="1105135" cy="992109"/>
          </a:xfrm>
          <a:prstGeom prst="rect">
            <a:avLst/>
          </a:prstGeom>
        </p:spPr>
      </p:pic>
      <p:pic>
        <p:nvPicPr>
          <p:cNvPr id="7" name="Imagen 6">
            <a:extLst>
              <a:ext uri="{FF2B5EF4-FFF2-40B4-BE49-F238E27FC236}">
                <a16:creationId xmlns:a16="http://schemas.microsoft.com/office/drawing/2014/main" id="{4F149944-E4DB-4CA0-8B3C-CC3FFB29D348}"/>
              </a:ext>
            </a:extLst>
          </p:cNvPr>
          <p:cNvPicPr>
            <a:picLocks noChangeAspect="1"/>
          </p:cNvPicPr>
          <p:nvPr/>
        </p:nvPicPr>
        <p:blipFill>
          <a:blip r:embed="rId3"/>
          <a:stretch>
            <a:fillRect/>
          </a:stretch>
        </p:blipFill>
        <p:spPr>
          <a:xfrm>
            <a:off x="1536002" y="2571003"/>
            <a:ext cx="9951905" cy="1241068"/>
          </a:xfrm>
          <a:prstGeom prst="rect">
            <a:avLst/>
          </a:prstGeom>
        </p:spPr>
      </p:pic>
      <p:pic>
        <p:nvPicPr>
          <p:cNvPr id="8" name="Imagen 7">
            <a:extLst>
              <a:ext uri="{FF2B5EF4-FFF2-40B4-BE49-F238E27FC236}">
                <a16:creationId xmlns:a16="http://schemas.microsoft.com/office/drawing/2014/main" id="{9953E0BE-AE11-4170-9758-F01A3F16DE34}"/>
              </a:ext>
            </a:extLst>
          </p:cNvPr>
          <p:cNvPicPr>
            <a:picLocks noChangeAspect="1"/>
          </p:cNvPicPr>
          <p:nvPr/>
        </p:nvPicPr>
        <p:blipFill>
          <a:blip r:embed="rId4"/>
          <a:stretch>
            <a:fillRect/>
          </a:stretch>
        </p:blipFill>
        <p:spPr>
          <a:xfrm>
            <a:off x="8849609" y="4519937"/>
            <a:ext cx="1700499" cy="1477005"/>
          </a:xfrm>
          <a:prstGeom prst="rect">
            <a:avLst/>
          </a:prstGeom>
        </p:spPr>
      </p:pic>
      <p:sp>
        <p:nvSpPr>
          <p:cNvPr id="9" name="Rectángulo 8">
            <a:extLst>
              <a:ext uri="{FF2B5EF4-FFF2-40B4-BE49-F238E27FC236}">
                <a16:creationId xmlns:a16="http://schemas.microsoft.com/office/drawing/2014/main" id="{F3A2663F-2FD0-4B2B-AD43-D703D445AFAF}"/>
              </a:ext>
            </a:extLst>
          </p:cNvPr>
          <p:cNvSpPr/>
          <p:nvPr/>
        </p:nvSpPr>
        <p:spPr>
          <a:xfrm>
            <a:off x="-604418" y="281559"/>
            <a:ext cx="7375737" cy="400110"/>
          </a:xfrm>
          <a:prstGeom prst="rect">
            <a:avLst/>
          </a:prstGeom>
        </p:spPr>
        <p:txBody>
          <a:bodyPr wrap="none">
            <a:spAutoFit/>
          </a:bodyPr>
          <a:lstStyle/>
          <a:p>
            <a:pPr marL="1200150" lvl="2" indent="-285750">
              <a:buFont typeface="Wingdings" panose="05000000000000000000" pitchFamily="2" charset="2"/>
              <a:buChar char="ü"/>
            </a:pPr>
            <a:r>
              <a:rPr lang="es-CL" sz="2000" u="sng" dirty="0">
                <a:solidFill>
                  <a:schemeClr val="accent5"/>
                </a:solidFill>
              </a:rPr>
              <a:t>Referentes por Matrices y Servicio de Salud III Corte</a:t>
            </a:r>
            <a:endParaRPr lang="es-CL" sz="2000" dirty="0">
              <a:solidFill>
                <a:schemeClr val="accent5"/>
              </a:solidFill>
            </a:endParaRPr>
          </a:p>
        </p:txBody>
      </p:sp>
      <p:pic>
        <p:nvPicPr>
          <p:cNvPr id="11" name="Imagen 10">
            <a:extLst>
              <a:ext uri="{FF2B5EF4-FFF2-40B4-BE49-F238E27FC236}">
                <a16:creationId xmlns:a16="http://schemas.microsoft.com/office/drawing/2014/main" id="{51CAE693-A519-4F18-BCAB-DF1BC24140D9}"/>
              </a:ext>
            </a:extLst>
          </p:cNvPr>
          <p:cNvPicPr>
            <a:picLocks noChangeAspect="1"/>
          </p:cNvPicPr>
          <p:nvPr/>
        </p:nvPicPr>
        <p:blipFill>
          <a:blip r:embed="rId5"/>
          <a:stretch>
            <a:fillRect/>
          </a:stretch>
        </p:blipFill>
        <p:spPr>
          <a:xfrm>
            <a:off x="1536002" y="4528627"/>
            <a:ext cx="4463582" cy="1585286"/>
          </a:xfrm>
          <a:prstGeom prst="rect">
            <a:avLst/>
          </a:prstGeom>
        </p:spPr>
      </p:pic>
    </p:spTree>
    <p:extLst>
      <p:ext uri="{BB962C8B-B14F-4D97-AF65-F5344CB8AC3E}">
        <p14:creationId xmlns:p14="http://schemas.microsoft.com/office/powerpoint/2010/main" val="194007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EF033-6DCB-46FC-8AB2-FC9DB62610F1}"/>
              </a:ext>
            </a:extLst>
          </p:cNvPr>
          <p:cNvSpPr>
            <a:spLocks noGrp="1"/>
          </p:cNvSpPr>
          <p:nvPr>
            <p:ph type="title"/>
          </p:nvPr>
        </p:nvSpPr>
        <p:spPr>
          <a:xfrm>
            <a:off x="1624614" y="1530917"/>
            <a:ext cx="9690483" cy="298327"/>
          </a:xfrm>
        </p:spPr>
        <p:txBody>
          <a:bodyPr/>
          <a:lstStyle/>
          <a:p>
            <a:r>
              <a:rPr lang="es-CL" dirty="0"/>
              <a:t>Alexis Aburto</a:t>
            </a:r>
          </a:p>
        </p:txBody>
      </p:sp>
      <p:sp>
        <p:nvSpPr>
          <p:cNvPr id="3" name="Marcador de número de diapositiva 2">
            <a:extLst>
              <a:ext uri="{FF2B5EF4-FFF2-40B4-BE49-F238E27FC236}">
                <a16:creationId xmlns:a16="http://schemas.microsoft.com/office/drawing/2014/main" id="{07BBC7C9-3196-4D0B-A675-454725DC18B5}"/>
              </a:ext>
            </a:extLst>
          </p:cNvPr>
          <p:cNvSpPr>
            <a:spLocks noGrp="1"/>
          </p:cNvSpPr>
          <p:nvPr>
            <p:ph type="sldNum" sz="quarter" idx="4"/>
          </p:nvPr>
        </p:nvSpPr>
        <p:spPr/>
        <p:txBody>
          <a:bodyPr/>
          <a:lstStyle/>
          <a:p>
            <a:fld id="{7536BA00-E649-495D-B82A-3219CB1D2429}" type="slidenum">
              <a:rPr lang="es-CL" smtClean="0"/>
              <a:pPr/>
              <a:t>6</a:t>
            </a:fld>
            <a:endParaRPr lang="es-CL" dirty="0"/>
          </a:p>
        </p:txBody>
      </p:sp>
      <p:pic>
        <p:nvPicPr>
          <p:cNvPr id="8" name="Imagen 7">
            <a:extLst>
              <a:ext uri="{FF2B5EF4-FFF2-40B4-BE49-F238E27FC236}">
                <a16:creationId xmlns:a16="http://schemas.microsoft.com/office/drawing/2014/main" id="{9953E0BE-AE11-4170-9758-F01A3F16DE34}"/>
              </a:ext>
            </a:extLst>
          </p:cNvPr>
          <p:cNvPicPr>
            <a:picLocks noChangeAspect="1"/>
          </p:cNvPicPr>
          <p:nvPr/>
        </p:nvPicPr>
        <p:blipFill>
          <a:blip r:embed="rId2"/>
          <a:stretch>
            <a:fillRect/>
          </a:stretch>
        </p:blipFill>
        <p:spPr>
          <a:xfrm>
            <a:off x="8849609" y="4519937"/>
            <a:ext cx="1700499" cy="1477005"/>
          </a:xfrm>
          <a:prstGeom prst="rect">
            <a:avLst/>
          </a:prstGeom>
        </p:spPr>
      </p:pic>
      <p:pic>
        <p:nvPicPr>
          <p:cNvPr id="9" name="Imagen 8">
            <a:extLst>
              <a:ext uri="{FF2B5EF4-FFF2-40B4-BE49-F238E27FC236}">
                <a16:creationId xmlns:a16="http://schemas.microsoft.com/office/drawing/2014/main" id="{834F3666-3ED6-4649-B28C-D6A62F5689AB}"/>
              </a:ext>
            </a:extLst>
          </p:cNvPr>
          <p:cNvPicPr>
            <a:picLocks noChangeAspect="1"/>
          </p:cNvPicPr>
          <p:nvPr/>
        </p:nvPicPr>
        <p:blipFill>
          <a:blip r:embed="rId3"/>
          <a:stretch>
            <a:fillRect/>
          </a:stretch>
        </p:blipFill>
        <p:spPr>
          <a:xfrm>
            <a:off x="399322" y="1191427"/>
            <a:ext cx="1118760" cy="977308"/>
          </a:xfrm>
          <a:prstGeom prst="rect">
            <a:avLst/>
          </a:prstGeom>
        </p:spPr>
      </p:pic>
      <p:pic>
        <p:nvPicPr>
          <p:cNvPr id="5" name="Imagen 4">
            <a:extLst>
              <a:ext uri="{FF2B5EF4-FFF2-40B4-BE49-F238E27FC236}">
                <a16:creationId xmlns:a16="http://schemas.microsoft.com/office/drawing/2014/main" id="{876C0714-6FA2-4166-9C69-9EADE1C204A2}"/>
              </a:ext>
            </a:extLst>
          </p:cNvPr>
          <p:cNvPicPr>
            <a:picLocks noChangeAspect="1"/>
          </p:cNvPicPr>
          <p:nvPr/>
        </p:nvPicPr>
        <p:blipFill>
          <a:blip r:embed="rId4"/>
          <a:stretch>
            <a:fillRect/>
          </a:stretch>
        </p:blipFill>
        <p:spPr>
          <a:xfrm>
            <a:off x="1624614" y="2328732"/>
            <a:ext cx="10233076" cy="1477005"/>
          </a:xfrm>
          <a:prstGeom prst="rect">
            <a:avLst/>
          </a:prstGeom>
        </p:spPr>
      </p:pic>
      <p:pic>
        <p:nvPicPr>
          <p:cNvPr id="12" name="Imagen 11">
            <a:extLst>
              <a:ext uri="{FF2B5EF4-FFF2-40B4-BE49-F238E27FC236}">
                <a16:creationId xmlns:a16="http://schemas.microsoft.com/office/drawing/2014/main" id="{76962CE3-7C71-45A6-A931-80C4E4818298}"/>
              </a:ext>
            </a:extLst>
          </p:cNvPr>
          <p:cNvPicPr>
            <a:picLocks noChangeAspect="1"/>
          </p:cNvPicPr>
          <p:nvPr/>
        </p:nvPicPr>
        <p:blipFill>
          <a:blip r:embed="rId5"/>
          <a:stretch>
            <a:fillRect/>
          </a:stretch>
        </p:blipFill>
        <p:spPr>
          <a:xfrm>
            <a:off x="1624614" y="4343721"/>
            <a:ext cx="4425518" cy="1829435"/>
          </a:xfrm>
          <a:prstGeom prst="rect">
            <a:avLst/>
          </a:prstGeom>
        </p:spPr>
      </p:pic>
      <p:sp>
        <p:nvSpPr>
          <p:cNvPr id="13" name="Rectángulo 12">
            <a:extLst>
              <a:ext uri="{FF2B5EF4-FFF2-40B4-BE49-F238E27FC236}">
                <a16:creationId xmlns:a16="http://schemas.microsoft.com/office/drawing/2014/main" id="{DA8A9A3A-4C79-4F19-93AF-2A1A85B9DD82}"/>
              </a:ext>
            </a:extLst>
          </p:cNvPr>
          <p:cNvSpPr/>
          <p:nvPr/>
        </p:nvSpPr>
        <p:spPr>
          <a:xfrm>
            <a:off x="124286" y="281559"/>
            <a:ext cx="8060925" cy="400110"/>
          </a:xfrm>
          <a:prstGeom prst="rect">
            <a:avLst/>
          </a:prstGeom>
        </p:spPr>
        <p:txBody>
          <a:bodyPr wrap="square">
            <a:spAutoFit/>
          </a:bodyPr>
          <a:lstStyle/>
          <a:p>
            <a:pPr marL="342900" indent="-342900">
              <a:buFont typeface="Wingdings" panose="05000000000000000000" pitchFamily="2" charset="2"/>
              <a:buChar char="ü"/>
            </a:pPr>
            <a:r>
              <a:rPr lang="es-CL" sz="2000" u="sng" dirty="0">
                <a:solidFill>
                  <a:schemeClr val="accent5"/>
                </a:solidFill>
              </a:rPr>
              <a:t>Referentes por Matrices y Servicio de Salud III Corte</a:t>
            </a:r>
            <a:endParaRPr lang="es-CL" sz="2000" dirty="0">
              <a:solidFill>
                <a:schemeClr val="accent5"/>
              </a:solidFill>
            </a:endParaRPr>
          </a:p>
        </p:txBody>
      </p:sp>
    </p:spTree>
    <p:extLst>
      <p:ext uri="{BB962C8B-B14F-4D97-AF65-F5344CB8AC3E}">
        <p14:creationId xmlns:p14="http://schemas.microsoft.com/office/powerpoint/2010/main" val="401652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EF033-6DCB-46FC-8AB2-FC9DB62610F1}"/>
              </a:ext>
            </a:extLst>
          </p:cNvPr>
          <p:cNvSpPr>
            <a:spLocks noGrp="1"/>
          </p:cNvSpPr>
          <p:nvPr>
            <p:ph type="title"/>
          </p:nvPr>
        </p:nvSpPr>
        <p:spPr>
          <a:xfrm>
            <a:off x="1342638" y="1324989"/>
            <a:ext cx="9690483" cy="298327"/>
          </a:xfrm>
        </p:spPr>
        <p:txBody>
          <a:bodyPr/>
          <a:lstStyle/>
          <a:p>
            <a:r>
              <a:rPr lang="es-CL" dirty="0"/>
              <a:t>Melany Orellana</a:t>
            </a:r>
          </a:p>
        </p:txBody>
      </p:sp>
      <p:sp>
        <p:nvSpPr>
          <p:cNvPr id="3" name="Marcador de número de diapositiva 2">
            <a:extLst>
              <a:ext uri="{FF2B5EF4-FFF2-40B4-BE49-F238E27FC236}">
                <a16:creationId xmlns:a16="http://schemas.microsoft.com/office/drawing/2014/main" id="{07BBC7C9-3196-4D0B-A675-454725DC18B5}"/>
              </a:ext>
            </a:extLst>
          </p:cNvPr>
          <p:cNvSpPr>
            <a:spLocks noGrp="1"/>
          </p:cNvSpPr>
          <p:nvPr>
            <p:ph type="sldNum" sz="quarter" idx="4"/>
          </p:nvPr>
        </p:nvSpPr>
        <p:spPr/>
        <p:txBody>
          <a:bodyPr/>
          <a:lstStyle/>
          <a:p>
            <a:fld id="{7536BA00-E649-495D-B82A-3219CB1D2429}" type="slidenum">
              <a:rPr lang="es-CL" smtClean="0"/>
              <a:pPr/>
              <a:t>7</a:t>
            </a:fld>
            <a:endParaRPr lang="es-CL" dirty="0"/>
          </a:p>
        </p:txBody>
      </p:sp>
      <p:pic>
        <p:nvPicPr>
          <p:cNvPr id="8" name="Imagen 7">
            <a:extLst>
              <a:ext uri="{FF2B5EF4-FFF2-40B4-BE49-F238E27FC236}">
                <a16:creationId xmlns:a16="http://schemas.microsoft.com/office/drawing/2014/main" id="{9953E0BE-AE11-4170-9758-F01A3F16DE34}"/>
              </a:ext>
            </a:extLst>
          </p:cNvPr>
          <p:cNvPicPr>
            <a:picLocks noChangeAspect="1"/>
          </p:cNvPicPr>
          <p:nvPr/>
        </p:nvPicPr>
        <p:blipFill>
          <a:blip r:embed="rId2"/>
          <a:stretch>
            <a:fillRect/>
          </a:stretch>
        </p:blipFill>
        <p:spPr>
          <a:xfrm>
            <a:off x="8849609" y="4519937"/>
            <a:ext cx="1700499" cy="1477005"/>
          </a:xfrm>
          <a:prstGeom prst="rect">
            <a:avLst/>
          </a:prstGeom>
        </p:spPr>
      </p:pic>
      <p:pic>
        <p:nvPicPr>
          <p:cNvPr id="10" name="Imagen 9">
            <a:extLst>
              <a:ext uri="{FF2B5EF4-FFF2-40B4-BE49-F238E27FC236}">
                <a16:creationId xmlns:a16="http://schemas.microsoft.com/office/drawing/2014/main" id="{B9EB3A79-73E0-4C70-85FD-596940577C5C}"/>
              </a:ext>
            </a:extLst>
          </p:cNvPr>
          <p:cNvPicPr>
            <a:picLocks noChangeAspect="1"/>
          </p:cNvPicPr>
          <p:nvPr/>
        </p:nvPicPr>
        <p:blipFill>
          <a:blip r:embed="rId3"/>
          <a:stretch>
            <a:fillRect/>
          </a:stretch>
        </p:blipFill>
        <p:spPr>
          <a:xfrm>
            <a:off x="394133" y="1047926"/>
            <a:ext cx="948505" cy="852454"/>
          </a:xfrm>
          <a:prstGeom prst="rect">
            <a:avLst/>
          </a:prstGeom>
        </p:spPr>
      </p:pic>
      <p:pic>
        <p:nvPicPr>
          <p:cNvPr id="6" name="Imagen 5">
            <a:extLst>
              <a:ext uri="{FF2B5EF4-FFF2-40B4-BE49-F238E27FC236}">
                <a16:creationId xmlns:a16="http://schemas.microsoft.com/office/drawing/2014/main" id="{1BF9B36D-8148-40D7-AAA8-3FA146B1E0CE}"/>
              </a:ext>
            </a:extLst>
          </p:cNvPr>
          <p:cNvPicPr>
            <a:picLocks noChangeAspect="1"/>
          </p:cNvPicPr>
          <p:nvPr/>
        </p:nvPicPr>
        <p:blipFill>
          <a:blip r:embed="rId4"/>
          <a:stretch>
            <a:fillRect/>
          </a:stretch>
        </p:blipFill>
        <p:spPr>
          <a:xfrm>
            <a:off x="1342638" y="2020164"/>
            <a:ext cx="10233076" cy="1477005"/>
          </a:xfrm>
          <a:prstGeom prst="rect">
            <a:avLst/>
          </a:prstGeom>
        </p:spPr>
      </p:pic>
      <p:pic>
        <p:nvPicPr>
          <p:cNvPr id="11" name="Imagen 10">
            <a:extLst>
              <a:ext uri="{FF2B5EF4-FFF2-40B4-BE49-F238E27FC236}">
                <a16:creationId xmlns:a16="http://schemas.microsoft.com/office/drawing/2014/main" id="{38A09794-8F2F-4D90-900F-012CED0A475B}"/>
              </a:ext>
            </a:extLst>
          </p:cNvPr>
          <p:cNvPicPr>
            <a:picLocks noChangeAspect="1"/>
          </p:cNvPicPr>
          <p:nvPr/>
        </p:nvPicPr>
        <p:blipFill>
          <a:blip r:embed="rId5"/>
          <a:stretch>
            <a:fillRect/>
          </a:stretch>
        </p:blipFill>
        <p:spPr>
          <a:xfrm>
            <a:off x="1342638" y="4368725"/>
            <a:ext cx="4753362" cy="1688205"/>
          </a:xfrm>
          <a:prstGeom prst="rect">
            <a:avLst/>
          </a:prstGeom>
        </p:spPr>
      </p:pic>
      <p:sp>
        <p:nvSpPr>
          <p:cNvPr id="12" name="Rectángulo 11">
            <a:extLst>
              <a:ext uri="{FF2B5EF4-FFF2-40B4-BE49-F238E27FC236}">
                <a16:creationId xmlns:a16="http://schemas.microsoft.com/office/drawing/2014/main" id="{356AE665-7A6F-4995-9226-86F738B0DFD0}"/>
              </a:ext>
            </a:extLst>
          </p:cNvPr>
          <p:cNvSpPr/>
          <p:nvPr/>
        </p:nvSpPr>
        <p:spPr>
          <a:xfrm>
            <a:off x="124286" y="281559"/>
            <a:ext cx="8060925" cy="400110"/>
          </a:xfrm>
          <a:prstGeom prst="rect">
            <a:avLst/>
          </a:prstGeom>
        </p:spPr>
        <p:txBody>
          <a:bodyPr wrap="square">
            <a:spAutoFit/>
          </a:bodyPr>
          <a:lstStyle/>
          <a:p>
            <a:pPr marL="342900" indent="-342900">
              <a:buFont typeface="Wingdings" panose="05000000000000000000" pitchFamily="2" charset="2"/>
              <a:buChar char="ü"/>
            </a:pPr>
            <a:r>
              <a:rPr lang="es-CL" sz="2000" u="sng" dirty="0">
                <a:solidFill>
                  <a:schemeClr val="accent5"/>
                </a:solidFill>
              </a:rPr>
              <a:t>Referentes por Matrices y Servicio de Salud III Corte</a:t>
            </a:r>
            <a:endParaRPr lang="es-CL" sz="2000" dirty="0">
              <a:solidFill>
                <a:schemeClr val="accent5"/>
              </a:solidFill>
            </a:endParaRPr>
          </a:p>
        </p:txBody>
      </p:sp>
    </p:spTree>
    <p:extLst>
      <p:ext uri="{BB962C8B-B14F-4D97-AF65-F5344CB8AC3E}">
        <p14:creationId xmlns:p14="http://schemas.microsoft.com/office/powerpoint/2010/main" val="26782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EF033-6DCB-46FC-8AB2-FC9DB62610F1}"/>
              </a:ext>
            </a:extLst>
          </p:cNvPr>
          <p:cNvSpPr>
            <a:spLocks noGrp="1"/>
          </p:cNvSpPr>
          <p:nvPr>
            <p:ph type="title"/>
          </p:nvPr>
        </p:nvSpPr>
        <p:spPr>
          <a:xfrm>
            <a:off x="1612775" y="1392113"/>
            <a:ext cx="9690483" cy="298327"/>
          </a:xfrm>
        </p:spPr>
        <p:txBody>
          <a:bodyPr/>
          <a:lstStyle/>
          <a:p>
            <a:r>
              <a:rPr lang="es-CL" dirty="0"/>
              <a:t>Erwin Castillo</a:t>
            </a:r>
          </a:p>
        </p:txBody>
      </p:sp>
      <p:sp>
        <p:nvSpPr>
          <p:cNvPr id="3" name="Marcador de número de diapositiva 2">
            <a:extLst>
              <a:ext uri="{FF2B5EF4-FFF2-40B4-BE49-F238E27FC236}">
                <a16:creationId xmlns:a16="http://schemas.microsoft.com/office/drawing/2014/main" id="{07BBC7C9-3196-4D0B-A675-454725DC18B5}"/>
              </a:ext>
            </a:extLst>
          </p:cNvPr>
          <p:cNvSpPr>
            <a:spLocks noGrp="1"/>
          </p:cNvSpPr>
          <p:nvPr>
            <p:ph type="sldNum" sz="quarter" idx="4"/>
          </p:nvPr>
        </p:nvSpPr>
        <p:spPr/>
        <p:txBody>
          <a:bodyPr/>
          <a:lstStyle/>
          <a:p>
            <a:fld id="{7536BA00-E649-495D-B82A-3219CB1D2429}" type="slidenum">
              <a:rPr lang="es-CL" smtClean="0"/>
              <a:pPr/>
              <a:t>8</a:t>
            </a:fld>
            <a:endParaRPr lang="es-CL" dirty="0"/>
          </a:p>
        </p:txBody>
      </p:sp>
      <p:pic>
        <p:nvPicPr>
          <p:cNvPr id="8" name="Imagen 7">
            <a:extLst>
              <a:ext uri="{FF2B5EF4-FFF2-40B4-BE49-F238E27FC236}">
                <a16:creationId xmlns:a16="http://schemas.microsoft.com/office/drawing/2014/main" id="{9953E0BE-AE11-4170-9758-F01A3F16DE34}"/>
              </a:ext>
            </a:extLst>
          </p:cNvPr>
          <p:cNvPicPr>
            <a:picLocks noChangeAspect="1"/>
          </p:cNvPicPr>
          <p:nvPr/>
        </p:nvPicPr>
        <p:blipFill>
          <a:blip r:embed="rId2"/>
          <a:stretch>
            <a:fillRect/>
          </a:stretch>
        </p:blipFill>
        <p:spPr>
          <a:xfrm>
            <a:off x="8849609" y="4519937"/>
            <a:ext cx="1700499" cy="1477005"/>
          </a:xfrm>
          <a:prstGeom prst="rect">
            <a:avLst/>
          </a:prstGeom>
        </p:spPr>
      </p:pic>
      <p:pic>
        <p:nvPicPr>
          <p:cNvPr id="9" name="Imagen 8">
            <a:extLst>
              <a:ext uri="{FF2B5EF4-FFF2-40B4-BE49-F238E27FC236}">
                <a16:creationId xmlns:a16="http://schemas.microsoft.com/office/drawing/2014/main" id="{0600080C-058C-416D-9CE5-EA5FB22E9E0A}"/>
              </a:ext>
            </a:extLst>
          </p:cNvPr>
          <p:cNvPicPr>
            <a:picLocks noChangeAspect="1"/>
          </p:cNvPicPr>
          <p:nvPr/>
        </p:nvPicPr>
        <p:blipFill>
          <a:blip r:embed="rId3"/>
          <a:stretch>
            <a:fillRect/>
          </a:stretch>
        </p:blipFill>
        <p:spPr>
          <a:xfrm>
            <a:off x="463939" y="1079046"/>
            <a:ext cx="1080776" cy="960690"/>
          </a:xfrm>
          <a:prstGeom prst="rect">
            <a:avLst/>
          </a:prstGeom>
        </p:spPr>
      </p:pic>
      <p:pic>
        <p:nvPicPr>
          <p:cNvPr id="5" name="Imagen 4">
            <a:extLst>
              <a:ext uri="{FF2B5EF4-FFF2-40B4-BE49-F238E27FC236}">
                <a16:creationId xmlns:a16="http://schemas.microsoft.com/office/drawing/2014/main" id="{E6337ECB-0FD1-475C-A28C-E2B997A4031E}"/>
              </a:ext>
            </a:extLst>
          </p:cNvPr>
          <p:cNvPicPr>
            <a:picLocks noChangeAspect="1"/>
          </p:cNvPicPr>
          <p:nvPr/>
        </p:nvPicPr>
        <p:blipFill>
          <a:blip r:embed="rId4"/>
          <a:stretch>
            <a:fillRect/>
          </a:stretch>
        </p:blipFill>
        <p:spPr>
          <a:xfrm>
            <a:off x="1612774" y="2164301"/>
            <a:ext cx="10199103" cy="989446"/>
          </a:xfrm>
          <a:prstGeom prst="rect">
            <a:avLst/>
          </a:prstGeom>
        </p:spPr>
      </p:pic>
      <p:sp>
        <p:nvSpPr>
          <p:cNvPr id="11" name="Rectángulo 10">
            <a:extLst>
              <a:ext uri="{FF2B5EF4-FFF2-40B4-BE49-F238E27FC236}">
                <a16:creationId xmlns:a16="http://schemas.microsoft.com/office/drawing/2014/main" id="{2ADBC32C-93A6-4AF6-AF1F-71065CD5DE3E}"/>
              </a:ext>
            </a:extLst>
          </p:cNvPr>
          <p:cNvSpPr/>
          <p:nvPr/>
        </p:nvSpPr>
        <p:spPr>
          <a:xfrm>
            <a:off x="124286" y="281559"/>
            <a:ext cx="8060925" cy="400110"/>
          </a:xfrm>
          <a:prstGeom prst="rect">
            <a:avLst/>
          </a:prstGeom>
        </p:spPr>
        <p:txBody>
          <a:bodyPr wrap="square">
            <a:spAutoFit/>
          </a:bodyPr>
          <a:lstStyle/>
          <a:p>
            <a:pPr marL="342900" indent="-342900">
              <a:buFont typeface="Wingdings" panose="05000000000000000000" pitchFamily="2" charset="2"/>
              <a:buChar char="ü"/>
            </a:pPr>
            <a:r>
              <a:rPr lang="es-CL" sz="2000" u="sng" dirty="0">
                <a:solidFill>
                  <a:schemeClr val="accent5"/>
                </a:solidFill>
              </a:rPr>
              <a:t>Referentes por Matrices y Servicio de Salud III Corte</a:t>
            </a:r>
            <a:endParaRPr lang="es-CL" sz="2000" dirty="0">
              <a:solidFill>
                <a:schemeClr val="accent5"/>
              </a:solidFill>
            </a:endParaRPr>
          </a:p>
        </p:txBody>
      </p:sp>
      <p:pic>
        <p:nvPicPr>
          <p:cNvPr id="7" name="Imagen 6">
            <a:extLst>
              <a:ext uri="{FF2B5EF4-FFF2-40B4-BE49-F238E27FC236}">
                <a16:creationId xmlns:a16="http://schemas.microsoft.com/office/drawing/2014/main" id="{BB9766F5-2416-42FF-8366-7C3FA1FB8693}"/>
              </a:ext>
            </a:extLst>
          </p:cNvPr>
          <p:cNvPicPr>
            <a:picLocks noChangeAspect="1"/>
          </p:cNvPicPr>
          <p:nvPr/>
        </p:nvPicPr>
        <p:blipFill>
          <a:blip r:embed="rId5"/>
          <a:stretch>
            <a:fillRect/>
          </a:stretch>
        </p:blipFill>
        <p:spPr>
          <a:xfrm>
            <a:off x="1612775" y="4075166"/>
            <a:ext cx="4760033" cy="1690574"/>
          </a:xfrm>
          <a:prstGeom prst="rect">
            <a:avLst/>
          </a:prstGeom>
        </p:spPr>
      </p:pic>
    </p:spTree>
    <p:extLst>
      <p:ext uri="{BB962C8B-B14F-4D97-AF65-F5344CB8AC3E}">
        <p14:creationId xmlns:p14="http://schemas.microsoft.com/office/powerpoint/2010/main" val="166865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EF033-6DCB-46FC-8AB2-FC9DB62610F1}"/>
              </a:ext>
            </a:extLst>
          </p:cNvPr>
          <p:cNvSpPr>
            <a:spLocks noGrp="1"/>
          </p:cNvSpPr>
          <p:nvPr>
            <p:ph type="title"/>
          </p:nvPr>
        </p:nvSpPr>
        <p:spPr>
          <a:xfrm>
            <a:off x="1701552" y="1373447"/>
            <a:ext cx="9690483" cy="298327"/>
          </a:xfrm>
        </p:spPr>
        <p:txBody>
          <a:bodyPr/>
          <a:lstStyle/>
          <a:p>
            <a:r>
              <a:rPr lang="es-CL" dirty="0"/>
              <a:t>Cristian Vásquez</a:t>
            </a:r>
          </a:p>
        </p:txBody>
      </p:sp>
      <p:sp>
        <p:nvSpPr>
          <p:cNvPr id="3" name="Marcador de número de diapositiva 2">
            <a:extLst>
              <a:ext uri="{FF2B5EF4-FFF2-40B4-BE49-F238E27FC236}">
                <a16:creationId xmlns:a16="http://schemas.microsoft.com/office/drawing/2014/main" id="{07BBC7C9-3196-4D0B-A675-454725DC18B5}"/>
              </a:ext>
            </a:extLst>
          </p:cNvPr>
          <p:cNvSpPr>
            <a:spLocks noGrp="1"/>
          </p:cNvSpPr>
          <p:nvPr>
            <p:ph type="sldNum" sz="quarter" idx="4"/>
          </p:nvPr>
        </p:nvSpPr>
        <p:spPr/>
        <p:txBody>
          <a:bodyPr/>
          <a:lstStyle/>
          <a:p>
            <a:fld id="{7536BA00-E649-495D-B82A-3219CB1D2429}" type="slidenum">
              <a:rPr lang="es-CL" smtClean="0"/>
              <a:pPr/>
              <a:t>9</a:t>
            </a:fld>
            <a:endParaRPr lang="es-CL" dirty="0"/>
          </a:p>
        </p:txBody>
      </p:sp>
      <p:pic>
        <p:nvPicPr>
          <p:cNvPr id="8" name="Imagen 7">
            <a:extLst>
              <a:ext uri="{FF2B5EF4-FFF2-40B4-BE49-F238E27FC236}">
                <a16:creationId xmlns:a16="http://schemas.microsoft.com/office/drawing/2014/main" id="{9953E0BE-AE11-4170-9758-F01A3F16DE34}"/>
              </a:ext>
            </a:extLst>
          </p:cNvPr>
          <p:cNvPicPr>
            <a:picLocks noChangeAspect="1"/>
          </p:cNvPicPr>
          <p:nvPr/>
        </p:nvPicPr>
        <p:blipFill>
          <a:blip r:embed="rId2"/>
          <a:stretch>
            <a:fillRect/>
          </a:stretch>
        </p:blipFill>
        <p:spPr>
          <a:xfrm>
            <a:off x="9400024" y="4582081"/>
            <a:ext cx="1700499" cy="1477005"/>
          </a:xfrm>
          <a:prstGeom prst="rect">
            <a:avLst/>
          </a:prstGeom>
        </p:spPr>
      </p:pic>
      <p:pic>
        <p:nvPicPr>
          <p:cNvPr id="10" name="Imagen 9">
            <a:extLst>
              <a:ext uri="{FF2B5EF4-FFF2-40B4-BE49-F238E27FC236}">
                <a16:creationId xmlns:a16="http://schemas.microsoft.com/office/drawing/2014/main" id="{CD7B1A01-B3F5-4DA1-9E02-03E3E35C78C9}"/>
              </a:ext>
            </a:extLst>
          </p:cNvPr>
          <p:cNvPicPr>
            <a:picLocks noChangeAspect="1"/>
          </p:cNvPicPr>
          <p:nvPr/>
        </p:nvPicPr>
        <p:blipFill>
          <a:blip r:embed="rId3"/>
          <a:stretch>
            <a:fillRect/>
          </a:stretch>
        </p:blipFill>
        <p:spPr>
          <a:xfrm>
            <a:off x="573082" y="1005486"/>
            <a:ext cx="1021938" cy="1034250"/>
          </a:xfrm>
          <a:prstGeom prst="rect">
            <a:avLst/>
          </a:prstGeom>
        </p:spPr>
      </p:pic>
      <p:pic>
        <p:nvPicPr>
          <p:cNvPr id="6" name="Imagen 5">
            <a:extLst>
              <a:ext uri="{FF2B5EF4-FFF2-40B4-BE49-F238E27FC236}">
                <a16:creationId xmlns:a16="http://schemas.microsoft.com/office/drawing/2014/main" id="{B68E361F-A57F-4CBF-A543-8E5B898778AE}"/>
              </a:ext>
            </a:extLst>
          </p:cNvPr>
          <p:cNvPicPr>
            <a:picLocks noChangeAspect="1"/>
          </p:cNvPicPr>
          <p:nvPr/>
        </p:nvPicPr>
        <p:blipFill>
          <a:blip r:embed="rId4"/>
          <a:stretch>
            <a:fillRect/>
          </a:stretch>
        </p:blipFill>
        <p:spPr>
          <a:xfrm>
            <a:off x="1701551" y="2110103"/>
            <a:ext cx="10044491" cy="1687456"/>
          </a:xfrm>
          <a:prstGeom prst="rect">
            <a:avLst/>
          </a:prstGeom>
        </p:spPr>
      </p:pic>
      <p:sp>
        <p:nvSpPr>
          <p:cNvPr id="11" name="Rectángulo 10">
            <a:extLst>
              <a:ext uri="{FF2B5EF4-FFF2-40B4-BE49-F238E27FC236}">
                <a16:creationId xmlns:a16="http://schemas.microsoft.com/office/drawing/2014/main" id="{9FD7ABFF-CB01-4508-831D-C83374618EB8}"/>
              </a:ext>
            </a:extLst>
          </p:cNvPr>
          <p:cNvSpPr/>
          <p:nvPr/>
        </p:nvSpPr>
        <p:spPr>
          <a:xfrm>
            <a:off x="124286" y="281559"/>
            <a:ext cx="8060925" cy="400110"/>
          </a:xfrm>
          <a:prstGeom prst="rect">
            <a:avLst/>
          </a:prstGeom>
        </p:spPr>
        <p:txBody>
          <a:bodyPr wrap="square">
            <a:spAutoFit/>
          </a:bodyPr>
          <a:lstStyle/>
          <a:p>
            <a:pPr marL="342900" indent="-342900">
              <a:buFont typeface="Wingdings" panose="05000000000000000000" pitchFamily="2" charset="2"/>
              <a:buChar char="ü"/>
            </a:pPr>
            <a:r>
              <a:rPr lang="es-CL" sz="2000" u="sng" dirty="0">
                <a:solidFill>
                  <a:schemeClr val="accent5"/>
                </a:solidFill>
              </a:rPr>
              <a:t>Referentes por Matrices y Servicio de Salud III Corte</a:t>
            </a:r>
            <a:endParaRPr lang="es-CL" sz="2000" dirty="0">
              <a:solidFill>
                <a:schemeClr val="accent5"/>
              </a:solidFill>
            </a:endParaRPr>
          </a:p>
        </p:txBody>
      </p:sp>
      <p:pic>
        <p:nvPicPr>
          <p:cNvPr id="12" name="Imagen 11">
            <a:extLst>
              <a:ext uri="{FF2B5EF4-FFF2-40B4-BE49-F238E27FC236}">
                <a16:creationId xmlns:a16="http://schemas.microsoft.com/office/drawing/2014/main" id="{1991D8C1-FA1C-4B44-BAF3-81D3F6C568C0}"/>
              </a:ext>
            </a:extLst>
          </p:cNvPr>
          <p:cNvPicPr>
            <a:picLocks noChangeAspect="1"/>
          </p:cNvPicPr>
          <p:nvPr/>
        </p:nvPicPr>
        <p:blipFill>
          <a:blip r:embed="rId5"/>
          <a:stretch>
            <a:fillRect/>
          </a:stretch>
        </p:blipFill>
        <p:spPr>
          <a:xfrm>
            <a:off x="1701551" y="4235888"/>
            <a:ext cx="4508063" cy="1601084"/>
          </a:xfrm>
          <a:prstGeom prst="rect">
            <a:avLst/>
          </a:prstGeom>
        </p:spPr>
      </p:pic>
    </p:spTree>
    <p:extLst>
      <p:ext uri="{BB962C8B-B14F-4D97-AF65-F5344CB8AC3E}">
        <p14:creationId xmlns:p14="http://schemas.microsoft.com/office/powerpoint/2010/main" val="2091607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18028</TotalTime>
  <Words>811</Words>
  <Application>Microsoft Office PowerPoint</Application>
  <PresentationFormat>Panorámica</PresentationFormat>
  <Paragraphs>316</Paragraphs>
  <Slides>33</Slides>
  <Notes>27</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1</vt:i4>
      </vt:variant>
      <vt:variant>
        <vt:lpstr>Títulos de diapositiva</vt:lpstr>
      </vt:variant>
      <vt:variant>
        <vt:i4>33</vt:i4>
      </vt:variant>
    </vt:vector>
  </HeadingPairs>
  <TitlesOfParts>
    <vt:vector size="40" baseType="lpstr">
      <vt:lpstr>Arial</vt:lpstr>
      <vt:lpstr>Calibri</vt:lpstr>
      <vt:lpstr>Calibri Light</vt:lpstr>
      <vt:lpstr>Wingdings</vt:lpstr>
      <vt:lpstr>1_Contenido</vt:lpstr>
      <vt:lpstr>Office Theme</vt:lpstr>
      <vt:lpstr>Diapositiva de think-cell</vt:lpstr>
      <vt:lpstr>Presentación de PowerPoint</vt:lpstr>
      <vt:lpstr>CONTENIDOS DE LA PRESENTACION</vt:lpstr>
      <vt:lpstr>CONTENIDOS DE LA PRESENTACION</vt:lpstr>
      <vt:lpstr>Estado de Situación</vt:lpstr>
      <vt:lpstr>Viviana Vallejos</vt:lpstr>
      <vt:lpstr>Alexis Aburto</vt:lpstr>
      <vt:lpstr>Melany Orellana</vt:lpstr>
      <vt:lpstr>Erwin Castillo</vt:lpstr>
      <vt:lpstr>Cristian Vásquez</vt:lpstr>
      <vt:lpstr>Kristopher Gómez</vt:lpstr>
      <vt:lpstr>Estado de Situación</vt:lpstr>
      <vt:lpstr>Estado de Situación</vt:lpstr>
      <vt:lpstr>Estado de Situación</vt:lpstr>
      <vt:lpstr>Estado de Situación</vt:lpstr>
      <vt:lpstr>Estado de Situación</vt:lpstr>
      <vt:lpstr>Procedimiento III Corte</vt:lpstr>
      <vt:lpstr>Procedimiento III Corte</vt:lpstr>
      <vt:lpstr>Procedimiento III Corte</vt:lpstr>
      <vt:lpstr>Procedimiento III Corte</vt:lpstr>
      <vt:lpstr>Procedimiento III Corte</vt:lpstr>
      <vt:lpstr>Procedimiento III Corte</vt:lpstr>
      <vt:lpstr>FLUJO PROCESO DE REVISION </vt:lpstr>
      <vt:lpstr>FLUJO PROCESO DE REVISION </vt:lpstr>
      <vt:lpstr>FLUJO PROCESO DE REVISION </vt:lpstr>
      <vt:lpstr>FLUJO PROCESO DE REVISION </vt:lpstr>
      <vt:lpstr>FLUJO PROCESO DE REVISION </vt:lpstr>
      <vt:lpstr>FLUJO PROCESO DE REVISION </vt:lpstr>
      <vt:lpstr>FLUJO PROCESO DE REVISION </vt:lpstr>
      <vt:lpstr>FLUJO PROCESO DE REVISION </vt:lpstr>
      <vt:lpstr>FLUJO PROCESO DE REVISION </vt:lpstr>
      <vt:lpstr>Modelo QV DIPRES </vt:lpstr>
      <vt:lpstr>Modelo QV DIPRES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mjcanelo@outlook.com</dc:creator>
  <cp:lastModifiedBy>kristopher.gomez@minsal.cl</cp:lastModifiedBy>
  <cp:revision>356</cp:revision>
  <cp:lastPrinted>2019-06-11T14:26:20Z</cp:lastPrinted>
  <dcterms:created xsi:type="dcterms:W3CDTF">2018-02-12T19:45:10Z</dcterms:created>
  <dcterms:modified xsi:type="dcterms:W3CDTF">2019-09-10T11:59:09Z</dcterms:modified>
</cp:coreProperties>
</file>