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notesMasterIdLst>
    <p:notesMasterId r:id="rId17"/>
  </p:notesMasterIdLst>
  <p:sldIdLst>
    <p:sldId id="259" r:id="rId3"/>
    <p:sldId id="490" r:id="rId4"/>
    <p:sldId id="492" r:id="rId5"/>
    <p:sldId id="496" r:id="rId6"/>
    <p:sldId id="497" r:id="rId7"/>
    <p:sldId id="500" r:id="rId8"/>
    <p:sldId id="501" r:id="rId9"/>
    <p:sldId id="503" r:id="rId10"/>
    <p:sldId id="506" r:id="rId11"/>
    <p:sldId id="504" r:id="rId12"/>
    <p:sldId id="505" r:id="rId13"/>
    <p:sldId id="509" r:id="rId14"/>
    <p:sldId id="507" r:id="rId15"/>
    <p:sldId id="508" r:id="rId1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099" autoAdjust="0"/>
    <p:restoredTop sz="94660" autoAdjust="0"/>
  </p:normalViewPr>
  <p:slideViewPr>
    <p:cSldViewPr>
      <p:cViewPr varScale="1">
        <p:scale>
          <a:sx n="85" d="100"/>
          <a:sy n="85" d="100"/>
        </p:scale>
        <p:origin x="-188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130B8-16D5-4144-9F8B-B1F6F7437E15}" type="datetimeFigureOut">
              <a:rPr lang="es-ES" smtClean="0"/>
              <a:t>20/08/2015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EE19D-83C4-41AF-8541-7CEF5128EF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78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41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A0F33-53F4-40FD-9070-17CEFF9C5F66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5440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D402-BD94-41E1-8967-ACFF356C52E0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50751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071F-9A8F-4301-89FE-AB90598637BF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35864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0B771-4829-4768-BA41-2250A07FA020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19243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EA51-C896-4F6E-AD27-2B121E519B67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39738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5629-BD30-428B-A799-F1AAD6B3837B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9147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0"/>
            <a:ext cx="10795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7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6756400"/>
            <a:ext cx="1079500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16633"/>
            <a:ext cx="7272808" cy="86168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CD548-ADF2-4575-99AC-B6F657581583}" type="datetime1">
              <a:rPr lang="es-CL"/>
              <a:pPr>
                <a:defRPr/>
              </a:pPr>
              <a:t>20-08-2015</a:t>
            </a:fld>
            <a:endParaRPr lang="es-C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54DD-A5D5-42E5-BB8D-83F06142AE68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66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1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814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19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6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D0E05-31C2-4EFA-BA36-7CE057379B80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2269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9855C-5017-4E21-9B2B-569992C58588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0139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altLang="es-CL">
              <a:solidFill>
                <a:prstClr val="black"/>
              </a:solidFill>
              <a:ea typeface="ヒラギノ角ゴ Pro W3" pitchFamily="-6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s-CL">
              <a:solidFill>
                <a:prstClr val="black"/>
              </a:solidFill>
              <a:latin typeface="Arial" pitchFamily="34" charset="0"/>
              <a:ea typeface="ヒラギノ角ゴ Pro W3" pitchFamily="-6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4C50-F605-4AC3-B0F7-564323FDE18C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0665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8D3AA-6E7F-42E4-98EB-914A1BD0D4D2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0732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altLang="es-CL">
              <a:solidFill>
                <a:prstClr val="black"/>
              </a:solidFill>
              <a:ea typeface="ヒラギノ角ゴ Pro W3" pitchFamily="-60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s-CL">
              <a:solidFill>
                <a:prstClr val="black"/>
              </a:solidFill>
              <a:latin typeface="Arial" pitchFamily="34" charset="0"/>
              <a:ea typeface="ヒラギノ角ゴ Pro W3" pitchFamily="-60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08BB-1EEF-470E-8F93-F5199EB46682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192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file:///\\localhost\Users\CDEB\Pictures\3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481137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481137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31" name="1.png" descr="/Users/CDEB/Pictures/1.png"/>
          <p:cNvPicPr>
            <a:picLocks noChangeAspect="1"/>
          </p:cNvPicPr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1566863" y="3430588"/>
            <a:ext cx="138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3.png" descr="/Users/CDEB/Pictures/3.png"/>
          <p:cNvPicPr>
            <a:picLocks noChangeAspect="1"/>
          </p:cNvPicPr>
          <p:nvPr/>
        </p:nvPicPr>
        <p:blipFill>
          <a:blip r:embed="rId9" r:link="rId10"/>
          <a:srcRect/>
          <a:stretch>
            <a:fillRect/>
          </a:stretch>
        </p:blipFill>
        <p:spPr bwMode="auto">
          <a:xfrm>
            <a:off x="1566863" y="6400800"/>
            <a:ext cx="2071687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213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782AB0B-8F00-4B6F-B038-4DBF3E515980}" type="slidenum">
              <a:rPr lang="en-US" altLang="es-CL">
                <a:ea typeface="ヒラギノ角ゴ Pro W3" pitchFamily="-60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altLang="es-CL">
              <a:ea typeface="ヒラギノ角ゴ Pro W3" pitchFamily="-6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ES" altLang="es-CL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33350" y="6494463"/>
            <a:ext cx="2762250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altLang="es-CL" sz="1000" smtClean="0">
                <a:solidFill>
                  <a:srgbClr val="7F7F7F"/>
                </a:solidFill>
                <a:latin typeface="Verdana" pitchFamily="34" charset="0"/>
              </a:rPr>
              <a:t>Gobierno de Chile /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120597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  <p:sldLayoutId id="2147483680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 txBox="1">
            <a:spLocks/>
          </p:cNvSpPr>
          <p:nvPr/>
        </p:nvSpPr>
        <p:spPr bwMode="auto">
          <a:xfrm>
            <a:off x="899592" y="1484784"/>
            <a:ext cx="75263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CL" sz="4800" b="1" dirty="0" smtClean="0">
                <a:solidFill>
                  <a:srgbClr val="FFFFFF"/>
                </a:solidFill>
                <a:latin typeface="Candara" panose="020E0502030303020204" pitchFamily="34" charset="0"/>
                <a:ea typeface="ヒラギノ角ゴ Pro W3" pitchFamily="-60" charset="-128"/>
                <a:sym typeface="Verdana Bold" charset="0"/>
              </a:rPr>
              <a:t>ALTA DIRECCIÓN PÚBLICA SERVICIOS DE SALUD 2015</a:t>
            </a:r>
            <a:endParaRPr lang="es-ES_tradnl" altLang="es-CL" sz="4800" b="1" dirty="0">
              <a:solidFill>
                <a:srgbClr val="FFFFFF"/>
              </a:solidFill>
              <a:latin typeface="Candara" panose="020E0502030303020204" pitchFamily="34" charset="0"/>
              <a:ea typeface="ヒラギノ角ゴ Pro W3" pitchFamily="-60" charset="-128"/>
              <a:sym typeface="Verdana Bold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53131" y="5805264"/>
            <a:ext cx="612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s-CL" dirty="0" smtClean="0">
                <a:solidFill>
                  <a:srgbClr val="FFFFFF"/>
                </a:solidFill>
                <a:latin typeface="Candara" pitchFamily="34" charset="0"/>
                <a:ea typeface="ヒラギノ角ゴ Pro W3" pitchFamily="-60" charset="-128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9980273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98072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solidFill>
                  <a:srgbClr val="0070C0"/>
                </a:solidFill>
              </a:rPr>
              <a:t>Bono Ley 19937, </a:t>
            </a:r>
            <a:r>
              <a:rPr lang="es-CL" b="1" dirty="0">
                <a:solidFill>
                  <a:srgbClr val="0070C0"/>
                </a:solidFill>
              </a:rPr>
              <a:t>Asignación de Estímulo: Función </a:t>
            </a:r>
            <a:r>
              <a:rPr lang="es-CL" b="1" dirty="0" smtClean="0">
                <a:solidFill>
                  <a:srgbClr val="0070C0"/>
                </a:solidFill>
              </a:rPr>
              <a:t>Directiva</a:t>
            </a: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ES_tradnl" b="1" dirty="0" smtClean="0">
              <a:solidFill>
                <a:srgbClr val="0070C0"/>
              </a:solidFill>
            </a:endParaRPr>
          </a:p>
          <a:p>
            <a:endParaRPr lang="es-ES_tradnl" b="1" dirty="0">
              <a:solidFill>
                <a:srgbClr val="0070C0"/>
              </a:solidFill>
            </a:endParaRPr>
          </a:p>
          <a:p>
            <a:endParaRPr lang="es-CL" dirty="0"/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81570"/>
              </p:ext>
            </p:extLst>
          </p:nvPr>
        </p:nvGraphicFramePr>
        <p:xfrm>
          <a:off x="467544" y="1412775"/>
          <a:ext cx="8136904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5760640"/>
              </a:tblGrid>
              <a:tr h="38552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Cargos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Porcentajes</a:t>
                      </a:r>
                      <a:endParaRPr lang="es-CL" dirty="0"/>
                    </a:p>
                  </a:txBody>
                  <a:tcPr/>
                </a:tc>
              </a:tr>
              <a:tr h="950606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Directivos que se desempeñen en el Servicio de Salud: como máximo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11%, está asociado a tres factores:</a:t>
                      </a:r>
                      <a:endParaRPr lang="es-CL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1.- Obtención de la calidad de Establecimiento </a:t>
                      </a:r>
                      <a:r>
                        <a:rPr lang="es-ES_tradnl" dirty="0" err="1" smtClean="0">
                          <a:solidFill>
                            <a:srgbClr val="0070C0"/>
                          </a:solidFill>
                        </a:rPr>
                        <a:t>autogestionado</a:t>
                      </a: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 en 	red de sus establecimientos. </a:t>
                      </a:r>
                      <a:endParaRPr lang="es-CL" dirty="0"/>
                    </a:p>
                  </a:txBody>
                  <a:tcPr/>
                </a:tc>
              </a:tr>
              <a:tr h="1869526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2.- Cumplimiento de requisitos exigidos para los establecimientos de menor complejidad (no  hay reglamento).</a:t>
                      </a:r>
                      <a:r>
                        <a:rPr lang="es-ES_tradnl" sz="16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s-ES_tradnl" sz="1000" i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s-ES_tradnl" sz="1600" b="1" i="1" dirty="0" smtClean="0">
                          <a:solidFill>
                            <a:srgbClr val="0070C0"/>
                          </a:solidFill>
                        </a:rPr>
                        <a:t>Formula: ((cantidad </a:t>
                      </a:r>
                      <a:r>
                        <a:rPr lang="es-ES_tradnl" sz="1600" b="1" i="1" dirty="0" err="1" smtClean="0">
                          <a:solidFill>
                            <a:srgbClr val="0070C0"/>
                          </a:solidFill>
                        </a:rPr>
                        <a:t>establ</a:t>
                      </a:r>
                      <a:r>
                        <a:rPr lang="es-ES_tradnl" sz="1600" b="1" i="1" dirty="0" smtClean="0">
                          <a:solidFill>
                            <a:srgbClr val="0070C0"/>
                          </a:solidFill>
                        </a:rPr>
                        <a:t>. </a:t>
                      </a:r>
                      <a:r>
                        <a:rPr lang="es-ES_tradnl" sz="1600" b="1" i="1" dirty="0" err="1" smtClean="0">
                          <a:solidFill>
                            <a:srgbClr val="0070C0"/>
                          </a:solidFill>
                        </a:rPr>
                        <a:t>Autogestionados</a:t>
                      </a:r>
                      <a:r>
                        <a:rPr lang="es-ES_tradnl" sz="1600" b="1" i="1" dirty="0" smtClean="0">
                          <a:solidFill>
                            <a:srgbClr val="0070C0"/>
                          </a:solidFill>
                        </a:rPr>
                        <a:t> + </a:t>
                      </a:r>
                      <a:r>
                        <a:rPr lang="es-ES_tradnl" sz="1600" b="1" i="1" dirty="0" err="1" smtClean="0">
                          <a:solidFill>
                            <a:srgbClr val="0070C0"/>
                          </a:solidFill>
                        </a:rPr>
                        <a:t>establ</a:t>
                      </a:r>
                      <a:r>
                        <a:rPr lang="es-ES_tradnl" sz="1600" b="1" i="1" dirty="0" smtClean="0">
                          <a:solidFill>
                            <a:srgbClr val="0070C0"/>
                          </a:solidFill>
                        </a:rPr>
                        <a:t>. menor  complejidad que cumplen con el Reglamento)/Total de establecimientos))*8%</a:t>
                      </a:r>
                      <a:endParaRPr lang="es-CL" b="1" dirty="0"/>
                    </a:p>
                  </a:txBody>
                  <a:tcPr/>
                </a:tc>
              </a:tr>
              <a:tr h="1330849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3.- Cumplimiento de las metas sanitarias de las entidades administradoras de salud primaria o sus establecimientos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000" i="1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Formula: ((Cantidad </a:t>
                      </a:r>
                      <a:r>
                        <a:rPr lang="es-ES_tradnl" sz="1600" b="1" i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establ</a:t>
                      </a:r>
                      <a:r>
                        <a:rPr lang="es-ES_tradnl" sz="1600" b="1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 que cumplieron 90% o más de las metas/Total  establecimientos))*3%</a:t>
                      </a:r>
                      <a:endParaRPr lang="es-C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915816" y="5949280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Nota: Luego se suman ambos porcentajes</a:t>
            </a:r>
            <a:endParaRPr lang="es-CL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530120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70C0"/>
                </a:solidFill>
              </a:rPr>
              <a:t>Requisito de estar presente en el periodo de cumplimiento de las metas</a:t>
            </a:r>
          </a:p>
          <a:p>
            <a:endParaRPr lang="es-ES_tradnl" dirty="0" smtClean="0">
              <a:solidFill>
                <a:srgbClr val="0070C0"/>
              </a:solidFill>
            </a:endParaRPr>
          </a:p>
          <a:p>
            <a:r>
              <a:rPr lang="es-ES_tradnl" dirty="0" smtClean="0">
                <a:solidFill>
                  <a:srgbClr val="0070C0"/>
                </a:solidFill>
              </a:rPr>
              <a:t>Nota</a:t>
            </a:r>
            <a:r>
              <a:rPr lang="es-ES_tradnl" dirty="0">
                <a:solidFill>
                  <a:srgbClr val="0070C0"/>
                </a:solidFill>
              </a:rPr>
              <a:t>: Para ambos bonos deben estar en servicio al momento del </a:t>
            </a:r>
            <a:r>
              <a:rPr lang="es-ES_tradnl" dirty="0" smtClean="0">
                <a:solidFill>
                  <a:srgbClr val="0070C0"/>
                </a:solidFill>
              </a:rPr>
              <a:t>pago.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89774"/>
              </p:ext>
            </p:extLst>
          </p:nvPr>
        </p:nvGraphicFramePr>
        <p:xfrm>
          <a:off x="610399" y="1598280"/>
          <a:ext cx="7850033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488"/>
                <a:gridCol w="55575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Cargos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Porcentajes</a:t>
                      </a:r>
                      <a:endParaRPr lang="es-CL" dirty="0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Directivos que se desempeñen en establecimientos de autogestión en red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Sólo en caso de que el establecimiento cumpla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los estándares </a:t>
                      </a: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como </a:t>
                      </a:r>
                      <a:r>
                        <a:rPr lang="es-ES_tradnl" dirty="0" err="1" smtClean="0">
                          <a:solidFill>
                            <a:srgbClr val="0070C0"/>
                          </a:solidFill>
                        </a:rPr>
                        <a:t>autogestionado</a:t>
                      </a: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 en red (11%). (Art. 11º,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Decreto 112/2004)</a:t>
                      </a:r>
                      <a:endParaRPr lang="es-CL" dirty="0"/>
                    </a:p>
                  </a:txBody>
                  <a:tcPr anchor="ctr"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Directivos que se desempeñen en establecimientos de menor complejidad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Sólo cuando se cree el Reglamento.</a:t>
                      </a:r>
                      <a:endParaRPr lang="es-C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943991" y="1043444"/>
            <a:ext cx="71564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>
                <a:solidFill>
                  <a:srgbClr val="0070C0"/>
                </a:solidFill>
              </a:rPr>
              <a:t>Bono Ley 19937, </a:t>
            </a:r>
            <a:r>
              <a:rPr lang="es-CL" b="1" dirty="0">
                <a:solidFill>
                  <a:srgbClr val="0070C0"/>
                </a:solidFill>
              </a:rPr>
              <a:t>Asignación de Estímulo: Función Directiva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11560" y="465313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rgbClr val="0070C0"/>
                </a:solidFill>
              </a:rPr>
              <a:t>Forma de cálculo: </a:t>
            </a:r>
            <a:r>
              <a:rPr lang="es-ES_tradnl" dirty="0">
                <a:solidFill>
                  <a:srgbClr val="0070C0"/>
                </a:solidFill>
              </a:rPr>
              <a:t>(Sueldo base + Asignación Sustitutiva + Asignación Profesional + </a:t>
            </a:r>
            <a:r>
              <a:rPr lang="es-ES_tradnl" dirty="0" smtClean="0">
                <a:solidFill>
                  <a:srgbClr val="0070C0"/>
                </a:solidFill>
              </a:rPr>
              <a:t>Asignación de Responsabilidad Superior + Asignación </a:t>
            </a:r>
            <a:r>
              <a:rPr lang="es-ES_tradnl" dirty="0">
                <a:solidFill>
                  <a:srgbClr val="0070C0"/>
                </a:solidFill>
              </a:rPr>
              <a:t>Especial Ley 19699</a:t>
            </a:r>
            <a:r>
              <a:rPr lang="es-ES_tradnl" dirty="0" smtClean="0">
                <a:solidFill>
                  <a:srgbClr val="0070C0"/>
                </a:solidFill>
              </a:rPr>
              <a:t>) * %</a:t>
            </a:r>
            <a:endParaRPr lang="es-C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174372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70C0"/>
                </a:solidFill>
              </a:rPr>
              <a:t>Para </a:t>
            </a:r>
            <a:r>
              <a:rPr lang="es-ES_tradnl" dirty="0">
                <a:solidFill>
                  <a:srgbClr val="0070C0"/>
                </a:solidFill>
              </a:rPr>
              <a:t>ambos bonos </a:t>
            </a:r>
            <a:r>
              <a:rPr lang="es-ES_tradnl" dirty="0" smtClean="0">
                <a:solidFill>
                  <a:srgbClr val="0070C0"/>
                </a:solidFill>
              </a:rPr>
              <a:t>los funcionarios deben </a:t>
            </a:r>
            <a:r>
              <a:rPr lang="es-ES_tradnl" dirty="0">
                <a:solidFill>
                  <a:srgbClr val="0070C0"/>
                </a:solidFill>
              </a:rPr>
              <a:t>estar en servicio al momento del </a:t>
            </a:r>
            <a:r>
              <a:rPr lang="es-ES_tradnl" dirty="0" smtClean="0">
                <a:solidFill>
                  <a:srgbClr val="0070C0"/>
                </a:solidFill>
              </a:rPr>
              <a:t>pago.</a:t>
            </a:r>
            <a:endParaRPr lang="es-ES_tradnl" dirty="0">
              <a:solidFill>
                <a:srgbClr val="0070C0"/>
              </a:solidFill>
            </a:endParaRPr>
          </a:p>
          <a:p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943991" y="1043444"/>
            <a:ext cx="71564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dirty="0" smtClean="0">
                <a:solidFill>
                  <a:srgbClr val="0070C0"/>
                </a:solidFill>
              </a:rPr>
              <a:t>Momento del pago</a:t>
            </a:r>
            <a:endParaRPr lang="es-CL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46394"/>
              </p:ext>
            </p:extLst>
          </p:nvPr>
        </p:nvGraphicFramePr>
        <p:xfrm>
          <a:off x="1043607" y="2564904"/>
          <a:ext cx="3363097" cy="213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1"/>
                <a:gridCol w="816992"/>
                <a:gridCol w="816992"/>
                <a:gridCol w="816992"/>
              </a:tblGrid>
              <a:tr h="722066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Proceso</a:t>
                      </a:r>
                      <a:r>
                        <a:rPr lang="es-ES_tradnl" sz="1200" baseline="0" dirty="0" smtClean="0"/>
                        <a:t> Normal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.+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 + 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.+ 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</a:tr>
              <a:tr h="802308">
                <a:tc vMerge="1"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+Diferencia</a:t>
                      </a:r>
                      <a:r>
                        <a:rPr lang="es-ES_tradnl" sz="1200" baseline="0" dirty="0" smtClean="0"/>
                        <a:t> ADP por Bono</a:t>
                      </a:r>
                      <a:endParaRPr lang="es-CL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/>
                        <a:t>+Diferencia</a:t>
                      </a:r>
                      <a:r>
                        <a:rPr lang="es-ES_tradnl" sz="1200" baseline="0" dirty="0" smtClean="0"/>
                        <a:t> ADP por Bono</a:t>
                      </a:r>
                      <a:endParaRPr lang="es-CL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/>
                        <a:t>+Diferencia</a:t>
                      </a:r>
                      <a:r>
                        <a:rPr lang="es-ES_tradnl" sz="1200" baseline="0" dirty="0" smtClean="0"/>
                        <a:t> ADP por Bono</a:t>
                      </a:r>
                      <a:endParaRPr lang="es-CL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2353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Accesoria</a:t>
                      </a:r>
                      <a:endParaRPr lang="es-CL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Bono</a:t>
                      </a:r>
                      <a:endParaRPr lang="es-CL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27584" y="4797151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 smtClean="0">
              <a:solidFill>
                <a:srgbClr val="0070C0"/>
              </a:solidFill>
            </a:endParaRPr>
          </a:p>
          <a:p>
            <a:r>
              <a:rPr lang="es-ES_tradnl" dirty="0" smtClean="0">
                <a:solidFill>
                  <a:srgbClr val="0070C0"/>
                </a:solidFill>
              </a:rPr>
              <a:t>En </a:t>
            </a:r>
            <a:r>
              <a:rPr lang="es-ES_tradnl" dirty="0">
                <a:solidFill>
                  <a:srgbClr val="0070C0"/>
                </a:solidFill>
              </a:rPr>
              <a:t>el mes de entero del bono se debe pagar la diferencia por asignación ADP</a:t>
            </a:r>
          </a:p>
          <a:p>
            <a:endParaRPr lang="es-CL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76079"/>
              </p:ext>
            </p:extLst>
          </p:nvPr>
        </p:nvGraphicFramePr>
        <p:xfrm>
          <a:off x="4716016" y="2555939"/>
          <a:ext cx="3384378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02"/>
                <a:gridCol w="816992"/>
                <a:gridCol w="816992"/>
                <a:gridCol w="816992"/>
              </a:tblGrid>
              <a:tr h="735904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Proceso</a:t>
                      </a:r>
                      <a:r>
                        <a:rPr lang="es-ES_tradnl" sz="1200" baseline="0" dirty="0" smtClean="0"/>
                        <a:t> Normal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.+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 + 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err="1" smtClean="0"/>
                        <a:t>Remun</a:t>
                      </a:r>
                      <a:r>
                        <a:rPr lang="es-ES_tradnl" sz="1200" dirty="0" smtClean="0"/>
                        <a:t>.+ </a:t>
                      </a:r>
                      <a:r>
                        <a:rPr lang="es-ES_tradnl" sz="1200" baseline="0" dirty="0" smtClean="0"/>
                        <a:t>ADP</a:t>
                      </a:r>
                      <a:endParaRPr lang="es-CL" sz="1200" dirty="0"/>
                    </a:p>
                  </a:txBody>
                  <a:tcPr anchor="ctr"/>
                </a:tc>
              </a:tr>
              <a:tr h="747906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Accesoria</a:t>
                      </a:r>
                      <a:endParaRPr lang="es-CL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/>
                        <a:t>Diferencia</a:t>
                      </a:r>
                      <a:r>
                        <a:rPr lang="es-ES_tradnl" sz="1200" baseline="0" dirty="0" smtClean="0"/>
                        <a:t> ADP por bono</a:t>
                      </a:r>
                      <a:endParaRPr lang="es-C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76430">
                <a:tc vMerge="1"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Bono</a:t>
                      </a:r>
                      <a:endParaRPr lang="es-CL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5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899592" y="1242626"/>
            <a:ext cx="727280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0070C0"/>
                </a:solidFill>
              </a:rPr>
              <a:t>Indemnización</a:t>
            </a:r>
          </a:p>
          <a:p>
            <a:r>
              <a:rPr lang="es-ES_tradnl" sz="800" b="1" dirty="0" smtClean="0">
                <a:solidFill>
                  <a:srgbClr val="0070C0"/>
                </a:solidFill>
              </a:rPr>
              <a:t>___________________________________________________________________________________________________________________________________________</a:t>
            </a:r>
            <a:endParaRPr lang="es-CL" sz="800" dirty="0">
              <a:solidFill>
                <a:srgbClr val="0070C0"/>
              </a:solidFill>
            </a:endParaRPr>
          </a:p>
          <a:p>
            <a:r>
              <a:rPr lang="es-ES_tradnl" sz="2000" dirty="0">
                <a:solidFill>
                  <a:srgbClr val="0070C0"/>
                </a:solidFill>
              </a:rPr>
              <a:t> </a:t>
            </a:r>
            <a:endParaRPr lang="es-CL" sz="2000" dirty="0">
              <a:solidFill>
                <a:srgbClr val="0070C0"/>
              </a:solidFill>
            </a:endParaRPr>
          </a:p>
          <a:p>
            <a:pPr algn="just"/>
            <a:r>
              <a:rPr lang="es-ES_tradnl" sz="2000" dirty="0">
                <a:solidFill>
                  <a:srgbClr val="0070C0"/>
                </a:solidFill>
              </a:rPr>
              <a:t>Por Renuncia No Voluntaria o </a:t>
            </a:r>
            <a:r>
              <a:rPr lang="es-ES_tradnl" sz="2000" dirty="0" err="1">
                <a:solidFill>
                  <a:srgbClr val="0070C0"/>
                </a:solidFill>
              </a:rPr>
              <a:t>po</a:t>
            </a:r>
            <a:r>
              <a:rPr lang="es-CL" sz="2000" dirty="0">
                <a:solidFill>
                  <a:srgbClr val="0070C0"/>
                </a:solidFill>
              </a:rPr>
              <a:t>r el término del periodo de nombramiento sin que éste sea renovado, corresponde indemnización del artículo 154 del DFL 29. </a:t>
            </a:r>
            <a:endParaRPr lang="es-CL" sz="2000" dirty="0" smtClean="0">
              <a:solidFill>
                <a:srgbClr val="0070C0"/>
              </a:solidFill>
            </a:endParaRPr>
          </a:p>
          <a:p>
            <a:pPr algn="just"/>
            <a:endParaRPr lang="es-CL" sz="2000" dirty="0" smtClean="0">
              <a:solidFill>
                <a:srgbClr val="0070C0"/>
              </a:solidFill>
            </a:endParaRPr>
          </a:p>
          <a:p>
            <a:pPr algn="just"/>
            <a:r>
              <a:rPr lang="es-CL" sz="2000" dirty="0" smtClean="0">
                <a:solidFill>
                  <a:srgbClr val="0070C0"/>
                </a:solidFill>
              </a:rPr>
              <a:t>Total </a:t>
            </a:r>
            <a:r>
              <a:rPr lang="es-CL" sz="2000" dirty="0">
                <a:solidFill>
                  <a:srgbClr val="0070C0"/>
                </a:solidFill>
              </a:rPr>
              <a:t>de remuneraciones percibidas en el último mes (completo) por año trabajado con máximo de </a:t>
            </a:r>
            <a:r>
              <a:rPr lang="es-CL" sz="2000" dirty="0" smtClean="0">
                <a:solidFill>
                  <a:srgbClr val="0070C0"/>
                </a:solidFill>
              </a:rPr>
              <a:t>seis, sin considerar el Incremento Previsional D.L. 3501.</a:t>
            </a:r>
          </a:p>
          <a:p>
            <a:pPr algn="just"/>
            <a:r>
              <a:rPr lang="es-ES_tradnl" sz="2000" dirty="0" smtClean="0">
                <a:solidFill>
                  <a:srgbClr val="0070C0"/>
                </a:solidFill>
              </a:rPr>
              <a:t>(Sólo años completos)</a:t>
            </a:r>
          </a:p>
          <a:p>
            <a:pPr algn="just"/>
            <a:endParaRPr lang="es-ES_tradnl" sz="2000" dirty="0">
              <a:solidFill>
                <a:srgbClr val="0070C0"/>
              </a:solidFill>
            </a:endParaRPr>
          </a:p>
          <a:p>
            <a:pPr algn="just"/>
            <a:r>
              <a:rPr lang="es-ES_tradnl" sz="2000" dirty="0" smtClean="0">
                <a:solidFill>
                  <a:srgbClr val="0070C0"/>
                </a:solidFill>
              </a:rPr>
              <a:t>Sólo </a:t>
            </a:r>
            <a:r>
              <a:rPr lang="es-ES_tradnl" sz="2000" dirty="0" smtClean="0">
                <a:solidFill>
                  <a:srgbClr val="0070C0"/>
                </a:solidFill>
              </a:rPr>
              <a:t>se considera el periodo como Titular, no como T y P.</a:t>
            </a:r>
            <a:endParaRPr lang="es-CL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Resumen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360446"/>
              </p:ext>
            </p:extLst>
          </p:nvPr>
        </p:nvGraphicFramePr>
        <p:xfrm>
          <a:off x="727967" y="1012833"/>
          <a:ext cx="7660457" cy="5385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5464"/>
                <a:gridCol w="972052"/>
                <a:gridCol w="937946"/>
                <a:gridCol w="1064995"/>
              </a:tblGrid>
              <a:tr h="277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Concepto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Titular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T y P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Subrogante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Asignación </a:t>
                      </a:r>
                      <a:r>
                        <a:rPr lang="es-ES_tradnl" sz="1400" b="1" dirty="0" smtClean="0">
                          <a:effectLst/>
                        </a:rPr>
                        <a:t>ADP</a:t>
                      </a:r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NO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Gastos de representación Director de Servicio de </a:t>
                      </a:r>
                      <a:r>
                        <a:rPr lang="es-ES_tradnl" sz="1400" b="1" dirty="0" smtClean="0">
                          <a:effectLst/>
                        </a:rPr>
                        <a:t>Salud</a:t>
                      </a:r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Incremento Previsional</a:t>
                      </a:r>
                      <a:endParaRPr lang="es-CL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(Para el </a:t>
                      </a:r>
                      <a:r>
                        <a:rPr lang="es-ES_tradnl" sz="1400" b="1" dirty="0" err="1">
                          <a:effectLst/>
                        </a:rPr>
                        <a:t>TyP</a:t>
                      </a:r>
                      <a:r>
                        <a:rPr lang="es-ES_tradnl" sz="1400" b="1" dirty="0">
                          <a:effectLst/>
                        </a:rPr>
                        <a:t>  corresponde solo si tiene guardado el cargo)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NO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-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Guardar el cargo  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NO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-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Guardar el cargo Ley </a:t>
                      </a:r>
                      <a:r>
                        <a:rPr lang="es-ES_tradnl" sz="1400" b="1" dirty="0" smtClean="0">
                          <a:effectLst/>
                        </a:rPr>
                        <a:t>Médica:  </a:t>
                      </a:r>
                      <a:r>
                        <a:rPr lang="es-ES_tradnl" sz="1400" b="1" dirty="0">
                          <a:effectLst/>
                        </a:rPr>
                        <a:t>Subdirector Médico Hospital o Servicio, Director de Hospital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-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Bono 19490 Director de Servicio de </a:t>
                      </a:r>
                      <a:r>
                        <a:rPr lang="es-ES_tradnl" sz="1400" b="1" dirty="0" smtClean="0">
                          <a:effectLst/>
                        </a:rPr>
                        <a:t>Salud</a:t>
                      </a:r>
                      <a:r>
                        <a:rPr lang="es-ES_tradnl" sz="1400" b="1" dirty="0">
                          <a:effectLst/>
                        </a:rPr>
                        <a:t> </a:t>
                      </a:r>
                      <a:r>
                        <a:rPr lang="es-ES_tradnl" sz="1400" b="1" dirty="0" smtClean="0">
                          <a:effectLst/>
                        </a:rPr>
                        <a:t> (Sin trienios)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5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Bono 19490 Segundo Nivel </a:t>
                      </a:r>
                      <a:r>
                        <a:rPr lang="es-ES_tradnl" sz="1400" b="1" dirty="0" smtClean="0">
                          <a:effectLst/>
                        </a:rPr>
                        <a:t>Jerárquico (Sin trienios)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Solo si es de la JCC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Solo si es de la JCC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Bono 19937 Directivos Servicios de Salud (depende de tres factores)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Bono 19937 Directivos </a:t>
                      </a:r>
                      <a:r>
                        <a:rPr lang="es-ES_tradnl" sz="1400" b="1" dirty="0" err="1">
                          <a:effectLst/>
                        </a:rPr>
                        <a:t>Establ</a:t>
                      </a:r>
                      <a:r>
                        <a:rPr lang="es-ES_tradnl" sz="1400" b="1" dirty="0">
                          <a:effectLst/>
                        </a:rPr>
                        <a:t>. </a:t>
                      </a:r>
                      <a:r>
                        <a:rPr lang="es-ES_tradnl" sz="1400" b="1" dirty="0" err="1">
                          <a:effectLst/>
                        </a:rPr>
                        <a:t>Autogestionados</a:t>
                      </a:r>
                      <a:r>
                        <a:rPr lang="es-ES_tradnl" sz="1400" b="1" dirty="0">
                          <a:effectLst/>
                        </a:rPr>
                        <a:t> en red (solo si </a:t>
                      </a:r>
                      <a:r>
                        <a:rPr lang="es-ES_tradnl" sz="1400" b="1" dirty="0" smtClean="0">
                          <a:effectLst/>
                        </a:rPr>
                        <a:t>cumple</a:t>
                      </a:r>
                      <a:r>
                        <a:rPr lang="es-ES_tradnl" sz="1400" b="1" baseline="0" dirty="0" smtClean="0">
                          <a:effectLst/>
                        </a:rPr>
                        <a:t> con los </a:t>
                      </a:r>
                      <a:r>
                        <a:rPr lang="es-ES_tradnl" sz="1400" b="1" baseline="0" dirty="0" err="1" smtClean="0">
                          <a:effectLst/>
                        </a:rPr>
                        <a:t>estandares</a:t>
                      </a:r>
                      <a:r>
                        <a:rPr lang="es-ES_tradnl" sz="1400" b="1" dirty="0" smtClean="0">
                          <a:effectLst/>
                        </a:rPr>
                        <a:t>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effectLst/>
                        </a:rPr>
                        <a:t>Bono 19937 Directivo </a:t>
                      </a:r>
                      <a:r>
                        <a:rPr lang="es-ES_tradnl" sz="1400" b="1" dirty="0" err="1">
                          <a:effectLst/>
                        </a:rPr>
                        <a:t>Establ</a:t>
                      </a:r>
                      <a:r>
                        <a:rPr lang="es-ES_tradnl" sz="1400" b="1" dirty="0">
                          <a:effectLst/>
                        </a:rPr>
                        <a:t>. Menor Complejidad (falta el reglamento)</a:t>
                      </a:r>
                      <a:endParaRPr lang="es-C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NO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NO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0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sz="3200" dirty="0" smtClean="0">
                <a:latin typeface="+mn-lt"/>
              </a:rPr>
              <a:t/>
            </a:r>
            <a:br>
              <a:rPr lang="es-ES_tradnl" sz="3200" dirty="0" smtClean="0">
                <a:latin typeface="+mn-lt"/>
              </a:rPr>
            </a:br>
            <a:r>
              <a:rPr lang="es-ES_tradnl" sz="3200" b="1" dirty="0" smtClean="0">
                <a:latin typeface="+mn-lt"/>
              </a:rPr>
              <a:t>Temario</a:t>
            </a:r>
            <a:endParaRPr lang="es-CL" sz="3200" b="1" dirty="0">
              <a:latin typeface="+mn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9855C-5017-4E21-9B2B-569992C58588}" type="slidenum">
              <a:rPr lang="en-US" altLang="es-CL" smtClean="0">
                <a:latin typeface="+mn-lt"/>
              </a:rPr>
              <a:pPr>
                <a:defRPr/>
              </a:pPr>
              <a:t>2</a:t>
            </a:fld>
            <a:endParaRPr lang="en-US" altLang="es-CL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55576" y="1477963"/>
            <a:ext cx="7645400" cy="45259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_tradnl" sz="2400" dirty="0">
                <a:solidFill>
                  <a:srgbClr val="0070C0"/>
                </a:solidFill>
                <a:latin typeface="+mn-lt"/>
              </a:rPr>
              <a:t>Fuentes </a:t>
            </a: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Legales</a:t>
            </a:r>
          </a:p>
          <a:p>
            <a:pPr>
              <a:spcBef>
                <a:spcPct val="0"/>
              </a:spcBef>
            </a:pPr>
            <a:endParaRPr lang="es-ES_tradnl" sz="1100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Incompatibilidades</a:t>
            </a:r>
            <a:endParaRPr lang="es-ES_tradnl" sz="2400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es-ES_tradnl" sz="1100" dirty="0" smtClean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Convenios</a:t>
            </a:r>
            <a:endParaRPr lang="es-ES_tradnl" sz="2400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es-ES_tradnl" sz="1100" dirty="0" smtClean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Remuneraciones</a:t>
            </a:r>
            <a:endParaRPr lang="es-ES_tradnl" sz="2400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es-ES_tradnl" sz="1100" dirty="0" smtClean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Bonos</a:t>
            </a:r>
            <a:endParaRPr lang="es-ES_tradnl" sz="2400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endParaRPr lang="es-ES_tradnl" sz="1100" dirty="0" smtClean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Resumen</a:t>
            </a:r>
          </a:p>
          <a:p>
            <a:pPr>
              <a:spcBef>
                <a:spcPct val="0"/>
              </a:spcBef>
            </a:pPr>
            <a:endParaRPr lang="es-ES_tradnl" sz="1100" dirty="0" smtClean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0"/>
              </a:spcBef>
            </a:pPr>
            <a:r>
              <a:rPr lang="es-ES_tradnl" sz="2400" dirty="0" smtClean="0">
                <a:solidFill>
                  <a:srgbClr val="0070C0"/>
                </a:solidFill>
                <a:latin typeface="+mn-lt"/>
              </a:rPr>
              <a:t>Ejercicio</a:t>
            </a:r>
            <a:endParaRPr lang="es-ES_tradnl" sz="2400" dirty="0">
              <a:solidFill>
                <a:srgbClr val="0070C0"/>
              </a:solidFill>
              <a:latin typeface="+mn-lt"/>
            </a:endParaRPr>
          </a:p>
          <a:p>
            <a:endParaRPr lang="es-ES_tradnl" dirty="0">
              <a:solidFill>
                <a:srgbClr val="0070C0"/>
              </a:solidFill>
              <a:latin typeface="+mn-lt"/>
            </a:endParaRPr>
          </a:p>
          <a:p>
            <a:endParaRPr lang="es-CL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3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sz="2800" b="1" dirty="0" smtClean="0">
                <a:latin typeface="+mn-lt"/>
              </a:rPr>
              <a:t>Fuentes</a:t>
            </a:r>
            <a:r>
              <a:rPr lang="es-ES_tradnl" sz="2800" b="1" dirty="0" smtClean="0"/>
              <a:t> </a:t>
            </a:r>
            <a:r>
              <a:rPr lang="es-ES_tradnl" sz="2800" b="1" dirty="0">
                <a:latin typeface="+mn-lt"/>
              </a:rPr>
              <a:t>Legales</a:t>
            </a:r>
            <a:r>
              <a:rPr lang="es-ES_tradnl" sz="2800" dirty="0"/>
              <a:t/>
            </a:r>
            <a:br>
              <a:rPr lang="es-ES_tradnl" sz="2800" dirty="0"/>
            </a:br>
            <a:endParaRPr lang="es-CL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9855C-5017-4E21-9B2B-569992C58588}" type="slidenum">
              <a:rPr lang="en-US" altLang="es-CL" smtClean="0"/>
              <a:pPr>
                <a:defRPr/>
              </a:pPr>
              <a:t>3</a:t>
            </a:fld>
            <a:endParaRPr lang="en-US" altLang="es-CL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818878"/>
              </p:ext>
            </p:extLst>
          </p:nvPr>
        </p:nvGraphicFramePr>
        <p:xfrm>
          <a:off x="323528" y="980728"/>
          <a:ext cx="8544272" cy="552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60096"/>
              </a:tblGrid>
              <a:tr h="35780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Nº Ley /</a:t>
                      </a:r>
                      <a:r>
                        <a:rPr lang="es-ES_tradnl" sz="1600" baseline="0" dirty="0" smtClean="0"/>
                        <a:t> Decreto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Concepto</a:t>
                      </a:r>
                      <a:endParaRPr lang="es-CL" sz="1600" dirty="0"/>
                    </a:p>
                  </a:txBody>
                  <a:tcPr/>
                </a:tc>
              </a:tr>
              <a:tr h="626151">
                <a:tc>
                  <a:txBody>
                    <a:bodyPr/>
                    <a:lstStyle/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Ley  Nº 19882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  / 2003</a:t>
                      </a:r>
                      <a:endParaRPr lang="es-CL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Establece el Sistema Alta Dirección Pública.</a:t>
                      </a:r>
                      <a:endParaRPr lang="es-CL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887979">
                <a:tc>
                  <a:txBody>
                    <a:bodyPr/>
                    <a:lstStyle/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ES_tradnl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Ley Nº 20261 </a:t>
                      </a:r>
                      <a:r>
                        <a:rPr lang="es-ES_tradnl" sz="1600" b="0" dirty="0" smtClean="0">
                          <a:solidFill>
                            <a:srgbClr val="0070C0"/>
                          </a:solidFill>
                        </a:rPr>
                        <a:t>/ 2008</a:t>
                      </a:r>
                      <a:endParaRPr lang="es-CL" sz="1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Subdirector Médico de Hospital y Director de Atención Primaria, de los Servicios de Salud obtienen calidad de Segundo nivel jerárquico.</a:t>
                      </a:r>
                      <a:endParaRPr lang="es-CL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 </a:t>
                      </a:r>
                      <a:endParaRPr lang="es-CL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Director de Hospital o de Servicio de Salud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, el máximo de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doce horas de docencia 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a que se refiere el artículo 8º de la ley Nº 19.863 se podrá destinar, en forma indistinta o combinada, al 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desempeño de la actividad clínica y</a:t>
                      </a:r>
                      <a:r>
                        <a:rPr lang="es-ES_tradnl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asistencial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pPr marL="0" indent="0" algn="just">
                        <a:buNone/>
                      </a:pPr>
                      <a:endParaRPr lang="es-CL" sz="11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Agrega en el art. 14 Ley Nº 15.076. Podrán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retener la propiedad de sus empleos</a:t>
                      </a:r>
                      <a:r>
                        <a:rPr lang="es-ES_tradnl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anteriores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 incompatibles, sin derecho a remuneración, cuando sean nombrados en los cargos de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Director de Hospital o Subdirector Médico ya sea de Hospital o de un Servicio de Salud.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 Exclusivamente por el primer período de nombramiento</a:t>
                      </a:r>
                      <a:r>
                        <a:rPr lang="es-ES_tradnl" sz="1600" baseline="0" dirty="0" smtClean="0">
                          <a:solidFill>
                            <a:srgbClr val="0070C0"/>
                          </a:solidFill>
                        </a:rPr>
                        <a:t> (9 años)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s-CL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808035">
                <a:tc>
                  <a:txBody>
                    <a:bodyPr/>
                    <a:lstStyle/>
                    <a:p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Ley Nº 20498 </a:t>
                      </a:r>
                      <a:r>
                        <a:rPr lang="es-ES_tradnl" sz="1600" b="0" dirty="0" smtClean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es-ES_tradnl" sz="1600" b="0" baseline="0" dirty="0" smtClean="0">
                          <a:solidFill>
                            <a:srgbClr val="0070C0"/>
                          </a:solidFill>
                        </a:rPr>
                        <a:t> 2011</a:t>
                      </a:r>
                      <a:endParaRPr lang="es-CL" sz="1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Subdirector Médico de Servicio de Salud y de Hospital, pueden </a:t>
                      </a:r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optar</a:t>
                      </a:r>
                      <a:r>
                        <a:rPr lang="es-ES_tradnl" sz="1600" dirty="0" smtClean="0">
                          <a:solidFill>
                            <a:srgbClr val="0070C0"/>
                          </a:solidFill>
                        </a:rPr>
                        <a:t> por 33 horas ley 19.664.</a:t>
                      </a:r>
                      <a:endParaRPr lang="es-CL" sz="16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s-CL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68618">
                <a:tc>
                  <a:txBody>
                    <a:bodyPr/>
                    <a:lstStyle/>
                    <a:p>
                      <a:r>
                        <a:rPr lang="es-ES_tradnl" sz="1600" b="1" dirty="0" smtClean="0">
                          <a:solidFill>
                            <a:srgbClr val="0070C0"/>
                          </a:solidFill>
                        </a:rPr>
                        <a:t>Decreto Nº 1580 </a:t>
                      </a:r>
                      <a:r>
                        <a:rPr lang="es-ES_tradnl" sz="1600" b="0" dirty="0" smtClean="0">
                          <a:solidFill>
                            <a:srgbClr val="0070C0"/>
                          </a:solidFill>
                        </a:rPr>
                        <a:t>/ 2006</a:t>
                      </a:r>
                      <a:endParaRPr lang="es-CL" sz="1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0" dirty="0" smtClean="0">
                          <a:solidFill>
                            <a:srgbClr val="0070C0"/>
                          </a:solidFill>
                        </a:rPr>
                        <a:t>Reglamento Convenios</a:t>
                      </a:r>
                      <a:endParaRPr lang="es-CL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99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954DD-A5D5-42E5-BB8D-83F06142AE68}" type="slidenum">
              <a:rPr lang="es-CL" smtClean="0"/>
              <a:pPr>
                <a:defRPr/>
              </a:pPr>
              <a:t>4</a:t>
            </a:fld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Incompatibilidades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25196"/>
              </p:ext>
            </p:extLst>
          </p:nvPr>
        </p:nvGraphicFramePr>
        <p:xfrm>
          <a:off x="611560" y="1549896"/>
          <a:ext cx="7992888" cy="4558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4392488"/>
              </a:tblGrid>
              <a:tr h="348794"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>
                          <a:solidFill>
                            <a:schemeClr val="bg1"/>
                          </a:solidFill>
                        </a:rPr>
                        <a:t>Los Cargos de Altos Directivos Públicos son incompatibles con otros cargos</a:t>
                      </a:r>
                      <a:endParaRPr lang="es-CL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lang="es-ES_tradnl" dirty="0" smtClean="0"/>
                        <a:t>Excepciones</a:t>
                      </a:r>
                    </a:p>
                    <a:p>
                      <a:endParaRPr lang="es-CL" dirty="0"/>
                    </a:p>
                  </a:txBody>
                  <a:tcPr/>
                </a:tc>
              </a:tr>
              <a:tr h="672419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Cargos Transitorios y Provisionales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dirty="0"/>
                    </a:p>
                  </a:txBody>
                  <a:tcPr/>
                </a:tc>
              </a:tr>
              <a:tr h="2730099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8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Agrega en Art. 14º</a:t>
                      </a:r>
                      <a:r>
                        <a:rPr lang="es-ES_tradnl" sz="1800" b="1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Ley Nº 15.076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Director de Hospital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Subdirector Médico de Hospital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Subdirector Médico de Servicio de Salud</a:t>
                      </a:r>
                      <a:endParaRPr lang="es-CL" sz="18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800" b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115616" y="260648"/>
            <a:ext cx="7012385" cy="1224136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sz="2800" b="1" dirty="0" smtClean="0">
                <a:latin typeface="+mn-lt"/>
              </a:rPr>
              <a:t>Convenios</a:t>
            </a:r>
            <a:r>
              <a:rPr lang="es-ES_tradnl" sz="2800" dirty="0" smtClean="0"/>
              <a:t/>
            </a:r>
            <a:br>
              <a:rPr lang="es-ES_tradnl" sz="2800" dirty="0" smtClean="0"/>
            </a:br>
            <a:endParaRPr lang="es-CL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821741" y="1052736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 smtClean="0">
              <a:solidFill>
                <a:srgbClr val="0070C0"/>
              </a:solidFill>
            </a:endParaRPr>
          </a:p>
          <a:p>
            <a:r>
              <a:rPr lang="es-ES_tradnl" dirty="0" smtClean="0">
                <a:solidFill>
                  <a:srgbClr val="0070C0"/>
                </a:solidFill>
              </a:rPr>
              <a:t>Convenios </a:t>
            </a:r>
            <a:r>
              <a:rPr lang="es-ES_tradnl" dirty="0">
                <a:solidFill>
                  <a:srgbClr val="0070C0"/>
                </a:solidFill>
              </a:rPr>
              <a:t>de desempeño tendrán una duración de 3 años.</a:t>
            </a:r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ES_tradnl" dirty="0">
                <a:solidFill>
                  <a:srgbClr val="0070C0"/>
                </a:solidFill>
              </a:rPr>
              <a:t>Metas anuales de desempeño durante el periodo.</a:t>
            </a:r>
            <a:endParaRPr lang="es-CL" dirty="0">
              <a:solidFill>
                <a:srgbClr val="0070C0"/>
              </a:solidFill>
            </a:endParaRPr>
          </a:p>
          <a:p>
            <a:endParaRPr lang="es-ES_tradnl" dirty="0" smtClean="0">
              <a:solidFill>
                <a:srgbClr val="0070C0"/>
              </a:solidFill>
            </a:endParaRPr>
          </a:p>
          <a:p>
            <a:r>
              <a:rPr lang="es-ES_tradnl" dirty="0" smtClean="0">
                <a:solidFill>
                  <a:srgbClr val="0070C0"/>
                </a:solidFill>
              </a:rPr>
              <a:t>Director </a:t>
            </a:r>
            <a:r>
              <a:rPr lang="es-ES_tradnl" dirty="0">
                <a:solidFill>
                  <a:srgbClr val="0070C0"/>
                </a:solidFill>
              </a:rPr>
              <a:t>de Servicio suscribe con el </a:t>
            </a:r>
            <a:r>
              <a:rPr lang="es-ES_tradnl" dirty="0" smtClean="0">
                <a:solidFill>
                  <a:srgbClr val="0070C0"/>
                </a:solidFill>
              </a:rPr>
              <a:t>Ministro, Segundo </a:t>
            </a:r>
            <a:r>
              <a:rPr lang="es-ES_tradnl" dirty="0">
                <a:solidFill>
                  <a:srgbClr val="0070C0"/>
                </a:solidFill>
              </a:rPr>
              <a:t>nivel jerárquico suscribe con el Director del </a:t>
            </a:r>
            <a:r>
              <a:rPr lang="es-ES_tradnl" dirty="0" smtClean="0">
                <a:solidFill>
                  <a:srgbClr val="0070C0"/>
                </a:solidFill>
              </a:rPr>
              <a:t>Servicio </a:t>
            </a:r>
            <a:r>
              <a:rPr lang="es-ES_tradnl" dirty="0">
                <a:solidFill>
                  <a:srgbClr val="0070C0"/>
                </a:solidFill>
              </a:rPr>
              <a:t>de </a:t>
            </a:r>
            <a:r>
              <a:rPr lang="es-ES_tradnl" dirty="0" smtClean="0">
                <a:solidFill>
                  <a:srgbClr val="0070C0"/>
                </a:solidFill>
              </a:rPr>
              <a:t>Salud.</a:t>
            </a:r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ES_tradnl" dirty="0">
                <a:solidFill>
                  <a:srgbClr val="0070C0"/>
                </a:solidFill>
              </a:rPr>
              <a:t>Con un máximo de dos meses después del fin del año, deberá informar del grado del cumplimiento.</a:t>
            </a:r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69933"/>
              </p:ext>
            </p:extLst>
          </p:nvPr>
        </p:nvGraphicFramePr>
        <p:xfrm>
          <a:off x="1428328" y="429309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760"/>
                <a:gridCol w="216024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Porcentajes de cumplimiento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Asignación ADP</a:t>
                      </a:r>
                      <a:endParaRPr lang="es-C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Igual o más del 100%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100%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Menos del 100% y más del 80%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90%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Menos del 80%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80%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1347733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Se </a:t>
            </a:r>
            <a:r>
              <a:rPr lang="es-ES_tradnl" sz="2000" dirty="0">
                <a:solidFill>
                  <a:srgbClr val="0070C0"/>
                </a:solidFill>
              </a:rPr>
              <a:t>necesita el perfil del cargo titular para tener un T y P, dura un año o hasta que se resuelva el concurso. </a:t>
            </a:r>
            <a:endParaRPr lang="es-CL" sz="2000" dirty="0">
              <a:solidFill>
                <a:srgbClr val="0070C0"/>
              </a:solidFill>
            </a:endParaRPr>
          </a:p>
          <a:p>
            <a:pPr lvl="0" algn="just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Puede </a:t>
            </a:r>
            <a:r>
              <a:rPr lang="es-ES_tradnl" sz="2000" dirty="0">
                <a:solidFill>
                  <a:srgbClr val="0070C0"/>
                </a:solidFill>
              </a:rPr>
              <a:t>comenzar a desempeñar su función antes de que el decreto esté totalmente tramitado, la fecha de inicio se indica en el mismo documento.</a:t>
            </a:r>
            <a:endParaRPr lang="es-CL" sz="2000" dirty="0">
              <a:solidFill>
                <a:srgbClr val="0070C0"/>
              </a:solidFill>
            </a:endParaRPr>
          </a:p>
          <a:p>
            <a:pPr lvl="0" algn="just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Son </a:t>
            </a:r>
            <a:r>
              <a:rPr lang="es-ES_tradnl" sz="2000" dirty="0">
                <a:solidFill>
                  <a:srgbClr val="0070C0"/>
                </a:solidFill>
              </a:rPr>
              <a:t>suplentes (No corresponde el pago del incremento previsional, a menos que tenga un cargo titular guardado</a:t>
            </a:r>
            <a:r>
              <a:rPr lang="es-ES_tradnl" sz="2000" dirty="0" smtClean="0">
                <a:solidFill>
                  <a:srgbClr val="0070C0"/>
                </a:solidFill>
              </a:rPr>
              <a:t>).</a:t>
            </a:r>
            <a:endParaRPr lang="es-CL" sz="2000" dirty="0">
              <a:solidFill>
                <a:srgbClr val="0070C0"/>
              </a:solidFill>
            </a:endParaRPr>
          </a:p>
          <a:p>
            <a:pPr algn="just"/>
            <a:endParaRPr lang="es-ES_tradnl" sz="2000" dirty="0" smtClean="0">
              <a:solidFill>
                <a:srgbClr val="0070C0"/>
              </a:solidFill>
            </a:endParaRPr>
          </a:p>
          <a:p>
            <a:pPr algn="just"/>
            <a:r>
              <a:rPr lang="es-ES_tradnl" sz="2000" dirty="0" smtClean="0">
                <a:solidFill>
                  <a:srgbClr val="0070C0"/>
                </a:solidFill>
              </a:rPr>
              <a:t>Debe </a:t>
            </a:r>
            <a:r>
              <a:rPr lang="es-ES_tradnl" sz="2000" dirty="0">
                <a:solidFill>
                  <a:srgbClr val="0070C0"/>
                </a:solidFill>
              </a:rPr>
              <a:t>ser </a:t>
            </a:r>
            <a:r>
              <a:rPr lang="es-ES_tradnl" sz="2000" dirty="0" smtClean="0">
                <a:solidFill>
                  <a:srgbClr val="0070C0"/>
                </a:solidFill>
              </a:rPr>
              <a:t>calificado.</a:t>
            </a:r>
            <a:endParaRPr lang="es-CL" sz="2000" b="1" dirty="0">
              <a:solidFill>
                <a:srgbClr val="0070C0"/>
              </a:solidFill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Transitorio y Provisional</a:t>
            </a:r>
          </a:p>
          <a:p>
            <a:pPr algn="ctr"/>
            <a:r>
              <a:rPr lang="es-ES_tradnl" dirty="0" smtClean="0">
                <a:latin typeface="+mn-lt"/>
              </a:rPr>
              <a:t>(T y P)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76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1450" y="1556792"/>
            <a:ext cx="7830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 smtClean="0">
                <a:solidFill>
                  <a:srgbClr val="0070C0"/>
                </a:solidFill>
              </a:rPr>
              <a:t>Alto </a:t>
            </a:r>
            <a:r>
              <a:rPr lang="es-ES_tradnl" dirty="0">
                <a:solidFill>
                  <a:srgbClr val="0070C0"/>
                </a:solidFill>
              </a:rPr>
              <a:t>Directivos Publicas recibirán una asignación correspondiente a un porcentaje fijado por decreto supremo del Ministerio de Hacienda, sobre las remuneraciones permanentes que no pueden sobrepasar el 100% de las remuneraciones brutas en el año. Tampoco puede ser superior a lo que recibe el subsecretario del ramo.</a:t>
            </a:r>
            <a:endParaRPr lang="es-CL" dirty="0">
              <a:solidFill>
                <a:srgbClr val="0070C0"/>
              </a:solidFill>
            </a:endParaRPr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			</a:t>
            </a:r>
            <a:endParaRPr lang="es-C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>
              <a:solidFill>
                <a:srgbClr val="0070C0"/>
              </a:solidFill>
            </a:endParaRPr>
          </a:p>
          <a:p>
            <a:r>
              <a:rPr lang="es-ES_tradnl" dirty="0" smtClean="0">
                <a:solidFill>
                  <a:srgbClr val="0070C0"/>
                </a:solidFill>
              </a:rPr>
              <a:t>Incompatible </a:t>
            </a:r>
            <a:r>
              <a:rPr lang="es-ES_tradnl" dirty="0">
                <a:solidFill>
                  <a:srgbClr val="0070C0"/>
                </a:solidFill>
              </a:rPr>
              <a:t>con Asignación de Funciones críticas.</a:t>
            </a:r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46986"/>
              </p:ext>
            </p:extLst>
          </p:nvPr>
        </p:nvGraphicFramePr>
        <p:xfrm>
          <a:off x="1115617" y="2946648"/>
          <a:ext cx="7012384" cy="224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8799"/>
                <a:gridCol w="1656653"/>
                <a:gridCol w="1296932"/>
              </a:tblGrid>
              <a:tr h="41588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Cargo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Horas/Grado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Ley</a:t>
                      </a:r>
                      <a:endParaRPr lang="es-CL" dirty="0"/>
                    </a:p>
                  </a:txBody>
                  <a:tcPr/>
                </a:tc>
              </a:tr>
              <a:tr h="553169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Primer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y Segundo Nivel Jerárquico</a:t>
                      </a:r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Grado del cargo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(</a:t>
                      </a: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44 horas)</a:t>
                      </a:r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E.U.S.</a:t>
                      </a:r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1025467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Subdirector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Médico Servicio de Salud y de Hospital</a:t>
                      </a:r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u="sng" dirty="0" smtClean="0">
                          <a:solidFill>
                            <a:srgbClr val="0070C0"/>
                          </a:solidFill>
                        </a:rPr>
                        <a:t>Puede optar</a:t>
                      </a:r>
                    </a:p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33 horas, sino utiliza el grado del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cargo</a:t>
                      </a:r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19.664</a:t>
                      </a:r>
                      <a:r>
                        <a:rPr lang="es-ES_tradnl" baseline="0" dirty="0" smtClean="0">
                          <a:solidFill>
                            <a:srgbClr val="0070C0"/>
                          </a:solidFill>
                        </a:rPr>
                        <a:t> o E.U.S.</a:t>
                      </a:r>
                      <a:endParaRPr lang="es-ES_tradnl" dirty="0" smtClean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5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755576" y="1124744"/>
            <a:ext cx="770485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>
                <a:solidFill>
                  <a:srgbClr val="0070C0"/>
                </a:solidFill>
              </a:rPr>
              <a:t>Asignación de </a:t>
            </a:r>
            <a:r>
              <a:rPr lang="es-ES_tradnl" b="1" dirty="0" smtClean="0">
                <a:solidFill>
                  <a:srgbClr val="0070C0"/>
                </a:solidFill>
              </a:rPr>
              <a:t>antigüedad</a:t>
            </a:r>
          </a:p>
          <a:p>
            <a:pPr algn="just"/>
            <a:r>
              <a:rPr lang="es-ES_tradnl" sz="1000" b="1" dirty="0" smtClean="0">
                <a:solidFill>
                  <a:srgbClr val="0070C0"/>
                </a:solidFill>
              </a:rPr>
              <a:t>______________________________________________________________________________________________________________________</a:t>
            </a:r>
          </a:p>
          <a:p>
            <a:pPr algn="just"/>
            <a:endParaRPr lang="es-CL" sz="800" dirty="0">
              <a:solidFill>
                <a:srgbClr val="0070C0"/>
              </a:solidFill>
            </a:endParaRPr>
          </a:p>
          <a:p>
            <a:pPr lvl="0" algn="just"/>
            <a:endParaRPr lang="es-ES_tradnl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Ley </a:t>
            </a:r>
            <a:r>
              <a:rPr lang="es-ES_tradnl" sz="2000" dirty="0">
                <a:solidFill>
                  <a:srgbClr val="0070C0"/>
                </a:solidFill>
              </a:rPr>
              <a:t>Medica con trienios, conserva sus trienios en cargo Director Hospital y Subdirector Médico Servicio de Salud y </a:t>
            </a:r>
            <a:r>
              <a:rPr lang="es-ES_tradnl" sz="2000" dirty="0" smtClean="0">
                <a:solidFill>
                  <a:srgbClr val="0070C0"/>
                </a:solidFill>
              </a:rPr>
              <a:t>Hospital.</a:t>
            </a:r>
          </a:p>
          <a:p>
            <a:pPr lvl="0" algn="just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Ley </a:t>
            </a:r>
            <a:r>
              <a:rPr lang="es-ES_tradnl" sz="2000" dirty="0">
                <a:solidFill>
                  <a:srgbClr val="0070C0"/>
                </a:solidFill>
              </a:rPr>
              <a:t>Medica con trienios puede reconocerse como bienios (solo una vez</a:t>
            </a:r>
            <a:r>
              <a:rPr lang="es-ES_tradnl" sz="2000" dirty="0" smtClean="0">
                <a:solidFill>
                  <a:srgbClr val="0070C0"/>
                </a:solidFill>
              </a:rPr>
              <a:t>).</a:t>
            </a:r>
            <a:endParaRPr lang="es-CL" sz="2000" dirty="0">
              <a:solidFill>
                <a:srgbClr val="0070C0"/>
              </a:solidFill>
            </a:endParaRPr>
          </a:p>
          <a:p>
            <a:pPr lvl="0" algn="just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Tiempo </a:t>
            </a:r>
            <a:r>
              <a:rPr lang="es-ES_tradnl" sz="2000" dirty="0">
                <a:solidFill>
                  <a:srgbClr val="0070C0"/>
                </a:solidFill>
              </a:rPr>
              <a:t>como Director de Servicio no es útil para trienios.</a:t>
            </a:r>
            <a:endParaRPr lang="es-CL" sz="2000" dirty="0">
              <a:solidFill>
                <a:srgbClr val="0070C0"/>
              </a:solidFill>
            </a:endParaRPr>
          </a:p>
          <a:p>
            <a:pPr lvl="0" algn="just"/>
            <a:endParaRPr lang="es-ES_tradnl" sz="2000" dirty="0" smtClean="0">
              <a:solidFill>
                <a:srgbClr val="0070C0"/>
              </a:solidFill>
            </a:endParaRPr>
          </a:p>
          <a:p>
            <a:pPr lvl="0" algn="just"/>
            <a:r>
              <a:rPr lang="es-ES_tradnl" sz="2000" dirty="0" smtClean="0">
                <a:solidFill>
                  <a:srgbClr val="0070C0"/>
                </a:solidFill>
              </a:rPr>
              <a:t>E.U.S. </a:t>
            </a:r>
            <a:r>
              <a:rPr lang="es-ES_tradnl" sz="2000" dirty="0">
                <a:solidFill>
                  <a:srgbClr val="0070C0"/>
                </a:solidFill>
              </a:rPr>
              <a:t>con bienios solo los conserva si es contratado en el mismo </a:t>
            </a:r>
            <a:r>
              <a:rPr lang="es-ES_tradnl" sz="2000" dirty="0" smtClean="0">
                <a:solidFill>
                  <a:srgbClr val="0070C0"/>
                </a:solidFill>
              </a:rPr>
              <a:t>grado.</a:t>
            </a:r>
            <a:endParaRPr lang="es-ES_tradnl" sz="2000" dirty="0">
              <a:solidFill>
                <a:srgbClr val="0070C0"/>
              </a:solidFill>
            </a:endParaRPr>
          </a:p>
          <a:p>
            <a:pPr lvl="0" algn="just"/>
            <a:endParaRPr lang="es-C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3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1115616" y="260648"/>
            <a:ext cx="70123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/>
            <a:r>
              <a:rPr lang="es-ES_tradnl" dirty="0" smtClean="0">
                <a:latin typeface="+mn-lt"/>
              </a:rPr>
              <a:t>De las remuneraciones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105955"/>
              </p:ext>
            </p:extLst>
          </p:nvPr>
        </p:nvGraphicFramePr>
        <p:xfrm>
          <a:off x="971600" y="2348880"/>
          <a:ext cx="748883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420958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Cargo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Observaciones</a:t>
                      </a:r>
                      <a:endParaRPr lang="es-CL" dirty="0"/>
                    </a:p>
                  </a:txBody>
                  <a:tcPr/>
                </a:tc>
              </a:tr>
              <a:tr h="103798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Directores de Servicio: 3.25% 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Desde que asume, sin considerar trienios. (Dictamen Nº 39763/10)</a:t>
                      </a:r>
                      <a:endParaRPr lang="es-CL" dirty="0"/>
                    </a:p>
                  </a:txBody>
                  <a:tcPr anchor="ctr"/>
                </a:tc>
              </a:tr>
              <a:tr h="134937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Segundo Nivel Jerárquico: 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0070C0"/>
                          </a:solidFill>
                        </a:rPr>
                        <a:t>Sólo en caso de pertenecer a la Junta Calificadora Central (en calidad de titular), se paga un 2%, sin considerar trienios (Dictamen Nº 41252/10)</a:t>
                      </a:r>
                      <a:endParaRPr lang="es-C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971600" y="1052736"/>
            <a:ext cx="75608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 smtClean="0">
                <a:solidFill>
                  <a:srgbClr val="0070C0"/>
                </a:solidFill>
              </a:rPr>
              <a:t>Bonos</a:t>
            </a:r>
          </a:p>
          <a:p>
            <a:pPr algn="just"/>
            <a:r>
              <a:rPr lang="es-ES_tradnl" sz="1000" dirty="0" smtClean="0">
                <a:solidFill>
                  <a:srgbClr val="0070C0"/>
                </a:solidFill>
              </a:rPr>
              <a:t>____________________________________________________________________________________________________________________</a:t>
            </a:r>
            <a:r>
              <a:rPr lang="es-ES_tradnl" b="1" dirty="0" smtClean="0">
                <a:solidFill>
                  <a:srgbClr val="0070C0"/>
                </a:solidFill>
              </a:rPr>
              <a:t> </a:t>
            </a:r>
            <a:endParaRPr lang="es-CL" b="1" dirty="0">
              <a:solidFill>
                <a:srgbClr val="0070C0"/>
              </a:solidFill>
            </a:endParaRPr>
          </a:p>
          <a:p>
            <a:pPr algn="just"/>
            <a:endParaRPr lang="es-ES_tradnl" sz="1400" b="1" dirty="0">
              <a:solidFill>
                <a:srgbClr val="0070C0"/>
              </a:solidFill>
            </a:endParaRPr>
          </a:p>
          <a:p>
            <a:pPr algn="just"/>
            <a:r>
              <a:rPr lang="es-ES_tradnl" b="1" dirty="0" smtClean="0">
                <a:solidFill>
                  <a:srgbClr val="0070C0"/>
                </a:solidFill>
              </a:rPr>
              <a:t>Bono Ley 19490, </a:t>
            </a:r>
            <a:r>
              <a:rPr lang="es-CL" b="1" dirty="0" smtClean="0">
                <a:solidFill>
                  <a:srgbClr val="0070C0"/>
                </a:solidFill>
              </a:rPr>
              <a:t>Asignación </a:t>
            </a:r>
            <a:r>
              <a:rPr lang="es-CL" b="1" dirty="0">
                <a:solidFill>
                  <a:srgbClr val="0070C0"/>
                </a:solidFill>
              </a:rPr>
              <a:t>de Estímulo: Experiencia y Desempeño </a:t>
            </a:r>
            <a:r>
              <a:rPr lang="es-CL" b="1" dirty="0" smtClean="0">
                <a:solidFill>
                  <a:srgbClr val="0070C0"/>
                </a:solidFill>
              </a:rPr>
              <a:t>Funcional</a:t>
            </a:r>
            <a:endParaRPr lang="es-ES_tradnl" b="1" dirty="0" smtClean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538599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b="1" dirty="0">
                <a:solidFill>
                  <a:srgbClr val="0070C0"/>
                </a:solidFill>
              </a:rPr>
              <a:t>Formula de calculo: </a:t>
            </a:r>
            <a:r>
              <a:rPr lang="es-CL" dirty="0">
                <a:solidFill>
                  <a:srgbClr val="0070C0"/>
                </a:solidFill>
              </a:rPr>
              <a:t>(Sueldo base + Asignación Sustitutiva + Asignación Profesional + Asignación de Responsabilidad Superior</a:t>
            </a:r>
            <a:r>
              <a:rPr lang="es-CL" dirty="0" smtClean="0">
                <a:solidFill>
                  <a:srgbClr val="0070C0"/>
                </a:solidFill>
              </a:rPr>
              <a:t>) * %</a:t>
            </a:r>
            <a:endParaRPr lang="es-CL" dirty="0">
              <a:solidFill>
                <a:srgbClr val="0070C0"/>
              </a:solidFill>
            </a:endParaRP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515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5134</TotalTime>
  <Words>1036</Words>
  <Application>Microsoft Office PowerPoint</Application>
  <PresentationFormat>Presentación en pantalla (4:3)</PresentationFormat>
  <Paragraphs>251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Presentación de PowerPoint</vt:lpstr>
      <vt:lpstr> Temario</vt:lpstr>
      <vt:lpstr>Fuentes Legales </vt:lpstr>
      <vt:lpstr>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Lillo</dc:creator>
  <cp:lastModifiedBy>Carlos Guillermo Marin Nahuelhuen</cp:lastModifiedBy>
  <cp:revision>235</cp:revision>
  <dcterms:created xsi:type="dcterms:W3CDTF">2014-07-08T13:42:53Z</dcterms:created>
  <dcterms:modified xsi:type="dcterms:W3CDTF">2015-08-20T13:29:41Z</dcterms:modified>
</cp:coreProperties>
</file>