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 bookmarkIdSeed="3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handoutMasterIdLst>
    <p:handoutMasterId r:id="rId10"/>
  </p:handoutMasterIdLst>
  <p:sldIdLst>
    <p:sldId id="256" r:id="rId4"/>
    <p:sldId id="332" r:id="rId5"/>
    <p:sldId id="350" r:id="rId6"/>
    <p:sldId id="296" r:id="rId7"/>
    <p:sldId id="351" r:id="rId8"/>
  </p:sldIdLst>
  <p:sldSz cx="9144000" cy="6858000" type="screen4x3"/>
  <p:notesSz cx="6858000" cy="9144000"/>
  <p:embeddedFontLst>
    <p:embeddedFont>
      <p:font typeface="Verdana" pitchFamily="34" charset="0"/>
      <p:regular r:id="rId11"/>
      <p:bold r:id="rId12"/>
      <p:italic r:id="rId13"/>
      <p:boldItalic r:id="rId14"/>
    </p:embeddedFont>
    <p:embeddedFont>
      <p:font typeface="Aharoni" charset="-79"/>
      <p:bold r:id="rId15"/>
    </p:embeddedFont>
    <p:embeddedFont>
      <p:font typeface="Swis721 LtCn BT"/>
      <p:regular r:id="rId16"/>
      <p:italic r:id="rId17"/>
    </p:embeddedFont>
    <p:embeddedFont>
      <p:font typeface="Calibri" pitchFamily="34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10202"/>
    <a:srgbClr val="0D32E9"/>
    <a:srgbClr val="0B50B5"/>
    <a:srgbClr val="336699"/>
    <a:srgbClr val="CCECFF"/>
    <a:srgbClr val="78953D"/>
    <a:srgbClr val="808080"/>
    <a:srgbClr val="99CCFF"/>
    <a:srgbClr val="EF4144"/>
    <a:srgbClr val="4040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3943" autoAdjust="0"/>
  </p:normalViewPr>
  <p:slideViewPr>
    <p:cSldViewPr snapToObjects="1">
      <p:cViewPr>
        <p:scale>
          <a:sx n="70" d="100"/>
          <a:sy n="70" d="100"/>
        </p:scale>
        <p:origin x="-498" y="-192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11.fntdata"/><Relationship Id="rId7" Type="http://schemas.openxmlformats.org/officeDocument/2006/relationships/slide" Target="slides/slide4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font" Target="fonts/font1.fntdata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font" Target="fonts/font5.fntdata"/><Relationship Id="rId2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pyramid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B2DA17F7-EBA0-4A92-A14C-09C9D62C9E14}">
      <dgm:prSet custT="1"/>
      <dgm:spPr>
        <a:ln>
          <a:solidFill>
            <a:schemeClr val="tx2">
              <a:lumMod val="25000"/>
              <a:lumOff val="75000"/>
            </a:schemeClr>
          </a:solidFill>
        </a:ln>
      </dgm:spPr>
      <dgm:t>
        <a:bodyPr/>
        <a:lstStyle/>
        <a:p>
          <a:pPr rtl="0"/>
          <a:r>
            <a:rPr lang="es-ES" sz="1800" b="1" dirty="0" smtClean="0">
              <a:solidFill>
                <a:schemeClr val="accent3">
                  <a:lumMod val="75000"/>
                </a:schemeClr>
              </a:solidFill>
            </a:rPr>
            <a:t>Instalar la importancia de los CD como instrumento de gestión a nivel de los directores de EAR</a:t>
          </a:r>
          <a:endParaRPr lang="es-CL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02AA8359-9CD3-4952-9043-752B4767577F}" type="parTrans" cxnId="{BFB12C13-6CE9-4B50-8E3C-01FF3C469A3E}">
      <dgm:prSet/>
      <dgm:spPr/>
      <dgm:t>
        <a:bodyPr/>
        <a:lstStyle/>
        <a:p>
          <a:endParaRPr lang="es-CL"/>
        </a:p>
      </dgm:t>
    </dgm:pt>
    <dgm:pt modelId="{C3AAE91D-C204-451F-B5FF-4DEDB5D3E4A0}" type="sibTrans" cxnId="{BFB12C13-6CE9-4B50-8E3C-01FF3C469A3E}">
      <dgm:prSet/>
      <dgm:spPr/>
      <dgm:t>
        <a:bodyPr/>
        <a:lstStyle/>
        <a:p>
          <a:endParaRPr lang="es-CL"/>
        </a:p>
      </dgm:t>
    </dgm:pt>
    <dgm:pt modelId="{6A29372F-9D54-43D6-ABB1-C6C7BBE3CB19}">
      <dgm:prSet custT="1"/>
      <dgm:spPr>
        <a:ln>
          <a:solidFill>
            <a:schemeClr val="tx2">
              <a:lumMod val="25000"/>
              <a:lumOff val="75000"/>
            </a:schemeClr>
          </a:solidFill>
        </a:ln>
      </dgm:spPr>
      <dgm:t>
        <a:bodyPr/>
        <a:lstStyle/>
        <a:p>
          <a:pPr rtl="0"/>
          <a:r>
            <a:rPr lang="es-ES" sz="1800" b="1" dirty="0" smtClean="0">
              <a:solidFill>
                <a:schemeClr val="accent3">
                  <a:lumMod val="75000"/>
                </a:schemeClr>
              </a:solidFill>
            </a:rPr>
            <a:t>Importancia de mejorar los canales de comunicación entre los actores del proceso. (Suscripción informada).</a:t>
          </a:r>
          <a:endParaRPr lang="es-CL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B0933706-6C3E-4F11-BC61-0A56B2267321}" type="parTrans" cxnId="{D2392E7B-5624-464B-AA8D-6F752FACA0A7}">
      <dgm:prSet/>
      <dgm:spPr/>
      <dgm:t>
        <a:bodyPr/>
        <a:lstStyle/>
        <a:p>
          <a:endParaRPr lang="es-CL"/>
        </a:p>
      </dgm:t>
    </dgm:pt>
    <dgm:pt modelId="{7CE07408-1B81-44D4-8A8F-6DB17AE8597B}" type="sibTrans" cxnId="{D2392E7B-5624-464B-AA8D-6F752FACA0A7}">
      <dgm:prSet/>
      <dgm:spPr/>
      <dgm:t>
        <a:bodyPr/>
        <a:lstStyle/>
        <a:p>
          <a:endParaRPr lang="es-CL"/>
        </a:p>
      </dgm:t>
    </dgm:pt>
    <dgm:pt modelId="{4A7F073D-22D1-402A-BB7A-5FE8D0B87EC9}">
      <dgm:prSet custT="1"/>
      <dgm:spPr>
        <a:ln>
          <a:solidFill>
            <a:schemeClr val="tx2">
              <a:lumMod val="25000"/>
              <a:lumOff val="75000"/>
            </a:schemeClr>
          </a:solidFill>
        </a:ln>
      </dgm:spPr>
      <dgm:t>
        <a:bodyPr/>
        <a:lstStyle/>
        <a:p>
          <a:pPr rtl="0"/>
          <a:r>
            <a:rPr lang="es-ES" sz="1800" b="1" dirty="0" smtClean="0">
              <a:solidFill>
                <a:schemeClr val="accent3">
                  <a:lumMod val="75000"/>
                </a:schemeClr>
              </a:solidFill>
            </a:rPr>
            <a:t>Dado que los CD son subutilizados, queremos relevar la necesidad de un enfoque cualitativo del proceso  general.  </a:t>
          </a:r>
          <a:endParaRPr lang="es-CL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0AAE102F-9065-4181-98CF-A4FE783BAFBB}" type="parTrans" cxnId="{4F60C0D6-69A6-40EB-A190-45B2770BD45D}">
      <dgm:prSet/>
      <dgm:spPr/>
      <dgm:t>
        <a:bodyPr/>
        <a:lstStyle/>
        <a:p>
          <a:endParaRPr lang="es-CL"/>
        </a:p>
      </dgm:t>
    </dgm:pt>
    <dgm:pt modelId="{5D0EE682-66C3-444F-A7E2-9AB104EE7549}" type="sibTrans" cxnId="{4F60C0D6-69A6-40EB-A190-45B2770BD45D}">
      <dgm:prSet/>
      <dgm:spPr/>
      <dgm:t>
        <a:bodyPr/>
        <a:lstStyle/>
        <a:p>
          <a:endParaRPr lang="es-CL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8842" custLinFactNeighborY="889"/>
      <dgm:spPr>
        <a:blipFill dpi="0" rotWithShape="0">
          <a:blip xmlns:r="http://schemas.openxmlformats.org/officeDocument/2006/relationships" r:embed="rId1"/>
          <a:srcRect/>
          <a:stretch>
            <a:fillRect l="-34000" t="4000"/>
          </a:stretch>
        </a:blipFill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D1077246-4D12-4C89-890B-22B3892FE0C5}" type="pres">
      <dgm:prSet presAssocID="{B2DA17F7-EBA0-4A92-A14C-09C9D62C9E14}" presName="aNode" presStyleLbl="fgAcc1" presStyleIdx="0" presStyleCnt="3" custScaleX="122064" custLinFactNeighborX="22600" custLinFactNeighborY="-5801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76D3472-C165-4EE3-AB45-6202C6D50633}" type="pres">
      <dgm:prSet presAssocID="{B2DA17F7-EBA0-4A92-A14C-09C9D62C9E14}" presName="aSpace" presStyleCnt="0"/>
      <dgm:spPr/>
      <dgm:t>
        <a:bodyPr/>
        <a:lstStyle/>
        <a:p>
          <a:endParaRPr lang="es-CL"/>
        </a:p>
      </dgm:t>
    </dgm:pt>
    <dgm:pt modelId="{8A10A602-DBA7-4058-8F65-7ABA4D6DEA32}" type="pres">
      <dgm:prSet presAssocID="{6A29372F-9D54-43D6-ABB1-C6C7BBE3CB19}" presName="aNode" presStyleLbl="fgAcc1" presStyleIdx="1" presStyleCnt="3" custScaleX="122493" custLinFactNeighborX="2349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6A818E-2493-40D2-9785-5CBFCFE200D7}" type="pres">
      <dgm:prSet presAssocID="{6A29372F-9D54-43D6-ABB1-C6C7BBE3CB19}" presName="aSpace" presStyleCnt="0"/>
      <dgm:spPr/>
      <dgm:t>
        <a:bodyPr/>
        <a:lstStyle/>
        <a:p>
          <a:endParaRPr lang="es-CL"/>
        </a:p>
      </dgm:t>
    </dgm:pt>
    <dgm:pt modelId="{9E062BCF-B272-450A-BA3D-F9CA1807E9B5}" type="pres">
      <dgm:prSet presAssocID="{4A7F073D-22D1-402A-BB7A-5FE8D0B87EC9}" presName="aNode" presStyleLbl="fgAcc1" presStyleIdx="2" presStyleCnt="3" custScaleX="124234" custLinFactNeighborX="23685" custLinFactNeighborY="1046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7958B8-A290-4229-8CF8-3EAC7541E583}" type="pres">
      <dgm:prSet presAssocID="{4A7F073D-22D1-402A-BB7A-5FE8D0B87EC9}" presName="aSpace" presStyleCnt="0"/>
      <dgm:spPr/>
      <dgm:t>
        <a:bodyPr/>
        <a:lstStyle/>
        <a:p>
          <a:endParaRPr lang="es-CL"/>
        </a:p>
      </dgm:t>
    </dgm:pt>
  </dgm:ptLst>
  <dgm:cxnLst>
    <dgm:cxn modelId="{BFB12C13-6CE9-4B50-8E3C-01FF3C469A3E}" srcId="{87078C2A-0B67-4403-9AE2-10572A3C5ED4}" destId="{B2DA17F7-EBA0-4A92-A14C-09C9D62C9E14}" srcOrd="0" destOrd="0" parTransId="{02AA8359-9CD3-4952-9043-752B4767577F}" sibTransId="{C3AAE91D-C204-451F-B5FF-4DEDB5D3E4A0}"/>
    <dgm:cxn modelId="{DBC255B8-EC1E-4541-A6FF-069041C08E86}" type="presOf" srcId="{B2DA17F7-EBA0-4A92-A14C-09C9D62C9E14}" destId="{D1077246-4D12-4C89-890B-22B3892FE0C5}" srcOrd="0" destOrd="0" presId="urn:microsoft.com/office/officeart/2005/8/layout/pyramid2"/>
    <dgm:cxn modelId="{D2392E7B-5624-464B-AA8D-6F752FACA0A7}" srcId="{87078C2A-0B67-4403-9AE2-10572A3C5ED4}" destId="{6A29372F-9D54-43D6-ABB1-C6C7BBE3CB19}" srcOrd="1" destOrd="0" parTransId="{B0933706-6C3E-4F11-BC61-0A56B2267321}" sibTransId="{7CE07408-1B81-44D4-8A8F-6DB17AE8597B}"/>
    <dgm:cxn modelId="{83E5BD21-B8F4-40F9-96BA-0328C47DB836}" type="presOf" srcId="{4A7F073D-22D1-402A-BB7A-5FE8D0B87EC9}" destId="{9E062BCF-B272-450A-BA3D-F9CA1807E9B5}" srcOrd="0" destOrd="0" presId="urn:microsoft.com/office/officeart/2005/8/layout/pyramid2"/>
    <dgm:cxn modelId="{4F60C0D6-69A6-40EB-A190-45B2770BD45D}" srcId="{87078C2A-0B67-4403-9AE2-10572A3C5ED4}" destId="{4A7F073D-22D1-402A-BB7A-5FE8D0B87EC9}" srcOrd="2" destOrd="0" parTransId="{0AAE102F-9065-4181-98CF-A4FE783BAFBB}" sibTransId="{5D0EE682-66C3-444F-A7E2-9AB104EE7549}"/>
    <dgm:cxn modelId="{FEE7D632-8BF6-43D8-B554-E283F37639DE}" type="presOf" srcId="{87078C2A-0B67-4403-9AE2-10572A3C5ED4}" destId="{056903F3-72E9-4EEB-9B1C-5ED2D28866F8}" srcOrd="0" destOrd="0" presId="urn:microsoft.com/office/officeart/2005/8/layout/pyramid2"/>
    <dgm:cxn modelId="{ADB39367-22B2-4CC3-9F50-45B180EC24FF}" type="presOf" srcId="{6A29372F-9D54-43D6-ABB1-C6C7BBE3CB19}" destId="{8A10A602-DBA7-4058-8F65-7ABA4D6DEA32}" srcOrd="0" destOrd="0" presId="urn:microsoft.com/office/officeart/2005/8/layout/pyramid2"/>
    <dgm:cxn modelId="{6FA063A8-C39D-4FE1-A939-B5F40855FD20}" type="presParOf" srcId="{056903F3-72E9-4EEB-9B1C-5ED2D28866F8}" destId="{9388A355-4943-4257-A57C-28B370B4D730}" srcOrd="0" destOrd="0" presId="urn:microsoft.com/office/officeart/2005/8/layout/pyramid2"/>
    <dgm:cxn modelId="{01B1D29C-15C4-440C-A442-DFDF4C1A378F}" type="presParOf" srcId="{056903F3-72E9-4EEB-9B1C-5ED2D28866F8}" destId="{9CEEB58F-9C92-47B5-8FA7-BD41B04D8461}" srcOrd="1" destOrd="0" presId="urn:microsoft.com/office/officeart/2005/8/layout/pyramid2"/>
    <dgm:cxn modelId="{F70F3FE9-FD3F-45F2-812D-A9A1CA62C993}" type="presParOf" srcId="{9CEEB58F-9C92-47B5-8FA7-BD41B04D8461}" destId="{D1077246-4D12-4C89-890B-22B3892FE0C5}" srcOrd="0" destOrd="0" presId="urn:microsoft.com/office/officeart/2005/8/layout/pyramid2"/>
    <dgm:cxn modelId="{A9C30468-BAEF-4C0F-8AC1-1DFAA6A4F532}" type="presParOf" srcId="{9CEEB58F-9C92-47B5-8FA7-BD41B04D8461}" destId="{476D3472-C165-4EE3-AB45-6202C6D50633}" srcOrd="1" destOrd="0" presId="urn:microsoft.com/office/officeart/2005/8/layout/pyramid2"/>
    <dgm:cxn modelId="{CCB1D354-6E6C-4942-AF69-36D72A7C466C}" type="presParOf" srcId="{9CEEB58F-9C92-47B5-8FA7-BD41B04D8461}" destId="{8A10A602-DBA7-4058-8F65-7ABA4D6DEA32}" srcOrd="2" destOrd="0" presId="urn:microsoft.com/office/officeart/2005/8/layout/pyramid2"/>
    <dgm:cxn modelId="{26004A22-6216-4235-9180-2C3ACAA4554B}" type="presParOf" srcId="{9CEEB58F-9C92-47B5-8FA7-BD41B04D8461}" destId="{C26A818E-2493-40D2-9785-5CBFCFE200D7}" srcOrd="3" destOrd="0" presId="urn:microsoft.com/office/officeart/2005/8/layout/pyramid2"/>
    <dgm:cxn modelId="{26CF455C-D44A-4366-B52D-CDC065325848}" type="presParOf" srcId="{9CEEB58F-9C92-47B5-8FA7-BD41B04D8461}" destId="{9E062BCF-B272-450A-BA3D-F9CA1807E9B5}" srcOrd="4" destOrd="0" presId="urn:microsoft.com/office/officeart/2005/8/layout/pyramid2"/>
    <dgm:cxn modelId="{146BACCD-0678-4AE5-AA4C-A070F8ECAED8}" type="presParOf" srcId="{9CEEB58F-9C92-47B5-8FA7-BD41B04D8461}" destId="{337958B8-A290-4229-8CF8-3EAC7541E58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pyramid2" loCatId="pyramid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DBC0B7F6-B936-4B0D-AE1A-982BEE1C8DB6}">
      <dgm:prSet/>
      <dgm:spPr/>
      <dgm:t>
        <a:bodyPr/>
        <a:lstStyle/>
        <a:p>
          <a:pPr rtl="0"/>
          <a:r>
            <a:rPr lang="es-CL" b="1" dirty="0" smtClean="0">
              <a:solidFill>
                <a:schemeClr val="accent3">
                  <a:lumMod val="75000"/>
                </a:schemeClr>
              </a:solidFill>
            </a:rPr>
            <a:t>Disminuir la asimetría de información existente en los directores de establecimiento a la hora de firmar el CD, diálogo estratégico. </a:t>
          </a:r>
          <a:endParaRPr lang="es-CL" b="1" dirty="0">
            <a:solidFill>
              <a:schemeClr val="accent3">
                <a:lumMod val="75000"/>
              </a:schemeClr>
            </a:solidFill>
          </a:endParaRPr>
        </a:p>
      </dgm:t>
    </dgm:pt>
    <dgm:pt modelId="{C582E846-984B-44ED-9815-9C107B72CE5B}" type="parTrans" cxnId="{EE93300A-C09A-4AFB-A2B6-0689B6902A92}">
      <dgm:prSet/>
      <dgm:spPr/>
      <dgm:t>
        <a:bodyPr/>
        <a:lstStyle/>
        <a:p>
          <a:endParaRPr lang="es-ES"/>
        </a:p>
      </dgm:t>
    </dgm:pt>
    <dgm:pt modelId="{E001CAA3-9A87-44A7-A143-01525DB20AAC}" type="sibTrans" cxnId="{EE93300A-C09A-4AFB-A2B6-0689B6902A92}">
      <dgm:prSet/>
      <dgm:spPr/>
      <dgm:t>
        <a:bodyPr/>
        <a:lstStyle/>
        <a:p>
          <a:endParaRPr lang="es-ES"/>
        </a:p>
      </dgm:t>
    </dgm:pt>
    <dgm:pt modelId="{46F7F9DF-8FCE-46D3-BB17-5C4EFC32DFB4}">
      <dgm:prSet/>
      <dgm:spPr/>
      <dgm:t>
        <a:bodyPr/>
        <a:lstStyle/>
        <a:p>
          <a:pPr rtl="0"/>
          <a:r>
            <a:rPr lang="es-CL" b="1" dirty="0" smtClean="0">
              <a:solidFill>
                <a:schemeClr val="accent3">
                  <a:lumMod val="75000"/>
                </a:schemeClr>
              </a:solidFill>
            </a:rPr>
            <a:t>Comisión: jornada ha permitido generar la interacción virtuosa entre los actores involucrados,  creemos que aporta valor  a la gestión del directivo público.</a:t>
          </a:r>
          <a:endParaRPr lang="es-CL" b="1" dirty="0">
            <a:solidFill>
              <a:schemeClr val="accent3">
                <a:lumMod val="75000"/>
              </a:schemeClr>
            </a:solidFill>
          </a:endParaRPr>
        </a:p>
      </dgm:t>
    </dgm:pt>
    <dgm:pt modelId="{96370F77-E7C9-4297-BFE5-18579E88B8D9}" type="parTrans" cxnId="{56E059EB-4DEB-413A-815D-9ACF3485C0D6}">
      <dgm:prSet/>
      <dgm:spPr/>
      <dgm:t>
        <a:bodyPr/>
        <a:lstStyle/>
        <a:p>
          <a:endParaRPr lang="es-ES"/>
        </a:p>
      </dgm:t>
    </dgm:pt>
    <dgm:pt modelId="{878DF6B4-DB79-400B-A4CD-AAC6AECFF4F7}" type="sibTrans" cxnId="{56E059EB-4DEB-413A-815D-9ACF3485C0D6}">
      <dgm:prSet/>
      <dgm:spPr/>
      <dgm:t>
        <a:bodyPr/>
        <a:lstStyle/>
        <a:p>
          <a:endParaRPr lang="es-ES"/>
        </a:p>
      </dgm:t>
    </dgm:pt>
    <dgm:pt modelId="{056903F3-72E9-4EEB-9B1C-5ED2D28866F8}" type="pres">
      <dgm:prSet presAssocID="{87078C2A-0B67-4403-9AE2-10572A3C5ED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388A355-4943-4257-A57C-28B370B4D730}" type="pres">
      <dgm:prSet presAssocID="{87078C2A-0B67-4403-9AE2-10572A3C5ED4}" presName="pyramid" presStyleLbl="node1" presStyleIdx="0" presStyleCnt="1" custScaleX="106920" custScaleY="98223" custLinFactNeighborX="-16250" custLinFactNeighborY="889"/>
      <dgm:spPr>
        <a:blipFill dpi="0" rotWithShape="0">
          <a:blip xmlns:r="http://schemas.openxmlformats.org/officeDocument/2006/relationships" r:embed="rId1"/>
          <a:srcRect/>
          <a:stretch>
            <a:fillRect l="-34000" t="4000"/>
          </a:stretch>
        </a:blipFill>
      </dgm:spPr>
      <dgm:t>
        <a:bodyPr/>
        <a:lstStyle/>
        <a:p>
          <a:endParaRPr lang="es-CL"/>
        </a:p>
      </dgm:t>
    </dgm:pt>
    <dgm:pt modelId="{9CEEB58F-9C92-47B5-8FA7-BD41B04D8461}" type="pres">
      <dgm:prSet presAssocID="{87078C2A-0B67-4403-9AE2-10572A3C5ED4}" presName="theList" presStyleCnt="0"/>
      <dgm:spPr/>
      <dgm:t>
        <a:bodyPr/>
        <a:lstStyle/>
        <a:p>
          <a:endParaRPr lang="es-CL"/>
        </a:p>
      </dgm:t>
    </dgm:pt>
    <dgm:pt modelId="{E390AB47-7034-40AB-8603-0D1D23256757}" type="pres">
      <dgm:prSet presAssocID="{DBC0B7F6-B936-4B0D-AE1A-982BEE1C8DB6}" presName="aNode" presStyleLbl="fgAcc1" presStyleIdx="0" presStyleCnt="2" custScaleX="142206" custScaleY="48690" custLinFactNeighborX="15668" custLinFactNeighborY="48473">
        <dgm:presLayoutVars>
          <dgm:bulletEnabled val="1"/>
        </dgm:presLayoutVars>
      </dgm:prSet>
      <dgm:spPr/>
    </dgm:pt>
    <dgm:pt modelId="{160E3575-554B-4BB5-B515-342818D4EF3E}" type="pres">
      <dgm:prSet presAssocID="{DBC0B7F6-B936-4B0D-AE1A-982BEE1C8DB6}" presName="aSpace" presStyleCnt="0"/>
      <dgm:spPr/>
    </dgm:pt>
    <dgm:pt modelId="{9B9EC197-75A5-4CBB-BA95-FB2D1F4C48D6}" type="pres">
      <dgm:prSet presAssocID="{46F7F9DF-8FCE-46D3-BB17-5C4EFC32DFB4}" presName="aNode" presStyleLbl="fgAcc1" presStyleIdx="1" presStyleCnt="2" custScaleX="142551" custScaleY="51217" custLinFactNeighborX="15871" custLinFactNeighborY="3652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86D2E8-567D-4403-A44A-2F918A7049C4}" type="pres">
      <dgm:prSet presAssocID="{46F7F9DF-8FCE-46D3-BB17-5C4EFC32DFB4}" presName="aSpace" presStyleCnt="0"/>
      <dgm:spPr/>
    </dgm:pt>
  </dgm:ptLst>
  <dgm:cxnLst>
    <dgm:cxn modelId="{812064FF-C28C-4B85-89C7-C3F626DF0764}" type="presOf" srcId="{DBC0B7F6-B936-4B0D-AE1A-982BEE1C8DB6}" destId="{E390AB47-7034-40AB-8603-0D1D23256757}" srcOrd="0" destOrd="0" presId="urn:microsoft.com/office/officeart/2005/8/layout/pyramid2"/>
    <dgm:cxn modelId="{F9D59530-BC3F-46C0-AB6D-40EF33C9062B}" type="presOf" srcId="{87078C2A-0B67-4403-9AE2-10572A3C5ED4}" destId="{056903F3-72E9-4EEB-9B1C-5ED2D28866F8}" srcOrd="0" destOrd="0" presId="urn:microsoft.com/office/officeart/2005/8/layout/pyramid2"/>
    <dgm:cxn modelId="{A8EA4498-FF76-41F7-87EA-27C298B99C96}" type="presOf" srcId="{46F7F9DF-8FCE-46D3-BB17-5C4EFC32DFB4}" destId="{9B9EC197-75A5-4CBB-BA95-FB2D1F4C48D6}" srcOrd="0" destOrd="0" presId="urn:microsoft.com/office/officeart/2005/8/layout/pyramid2"/>
    <dgm:cxn modelId="{56E059EB-4DEB-413A-815D-9ACF3485C0D6}" srcId="{87078C2A-0B67-4403-9AE2-10572A3C5ED4}" destId="{46F7F9DF-8FCE-46D3-BB17-5C4EFC32DFB4}" srcOrd="1" destOrd="0" parTransId="{96370F77-E7C9-4297-BFE5-18579E88B8D9}" sibTransId="{878DF6B4-DB79-400B-A4CD-AAC6AECFF4F7}"/>
    <dgm:cxn modelId="{EE93300A-C09A-4AFB-A2B6-0689B6902A92}" srcId="{87078C2A-0B67-4403-9AE2-10572A3C5ED4}" destId="{DBC0B7F6-B936-4B0D-AE1A-982BEE1C8DB6}" srcOrd="0" destOrd="0" parTransId="{C582E846-984B-44ED-9815-9C107B72CE5B}" sibTransId="{E001CAA3-9A87-44A7-A143-01525DB20AAC}"/>
    <dgm:cxn modelId="{A1D69A43-1560-4063-B41B-0F222215B9E2}" type="presParOf" srcId="{056903F3-72E9-4EEB-9B1C-5ED2D28866F8}" destId="{9388A355-4943-4257-A57C-28B370B4D730}" srcOrd="0" destOrd="0" presId="urn:microsoft.com/office/officeart/2005/8/layout/pyramid2"/>
    <dgm:cxn modelId="{EBDE24E4-F331-4604-ABD9-2B6783E887CE}" type="presParOf" srcId="{056903F3-72E9-4EEB-9B1C-5ED2D28866F8}" destId="{9CEEB58F-9C92-47B5-8FA7-BD41B04D8461}" srcOrd="1" destOrd="0" presId="urn:microsoft.com/office/officeart/2005/8/layout/pyramid2"/>
    <dgm:cxn modelId="{3D1EC28A-478D-4EE2-B353-000B041438B9}" type="presParOf" srcId="{9CEEB58F-9C92-47B5-8FA7-BD41B04D8461}" destId="{E390AB47-7034-40AB-8603-0D1D23256757}" srcOrd="0" destOrd="0" presId="urn:microsoft.com/office/officeart/2005/8/layout/pyramid2"/>
    <dgm:cxn modelId="{089ADC85-A780-4F08-80CA-604CEE0E7B7B}" type="presParOf" srcId="{9CEEB58F-9C92-47B5-8FA7-BD41B04D8461}" destId="{160E3575-554B-4BB5-B515-342818D4EF3E}" srcOrd="1" destOrd="0" presId="urn:microsoft.com/office/officeart/2005/8/layout/pyramid2"/>
    <dgm:cxn modelId="{391F2CE1-5779-43A2-85E4-36BC2763E654}" type="presParOf" srcId="{9CEEB58F-9C92-47B5-8FA7-BD41B04D8461}" destId="{9B9EC197-75A5-4CBB-BA95-FB2D1F4C48D6}" srcOrd="2" destOrd="0" presId="urn:microsoft.com/office/officeart/2005/8/layout/pyramid2"/>
    <dgm:cxn modelId="{C1FCDC25-ECBE-4D72-96BF-F2EB5A4DA970}" type="presParOf" srcId="{9CEEB58F-9C92-47B5-8FA7-BD41B04D8461}" destId="{4F86D2E8-567D-4403-A44A-2F918A7049C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504856" y="87946"/>
          <a:ext cx="5291663" cy="4861233"/>
        </a:xfrm>
        <a:prstGeom prst="triangle">
          <a:avLst/>
        </a:prstGeom>
        <a:blipFill dpi="0" rotWithShape="0">
          <a:blip xmlns:r="http://schemas.openxmlformats.org/officeDocument/2006/relationships" r:embed="rId1"/>
          <a:srcRect/>
          <a:stretch>
            <a:fillRect l="-34000" t="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077246-4D12-4C89-890B-22B3892FE0C5}">
      <dsp:nvSpPr>
        <dsp:cNvPr id="0" name=""/>
        <dsp:cNvSpPr/>
      </dsp:nvSpPr>
      <dsp:spPr>
        <a:xfrm>
          <a:off x="3960433" y="412612"/>
          <a:ext cx="3926758" cy="11715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2">
              <a:lumMod val="25000"/>
              <a:lumOff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accent3">
                  <a:lumMod val="75000"/>
                </a:schemeClr>
              </a:solidFill>
            </a:rPr>
            <a:t>Instalar la importancia de los CD como instrumento de gestión a nivel de los directores de EAR</a:t>
          </a:r>
          <a:endParaRPr lang="es-CL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960433" y="412612"/>
        <a:ext cx="3926758" cy="1171563"/>
      </dsp:txXfrm>
    </dsp:sp>
    <dsp:sp modelId="{8A10A602-DBA7-4058-8F65-7ABA4D6DEA32}">
      <dsp:nvSpPr>
        <dsp:cNvPr id="0" name=""/>
        <dsp:cNvSpPr/>
      </dsp:nvSpPr>
      <dsp:spPr>
        <a:xfrm>
          <a:off x="3982292" y="1815585"/>
          <a:ext cx="3940559" cy="11715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2">
              <a:lumMod val="25000"/>
              <a:lumOff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accent3">
                  <a:lumMod val="75000"/>
                </a:schemeClr>
              </a:solidFill>
            </a:rPr>
            <a:t>Importancia de mejorar los canales de comunicación entre los actores del proceso. (Suscripción informada).</a:t>
          </a:r>
          <a:endParaRPr lang="es-CL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982292" y="1815585"/>
        <a:ext cx="3940559" cy="1171563"/>
      </dsp:txXfrm>
    </dsp:sp>
    <dsp:sp modelId="{9E062BCF-B272-450A-BA3D-F9CA1807E9B5}">
      <dsp:nvSpPr>
        <dsp:cNvPr id="0" name=""/>
        <dsp:cNvSpPr/>
      </dsp:nvSpPr>
      <dsp:spPr>
        <a:xfrm>
          <a:off x="3960433" y="3148917"/>
          <a:ext cx="3996566" cy="117156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2">
              <a:lumMod val="25000"/>
              <a:lumOff val="7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accent3">
                  <a:lumMod val="75000"/>
                </a:schemeClr>
              </a:solidFill>
            </a:rPr>
            <a:t>Dado que los CD son subutilizados, queremos relevar la necesidad de un enfoque cualitativo del proceso  general.  </a:t>
          </a:r>
          <a:endParaRPr lang="es-CL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960433" y="3148917"/>
        <a:ext cx="3996566" cy="11715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88A355-4943-4257-A57C-28B370B4D730}">
      <dsp:nvSpPr>
        <dsp:cNvPr id="0" name=""/>
        <dsp:cNvSpPr/>
      </dsp:nvSpPr>
      <dsp:spPr>
        <a:xfrm>
          <a:off x="0" y="90850"/>
          <a:ext cx="5466357" cy="5021717"/>
        </a:xfrm>
        <a:prstGeom prst="triangle">
          <a:avLst/>
        </a:prstGeom>
        <a:blipFill dpi="0" rotWithShape="0">
          <a:blip xmlns:r="http://schemas.openxmlformats.org/officeDocument/2006/relationships" r:embed="rId1"/>
          <a:srcRect/>
          <a:stretch>
            <a:fillRect l="-34000" t="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0AB47-7034-40AB-8603-0D1D23256757}">
      <dsp:nvSpPr>
        <dsp:cNvPr id="0" name=""/>
        <dsp:cNvSpPr/>
      </dsp:nvSpPr>
      <dsp:spPr>
        <a:xfrm>
          <a:off x="3383348" y="711486"/>
          <a:ext cx="4725745" cy="15927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900" b="1" kern="1200" dirty="0" smtClean="0">
              <a:solidFill>
                <a:schemeClr val="accent3">
                  <a:lumMod val="75000"/>
                </a:schemeClr>
              </a:solidFill>
            </a:rPr>
            <a:t>Disminuir la asimetría de información existente en los directores de establecimiento a la hora de firmar el CD, diálogo estratégico. </a:t>
          </a:r>
          <a:endParaRPr lang="es-CL" sz="19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383348" y="711486"/>
        <a:ext cx="4725745" cy="1592769"/>
      </dsp:txXfrm>
    </dsp:sp>
    <dsp:sp modelId="{9B9EC197-75A5-4CBB-BA95-FB2D1F4C48D6}">
      <dsp:nvSpPr>
        <dsp:cNvPr id="0" name=""/>
        <dsp:cNvSpPr/>
      </dsp:nvSpPr>
      <dsp:spPr>
        <a:xfrm>
          <a:off x="3384361" y="2664296"/>
          <a:ext cx="4737210" cy="167543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-5580973"/>
              <a:satOff val="-30571"/>
              <a:lumOff val="94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800" b="1" kern="1200" dirty="0" smtClean="0">
              <a:solidFill>
                <a:schemeClr val="accent3">
                  <a:lumMod val="75000"/>
                </a:schemeClr>
              </a:solidFill>
            </a:rPr>
            <a:t>Comisión: jornada ha permitido generar la interacción virtuosa entre los actores involucrados,  creemos que aporta valor  a la gestión del directivo público.</a:t>
          </a:r>
          <a:endParaRPr lang="es-CL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3384361" y="2664296"/>
        <a:ext cx="4737210" cy="16754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4DDB588-8BE8-4D81-A17E-2497210EB9F2}" type="datetimeFigureOut">
              <a:rPr lang="es-CL"/>
              <a:pPr>
                <a:defRPr/>
              </a:pPr>
              <a:t>02/08/2013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E54F45F-3CB5-4B70-AAC5-654B7E0FF09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1996073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0A4B01E-DABF-4001-8D0C-F46AE8B1622C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D582D2-A8DA-4837-AC1B-BDB1005A81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9027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92" tIns="46246" rIns="92492" bIns="46246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92" tIns="46246" rIns="92492" bIns="46246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80F09F7-F3FF-48E9-897E-3E51E37EEF92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C918365-2BE3-4745-991C-7C662F979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48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6A5AD-F533-4BD0-8101-C3C04DC808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191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7187-7701-498B-98D2-74C6E63678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43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589713"/>
            <a:ext cx="1949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sz="1000">
                <a:solidFill>
                  <a:srgbClr val="898989"/>
                </a:solidFill>
                <a:latin typeface="Arial" charset="0"/>
              </a:rPr>
              <a:t>Ministerio del Salud | DGRRHH</a:t>
            </a:r>
            <a:endParaRPr lang="es-CL" sz="10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F7F01-319E-4F1C-A078-B36F8A6F2F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173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FF7B-E1EC-4751-A32D-A3547E3F8B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79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CAD6B-3444-4ABA-A44E-30FCC86FA7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1206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3597-391D-4E36-A78B-4DF4FBBB89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414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65905B4-6614-4EC6-B736-594C61D09E0B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B52F1C1-0B73-4DE0-8D09-B9C6CC1DB3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8980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A64ED4F-20D7-425F-BD80-8EBC44B63967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5C0498-5AE7-4FE6-A4C5-8CD9136185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2067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7A995A-8581-419C-BB7A-06D4A14BB2D7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7BEA39E-3801-4B17-A7EC-4972D34300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9173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65FA8D-DD8B-48F3-8A86-B694195383AF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744527-C795-4F13-B7E5-1AC6F3E640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00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D88CF18-C7DC-4536-BC5B-10E036FAEA0D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96DDB2-6E9B-4140-A727-D79B3412F8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0775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4A30D8-76E9-4156-BE9F-1E129E9CCDEA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09B8FD9-0F8E-4807-8CC4-9BC1A92EBB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9530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B0FD6B1-18C0-45D3-9A70-58FCD5FE9A21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0C04DA1-8075-4333-A0D7-A48F9FA81C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9732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FF2B19-3596-4977-8BA9-A4FFFE91658B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EBF236E-F7B8-4051-91BE-7A8363560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2874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549212-A492-4F58-956A-0FA773FB4676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EB8B43-EF22-475B-85FB-B02FD5D487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2917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0412F22-FBD8-4037-84D0-58245863055B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9076F71-A128-49F6-BC22-3D061A2367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3096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0F633FD-62B2-4631-AF0A-222F9365E4FA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DD9D7D5-936C-4305-9E29-1D6C92D6B1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7823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8AE833-C539-4004-8832-EB78FC4A72FB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D277DFC-4E6E-4663-BFC4-4C4C19BA67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420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5553FFB-566D-4CF2-B405-DFA8AF28533C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699B74F-AB07-4755-B01B-0B8E9354A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190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F38C2DB-9DDB-448E-9D8F-E52ADE59E930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0D9545-93AF-4E3B-BE11-BE60EA5691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601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B0D78E-ED37-481B-9428-2FEF886D8583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84AD-A550-454D-9E0B-59CBFA540E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27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C7D82-BE29-4F6A-A7A6-DB9FD14841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648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FA47BC8-657E-4CEC-81D8-1ADF456A3293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D2FF-4D2E-44E3-8611-8E5B315DFB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4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ABC5117-17F3-44D8-A294-AAD2EDE4A0B4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4CBD-4D7D-405D-BE01-E9B81F1925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63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573CCD9-4B3D-4A1A-B778-40E6B0561D2E}" type="datetime1">
              <a:rPr lang="en-US"/>
              <a:pPr>
                <a:defRPr/>
              </a:pPr>
              <a:t>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D3E2-D799-44C1-BDAD-5C0736F1CC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177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408" r:id="rId1"/>
    <p:sldLayoutId id="2147485409" r:id="rId2"/>
    <p:sldLayoutId id="2147485410" r:id="rId3"/>
    <p:sldLayoutId id="2147485411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315BE2D-8E98-4177-BC7F-BA7AA46DB0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8413750" y="-1124"/>
            <a:ext cx="631825" cy="153525"/>
            <a:chOff x="8413750" y="-1124"/>
            <a:chExt cx="631825" cy="153525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8413750" y="6721475"/>
            <a:ext cx="631825" cy="153525"/>
            <a:chOff x="8413750" y="-1124"/>
            <a:chExt cx="631825" cy="153525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2" r:id="rId1"/>
    <p:sldLayoutId id="2147485413" r:id="rId2"/>
    <p:sldLayoutId id="2147485414" r:id="rId3"/>
    <p:sldLayoutId id="2147485415" r:id="rId4"/>
    <p:sldLayoutId id="2147485416" r:id="rId5"/>
    <p:sldLayoutId id="2147485417" r:id="rId6"/>
    <p:sldLayoutId id="2147485418" r:id="rId7"/>
    <p:sldLayoutId id="2147485419" r:id="rId8"/>
    <p:sldLayoutId id="2147485420" r:id="rId9"/>
    <p:sldLayoutId id="2147485421" r:id="rId10"/>
    <p:sldLayoutId id="214748542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3" r:id="rId1"/>
    <p:sldLayoutId id="2147485424" r:id="rId2"/>
    <p:sldLayoutId id="2147485425" r:id="rId3"/>
    <p:sldLayoutId id="2147485426" r:id="rId4"/>
    <p:sldLayoutId id="2147485427" r:id="rId5"/>
    <p:sldLayoutId id="2147485428" r:id="rId6"/>
    <p:sldLayoutId id="2147485429" r:id="rId7"/>
    <p:sldLayoutId id="2147485430" r:id="rId8"/>
    <p:sldLayoutId id="2147485431" r:id="rId9"/>
    <p:sldLayoutId id="2147485432" r:id="rId10"/>
    <p:sldLayoutId id="214748543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ubtitle 2"/>
          <p:cNvSpPr>
            <a:spLocks noGrp="1"/>
          </p:cNvSpPr>
          <p:nvPr>
            <p:ph type="subTitle" idx="1"/>
          </p:nvPr>
        </p:nvSpPr>
        <p:spPr bwMode="auto">
          <a:xfrm>
            <a:off x="6713538" y="6308725"/>
            <a:ext cx="2449512" cy="4016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es-ES_tradnl" sz="24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	   </a:t>
            </a:r>
            <a:r>
              <a:rPr lang="es-ES_tradnl" sz="10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Agosto 2013</a:t>
            </a:r>
          </a:p>
        </p:txBody>
      </p:sp>
      <p:sp>
        <p:nvSpPr>
          <p:cNvPr id="30723" name="2 CuadroTexto"/>
          <p:cNvSpPr txBox="1">
            <a:spLocks noChangeArrowheads="1"/>
          </p:cNvSpPr>
          <p:nvPr/>
        </p:nvSpPr>
        <p:spPr bwMode="auto">
          <a:xfrm>
            <a:off x="422139" y="1551563"/>
            <a:ext cx="918051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s-ES" sz="2800" b="1" dirty="0" smtClean="0">
                <a:cs typeface="Aharoni" pitchFamily="2" charset="-79"/>
              </a:rPr>
              <a:t>JORNADA NACIONAL CONVENIOS DE ALTA DIRECCION PUBLICA  EN SECTOR SALUD</a:t>
            </a:r>
            <a:endParaRPr lang="es-ES" sz="2800" b="1" dirty="0">
              <a:cs typeface="Aharoni" pitchFamily="2" charset="-79"/>
            </a:endParaRPr>
          </a:p>
          <a:p>
            <a:pPr eaLnBrk="1" hangingPunct="1"/>
            <a:r>
              <a:rPr lang="es-CL" sz="2400" b="1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II NIVEL  </a:t>
            </a:r>
            <a:r>
              <a:rPr lang="es-CL" sz="24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JERÁRQUICO </a:t>
            </a:r>
          </a:p>
          <a:p>
            <a:pPr eaLnBrk="1" hangingPunct="1"/>
            <a:endParaRPr lang="es-CL" sz="2400" b="1" dirty="0" smtClean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endParaRPr lang="es-CL" sz="2400" dirty="0">
              <a:cs typeface="Aharoni" pitchFamily="2" charset="-79"/>
            </a:endParaRPr>
          </a:p>
        </p:txBody>
      </p:sp>
      <p:sp>
        <p:nvSpPr>
          <p:cNvPr id="30724" name="Subtitle 2"/>
          <p:cNvSpPr txBox="1">
            <a:spLocks/>
          </p:cNvSpPr>
          <p:nvPr/>
        </p:nvSpPr>
        <p:spPr bwMode="auto">
          <a:xfrm>
            <a:off x="2959100" y="5877272"/>
            <a:ext cx="4103688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Subsecretaría de Redes Asistenciales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División de Gestión y Desarrollo de las Personas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Departamento de Gestión de Recursos Humanos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1200" i="1" dirty="0">
              <a:solidFill>
                <a:srgbClr val="FFFFFF"/>
              </a:solidFill>
              <a:sym typeface="Verdan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2400" i="1" dirty="0">
              <a:solidFill>
                <a:srgbClr val="FFFFFF"/>
              </a:solidFill>
              <a:sym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32935060"/>
              </p:ext>
            </p:extLst>
          </p:nvPr>
        </p:nvGraphicFramePr>
        <p:xfrm>
          <a:off x="179512" y="1052736"/>
          <a:ext cx="8137525" cy="494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1 Rectángulo"/>
          <p:cNvSpPr>
            <a:spLocks noChangeArrowheads="1"/>
          </p:cNvSpPr>
          <p:nvPr/>
        </p:nvSpPr>
        <p:spPr bwMode="auto">
          <a:xfrm>
            <a:off x="2230306" y="476672"/>
            <a:ext cx="471795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2060"/>
                </a:solidFill>
              </a:rPr>
              <a:t>COMENTARIOS FINALES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32935060"/>
              </p:ext>
            </p:extLst>
          </p:nvPr>
        </p:nvGraphicFramePr>
        <p:xfrm>
          <a:off x="179512" y="1052736"/>
          <a:ext cx="842493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1 Rectángulo"/>
          <p:cNvSpPr>
            <a:spLocks noChangeArrowheads="1"/>
          </p:cNvSpPr>
          <p:nvPr/>
        </p:nvSpPr>
        <p:spPr bwMode="auto">
          <a:xfrm>
            <a:off x="2230306" y="333375"/>
            <a:ext cx="471795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2060"/>
                </a:solidFill>
              </a:rPr>
              <a:t>COMENTARIOS FINALES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580063" y="54594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_tradnl" sz="240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627784" y="2348880"/>
            <a:ext cx="53041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s-CL" sz="4000" b="1" i="1" dirty="0" smtClean="0"/>
              <a:t>Evaluación</a:t>
            </a:r>
            <a:endParaRPr lang="es-CL" sz="40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580063" y="54594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_tradnl" sz="240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339752" y="2348880"/>
            <a:ext cx="53041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s-CL" sz="4000" b="1" i="1" dirty="0" smtClean="0"/>
              <a:t>Muchas gracias</a:t>
            </a:r>
            <a:endParaRPr lang="es-CL" sz="4000" b="1" i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10424</TotalTime>
  <Words>138</Words>
  <Application>Microsoft Office PowerPoint</Application>
  <PresentationFormat>Presentación en pantalla (4:3)</PresentationFormat>
  <Paragraphs>15</Paragraphs>
  <Slides>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5" baseType="lpstr">
      <vt:lpstr>Arial</vt:lpstr>
      <vt:lpstr>Verdana</vt:lpstr>
      <vt:lpstr>ヒラギノ角ゴ Pro W3</vt:lpstr>
      <vt:lpstr>Aharoni</vt:lpstr>
      <vt:lpstr>Swis721 LtCn BT</vt:lpstr>
      <vt:lpstr>Times New Roman</vt:lpstr>
      <vt:lpstr>Calibri</vt:lpstr>
      <vt:lpstr>Office Theme</vt:lpstr>
      <vt:lpstr>1_Office Theme</vt:lpstr>
      <vt:lpstr>2_Office Theme</vt:lpstr>
      <vt:lpstr>Diapositiva 1</vt:lpstr>
      <vt:lpstr>Diapositiva 2</vt:lpstr>
      <vt:lpstr>Diapositiva 3</vt:lpstr>
      <vt:lpstr>Diapositiva 4</vt:lpstr>
      <vt:lpstr>Diapositiva 5</vt:lpstr>
    </vt:vector>
  </TitlesOfParts>
  <Company>Gabriel Badagnani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Ministerio de Salud</cp:lastModifiedBy>
  <cp:revision>727</cp:revision>
  <dcterms:created xsi:type="dcterms:W3CDTF">2010-11-27T19:44:20Z</dcterms:created>
  <dcterms:modified xsi:type="dcterms:W3CDTF">2013-08-02T16:22:49Z</dcterms:modified>
</cp:coreProperties>
</file>