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25"/>
  </p:notesMasterIdLst>
  <p:sldIdLst>
    <p:sldId id="256" r:id="rId4"/>
    <p:sldId id="410" r:id="rId5"/>
    <p:sldId id="411" r:id="rId6"/>
    <p:sldId id="434" r:id="rId7"/>
    <p:sldId id="430" r:id="rId8"/>
    <p:sldId id="413" r:id="rId9"/>
    <p:sldId id="414" r:id="rId10"/>
    <p:sldId id="419" r:id="rId11"/>
    <p:sldId id="422" r:id="rId12"/>
    <p:sldId id="427" r:id="rId13"/>
    <p:sldId id="428" r:id="rId14"/>
    <p:sldId id="429" r:id="rId15"/>
    <p:sldId id="423" r:id="rId16"/>
    <p:sldId id="421" r:id="rId17"/>
    <p:sldId id="432" r:id="rId18"/>
    <p:sldId id="415" r:id="rId19"/>
    <p:sldId id="417" r:id="rId20"/>
    <p:sldId id="426" r:id="rId21"/>
    <p:sldId id="425" r:id="rId22"/>
    <p:sldId id="424" r:id="rId23"/>
    <p:sldId id="261" r:id="rId24"/>
  </p:sldIdLst>
  <p:sldSz cx="9144000" cy="6858000" type="screen4x3"/>
  <p:notesSz cx="7302500" cy="95885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04040"/>
    <a:srgbClr val="E10202"/>
    <a:srgbClr val="808080"/>
    <a:srgbClr val="CCCCCC"/>
    <a:srgbClr val="005FA1"/>
    <a:srgbClr val="E17068"/>
    <a:srgbClr val="FE454A"/>
    <a:srgbClr val="EF414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912" autoAdjust="0"/>
    <p:restoredTop sz="94660"/>
  </p:normalViewPr>
  <p:slideViewPr>
    <p:cSldViewPr snapToObjects="1">
      <p:cViewPr>
        <p:scale>
          <a:sx n="64" d="100"/>
          <a:sy n="64" d="100"/>
        </p:scale>
        <p:origin x="-106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3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DAD9A-3277-41C6-A7A0-D152289762C7}" type="doc">
      <dgm:prSet loTypeId="urn:microsoft.com/office/officeart/2008/layout/VerticalCurvedList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s-CL"/>
        </a:p>
      </dgm:t>
    </dgm:pt>
    <dgm:pt modelId="{C08EBD93-CE4B-4E9C-BD39-0E143AD3E0FC}">
      <dgm:prSet phldrT="[Texto]" custT="1"/>
      <dgm:spPr/>
      <dgm:t>
        <a:bodyPr/>
        <a:lstStyle/>
        <a:p>
          <a:r>
            <a:rPr lang="es-CL" sz="1400" b="1" dirty="0" smtClean="0">
              <a:ea typeface="+mn-ea"/>
              <a:cs typeface="+mn-cs"/>
            </a:rPr>
            <a:t>Meta proyectada al año 2015</a:t>
          </a:r>
          <a:endParaRPr lang="es-CL" sz="1400" b="1" dirty="0"/>
        </a:p>
      </dgm:t>
    </dgm:pt>
    <dgm:pt modelId="{340AF1F4-6B77-4018-8B3E-B614BAE8D51A}" type="parTrans" cxnId="{1790CAA8-E46C-403E-B745-2C77C85C79A7}">
      <dgm:prSet/>
      <dgm:spPr/>
      <dgm:t>
        <a:bodyPr/>
        <a:lstStyle/>
        <a:p>
          <a:endParaRPr lang="es-CL" sz="2000" b="1"/>
        </a:p>
      </dgm:t>
    </dgm:pt>
    <dgm:pt modelId="{991818BD-15E8-4AC3-A0BF-8D907D5552E5}" type="sibTrans" cxnId="{1790CAA8-E46C-403E-B745-2C77C85C79A7}">
      <dgm:prSet/>
      <dgm:spPr/>
      <dgm:t>
        <a:bodyPr/>
        <a:lstStyle/>
        <a:p>
          <a:endParaRPr lang="es-CL" sz="2000" b="1"/>
        </a:p>
      </dgm:t>
    </dgm:pt>
    <dgm:pt modelId="{EAC5DFAD-28CD-4179-9E45-C133A0B88DD2}">
      <dgm:prSet phldrT="[Texto]" custT="1"/>
      <dgm:spPr/>
      <dgm:t>
        <a:bodyPr/>
        <a:lstStyle/>
        <a:p>
          <a:r>
            <a:rPr lang="es-CL" sz="1400" b="1" i="1" dirty="0" smtClean="0">
              <a:ea typeface="+mn-ea"/>
              <a:cs typeface="+mn-cs"/>
            </a:rPr>
            <a:t>Promover el perfeccionamiento </a:t>
          </a:r>
          <a:r>
            <a:rPr lang="es-CL" sz="1400" b="1" dirty="0" smtClean="0">
              <a:ea typeface="+mn-ea"/>
              <a:cs typeface="+mn-cs"/>
            </a:rPr>
            <a:t>de los Sistemas de Información de Recursos Humanos en Salud, que apoyen el desarrollo del sistema de planificación y gestión.</a:t>
          </a:r>
          <a:endParaRPr lang="es-CL" sz="1400" b="1" dirty="0"/>
        </a:p>
      </dgm:t>
    </dgm:pt>
    <dgm:pt modelId="{722263D3-1222-410D-B5D7-74955274892D}" type="parTrans" cxnId="{6E60E868-7429-4C1E-B704-128B1C3E8CE9}">
      <dgm:prSet/>
      <dgm:spPr/>
      <dgm:t>
        <a:bodyPr/>
        <a:lstStyle/>
        <a:p>
          <a:endParaRPr lang="es-CL" sz="2000" b="1"/>
        </a:p>
      </dgm:t>
    </dgm:pt>
    <dgm:pt modelId="{BD89C9AE-644C-4690-B9C3-EB44DC5ACAFC}" type="sibTrans" cxnId="{6E60E868-7429-4C1E-B704-128B1C3E8CE9}">
      <dgm:prSet/>
      <dgm:spPr/>
      <dgm:t>
        <a:bodyPr/>
        <a:lstStyle/>
        <a:p>
          <a:endParaRPr lang="es-CL" sz="2000" b="1"/>
        </a:p>
      </dgm:t>
    </dgm:pt>
    <dgm:pt modelId="{CB057353-2176-4401-A048-8F33EFFD9C2E}">
      <dgm:prSet phldrT="[Texto]" custT="1"/>
      <dgm:spPr/>
      <dgm:t>
        <a:bodyPr/>
        <a:lstStyle/>
        <a:p>
          <a:r>
            <a:rPr lang="es-CL" sz="1400" b="1" dirty="0" smtClean="0">
              <a:ea typeface="+mn-ea"/>
              <a:cs typeface="+mn-cs"/>
            </a:rPr>
            <a:t>Integración de elementos disponibles en diferentes instituciones del sector, incluyendo prestadores públicos y privados, entidades de formación y colegios profesionales, entre otros. </a:t>
          </a:r>
          <a:endParaRPr lang="es-CL" sz="1400" b="1" dirty="0"/>
        </a:p>
      </dgm:t>
    </dgm:pt>
    <dgm:pt modelId="{C7A1AF28-CB4F-4A71-9EF3-11116AB90B06}" type="parTrans" cxnId="{DF1B4A89-19DB-476C-93AB-5910627F2388}">
      <dgm:prSet/>
      <dgm:spPr/>
      <dgm:t>
        <a:bodyPr/>
        <a:lstStyle/>
        <a:p>
          <a:endParaRPr lang="es-CL" sz="2000" b="1"/>
        </a:p>
      </dgm:t>
    </dgm:pt>
    <dgm:pt modelId="{C55E53F3-B226-4DD2-A099-ECBB81A65EDB}" type="sibTrans" cxnId="{DF1B4A89-19DB-476C-93AB-5910627F2388}">
      <dgm:prSet/>
      <dgm:spPr/>
      <dgm:t>
        <a:bodyPr/>
        <a:lstStyle/>
        <a:p>
          <a:endParaRPr lang="es-CL" sz="2000" b="1"/>
        </a:p>
      </dgm:t>
    </dgm:pt>
    <dgm:pt modelId="{419314D7-4AC1-4135-A202-2208F682EB99}">
      <dgm:prSet custT="1"/>
      <dgm:spPr/>
      <dgm:t>
        <a:bodyPr/>
        <a:lstStyle/>
        <a:p>
          <a:r>
            <a:rPr lang="es-CL" sz="16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rPr>
            <a:t>Disponer de información y registros de calidad.</a:t>
          </a:r>
          <a:endParaRPr lang="es-CL" sz="1600" b="1" i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ea typeface="+mn-ea"/>
            <a:cs typeface="+mn-cs"/>
          </a:endParaRPr>
        </a:p>
      </dgm:t>
    </dgm:pt>
    <dgm:pt modelId="{C219ADBC-C0D2-41BE-94D1-3ED0189AECFF}" type="parTrans" cxnId="{34DD04A3-D146-43A8-98C2-D70BE186FFAA}">
      <dgm:prSet/>
      <dgm:spPr/>
      <dgm:t>
        <a:bodyPr/>
        <a:lstStyle/>
        <a:p>
          <a:endParaRPr lang="es-CL" sz="2000" b="1"/>
        </a:p>
      </dgm:t>
    </dgm:pt>
    <dgm:pt modelId="{2F26DF10-D355-496F-A4A3-020CF6552C57}" type="sibTrans" cxnId="{34DD04A3-D146-43A8-98C2-D70BE186FFAA}">
      <dgm:prSet/>
      <dgm:spPr/>
      <dgm:t>
        <a:bodyPr/>
        <a:lstStyle/>
        <a:p>
          <a:endParaRPr lang="es-CL" sz="2000" b="1"/>
        </a:p>
      </dgm:t>
    </dgm:pt>
    <dgm:pt modelId="{93E5E76E-FC39-420D-AF9D-FD4D0F810CAD}">
      <dgm:prSet custT="1"/>
      <dgm:spPr/>
      <dgm:t>
        <a:bodyPr/>
        <a:lstStyle/>
        <a:p>
          <a:r>
            <a:rPr lang="es-CL" sz="1400" b="1" dirty="0" smtClean="0">
              <a:ea typeface="+mn-ea"/>
              <a:cs typeface="+mn-cs"/>
            </a:rPr>
            <a:t>Definición de equipos multidisciplinarios para establecer las bases de desarrollo del sistema</a:t>
          </a:r>
          <a:endParaRPr lang="es-CL" sz="1400" b="1" dirty="0">
            <a:ea typeface="+mn-ea"/>
            <a:cs typeface="+mn-cs"/>
          </a:endParaRPr>
        </a:p>
      </dgm:t>
    </dgm:pt>
    <dgm:pt modelId="{A7BC14D3-6269-4430-ACCA-456D1DD289A0}" type="parTrans" cxnId="{E6398C6E-240A-4DD7-934F-1732C1D4D405}">
      <dgm:prSet/>
      <dgm:spPr/>
      <dgm:t>
        <a:bodyPr/>
        <a:lstStyle/>
        <a:p>
          <a:endParaRPr lang="es-CL" sz="2000" b="1"/>
        </a:p>
      </dgm:t>
    </dgm:pt>
    <dgm:pt modelId="{DE1AE5E3-9945-4773-B5D3-AF4A575154D9}" type="sibTrans" cxnId="{E6398C6E-240A-4DD7-934F-1732C1D4D405}">
      <dgm:prSet/>
      <dgm:spPr/>
      <dgm:t>
        <a:bodyPr/>
        <a:lstStyle/>
        <a:p>
          <a:endParaRPr lang="es-CL" sz="2000" b="1"/>
        </a:p>
      </dgm:t>
    </dgm:pt>
    <dgm:pt modelId="{E1C0DCF6-3D7B-4005-BB69-B135C4A78D19}">
      <dgm:prSet custT="1"/>
      <dgm:spPr/>
      <dgm:t>
        <a:bodyPr/>
        <a:lstStyle/>
        <a:p>
          <a:r>
            <a:rPr lang="es-CL" sz="1400" b="1" smtClean="0">
              <a:ea typeface="+mn-ea"/>
              <a:cs typeface="+mn-cs"/>
            </a:rPr>
            <a:t>Generación de directrices en este ámbito.</a:t>
          </a:r>
          <a:endParaRPr lang="es-CL" sz="1400" b="1" dirty="0" smtClean="0"/>
        </a:p>
      </dgm:t>
    </dgm:pt>
    <dgm:pt modelId="{D2AB5CC5-B664-4822-90A3-AEA261E07267}" type="parTrans" cxnId="{F7BA7D78-328D-4995-91EC-6FFE513B1205}">
      <dgm:prSet/>
      <dgm:spPr/>
      <dgm:t>
        <a:bodyPr/>
        <a:lstStyle/>
        <a:p>
          <a:endParaRPr lang="es-CL" sz="2000" b="1"/>
        </a:p>
      </dgm:t>
    </dgm:pt>
    <dgm:pt modelId="{D0FE9A31-C7A4-4478-BC1B-CB9FF89998EC}" type="sibTrans" cxnId="{F7BA7D78-328D-4995-91EC-6FFE513B1205}">
      <dgm:prSet/>
      <dgm:spPr/>
      <dgm:t>
        <a:bodyPr/>
        <a:lstStyle/>
        <a:p>
          <a:endParaRPr lang="es-CL" sz="2000" b="1"/>
        </a:p>
      </dgm:t>
    </dgm:pt>
    <dgm:pt modelId="{C14FA688-1F38-4E60-A882-CA4BECC851D8}" type="pres">
      <dgm:prSet presAssocID="{47ADAD9A-3277-41C6-A7A0-D152289762C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L"/>
        </a:p>
      </dgm:t>
    </dgm:pt>
    <dgm:pt modelId="{5E655D6C-0086-4495-9F09-1AF7F5EAEADA}" type="pres">
      <dgm:prSet presAssocID="{47ADAD9A-3277-41C6-A7A0-D152289762C7}" presName="Name1" presStyleCnt="0"/>
      <dgm:spPr/>
    </dgm:pt>
    <dgm:pt modelId="{00FAE04D-A1BA-488E-B22D-7A1C24F07258}" type="pres">
      <dgm:prSet presAssocID="{47ADAD9A-3277-41C6-A7A0-D152289762C7}" presName="cycle" presStyleCnt="0"/>
      <dgm:spPr/>
    </dgm:pt>
    <dgm:pt modelId="{1221DD74-AA12-4678-ABF2-736153B409D1}" type="pres">
      <dgm:prSet presAssocID="{47ADAD9A-3277-41C6-A7A0-D152289762C7}" presName="srcNode" presStyleLbl="node1" presStyleIdx="0" presStyleCnt="6"/>
      <dgm:spPr/>
    </dgm:pt>
    <dgm:pt modelId="{CC9EB1DA-E811-4351-8018-9B241F129C47}" type="pres">
      <dgm:prSet presAssocID="{47ADAD9A-3277-41C6-A7A0-D152289762C7}" presName="conn" presStyleLbl="parChTrans1D2" presStyleIdx="0" presStyleCnt="1"/>
      <dgm:spPr/>
      <dgm:t>
        <a:bodyPr/>
        <a:lstStyle/>
        <a:p>
          <a:endParaRPr lang="es-CL"/>
        </a:p>
      </dgm:t>
    </dgm:pt>
    <dgm:pt modelId="{4C7FFB39-56AF-459C-866C-F9507C1FE02E}" type="pres">
      <dgm:prSet presAssocID="{47ADAD9A-3277-41C6-A7A0-D152289762C7}" presName="extraNode" presStyleLbl="node1" presStyleIdx="0" presStyleCnt="6"/>
      <dgm:spPr/>
    </dgm:pt>
    <dgm:pt modelId="{6537DF9F-0274-45C5-845E-68744281180C}" type="pres">
      <dgm:prSet presAssocID="{47ADAD9A-3277-41C6-A7A0-D152289762C7}" presName="dstNode" presStyleLbl="node1" presStyleIdx="0" presStyleCnt="6"/>
      <dgm:spPr/>
    </dgm:pt>
    <dgm:pt modelId="{3AE62E99-4722-426F-AC09-9CCB6B3689FA}" type="pres">
      <dgm:prSet presAssocID="{C08EBD93-CE4B-4E9C-BD39-0E143AD3E0FC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B44CF3E-EB9F-4697-84D0-91192F2BF455}" type="pres">
      <dgm:prSet presAssocID="{C08EBD93-CE4B-4E9C-BD39-0E143AD3E0FC}" presName="accent_1" presStyleCnt="0"/>
      <dgm:spPr/>
    </dgm:pt>
    <dgm:pt modelId="{0F886898-39D1-405F-9928-3FCFDAF1DDFC}" type="pres">
      <dgm:prSet presAssocID="{C08EBD93-CE4B-4E9C-BD39-0E143AD3E0FC}" presName="accentRepeatNode" presStyleLbl="solidFgAcc1" presStyleIdx="0" presStyleCnt="6"/>
      <dgm:spPr/>
    </dgm:pt>
    <dgm:pt modelId="{8BC2B059-50D9-4FD1-B8CE-EBFF658ECB5E}" type="pres">
      <dgm:prSet presAssocID="{EAC5DFAD-28CD-4179-9E45-C133A0B88DD2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ADBA6A7-695C-4DAF-AB3B-64AFD8A35607}" type="pres">
      <dgm:prSet presAssocID="{EAC5DFAD-28CD-4179-9E45-C133A0B88DD2}" presName="accent_2" presStyleCnt="0"/>
      <dgm:spPr/>
    </dgm:pt>
    <dgm:pt modelId="{D025F664-4833-4F76-AFF7-B6FE1D2E2CB8}" type="pres">
      <dgm:prSet presAssocID="{EAC5DFAD-28CD-4179-9E45-C133A0B88DD2}" presName="accentRepeatNode" presStyleLbl="solidFgAcc1" presStyleIdx="1" presStyleCnt="6"/>
      <dgm:spPr/>
    </dgm:pt>
    <dgm:pt modelId="{3C77FF74-2443-43BA-8FA1-A039DC8C6DE5}" type="pres">
      <dgm:prSet presAssocID="{CB057353-2176-4401-A048-8F33EFFD9C2E}" presName="text_3" presStyleLbl="node1" presStyleIdx="2" presStyleCnt="6" custScaleY="15154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0B53958-C64F-431F-952E-17CCCBC7E213}" type="pres">
      <dgm:prSet presAssocID="{CB057353-2176-4401-A048-8F33EFFD9C2E}" presName="accent_3" presStyleCnt="0"/>
      <dgm:spPr/>
    </dgm:pt>
    <dgm:pt modelId="{C9BB46B2-9033-40BD-AECF-06425129BA1C}" type="pres">
      <dgm:prSet presAssocID="{CB057353-2176-4401-A048-8F33EFFD9C2E}" presName="accentRepeatNode" presStyleLbl="solidFgAcc1" presStyleIdx="2" presStyleCnt="6"/>
      <dgm:spPr/>
    </dgm:pt>
    <dgm:pt modelId="{9FD070D3-6523-41F2-AF9B-8002540092ED}" type="pres">
      <dgm:prSet presAssocID="{419314D7-4AC1-4135-A202-2208F682EB99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4A5E1BC-3923-4FDC-954C-E8D8D32328A7}" type="pres">
      <dgm:prSet presAssocID="{419314D7-4AC1-4135-A202-2208F682EB99}" presName="accent_4" presStyleCnt="0"/>
      <dgm:spPr/>
    </dgm:pt>
    <dgm:pt modelId="{0AB0B0B2-CAA6-40C9-9774-152DE7810DFA}" type="pres">
      <dgm:prSet presAssocID="{419314D7-4AC1-4135-A202-2208F682EB99}" presName="accentRepeatNode" presStyleLbl="solidFgAcc1" presStyleIdx="3" presStyleCnt="6"/>
      <dgm:spPr/>
    </dgm:pt>
    <dgm:pt modelId="{2C61E18D-78B4-47AE-A829-33E16DDA98ED}" type="pres">
      <dgm:prSet presAssocID="{93E5E76E-FC39-420D-AF9D-FD4D0F810CA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04B7716-1CE6-4EEC-A34F-FCBF9FE355A3}" type="pres">
      <dgm:prSet presAssocID="{93E5E76E-FC39-420D-AF9D-FD4D0F810CAD}" presName="accent_5" presStyleCnt="0"/>
      <dgm:spPr/>
    </dgm:pt>
    <dgm:pt modelId="{41EFDB41-5BE2-4519-ABE6-8C7983AA2EE8}" type="pres">
      <dgm:prSet presAssocID="{93E5E76E-FC39-420D-AF9D-FD4D0F810CAD}" presName="accentRepeatNode" presStyleLbl="solidFgAcc1" presStyleIdx="4" presStyleCnt="6"/>
      <dgm:spPr/>
    </dgm:pt>
    <dgm:pt modelId="{F01642C9-2EE4-456A-BD7C-0B7B2D989D49}" type="pres">
      <dgm:prSet presAssocID="{E1C0DCF6-3D7B-4005-BB69-B135C4A78D1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DE03DD8-629A-4F2D-B351-556565DCC252}" type="pres">
      <dgm:prSet presAssocID="{E1C0DCF6-3D7B-4005-BB69-B135C4A78D19}" presName="accent_6" presStyleCnt="0"/>
      <dgm:spPr/>
    </dgm:pt>
    <dgm:pt modelId="{B992D2B6-6B7A-4B7C-B46C-7F53F0E79D46}" type="pres">
      <dgm:prSet presAssocID="{E1C0DCF6-3D7B-4005-BB69-B135C4A78D19}" presName="accentRepeatNode" presStyleLbl="solidFgAcc1" presStyleIdx="5" presStyleCnt="6"/>
      <dgm:spPr/>
    </dgm:pt>
  </dgm:ptLst>
  <dgm:cxnLst>
    <dgm:cxn modelId="{9B338FB2-56A4-4DC6-9E31-A173645290A3}" type="presOf" srcId="{C08EBD93-CE4B-4E9C-BD39-0E143AD3E0FC}" destId="{3AE62E99-4722-426F-AC09-9CCB6B3689FA}" srcOrd="0" destOrd="0" presId="urn:microsoft.com/office/officeart/2008/layout/VerticalCurvedList"/>
    <dgm:cxn modelId="{77A438A6-B097-4E2C-B601-B9CAC792E7A1}" type="presOf" srcId="{E1C0DCF6-3D7B-4005-BB69-B135C4A78D19}" destId="{F01642C9-2EE4-456A-BD7C-0B7B2D989D49}" srcOrd="0" destOrd="0" presId="urn:microsoft.com/office/officeart/2008/layout/VerticalCurvedList"/>
    <dgm:cxn modelId="{0AFB3225-8F62-46B5-A562-2522DE4C7D06}" type="presOf" srcId="{419314D7-4AC1-4135-A202-2208F682EB99}" destId="{9FD070D3-6523-41F2-AF9B-8002540092ED}" srcOrd="0" destOrd="0" presId="urn:microsoft.com/office/officeart/2008/layout/VerticalCurvedList"/>
    <dgm:cxn modelId="{6E60E868-7429-4C1E-B704-128B1C3E8CE9}" srcId="{47ADAD9A-3277-41C6-A7A0-D152289762C7}" destId="{EAC5DFAD-28CD-4179-9E45-C133A0B88DD2}" srcOrd="1" destOrd="0" parTransId="{722263D3-1222-410D-B5D7-74955274892D}" sibTransId="{BD89C9AE-644C-4690-B9C3-EB44DC5ACAFC}"/>
    <dgm:cxn modelId="{73792226-E9C3-400C-9E30-8CD228748EB4}" type="presOf" srcId="{CB057353-2176-4401-A048-8F33EFFD9C2E}" destId="{3C77FF74-2443-43BA-8FA1-A039DC8C6DE5}" srcOrd="0" destOrd="0" presId="urn:microsoft.com/office/officeart/2008/layout/VerticalCurvedList"/>
    <dgm:cxn modelId="{34DD04A3-D146-43A8-98C2-D70BE186FFAA}" srcId="{47ADAD9A-3277-41C6-A7A0-D152289762C7}" destId="{419314D7-4AC1-4135-A202-2208F682EB99}" srcOrd="3" destOrd="0" parTransId="{C219ADBC-C0D2-41BE-94D1-3ED0189AECFF}" sibTransId="{2F26DF10-D355-496F-A4A3-020CF6552C57}"/>
    <dgm:cxn modelId="{DF1B4A89-19DB-476C-93AB-5910627F2388}" srcId="{47ADAD9A-3277-41C6-A7A0-D152289762C7}" destId="{CB057353-2176-4401-A048-8F33EFFD9C2E}" srcOrd="2" destOrd="0" parTransId="{C7A1AF28-CB4F-4A71-9EF3-11116AB90B06}" sibTransId="{C55E53F3-B226-4DD2-A099-ECBB81A65EDB}"/>
    <dgm:cxn modelId="{560E8959-18E5-42BC-B9AC-FBEDCF623E5F}" type="presOf" srcId="{EAC5DFAD-28CD-4179-9E45-C133A0B88DD2}" destId="{8BC2B059-50D9-4FD1-B8CE-EBFF658ECB5E}" srcOrd="0" destOrd="0" presId="urn:microsoft.com/office/officeart/2008/layout/VerticalCurvedList"/>
    <dgm:cxn modelId="{F7BA7D78-328D-4995-91EC-6FFE513B1205}" srcId="{47ADAD9A-3277-41C6-A7A0-D152289762C7}" destId="{E1C0DCF6-3D7B-4005-BB69-B135C4A78D19}" srcOrd="5" destOrd="0" parTransId="{D2AB5CC5-B664-4822-90A3-AEA261E07267}" sibTransId="{D0FE9A31-C7A4-4478-BC1B-CB9FF89998EC}"/>
    <dgm:cxn modelId="{1790CAA8-E46C-403E-B745-2C77C85C79A7}" srcId="{47ADAD9A-3277-41C6-A7A0-D152289762C7}" destId="{C08EBD93-CE4B-4E9C-BD39-0E143AD3E0FC}" srcOrd="0" destOrd="0" parTransId="{340AF1F4-6B77-4018-8B3E-B614BAE8D51A}" sibTransId="{991818BD-15E8-4AC3-A0BF-8D907D5552E5}"/>
    <dgm:cxn modelId="{E6398C6E-240A-4DD7-934F-1732C1D4D405}" srcId="{47ADAD9A-3277-41C6-A7A0-D152289762C7}" destId="{93E5E76E-FC39-420D-AF9D-FD4D0F810CAD}" srcOrd="4" destOrd="0" parTransId="{A7BC14D3-6269-4430-ACCA-456D1DD289A0}" sibTransId="{DE1AE5E3-9945-4773-B5D3-AF4A575154D9}"/>
    <dgm:cxn modelId="{76EFF716-ECC0-4B42-ACC5-32E13263BFCC}" type="presOf" srcId="{47ADAD9A-3277-41C6-A7A0-D152289762C7}" destId="{C14FA688-1F38-4E60-A882-CA4BECC851D8}" srcOrd="0" destOrd="0" presId="urn:microsoft.com/office/officeart/2008/layout/VerticalCurvedList"/>
    <dgm:cxn modelId="{71DC62AD-6906-4B84-AB0E-EFB4839043D4}" type="presOf" srcId="{991818BD-15E8-4AC3-A0BF-8D907D5552E5}" destId="{CC9EB1DA-E811-4351-8018-9B241F129C47}" srcOrd="0" destOrd="0" presId="urn:microsoft.com/office/officeart/2008/layout/VerticalCurvedList"/>
    <dgm:cxn modelId="{7BD49CEC-3C05-4ECF-917D-48EC8F52A228}" type="presOf" srcId="{93E5E76E-FC39-420D-AF9D-FD4D0F810CAD}" destId="{2C61E18D-78B4-47AE-A829-33E16DDA98ED}" srcOrd="0" destOrd="0" presId="urn:microsoft.com/office/officeart/2008/layout/VerticalCurvedList"/>
    <dgm:cxn modelId="{4A014896-62D6-41F8-988E-522093F5D094}" type="presParOf" srcId="{C14FA688-1F38-4E60-A882-CA4BECC851D8}" destId="{5E655D6C-0086-4495-9F09-1AF7F5EAEADA}" srcOrd="0" destOrd="0" presId="urn:microsoft.com/office/officeart/2008/layout/VerticalCurvedList"/>
    <dgm:cxn modelId="{4EE85C90-3DEF-4268-A198-88F407654E51}" type="presParOf" srcId="{5E655D6C-0086-4495-9F09-1AF7F5EAEADA}" destId="{00FAE04D-A1BA-488E-B22D-7A1C24F07258}" srcOrd="0" destOrd="0" presId="urn:microsoft.com/office/officeart/2008/layout/VerticalCurvedList"/>
    <dgm:cxn modelId="{E121D7BC-7991-4402-B4E7-8FD6C55C2DA6}" type="presParOf" srcId="{00FAE04D-A1BA-488E-B22D-7A1C24F07258}" destId="{1221DD74-AA12-4678-ABF2-736153B409D1}" srcOrd="0" destOrd="0" presId="urn:microsoft.com/office/officeart/2008/layout/VerticalCurvedList"/>
    <dgm:cxn modelId="{EBDDD374-7601-4E53-96E1-1F78C4A88458}" type="presParOf" srcId="{00FAE04D-A1BA-488E-B22D-7A1C24F07258}" destId="{CC9EB1DA-E811-4351-8018-9B241F129C47}" srcOrd="1" destOrd="0" presId="urn:microsoft.com/office/officeart/2008/layout/VerticalCurvedList"/>
    <dgm:cxn modelId="{11F4B99E-0E61-40DB-BDB0-111008D0371E}" type="presParOf" srcId="{00FAE04D-A1BA-488E-B22D-7A1C24F07258}" destId="{4C7FFB39-56AF-459C-866C-F9507C1FE02E}" srcOrd="2" destOrd="0" presId="urn:microsoft.com/office/officeart/2008/layout/VerticalCurvedList"/>
    <dgm:cxn modelId="{75F91CF3-0462-47B9-813D-9F4253890B33}" type="presParOf" srcId="{00FAE04D-A1BA-488E-B22D-7A1C24F07258}" destId="{6537DF9F-0274-45C5-845E-68744281180C}" srcOrd="3" destOrd="0" presId="urn:microsoft.com/office/officeart/2008/layout/VerticalCurvedList"/>
    <dgm:cxn modelId="{C516C302-45CF-4273-BF89-C9FA8A67F5C8}" type="presParOf" srcId="{5E655D6C-0086-4495-9F09-1AF7F5EAEADA}" destId="{3AE62E99-4722-426F-AC09-9CCB6B3689FA}" srcOrd="1" destOrd="0" presId="urn:microsoft.com/office/officeart/2008/layout/VerticalCurvedList"/>
    <dgm:cxn modelId="{C2A3CEC7-D348-4004-A333-9C1DA11169BD}" type="presParOf" srcId="{5E655D6C-0086-4495-9F09-1AF7F5EAEADA}" destId="{2B44CF3E-EB9F-4697-84D0-91192F2BF455}" srcOrd="2" destOrd="0" presId="urn:microsoft.com/office/officeart/2008/layout/VerticalCurvedList"/>
    <dgm:cxn modelId="{6D1B7B89-A50E-4756-B8AE-7FE500CB8C92}" type="presParOf" srcId="{2B44CF3E-EB9F-4697-84D0-91192F2BF455}" destId="{0F886898-39D1-405F-9928-3FCFDAF1DDFC}" srcOrd="0" destOrd="0" presId="urn:microsoft.com/office/officeart/2008/layout/VerticalCurvedList"/>
    <dgm:cxn modelId="{84FC7E08-9F26-4EC3-A320-5130B6ABDA5B}" type="presParOf" srcId="{5E655D6C-0086-4495-9F09-1AF7F5EAEADA}" destId="{8BC2B059-50D9-4FD1-B8CE-EBFF658ECB5E}" srcOrd="3" destOrd="0" presId="urn:microsoft.com/office/officeart/2008/layout/VerticalCurvedList"/>
    <dgm:cxn modelId="{3276C236-9F1C-4F6A-A026-2C202C2B8AD5}" type="presParOf" srcId="{5E655D6C-0086-4495-9F09-1AF7F5EAEADA}" destId="{8ADBA6A7-695C-4DAF-AB3B-64AFD8A35607}" srcOrd="4" destOrd="0" presId="urn:microsoft.com/office/officeart/2008/layout/VerticalCurvedList"/>
    <dgm:cxn modelId="{A649D36D-0E77-4E13-9A4A-40A8DCE25B76}" type="presParOf" srcId="{8ADBA6A7-695C-4DAF-AB3B-64AFD8A35607}" destId="{D025F664-4833-4F76-AFF7-B6FE1D2E2CB8}" srcOrd="0" destOrd="0" presId="urn:microsoft.com/office/officeart/2008/layout/VerticalCurvedList"/>
    <dgm:cxn modelId="{3BB108D0-4FBF-4EDC-A52C-CDECD53059F2}" type="presParOf" srcId="{5E655D6C-0086-4495-9F09-1AF7F5EAEADA}" destId="{3C77FF74-2443-43BA-8FA1-A039DC8C6DE5}" srcOrd="5" destOrd="0" presId="urn:microsoft.com/office/officeart/2008/layout/VerticalCurvedList"/>
    <dgm:cxn modelId="{EA8E77D2-88EB-482A-B7E1-941AADFEA165}" type="presParOf" srcId="{5E655D6C-0086-4495-9F09-1AF7F5EAEADA}" destId="{20B53958-C64F-431F-952E-17CCCBC7E213}" srcOrd="6" destOrd="0" presId="urn:microsoft.com/office/officeart/2008/layout/VerticalCurvedList"/>
    <dgm:cxn modelId="{0FEA0912-47DA-41E5-8A8C-40E99145E65D}" type="presParOf" srcId="{20B53958-C64F-431F-952E-17CCCBC7E213}" destId="{C9BB46B2-9033-40BD-AECF-06425129BA1C}" srcOrd="0" destOrd="0" presId="urn:microsoft.com/office/officeart/2008/layout/VerticalCurvedList"/>
    <dgm:cxn modelId="{8FEC4E50-2654-48E0-B806-89F6AA8906D3}" type="presParOf" srcId="{5E655D6C-0086-4495-9F09-1AF7F5EAEADA}" destId="{9FD070D3-6523-41F2-AF9B-8002540092ED}" srcOrd="7" destOrd="0" presId="urn:microsoft.com/office/officeart/2008/layout/VerticalCurvedList"/>
    <dgm:cxn modelId="{527B7944-3D6C-44E5-914C-00BE63805A42}" type="presParOf" srcId="{5E655D6C-0086-4495-9F09-1AF7F5EAEADA}" destId="{24A5E1BC-3923-4FDC-954C-E8D8D32328A7}" srcOrd="8" destOrd="0" presId="urn:microsoft.com/office/officeart/2008/layout/VerticalCurvedList"/>
    <dgm:cxn modelId="{3B74ED80-FF09-4ADC-A3F7-2D4B7CEB2777}" type="presParOf" srcId="{24A5E1BC-3923-4FDC-954C-E8D8D32328A7}" destId="{0AB0B0B2-CAA6-40C9-9774-152DE7810DFA}" srcOrd="0" destOrd="0" presId="urn:microsoft.com/office/officeart/2008/layout/VerticalCurvedList"/>
    <dgm:cxn modelId="{851EDE80-549D-49EF-9AC3-645D5D8DAC05}" type="presParOf" srcId="{5E655D6C-0086-4495-9F09-1AF7F5EAEADA}" destId="{2C61E18D-78B4-47AE-A829-33E16DDA98ED}" srcOrd="9" destOrd="0" presId="urn:microsoft.com/office/officeart/2008/layout/VerticalCurvedList"/>
    <dgm:cxn modelId="{4A95BBBA-1970-468E-A473-150F849B5EA6}" type="presParOf" srcId="{5E655D6C-0086-4495-9F09-1AF7F5EAEADA}" destId="{C04B7716-1CE6-4EEC-A34F-FCBF9FE355A3}" srcOrd="10" destOrd="0" presId="urn:microsoft.com/office/officeart/2008/layout/VerticalCurvedList"/>
    <dgm:cxn modelId="{EFD91CEE-B246-47C4-BFA1-1FE278ED9328}" type="presParOf" srcId="{C04B7716-1CE6-4EEC-A34F-FCBF9FE355A3}" destId="{41EFDB41-5BE2-4519-ABE6-8C7983AA2EE8}" srcOrd="0" destOrd="0" presId="urn:microsoft.com/office/officeart/2008/layout/VerticalCurvedList"/>
    <dgm:cxn modelId="{C7213A88-7CA4-42EC-90C8-B8541AA38681}" type="presParOf" srcId="{5E655D6C-0086-4495-9F09-1AF7F5EAEADA}" destId="{F01642C9-2EE4-456A-BD7C-0B7B2D989D49}" srcOrd="11" destOrd="0" presId="urn:microsoft.com/office/officeart/2008/layout/VerticalCurvedList"/>
    <dgm:cxn modelId="{FA26F9B3-38DB-4672-9339-D8931A9985B2}" type="presParOf" srcId="{5E655D6C-0086-4495-9F09-1AF7F5EAEADA}" destId="{DDE03DD8-629A-4F2D-B351-556565DCC252}" srcOrd="12" destOrd="0" presId="urn:microsoft.com/office/officeart/2008/layout/VerticalCurvedList"/>
    <dgm:cxn modelId="{42AD29A2-D655-4D02-84BA-4F47C9FA90AC}" type="presParOf" srcId="{DDE03DD8-629A-4F2D-B351-556565DCC252}" destId="{B992D2B6-6B7A-4B7C-B46C-7F53F0E79D46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EB1DA-E811-4351-8018-9B241F129C47}">
      <dsp:nvSpPr>
        <dsp:cNvPr id="0" name=""/>
        <dsp:cNvSpPr/>
      </dsp:nvSpPr>
      <dsp:spPr>
        <a:xfrm>
          <a:off x="-6531733" y="-998943"/>
          <a:ext cx="7774304" cy="7774304"/>
        </a:xfrm>
        <a:prstGeom prst="blockArc">
          <a:avLst>
            <a:gd name="adj1" fmla="val 18900000"/>
            <a:gd name="adj2" fmla="val 2700000"/>
            <a:gd name="adj3" fmla="val 278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E62E99-4722-426F-AC09-9CCB6B3689FA}">
      <dsp:nvSpPr>
        <dsp:cNvPr id="0" name=""/>
        <dsp:cNvSpPr/>
      </dsp:nvSpPr>
      <dsp:spPr>
        <a:xfrm>
          <a:off x="462483" y="304186"/>
          <a:ext cx="7664195" cy="6081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7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dirty="0" smtClean="0">
              <a:ea typeface="+mn-ea"/>
              <a:cs typeface="+mn-cs"/>
            </a:rPr>
            <a:t>Meta proyectada al año 2015</a:t>
          </a:r>
          <a:endParaRPr lang="es-CL" sz="1400" b="1" kern="1200" dirty="0"/>
        </a:p>
      </dsp:txBody>
      <dsp:txXfrm>
        <a:off x="462483" y="304186"/>
        <a:ext cx="7664195" cy="608141"/>
      </dsp:txXfrm>
    </dsp:sp>
    <dsp:sp modelId="{0F886898-39D1-405F-9928-3FCFDAF1DDFC}">
      <dsp:nvSpPr>
        <dsp:cNvPr id="0" name=""/>
        <dsp:cNvSpPr/>
      </dsp:nvSpPr>
      <dsp:spPr>
        <a:xfrm>
          <a:off x="82395" y="228168"/>
          <a:ext cx="760176" cy="7601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C2B059-50D9-4FD1-B8CE-EBFF658ECB5E}">
      <dsp:nvSpPr>
        <dsp:cNvPr id="0" name=""/>
        <dsp:cNvSpPr/>
      </dsp:nvSpPr>
      <dsp:spPr>
        <a:xfrm>
          <a:off x="962721" y="1216282"/>
          <a:ext cx="7163958" cy="6081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7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smtClean="0">
              <a:ea typeface="+mn-ea"/>
              <a:cs typeface="+mn-cs"/>
            </a:rPr>
            <a:t>Promover el perfeccionamiento de los Sistemas de Información de Recursos Humanos en Salud, que apoyen el desarrollo del sistema de planificación y gestión.</a:t>
          </a:r>
          <a:endParaRPr lang="es-CL" sz="1400" b="1" kern="1200" dirty="0"/>
        </a:p>
      </dsp:txBody>
      <dsp:txXfrm>
        <a:off x="962721" y="1216282"/>
        <a:ext cx="7163958" cy="608141"/>
      </dsp:txXfrm>
    </dsp:sp>
    <dsp:sp modelId="{D025F664-4833-4F76-AFF7-B6FE1D2E2CB8}">
      <dsp:nvSpPr>
        <dsp:cNvPr id="0" name=""/>
        <dsp:cNvSpPr/>
      </dsp:nvSpPr>
      <dsp:spPr>
        <a:xfrm>
          <a:off x="582633" y="1140264"/>
          <a:ext cx="760176" cy="7601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77FF74-2443-43BA-8FA1-A039DC8C6DE5}">
      <dsp:nvSpPr>
        <dsp:cNvPr id="0" name=""/>
        <dsp:cNvSpPr/>
      </dsp:nvSpPr>
      <dsp:spPr>
        <a:xfrm>
          <a:off x="1191467" y="2128378"/>
          <a:ext cx="6935212" cy="6081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7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smtClean="0">
              <a:ea typeface="+mn-ea"/>
              <a:cs typeface="+mn-cs"/>
            </a:rPr>
            <a:t>Énfasis en la modernización de los sistemas de información del área, integrando los elementos disponibles en diferentes instituciones del sector, incluyendo prestadores públicos y privados, entidades de formación y colegios profesionales, entre otros. </a:t>
          </a:r>
          <a:endParaRPr lang="es-CL" sz="1400" b="1" kern="1200" dirty="0"/>
        </a:p>
      </dsp:txBody>
      <dsp:txXfrm>
        <a:off x="1191467" y="2128378"/>
        <a:ext cx="6935212" cy="608141"/>
      </dsp:txXfrm>
    </dsp:sp>
    <dsp:sp modelId="{C9BB46B2-9033-40BD-AECF-06425129BA1C}">
      <dsp:nvSpPr>
        <dsp:cNvPr id="0" name=""/>
        <dsp:cNvSpPr/>
      </dsp:nvSpPr>
      <dsp:spPr>
        <a:xfrm>
          <a:off x="811379" y="2052360"/>
          <a:ext cx="760176" cy="7601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D070D3-6523-41F2-AF9B-8002540092ED}">
      <dsp:nvSpPr>
        <dsp:cNvPr id="0" name=""/>
        <dsp:cNvSpPr/>
      </dsp:nvSpPr>
      <dsp:spPr>
        <a:xfrm>
          <a:off x="1191467" y="3039897"/>
          <a:ext cx="6935212" cy="6081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7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smtClean="0">
              <a:ea typeface="+mn-ea"/>
              <a:cs typeface="+mn-cs"/>
            </a:rPr>
            <a:t>Disponer de información y registros de calidad.</a:t>
          </a:r>
          <a:endParaRPr lang="es-CL" sz="1400" b="1" kern="1200" dirty="0">
            <a:ea typeface="+mn-ea"/>
            <a:cs typeface="+mn-cs"/>
          </a:endParaRPr>
        </a:p>
      </dsp:txBody>
      <dsp:txXfrm>
        <a:off x="1191467" y="3039897"/>
        <a:ext cx="6935212" cy="608141"/>
      </dsp:txXfrm>
    </dsp:sp>
    <dsp:sp modelId="{0AB0B0B2-CAA6-40C9-9774-152DE7810DFA}">
      <dsp:nvSpPr>
        <dsp:cNvPr id="0" name=""/>
        <dsp:cNvSpPr/>
      </dsp:nvSpPr>
      <dsp:spPr>
        <a:xfrm>
          <a:off x="811379" y="2963879"/>
          <a:ext cx="760176" cy="7601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61E18D-78B4-47AE-A829-33E16DDA98ED}">
      <dsp:nvSpPr>
        <dsp:cNvPr id="0" name=""/>
        <dsp:cNvSpPr/>
      </dsp:nvSpPr>
      <dsp:spPr>
        <a:xfrm>
          <a:off x="962721" y="3951993"/>
          <a:ext cx="7163958" cy="6081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7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smtClean="0">
              <a:ea typeface="+mn-ea"/>
              <a:cs typeface="+mn-cs"/>
            </a:rPr>
            <a:t>Definición de equipos multidisciplinarios para establecer las bases de desarrollo del sistema</a:t>
          </a:r>
          <a:endParaRPr lang="es-CL" sz="1400" b="1" kern="1200" dirty="0">
            <a:ea typeface="+mn-ea"/>
            <a:cs typeface="+mn-cs"/>
          </a:endParaRPr>
        </a:p>
      </dsp:txBody>
      <dsp:txXfrm>
        <a:off x="962721" y="3951993"/>
        <a:ext cx="7163958" cy="608141"/>
      </dsp:txXfrm>
    </dsp:sp>
    <dsp:sp modelId="{41EFDB41-5BE2-4519-ABE6-8C7983AA2EE8}">
      <dsp:nvSpPr>
        <dsp:cNvPr id="0" name=""/>
        <dsp:cNvSpPr/>
      </dsp:nvSpPr>
      <dsp:spPr>
        <a:xfrm>
          <a:off x="582633" y="3875975"/>
          <a:ext cx="760176" cy="7601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1642C9-2EE4-456A-BD7C-0B7B2D989D49}">
      <dsp:nvSpPr>
        <dsp:cNvPr id="0" name=""/>
        <dsp:cNvSpPr/>
      </dsp:nvSpPr>
      <dsp:spPr>
        <a:xfrm>
          <a:off x="462483" y="4864089"/>
          <a:ext cx="7664195" cy="6081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71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b="1" kern="1200" smtClean="0">
              <a:ea typeface="+mn-ea"/>
              <a:cs typeface="+mn-cs"/>
            </a:rPr>
            <a:t>Generación de directrices en este ámbito.</a:t>
          </a:r>
          <a:endParaRPr lang="es-CL" sz="1400" b="1" kern="1200" dirty="0" smtClean="0"/>
        </a:p>
      </dsp:txBody>
      <dsp:txXfrm>
        <a:off x="462483" y="4864089"/>
        <a:ext cx="7664195" cy="608141"/>
      </dsp:txXfrm>
    </dsp:sp>
    <dsp:sp modelId="{B992D2B6-6B7A-4B7C-B46C-7F53F0E79D46}">
      <dsp:nvSpPr>
        <dsp:cNvPr id="0" name=""/>
        <dsp:cNvSpPr/>
      </dsp:nvSpPr>
      <dsp:spPr>
        <a:xfrm>
          <a:off x="82395" y="4788072"/>
          <a:ext cx="760176" cy="7601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3888" cy="479425"/>
          </a:xfrm>
          <a:prstGeom prst="rect">
            <a:avLst/>
          </a:prstGeom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37025" y="0"/>
            <a:ext cx="3163888" cy="479425"/>
          </a:xfrm>
          <a:prstGeom prst="rect">
            <a:avLst/>
          </a:prstGeom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5AD7642-64C8-4BF8-B98E-AC2C48F02367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4125" y="719138"/>
            <a:ext cx="4794250" cy="3595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515" tIns="48257" rIns="96515" bIns="4825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554538"/>
            <a:ext cx="5842000" cy="4314825"/>
          </a:xfrm>
          <a:prstGeom prst="rect">
            <a:avLst/>
          </a:prstGeom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7488"/>
            <a:ext cx="3163888" cy="479425"/>
          </a:xfrm>
          <a:prstGeom prst="rect">
            <a:avLst/>
          </a:prstGeom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7025" y="9107488"/>
            <a:ext cx="3163888" cy="479425"/>
          </a:xfrm>
          <a:prstGeom prst="rect">
            <a:avLst/>
          </a:prstGeom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C4C4672-36F1-423A-8E3A-524C042726C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6971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C4672-36F1-423A-8E3A-524C042726C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0486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C4672-36F1-423A-8E3A-524C042726C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931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C4672-36F1-423A-8E3A-524C042726C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9315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C4672-36F1-423A-8E3A-524C042726C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9315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C4672-36F1-423A-8E3A-524C042726C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9315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C4672-36F1-423A-8E3A-524C042726C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9315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C4672-36F1-423A-8E3A-524C042726C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9315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C4672-36F1-423A-8E3A-524C042726C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9315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C4672-36F1-423A-8E3A-524C042726C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9315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C4672-36F1-423A-8E3A-524C042726C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9315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7772400" cy="9366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/>
            </a:lvl1pPr>
          </a:lstStyle>
          <a:p>
            <a:pPr lvl="0"/>
            <a:r>
              <a:rPr lang="es-ES" noProof="0" smtClean="0"/>
              <a:t>Haga clic para modificar el estilo de título del patrón</a:t>
            </a:r>
            <a:endParaRPr lang="en-US" noProof="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6400800" cy="6096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 smtClean="0"/>
              <a:t>Haga clic para modificar el estilo de subtítulo del patrón</a:t>
            </a:r>
            <a:endParaRPr lang="en-US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6396415-C0C0-4D16-8061-F165D615D4B4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4CAB55A-2253-4536-8C17-8A7D64A873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6F683-FC25-4BC9-9306-3EFCE8DFF2B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57B16-B2F6-4ED2-912B-899B0246BFE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679A6-5589-44AD-9801-C9242F0881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A30F7-3A33-4BF1-91D0-A099389FE5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04375-1B75-4E70-AB8F-B1B22AA9DD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B7513-6064-4E1F-814D-8A0F2640EDC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52539BD-E009-4298-8DA6-60B1F2063F18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B313A9E-7224-4E1B-8AC8-86C8AA5E0CE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41944B0-CBBE-4883-8BCB-928C90AB2252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3DBC550-F1A5-4491-A6BF-D54CF1D55A2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D979B95F-45DB-4CF8-8995-C393FF83B4B4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3044874-18F2-452A-A6CC-2EC3C261399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3E0FA928-7B42-4378-A2D1-9C5BE64586A6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440038A-9A5C-44E3-8308-0F85DB3B7B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1F743A9-4DF3-44A5-9C92-5B7FE9127620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0FDC13D-4A87-4065-A399-A6ADD614B84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ABF1B32-5A39-452C-8EC7-E240DF3E4F97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C77429B-FAE6-4BF5-9194-4B8310E5362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DF1457D-09B2-4E8E-B80D-D1AB082F2979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C190D37-27DA-46AC-9121-6048CFFC3D0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6606496-C87F-45F2-ADA2-F63D5102EB9E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A0E0DC80-089E-41E8-B46F-191F68894A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75102F7E-EF68-4470-BA47-1C5225BC2AB9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4DDB84A-BC6D-43C3-925B-1826DB10B5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FA2E5D4-267E-4A2F-89BD-6FDEE62A3E7C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CAE587C2-18B7-4E6E-8A46-9F3786057B6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542E71C-AD07-406F-BCBA-5F266771C962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13225F1B-A054-44C2-86A1-CFBF10A80A0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24535CF-B6FD-4EFE-84AE-05A354AC773F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C98EB3B-257D-4E87-9BD1-A85E69A10DF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1660FE9-724F-4BAB-A714-64B6A2B5549A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25314E85-B515-406D-8F74-1FEEE934501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3B2FDAA-CF0A-4A48-BECD-3438F380F31D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81CFF6E-62EC-44E3-A2AE-9633C30143F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98ED027C-0846-4055-8B83-EB80FF7C2989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7C53B-B294-420C-8D55-0E6F3C0F058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4BF40-9906-4952-9BD0-517FB406A05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D2783A0-2AF9-41F2-9493-0D9DD78BF1BA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8779-B8A1-41B5-BB52-FEFFC77438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FE0BBB5A-B65F-4D9E-8FB4-90C81B040C2D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8A011-9AFF-4659-B0CE-70DF6ADCF6B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2377D33-DAB7-48EB-8B38-4810E54AC2DC}" type="datetime1">
              <a:rPr lang="en-US"/>
              <a:pPr>
                <a:defRPr/>
              </a:pPr>
              <a:t>8/27/2013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BBBD1-E4BF-473F-8881-0B2ECB99D8F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7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30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31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951" r:id="rId1"/>
    <p:sldLayoutId id="2147484952" r:id="rId2"/>
    <p:sldLayoutId id="2147484953" r:id="rId3"/>
    <p:sldLayoutId id="2147484954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>
              <a:defRPr/>
            </a:pPr>
            <a:r>
              <a:rPr lang="es-ES_tradnl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E3BE617D-0880-43C1-8D5F-8A76D76405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5" r:id="rId1"/>
    <p:sldLayoutId id="2147484956" r:id="rId2"/>
    <p:sldLayoutId id="2147484957" r:id="rId3"/>
    <p:sldLayoutId id="2147484958" r:id="rId4"/>
    <p:sldLayoutId id="2147484959" r:id="rId5"/>
    <p:sldLayoutId id="2147484960" r:id="rId6"/>
    <p:sldLayoutId id="2147484961" r:id="rId7"/>
    <p:sldLayoutId id="2147484962" r:id="rId8"/>
    <p:sldLayoutId id="2147484963" r:id="rId9"/>
    <p:sldLayoutId id="2147484964" r:id="rId10"/>
    <p:sldLayoutId id="2147484965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3076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ES">
                <a:solidFill>
                  <a:srgbClr val="FFFFFF"/>
                </a:solidFill>
                <a:ea typeface="ヒラギノ角ゴ Pro W3" charset="0"/>
                <a:cs typeface="ヒラギノ角ゴ Pro W3" charset="0"/>
              </a:endParaRPr>
            </a:p>
          </p:txBody>
        </p:sp>
        <p:pic>
          <p:nvPicPr>
            <p:cNvPr id="3081" name="Picture 1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082" name="Picture 1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083" name="Picture 1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6" r:id="rId1"/>
    <p:sldLayoutId id="2147484967" r:id="rId2"/>
    <p:sldLayoutId id="2147484968" r:id="rId3"/>
    <p:sldLayoutId id="2147484969" r:id="rId4"/>
    <p:sldLayoutId id="2147484970" r:id="rId5"/>
    <p:sldLayoutId id="2147484971" r:id="rId6"/>
    <p:sldLayoutId id="2147484972" r:id="rId7"/>
    <p:sldLayoutId id="2147484973" r:id="rId8"/>
    <p:sldLayoutId id="2147484974" r:id="rId9"/>
    <p:sldLayoutId id="2147484975" r:id="rId10"/>
    <p:sldLayoutId id="214748497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 bwMode="auto">
          <a:xfrm>
            <a:off x="467544" y="1772816"/>
            <a:ext cx="8291264" cy="936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es-ES_tradnl" sz="32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Taller de Planificación y Gestión de RHS</a:t>
            </a:r>
            <a:br>
              <a:rPr lang="es-ES_tradnl" sz="32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</a:br>
            <a:r>
              <a:rPr lang="es-ES_tradnl" sz="1800" b="1" dirty="0" err="1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Reñaca</a:t>
            </a:r>
            <a:r>
              <a:rPr lang="es-ES_tradnl" sz="1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  <a:t>, V Región</a:t>
            </a:r>
            <a:br>
              <a:rPr lang="es-ES_tradnl" sz="1800" b="1" dirty="0" smtClean="0">
                <a:solidFill>
                  <a:srgbClr val="FFFFFF"/>
                </a:solidFill>
                <a:latin typeface="Verdana" pitchFamily="34" charset="0"/>
                <a:ea typeface="ヒラギノ角ゴ Pro W3"/>
                <a:cs typeface="ヒラギノ角ゴ Pro W3"/>
                <a:sym typeface="Verdana Bold"/>
              </a:rPr>
            </a:br>
            <a:endParaRPr lang="es-ES_tradnl" sz="4000" b="1" dirty="0" smtClean="0">
              <a:solidFill>
                <a:srgbClr val="FFFFFF"/>
              </a:solidFill>
              <a:latin typeface="Verdana" pitchFamily="34" charset="0"/>
              <a:ea typeface="ヒラギノ角ゴ Pro W3"/>
              <a:cs typeface="ヒラギノ角ゴ Pro W3"/>
              <a:sym typeface="Verdana Bold"/>
            </a:endParaRPr>
          </a:p>
        </p:txBody>
      </p:sp>
      <p:sp>
        <p:nvSpPr>
          <p:cNvPr id="30724" name="6 CuadroTexto"/>
          <p:cNvSpPr txBox="1">
            <a:spLocks noChangeArrowheads="1"/>
          </p:cNvSpPr>
          <p:nvPr/>
        </p:nvSpPr>
        <p:spPr bwMode="auto">
          <a:xfrm>
            <a:off x="3104902" y="4568061"/>
            <a:ext cx="58595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sz="1200" b="1" dirty="0" smtClean="0">
                <a:solidFill>
                  <a:schemeClr val="tx2"/>
                </a:solidFill>
              </a:rPr>
              <a:t>DEPARTAMENTO DE PLANIFICACIÓN DE RHS Y CONTROL DE GESTIÓN</a:t>
            </a:r>
          </a:p>
          <a:p>
            <a:r>
              <a:rPr lang="es-CL" sz="1200" dirty="0" smtClean="0"/>
              <a:t>División de Gestión y Desarrollo de las Personas, </a:t>
            </a:r>
          </a:p>
          <a:p>
            <a:r>
              <a:rPr lang="es-CL" sz="1200" dirty="0" smtClean="0"/>
              <a:t>Subsecretaría de Redes Asistenciales</a:t>
            </a:r>
          </a:p>
          <a:p>
            <a:r>
              <a:rPr lang="es-CL" sz="1200" dirty="0" smtClean="0"/>
              <a:t>Ministerio de Salud de Chile</a:t>
            </a:r>
          </a:p>
          <a:p>
            <a:r>
              <a:rPr lang="es-CL" sz="1200" dirty="0" smtClean="0"/>
              <a:t>Agosto de 2013</a:t>
            </a:r>
            <a:endParaRPr lang="es-CL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0040" y="404664"/>
            <a:ext cx="7884368" cy="4320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C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Mejorar la disponibilidad y distribución del personal sanitario.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0040" y="1268761"/>
            <a:ext cx="8604448" cy="5112568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00050" lvl="1" indent="0" algn="just">
              <a:buNone/>
            </a:pPr>
            <a:endParaRPr lang="es-CL" sz="1800" b="1" i="1" u="sng" dirty="0" smtClean="0"/>
          </a:p>
          <a:p>
            <a:pPr marL="400050" lvl="1" indent="0" algn="just">
              <a:buNone/>
            </a:pPr>
            <a:r>
              <a:rPr lang="es-CL" sz="1800" i="1" u="sng" dirty="0" smtClean="0"/>
              <a:t>Pabellones electivos y de Urgencia:</a:t>
            </a:r>
          </a:p>
          <a:p>
            <a:pPr algn="just"/>
            <a:endParaRPr lang="es-CL" dirty="0" smtClean="0"/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  <a:p>
            <a:pPr algn="just">
              <a:buFontTx/>
              <a:buChar char="-"/>
            </a:pPr>
            <a:endParaRPr lang="es-CL" dirty="0" smtClean="0"/>
          </a:p>
          <a:p>
            <a:pPr algn="just">
              <a:buFontTx/>
              <a:buChar char="-"/>
            </a:pPr>
            <a:r>
              <a:rPr lang="es-CL" sz="1600" dirty="0" smtClean="0"/>
              <a:t>Brecha Total de 461 jornadas de 44 horas de personal no médico.</a:t>
            </a:r>
          </a:p>
          <a:p>
            <a:pPr algn="just">
              <a:buFontTx/>
              <a:buChar char="-"/>
            </a:pPr>
            <a:r>
              <a:rPr lang="es-CL" sz="1600" dirty="0" smtClean="0"/>
              <a:t>El  72% se concentra en el estamento de enfermería y un 28% en  paramédicos.</a:t>
            </a:r>
          </a:p>
          <a:p>
            <a:pPr algn="just">
              <a:buFontTx/>
              <a:buChar char="-"/>
            </a:pPr>
            <a:endParaRPr lang="es-CL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935"/>
          <a:stretch/>
        </p:blipFill>
        <p:spPr bwMode="auto">
          <a:xfrm>
            <a:off x="611560" y="2276872"/>
            <a:ext cx="801217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16 Grupo"/>
          <p:cNvGrpSpPr/>
          <p:nvPr/>
        </p:nvGrpSpPr>
        <p:grpSpPr>
          <a:xfrm>
            <a:off x="0" y="5696324"/>
            <a:ext cx="9180512" cy="1189060"/>
            <a:chOff x="-36512" y="5282941"/>
            <a:chExt cx="9180512" cy="1602443"/>
          </a:xfrm>
        </p:grpSpPr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5282941"/>
              <a:ext cx="1975717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8721"/>
            <a:stretch/>
          </p:blipFill>
          <p:spPr bwMode="auto">
            <a:xfrm>
              <a:off x="1979712" y="5332909"/>
              <a:ext cx="1393667" cy="15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282941"/>
              <a:ext cx="2006914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3459"/>
            <a:stretch/>
          </p:blipFill>
          <p:spPr bwMode="auto">
            <a:xfrm>
              <a:off x="5148064" y="5301208"/>
              <a:ext cx="226757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1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155"/>
            <a:stretch/>
          </p:blipFill>
          <p:spPr bwMode="auto">
            <a:xfrm>
              <a:off x="7415642" y="5315477"/>
              <a:ext cx="172835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4053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0040" y="404664"/>
            <a:ext cx="7884368" cy="4320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C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Mejorar la disponibilidad y distribución del personal sanitario.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0040" y="1268761"/>
            <a:ext cx="8604448" cy="5112568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00050" lvl="1" indent="0" algn="just">
              <a:buNone/>
            </a:pPr>
            <a:endParaRPr lang="es-CL" sz="1800" b="1" i="1" u="sng" dirty="0" smtClean="0"/>
          </a:p>
          <a:p>
            <a:pPr marL="400050" lvl="1" indent="0" algn="just">
              <a:buNone/>
            </a:pPr>
            <a:r>
              <a:rPr lang="es-CL" sz="1800" i="1" u="sng" dirty="0" smtClean="0"/>
              <a:t>Unidad de Emergencia Hospitalaria:</a:t>
            </a:r>
          </a:p>
          <a:p>
            <a:pPr algn="just"/>
            <a:endParaRPr lang="es-CL" dirty="0" smtClean="0"/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  <a:p>
            <a:pPr algn="just">
              <a:buFontTx/>
              <a:buChar char="-"/>
            </a:pPr>
            <a:endParaRPr lang="es-CL" dirty="0" smtClean="0"/>
          </a:p>
          <a:p>
            <a:pPr algn="just">
              <a:buFontTx/>
              <a:buChar char="-"/>
            </a:pPr>
            <a:r>
              <a:rPr lang="es-CL" sz="1600" dirty="0" smtClean="0"/>
              <a:t>Brecha Total de  687 jornadas de 44 horas de personal no médico, de las cuales 595 se adscriben a sistema de 4°turno. </a:t>
            </a:r>
          </a:p>
          <a:p>
            <a:pPr algn="just">
              <a:buFontTx/>
              <a:buChar char="-"/>
            </a:pPr>
            <a:r>
              <a:rPr lang="es-CL" sz="1600" dirty="0" smtClean="0"/>
              <a:t>El  80% se concentra en el estamento de enfermería.</a:t>
            </a:r>
          </a:p>
          <a:p>
            <a:pPr algn="just">
              <a:buFontTx/>
              <a:buChar char="-"/>
            </a:pPr>
            <a:endParaRPr lang="es-CL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074"/>
          <a:stretch/>
        </p:blipFill>
        <p:spPr bwMode="auto">
          <a:xfrm>
            <a:off x="683568" y="2132856"/>
            <a:ext cx="823218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0" y="5696324"/>
            <a:ext cx="9180512" cy="1189060"/>
            <a:chOff x="-36512" y="5282941"/>
            <a:chExt cx="9180512" cy="1602443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5282941"/>
              <a:ext cx="1975717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8721"/>
            <a:stretch/>
          </p:blipFill>
          <p:spPr bwMode="auto">
            <a:xfrm>
              <a:off x="1979712" y="5332909"/>
              <a:ext cx="1393667" cy="15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282941"/>
              <a:ext cx="2006914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3459"/>
            <a:stretch/>
          </p:blipFill>
          <p:spPr bwMode="auto">
            <a:xfrm>
              <a:off x="5148064" y="5301208"/>
              <a:ext cx="226757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155"/>
            <a:stretch/>
          </p:blipFill>
          <p:spPr bwMode="auto">
            <a:xfrm>
              <a:off x="7415642" y="5315477"/>
              <a:ext cx="172835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48604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0040" y="404664"/>
            <a:ext cx="7884368" cy="4320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C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Mejorar la disponibilidad y distribución del personal sanitario.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0040" y="1268761"/>
            <a:ext cx="8604448" cy="5112568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00050" lvl="1" indent="0" algn="just">
              <a:buNone/>
            </a:pPr>
            <a:endParaRPr lang="es-CL" sz="1800" i="1" u="sng" dirty="0"/>
          </a:p>
          <a:p>
            <a:pPr marL="400050" lvl="1" indent="-131763" algn="just">
              <a:buNone/>
            </a:pPr>
            <a:r>
              <a:rPr lang="es-CL" sz="1800" i="1" u="sng" dirty="0" smtClean="0"/>
              <a:t>Brecha especialistas:</a:t>
            </a:r>
          </a:p>
          <a:p>
            <a:pPr algn="just">
              <a:buFontTx/>
              <a:buChar char="-"/>
            </a:pPr>
            <a:endParaRPr lang="es-CL" sz="1600" dirty="0" smtClean="0"/>
          </a:p>
          <a:p>
            <a:pPr marL="536575" indent="-268288" algn="just">
              <a:buFontTx/>
              <a:buChar char="-"/>
            </a:pPr>
            <a:r>
              <a:rPr lang="es-CL" sz="1600" dirty="0" smtClean="0"/>
              <a:t>Brecha Total estimada de  65 mil horas semanales (1.478 jornadas de 44 </a:t>
            </a:r>
            <a:r>
              <a:rPr lang="es-CL" sz="1600" dirty="0" err="1" smtClean="0"/>
              <a:t>hrs</a:t>
            </a:r>
            <a:r>
              <a:rPr lang="es-CL" sz="1600" dirty="0" smtClean="0"/>
              <a:t>.)</a:t>
            </a:r>
          </a:p>
          <a:p>
            <a:pPr algn="just">
              <a:buFontTx/>
              <a:buChar char="-"/>
            </a:pPr>
            <a:endParaRPr lang="es-CL" dirty="0" smtClean="0"/>
          </a:p>
        </p:txBody>
      </p:sp>
      <p:grpSp>
        <p:nvGrpSpPr>
          <p:cNvPr id="10" name="9 Grupo"/>
          <p:cNvGrpSpPr/>
          <p:nvPr/>
        </p:nvGrpSpPr>
        <p:grpSpPr>
          <a:xfrm>
            <a:off x="0" y="5696324"/>
            <a:ext cx="9180512" cy="1189060"/>
            <a:chOff x="-36512" y="5282941"/>
            <a:chExt cx="9180512" cy="1602443"/>
          </a:xfrm>
        </p:grpSpPr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5282941"/>
              <a:ext cx="1975717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8721"/>
            <a:stretch/>
          </p:blipFill>
          <p:spPr bwMode="auto">
            <a:xfrm>
              <a:off x="1979712" y="5332909"/>
              <a:ext cx="1393667" cy="15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282941"/>
              <a:ext cx="2006914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3459"/>
            <a:stretch/>
          </p:blipFill>
          <p:spPr bwMode="auto">
            <a:xfrm>
              <a:off x="5148064" y="5301208"/>
              <a:ext cx="226757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155"/>
            <a:stretch/>
          </p:blipFill>
          <p:spPr bwMode="auto">
            <a:xfrm>
              <a:off x="7415642" y="5315477"/>
              <a:ext cx="172835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79016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0040" y="404664"/>
            <a:ext cx="7884368" cy="4320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C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Mejorar la disponibilidad y distribución del personal sanitario.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0040" y="1152129"/>
            <a:ext cx="8604448" cy="5589239"/>
          </a:xfrm>
        </p:spPr>
        <p:txBody>
          <a:bodyPr>
            <a:noAutofit/>
          </a:bodyPr>
          <a:lstStyle/>
          <a:p>
            <a:pPr marL="361950" indent="-361950" algn="just"/>
            <a:r>
              <a:rPr lang="es-CL" b="1" dirty="0"/>
              <a:t>Proyección </a:t>
            </a:r>
            <a:r>
              <a:rPr lang="es-CL" b="1" dirty="0" smtClean="0"/>
              <a:t>de </a:t>
            </a:r>
            <a:r>
              <a:rPr lang="es-CL" b="1" dirty="0"/>
              <a:t>brechas de personal en EPH, según cartera de proyectos de inversión </a:t>
            </a:r>
            <a:r>
              <a:rPr lang="es-CL" b="1" dirty="0" smtClean="0"/>
              <a:t>hospitalaria, año 2015-2016-2017:</a:t>
            </a:r>
            <a:endParaRPr lang="es-CL" b="1" dirty="0"/>
          </a:p>
          <a:p>
            <a:pPr marL="361950" indent="-361950" algn="just"/>
            <a:endParaRPr lang="es-CL" dirty="0" smtClean="0"/>
          </a:p>
          <a:p>
            <a:pPr algn="just"/>
            <a:endParaRPr lang="es-CL" dirty="0" smtClean="0"/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endParaRPr lang="es-CL" dirty="0"/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endParaRPr lang="es-CL" dirty="0"/>
          </a:p>
          <a:p>
            <a:pPr marL="0" lvl="1" indent="1339850" algn="just">
              <a:spcBef>
                <a:spcPts val="0"/>
              </a:spcBef>
              <a:buNone/>
            </a:pPr>
            <a:r>
              <a:rPr lang="es-CL" sz="1400" dirty="0" smtClean="0"/>
              <a:t>- </a:t>
            </a:r>
            <a:r>
              <a:rPr lang="es-CL" sz="1200" dirty="0" smtClean="0"/>
              <a:t>Contempla un total de 22 proyectos de inversión hospitalaria.</a:t>
            </a:r>
          </a:p>
          <a:p>
            <a:pPr marL="0" lvl="1" indent="1339850" algn="just">
              <a:spcBef>
                <a:spcPts val="0"/>
              </a:spcBef>
              <a:buNone/>
            </a:pPr>
            <a:r>
              <a:rPr lang="es-CL" sz="1200" dirty="0" smtClean="0"/>
              <a:t>- El estamento </a:t>
            </a:r>
            <a:r>
              <a:rPr lang="es-CL" sz="1400" dirty="0" smtClean="0"/>
              <a:t>de profesionales y técnicos, concentran el 69% de los cargos (5.330)</a:t>
            </a:r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18755"/>
            <a:ext cx="4570413" cy="273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492" y="5254257"/>
            <a:ext cx="3860676" cy="76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748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0040" y="260648"/>
            <a:ext cx="7884368" cy="4320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C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Mejorar la disponibilidad y distribución del personal sanitario.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80728"/>
            <a:ext cx="8604448" cy="864096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CL" b="1" dirty="0" smtClean="0">
                <a:solidFill>
                  <a:schemeClr val="tx1"/>
                </a:solidFill>
              </a:rPr>
              <a:t>Iniciativas y Planes en desarrollo </a:t>
            </a:r>
            <a:r>
              <a:rPr lang="es-CL" b="1" dirty="0">
                <a:solidFill>
                  <a:schemeClr val="tx1"/>
                </a:solidFill>
              </a:rPr>
              <a:t>p</a:t>
            </a:r>
            <a:r>
              <a:rPr lang="es-CL" b="1" dirty="0" smtClean="0">
                <a:solidFill>
                  <a:schemeClr val="tx1"/>
                </a:solidFill>
              </a:rPr>
              <a:t>ara </a:t>
            </a:r>
            <a:r>
              <a:rPr lang="es-CL" b="1" dirty="0">
                <a:solidFill>
                  <a:schemeClr val="tx1"/>
                </a:solidFill>
              </a:rPr>
              <a:t>e</a:t>
            </a:r>
            <a:r>
              <a:rPr lang="es-CL" b="1" dirty="0" smtClean="0">
                <a:solidFill>
                  <a:schemeClr val="tx1"/>
                </a:solidFill>
              </a:rPr>
              <a:t>l Cierre o la </a:t>
            </a:r>
            <a:r>
              <a:rPr lang="es-CL" b="1" dirty="0">
                <a:solidFill>
                  <a:schemeClr val="tx1"/>
                </a:solidFill>
              </a:rPr>
              <a:t>s</a:t>
            </a:r>
            <a:r>
              <a:rPr lang="es-CL" b="1" dirty="0" smtClean="0">
                <a:solidFill>
                  <a:schemeClr val="tx1"/>
                </a:solidFill>
              </a:rPr>
              <a:t>uperación </a:t>
            </a:r>
            <a:r>
              <a:rPr lang="es-CL" b="1" dirty="0">
                <a:solidFill>
                  <a:schemeClr val="tx1"/>
                </a:solidFill>
              </a:rPr>
              <a:t>d</a:t>
            </a:r>
            <a:r>
              <a:rPr lang="es-CL" b="1" dirty="0" smtClean="0">
                <a:solidFill>
                  <a:schemeClr val="tx1"/>
                </a:solidFill>
              </a:rPr>
              <a:t>e </a:t>
            </a:r>
            <a:r>
              <a:rPr lang="es-CL" b="1" dirty="0">
                <a:solidFill>
                  <a:schemeClr val="tx1"/>
                </a:solidFill>
              </a:rPr>
              <a:t>l</a:t>
            </a:r>
            <a:r>
              <a:rPr lang="es-CL" b="1" dirty="0" smtClean="0">
                <a:solidFill>
                  <a:schemeClr val="tx1"/>
                </a:solidFill>
              </a:rPr>
              <a:t>as Brechas de Recursos Humanos detectadas</a:t>
            </a:r>
            <a:endParaRPr lang="es-CL" dirty="0">
              <a:solidFill>
                <a:schemeClr val="tx1"/>
              </a:solidFill>
            </a:endParaRPr>
          </a:p>
          <a:p>
            <a:pPr algn="just"/>
            <a:endParaRPr lang="es-CL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CL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CL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CL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CL" dirty="0" smtClean="0">
              <a:solidFill>
                <a:schemeClr val="tx1"/>
              </a:solidFill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0" y="5696324"/>
            <a:ext cx="9180512" cy="1189060"/>
            <a:chOff x="-36512" y="5282941"/>
            <a:chExt cx="9180512" cy="1602443"/>
          </a:xfrm>
        </p:grpSpPr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5282941"/>
              <a:ext cx="1975717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8721"/>
            <a:stretch/>
          </p:blipFill>
          <p:spPr bwMode="auto">
            <a:xfrm>
              <a:off x="1979712" y="5332909"/>
              <a:ext cx="1393667" cy="15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282941"/>
              <a:ext cx="2006914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3459"/>
            <a:stretch/>
          </p:blipFill>
          <p:spPr bwMode="auto">
            <a:xfrm>
              <a:off x="5148064" y="5301208"/>
              <a:ext cx="226757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155"/>
            <a:stretch/>
          </p:blipFill>
          <p:spPr bwMode="auto">
            <a:xfrm>
              <a:off x="7415642" y="5315477"/>
              <a:ext cx="172835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15 CuadroTexto"/>
          <p:cNvSpPr txBox="1"/>
          <p:nvPr/>
        </p:nvSpPr>
        <p:spPr>
          <a:xfrm>
            <a:off x="251520" y="1844824"/>
            <a:ext cx="8604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‾"/>
            </a:pPr>
            <a:r>
              <a:rPr lang="es-CL" dirty="0" smtClean="0">
                <a:latin typeface="+mn-lt"/>
              </a:rPr>
              <a:t>Alcanzar alrededor de un 90% de cierre de brecha, a lo menos en 5 años.</a:t>
            </a:r>
          </a:p>
          <a:p>
            <a:pPr marL="285750" indent="-285750" algn="just">
              <a:buFont typeface="Arial" pitchFamily="34" charset="0"/>
              <a:buChar char="‾"/>
            </a:pPr>
            <a:r>
              <a:rPr lang="es-CL" dirty="0" smtClean="0">
                <a:latin typeface="+mn-lt"/>
              </a:rPr>
              <a:t>Iniciativas orientadas en dos componentes complementarios principales: Gesti</a:t>
            </a:r>
            <a:r>
              <a:rPr lang="es-CL" dirty="0">
                <a:latin typeface="+mn-lt"/>
              </a:rPr>
              <a:t>ó</a:t>
            </a:r>
            <a:r>
              <a:rPr lang="es-CL" dirty="0" smtClean="0">
                <a:latin typeface="+mn-lt"/>
              </a:rPr>
              <a:t>n y Formación.</a:t>
            </a:r>
          </a:p>
          <a:p>
            <a:pPr marL="285750" indent="-285750" algn="just">
              <a:buFont typeface="Arial" pitchFamily="34" charset="0"/>
              <a:buChar char="‾"/>
            </a:pPr>
            <a:endParaRPr lang="es-CL" dirty="0" smtClean="0">
              <a:latin typeface="+mn-lt"/>
            </a:endParaRPr>
          </a:p>
          <a:p>
            <a:pPr marL="342900" indent="-342900" algn="just">
              <a:buAutoNum type="arabicPeriod"/>
            </a:pPr>
            <a:r>
              <a:rPr lang="es-CL" b="1" i="1" u="sng" dirty="0" smtClean="0">
                <a:latin typeface="+mn-lt"/>
              </a:rPr>
              <a:t>Ámbito de Gestión: </a:t>
            </a:r>
          </a:p>
          <a:p>
            <a:pPr marL="342900" indent="-342900" algn="just">
              <a:buAutoNum type="arabicPeriod"/>
            </a:pPr>
            <a:endParaRPr lang="es-CL" dirty="0" smtClean="0">
              <a:latin typeface="+mn-lt"/>
            </a:endParaRPr>
          </a:p>
          <a:p>
            <a:pPr marL="361950" indent="-361950" algn="just"/>
            <a:r>
              <a:rPr lang="es-CL" dirty="0" smtClean="0">
                <a:latin typeface="+mn-lt"/>
              </a:rPr>
              <a:t>1.1. Optimizar las </a:t>
            </a:r>
            <a:r>
              <a:rPr lang="es-CL" dirty="0">
                <a:latin typeface="+mn-lt"/>
              </a:rPr>
              <a:t>capacidades instaladas y de los procesos clínicos asistenciales, tanto el nivel de mayor complejidad como en la Atención Primaria de Salud. </a:t>
            </a:r>
          </a:p>
          <a:p>
            <a:pPr marL="285750" indent="-285750" algn="just">
              <a:buFont typeface="Arial" pitchFamily="34" charset="0"/>
              <a:buChar char="‾"/>
            </a:pPr>
            <a:endParaRPr lang="es-CL" dirty="0">
              <a:latin typeface="+mn-lt"/>
            </a:endParaRPr>
          </a:p>
          <a:p>
            <a:pPr marL="361950" indent="-361950" algn="just"/>
            <a:r>
              <a:rPr lang="es-CL" dirty="0" smtClean="0">
                <a:latin typeface="+mn-lt"/>
              </a:rPr>
              <a:t>1.2</a:t>
            </a:r>
            <a:r>
              <a:rPr lang="es-CL" dirty="0">
                <a:latin typeface="+mn-lt"/>
              </a:rPr>
              <a:t>. Realizar la priorización de las solicitudes anuales de expansión de cargos de acuerdo a los modelos de atención en implementación, y a los déficits más críticos detectados por los estudios de brechas efectuados en base a una metodología nacional. </a:t>
            </a:r>
            <a:endParaRPr lang="es-CL" dirty="0" smtClean="0">
              <a:latin typeface="+mn-lt"/>
            </a:endParaRPr>
          </a:p>
          <a:p>
            <a:pPr marL="285750" indent="-285750" algn="just">
              <a:buFont typeface="Arial" pitchFamily="34" charset="0"/>
              <a:buChar char="‾"/>
            </a:pPr>
            <a:endParaRPr lang="es-CL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13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0040" y="260648"/>
            <a:ext cx="7884368" cy="4320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C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Mejorar la disponibilidad y distribución del personal sanitario.</a:t>
            </a:r>
          </a:p>
        </p:txBody>
      </p:sp>
      <p:grpSp>
        <p:nvGrpSpPr>
          <p:cNvPr id="10" name="9 Grupo"/>
          <p:cNvGrpSpPr/>
          <p:nvPr/>
        </p:nvGrpSpPr>
        <p:grpSpPr>
          <a:xfrm>
            <a:off x="0" y="5696324"/>
            <a:ext cx="9180512" cy="1189060"/>
            <a:chOff x="-36512" y="5282941"/>
            <a:chExt cx="9180512" cy="1602443"/>
          </a:xfrm>
        </p:grpSpPr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5282941"/>
              <a:ext cx="1975717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8721"/>
            <a:stretch/>
          </p:blipFill>
          <p:spPr bwMode="auto">
            <a:xfrm>
              <a:off x="1979712" y="5332909"/>
              <a:ext cx="1393667" cy="15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282941"/>
              <a:ext cx="2006914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3459"/>
            <a:stretch/>
          </p:blipFill>
          <p:spPr bwMode="auto">
            <a:xfrm>
              <a:off x="5148064" y="5301208"/>
              <a:ext cx="226757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155"/>
            <a:stretch/>
          </p:blipFill>
          <p:spPr bwMode="auto">
            <a:xfrm>
              <a:off x="7415642" y="5315477"/>
              <a:ext cx="172835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15 CuadroTexto"/>
          <p:cNvSpPr txBox="1"/>
          <p:nvPr/>
        </p:nvSpPr>
        <p:spPr>
          <a:xfrm>
            <a:off x="271979" y="1196752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 algn="just"/>
            <a:r>
              <a:rPr lang="es-CL" dirty="0" smtClean="0">
                <a:latin typeface="+mn-lt"/>
              </a:rPr>
              <a:t>1.3</a:t>
            </a:r>
            <a:r>
              <a:rPr lang="es-CL" dirty="0">
                <a:latin typeface="+mn-lt"/>
              </a:rPr>
              <a:t>. Concertar con los actores relevantes la revisión de los sistemas de incentivos y elaborar propuestas de mejoramiento que permitan atraer y mantener los profesionales requeridos por el Sistema Público, así como optimizar su rendimiento. </a:t>
            </a:r>
          </a:p>
          <a:p>
            <a:pPr marL="285750" indent="-285750" algn="just">
              <a:buFont typeface="Arial" pitchFamily="34" charset="0"/>
              <a:buChar char="‾"/>
            </a:pPr>
            <a:endParaRPr lang="es-CL" dirty="0" smtClean="0">
              <a:latin typeface="+mn-lt"/>
            </a:endParaRPr>
          </a:p>
          <a:p>
            <a:pPr algn="just"/>
            <a:r>
              <a:rPr lang="es-CL" b="1" dirty="0" smtClean="0">
                <a:latin typeface="+mn-lt"/>
              </a:rPr>
              <a:t>2. </a:t>
            </a:r>
            <a:r>
              <a:rPr lang="es-CL" b="1" i="1" u="sng" dirty="0" smtClean="0">
                <a:latin typeface="+mn-lt"/>
              </a:rPr>
              <a:t>Ámbito de Formación:</a:t>
            </a:r>
          </a:p>
          <a:p>
            <a:pPr algn="just"/>
            <a:endParaRPr lang="es-CL" dirty="0" smtClean="0">
              <a:latin typeface="+mn-lt"/>
            </a:endParaRPr>
          </a:p>
          <a:p>
            <a:pPr marL="268288" lvl="1" algn="just"/>
            <a:r>
              <a:rPr lang="es-CL" dirty="0" smtClean="0">
                <a:latin typeface="+mn-lt"/>
              </a:rPr>
              <a:t>Este componente </a:t>
            </a:r>
            <a:r>
              <a:rPr lang="es-CL" dirty="0">
                <a:latin typeface="+mn-lt"/>
              </a:rPr>
              <a:t>requiere </a:t>
            </a:r>
            <a:r>
              <a:rPr lang="es-CL" b="1" dirty="0">
                <a:latin typeface="+mn-lt"/>
              </a:rPr>
              <a:t>conciliar distintos </a:t>
            </a:r>
            <a:r>
              <a:rPr lang="es-CL" b="1" dirty="0" smtClean="0">
                <a:latin typeface="+mn-lt"/>
              </a:rPr>
              <a:t>intereses</a:t>
            </a:r>
            <a:r>
              <a:rPr lang="es-CL" dirty="0" smtClean="0">
                <a:latin typeface="+mn-lt"/>
              </a:rPr>
              <a:t>, en </a:t>
            </a:r>
            <a:r>
              <a:rPr lang="es-CL" dirty="0">
                <a:latin typeface="+mn-lt"/>
              </a:rPr>
              <a:t>coherencia </a:t>
            </a:r>
            <a:r>
              <a:rPr lang="es-CL" dirty="0" smtClean="0">
                <a:latin typeface="+mn-lt"/>
              </a:rPr>
              <a:t>con la </a:t>
            </a:r>
            <a:r>
              <a:rPr lang="es-CL" dirty="0">
                <a:latin typeface="+mn-lt"/>
              </a:rPr>
              <a:t>creciente inversión pública en materia de formación de médicos y odontólogos especialistas con un conjunto de otras acciones </a:t>
            </a:r>
            <a:r>
              <a:rPr lang="es-CL" dirty="0" smtClean="0">
                <a:latin typeface="+mn-lt"/>
              </a:rPr>
              <a:t>cruciales</a:t>
            </a:r>
            <a:r>
              <a:rPr lang="es-CL" dirty="0">
                <a:latin typeface="+mn-lt"/>
              </a:rPr>
              <a:t>.</a:t>
            </a:r>
          </a:p>
          <a:p>
            <a:pPr algn="just"/>
            <a:endParaRPr lang="es-CL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57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0040" y="476672"/>
            <a:ext cx="8100392" cy="648072"/>
          </a:xfrm>
        </p:spPr>
        <p:txBody>
          <a:bodyPr>
            <a:noAutofit/>
          </a:bodyPr>
          <a:lstStyle/>
          <a:p>
            <a:pPr algn="just"/>
            <a:r>
              <a:rPr lang="es-CL" b="1" i="1" dirty="0" smtClean="0">
                <a:solidFill>
                  <a:srgbClr val="E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Avanzando durante el   2°Semestre 2013…</a:t>
            </a:r>
            <a:endParaRPr lang="es-CL" b="1" i="1" dirty="0">
              <a:solidFill>
                <a:srgbClr val="E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0040" y="1268761"/>
            <a:ext cx="8337104" cy="511256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CL" b="1" dirty="0" smtClean="0"/>
              <a:t>Capacitación </a:t>
            </a:r>
            <a:r>
              <a:rPr lang="es-CL" b="1" dirty="0"/>
              <a:t>Referentes </a:t>
            </a:r>
            <a:r>
              <a:rPr lang="es-CL" b="1" dirty="0" smtClean="0"/>
              <a:t>Técnicos </a:t>
            </a:r>
            <a:r>
              <a:rPr lang="es-CL" b="1" dirty="0"/>
              <a:t>de RHS y áreas de </a:t>
            </a:r>
            <a:r>
              <a:rPr lang="es-CL" b="1" dirty="0" smtClean="0"/>
              <a:t>proyectos en metodologías de determinación de brechas de personal.</a:t>
            </a:r>
          </a:p>
          <a:p>
            <a:pPr algn="just">
              <a:buFont typeface="Wingdings" pitchFamily="2" charset="2"/>
              <a:buChar char="Ø"/>
            </a:pPr>
            <a:endParaRPr lang="es-CL" b="1" dirty="0" smtClean="0"/>
          </a:p>
          <a:p>
            <a:pPr algn="just">
              <a:buFont typeface="Wingdings" pitchFamily="2" charset="2"/>
              <a:buChar char="Ø"/>
            </a:pPr>
            <a:r>
              <a:rPr lang="es-CL" b="1" dirty="0" smtClean="0"/>
              <a:t>Hacia la construcción de orientaciones técnicas.</a:t>
            </a:r>
          </a:p>
          <a:p>
            <a:pPr algn="just">
              <a:buFont typeface="Wingdings" pitchFamily="2" charset="2"/>
              <a:buChar char="Ø"/>
            </a:pPr>
            <a:endParaRPr lang="es-CL" b="1" dirty="0"/>
          </a:p>
          <a:p>
            <a:pPr algn="just">
              <a:buFont typeface="Wingdings" pitchFamily="2" charset="2"/>
              <a:buChar char="Ø"/>
            </a:pPr>
            <a:r>
              <a:rPr lang="es-CL" b="1" dirty="0" smtClean="0"/>
              <a:t>Calendarización de jornadas, reuniones y/o capacitación.</a:t>
            </a:r>
          </a:p>
          <a:p>
            <a:pPr marL="0" indent="0" algn="just">
              <a:buNone/>
            </a:pPr>
            <a:endParaRPr lang="es-CL" b="1" dirty="0" smtClean="0"/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</p:txBody>
      </p:sp>
      <p:grpSp>
        <p:nvGrpSpPr>
          <p:cNvPr id="10" name="9 Grupo"/>
          <p:cNvGrpSpPr/>
          <p:nvPr/>
        </p:nvGrpSpPr>
        <p:grpSpPr>
          <a:xfrm>
            <a:off x="0" y="5696324"/>
            <a:ext cx="9180512" cy="1189060"/>
            <a:chOff x="-36512" y="5282941"/>
            <a:chExt cx="9180512" cy="1602443"/>
          </a:xfrm>
        </p:grpSpPr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5282941"/>
              <a:ext cx="1975717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8721"/>
            <a:stretch/>
          </p:blipFill>
          <p:spPr bwMode="auto">
            <a:xfrm>
              <a:off x="1979712" y="5332909"/>
              <a:ext cx="1393667" cy="15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282941"/>
              <a:ext cx="2006914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3459"/>
            <a:stretch/>
          </p:blipFill>
          <p:spPr bwMode="auto">
            <a:xfrm>
              <a:off x="5148064" y="5301208"/>
              <a:ext cx="226757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1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155"/>
            <a:stretch/>
          </p:blipFill>
          <p:spPr bwMode="auto">
            <a:xfrm>
              <a:off x="7415642" y="5315477"/>
              <a:ext cx="172835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00818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0040" y="476672"/>
            <a:ext cx="8100392" cy="648072"/>
          </a:xfrm>
        </p:spPr>
        <p:txBody>
          <a:bodyPr>
            <a:noAutofit/>
          </a:bodyPr>
          <a:lstStyle/>
          <a:p>
            <a:pPr algn="just"/>
            <a:r>
              <a:rPr lang="es-CL" b="1" i="1" dirty="0" smtClean="0">
                <a:solidFill>
                  <a:srgbClr val="E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Calendarización…</a:t>
            </a:r>
            <a:endParaRPr lang="es-CL" b="1" i="1" dirty="0">
              <a:solidFill>
                <a:srgbClr val="E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0040" y="1268761"/>
            <a:ext cx="8337104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2535"/>
            <a:ext cx="8521452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0" y="5696324"/>
            <a:ext cx="9180512" cy="1189060"/>
            <a:chOff x="-36512" y="5282941"/>
            <a:chExt cx="9180512" cy="1602443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5282941"/>
              <a:ext cx="1975717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8721"/>
            <a:stretch/>
          </p:blipFill>
          <p:spPr bwMode="auto">
            <a:xfrm>
              <a:off x="1979712" y="5332909"/>
              <a:ext cx="1393667" cy="15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282941"/>
              <a:ext cx="2006914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3459"/>
            <a:stretch/>
          </p:blipFill>
          <p:spPr bwMode="auto">
            <a:xfrm>
              <a:off x="5148064" y="5301208"/>
              <a:ext cx="226757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155"/>
            <a:stretch/>
          </p:blipFill>
          <p:spPr bwMode="auto">
            <a:xfrm>
              <a:off x="7415642" y="5315477"/>
              <a:ext cx="172835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4108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0040" y="476672"/>
            <a:ext cx="8100392" cy="648072"/>
          </a:xfrm>
        </p:spPr>
        <p:txBody>
          <a:bodyPr>
            <a:noAutofit/>
          </a:bodyPr>
          <a:lstStyle/>
          <a:p>
            <a:pPr algn="just"/>
            <a:r>
              <a:rPr lang="es-CL" b="1" i="1" dirty="0" smtClean="0">
                <a:solidFill>
                  <a:srgbClr val="E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Calendarización…</a:t>
            </a:r>
            <a:endParaRPr lang="es-CL" b="1" i="1" dirty="0">
              <a:solidFill>
                <a:srgbClr val="E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0040" y="1268761"/>
            <a:ext cx="8337104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509198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0" y="5696324"/>
            <a:ext cx="9180512" cy="1189060"/>
            <a:chOff x="-36512" y="5282941"/>
            <a:chExt cx="9180512" cy="1602443"/>
          </a:xfrm>
        </p:grpSpPr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5282941"/>
              <a:ext cx="1975717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8721"/>
            <a:stretch/>
          </p:blipFill>
          <p:spPr bwMode="auto">
            <a:xfrm>
              <a:off x="1979712" y="5332909"/>
              <a:ext cx="1393667" cy="15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282941"/>
              <a:ext cx="2006914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3459"/>
            <a:stretch/>
          </p:blipFill>
          <p:spPr bwMode="auto">
            <a:xfrm>
              <a:off x="5148064" y="5301208"/>
              <a:ext cx="226757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155"/>
            <a:stretch/>
          </p:blipFill>
          <p:spPr bwMode="auto">
            <a:xfrm>
              <a:off x="7415642" y="5315477"/>
              <a:ext cx="172835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0169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0040" y="476672"/>
            <a:ext cx="8100392" cy="648072"/>
          </a:xfrm>
        </p:spPr>
        <p:txBody>
          <a:bodyPr>
            <a:noAutofit/>
          </a:bodyPr>
          <a:lstStyle/>
          <a:p>
            <a:pPr algn="just"/>
            <a:r>
              <a:rPr lang="es-CL" b="1" i="1" dirty="0" smtClean="0">
                <a:solidFill>
                  <a:srgbClr val="E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Calendarización…</a:t>
            </a:r>
            <a:endParaRPr lang="es-CL" b="1" i="1" dirty="0">
              <a:solidFill>
                <a:srgbClr val="E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0040" y="1268761"/>
            <a:ext cx="8337104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5963"/>
            <a:ext cx="843719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16 Grupo"/>
          <p:cNvGrpSpPr/>
          <p:nvPr/>
        </p:nvGrpSpPr>
        <p:grpSpPr>
          <a:xfrm>
            <a:off x="0" y="5696324"/>
            <a:ext cx="9180512" cy="1189060"/>
            <a:chOff x="-36512" y="5282941"/>
            <a:chExt cx="9180512" cy="1602443"/>
          </a:xfrm>
        </p:grpSpPr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5282941"/>
              <a:ext cx="1975717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8721"/>
            <a:stretch/>
          </p:blipFill>
          <p:spPr bwMode="auto">
            <a:xfrm>
              <a:off x="1979712" y="5332909"/>
              <a:ext cx="1393667" cy="15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282941"/>
              <a:ext cx="2006914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3459"/>
            <a:stretch/>
          </p:blipFill>
          <p:spPr bwMode="auto">
            <a:xfrm>
              <a:off x="5148064" y="5301208"/>
              <a:ext cx="226757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155"/>
            <a:stretch/>
          </p:blipFill>
          <p:spPr bwMode="auto">
            <a:xfrm>
              <a:off x="7415642" y="5315477"/>
              <a:ext cx="172835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0169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438884"/>
            <a:ext cx="8164513" cy="613852"/>
          </a:xfrm>
        </p:spPr>
        <p:txBody>
          <a:bodyPr>
            <a:normAutofit/>
          </a:bodyPr>
          <a:lstStyle/>
          <a:p>
            <a:pPr algn="just"/>
            <a:r>
              <a:rPr lang="es-CL" sz="2800" b="1" dirty="0" smtClean="0">
                <a:solidFill>
                  <a:srgbClr val="E10202"/>
                </a:solidFill>
                <a:latin typeface="Arial Black" pitchFamily="34" charset="0"/>
                <a:cs typeface="Arial" pitchFamily="34" charset="0"/>
              </a:rPr>
              <a:t>De la Planificación de RHS…</a:t>
            </a:r>
            <a:endParaRPr lang="es-CL" sz="2800" b="1" dirty="0">
              <a:solidFill>
                <a:srgbClr val="E1020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497363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s-C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Cooperación internacional y entrega de Información de </a:t>
            </a:r>
            <a:r>
              <a:rPr lang="es-C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RHS a organismos internacionales </a:t>
            </a:r>
            <a:r>
              <a:rPr lang="es-CL" dirty="0">
                <a:solidFill>
                  <a:schemeClr val="tx1"/>
                </a:solidFill>
              </a:rPr>
              <a:t>(OPS, </a:t>
            </a:r>
            <a:r>
              <a:rPr lang="es-CL" dirty="0" smtClean="0">
                <a:solidFill>
                  <a:schemeClr val="tx1"/>
                </a:solidFill>
              </a:rPr>
              <a:t>UNASUR, OCDE).</a:t>
            </a:r>
            <a:endParaRPr lang="es-CL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s-CL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s-CL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s-C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Informes </a:t>
            </a:r>
            <a:r>
              <a:rPr lang="es-C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C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diagnóstico y/o estado </a:t>
            </a:r>
            <a:r>
              <a:rPr lang="es-C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CL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situación:</a:t>
            </a:r>
          </a:p>
          <a:p>
            <a:pPr lvl="1" algn="just"/>
            <a:r>
              <a:rPr lang="es-CL" sz="2000" dirty="0" smtClean="0">
                <a:solidFill>
                  <a:schemeClr val="tx1"/>
                </a:solidFill>
              </a:rPr>
              <a:t>Personal </a:t>
            </a:r>
            <a:r>
              <a:rPr lang="es-CL" sz="2000" dirty="0">
                <a:solidFill>
                  <a:schemeClr val="tx1"/>
                </a:solidFill>
              </a:rPr>
              <a:t>de Salud a nivel país, ámbito público y privado,  </a:t>
            </a:r>
            <a:r>
              <a:rPr lang="es-CL" sz="2000" dirty="0" smtClean="0">
                <a:solidFill>
                  <a:schemeClr val="tx1"/>
                </a:solidFill>
              </a:rPr>
              <a:t>proyecciones </a:t>
            </a:r>
            <a:r>
              <a:rPr lang="es-CL" sz="2000" dirty="0">
                <a:solidFill>
                  <a:schemeClr val="tx1"/>
                </a:solidFill>
              </a:rPr>
              <a:t>de oferta de </a:t>
            </a:r>
            <a:r>
              <a:rPr lang="es-CL" sz="2000" dirty="0" smtClean="0">
                <a:solidFill>
                  <a:schemeClr val="tx1"/>
                </a:solidFill>
              </a:rPr>
              <a:t>personal, remuneraciones y los que requiera la autoridad.</a:t>
            </a:r>
          </a:p>
          <a:p>
            <a:pPr lvl="1" algn="just"/>
            <a:r>
              <a:rPr lang="es-CL" sz="2000" dirty="0" smtClean="0">
                <a:solidFill>
                  <a:schemeClr val="tx1"/>
                </a:solidFill>
              </a:rPr>
              <a:t>Comparación de Chile con países de América Latina, en el ámbito de RHS.  </a:t>
            </a:r>
          </a:p>
          <a:p>
            <a:pPr marL="0" indent="0">
              <a:buNone/>
            </a:pPr>
            <a:endParaRPr lang="es-CL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CL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CL" dirty="0" smtClean="0">
              <a:solidFill>
                <a:schemeClr val="tx1"/>
              </a:solidFill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0" y="5696324"/>
            <a:ext cx="9180512" cy="1189060"/>
            <a:chOff x="-36512" y="5282941"/>
            <a:chExt cx="9180512" cy="1602443"/>
          </a:xfrm>
        </p:grpSpPr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5282941"/>
              <a:ext cx="1975717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8721"/>
            <a:stretch/>
          </p:blipFill>
          <p:spPr bwMode="auto">
            <a:xfrm>
              <a:off x="1979712" y="5332909"/>
              <a:ext cx="1393667" cy="15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282941"/>
              <a:ext cx="2006914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0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3459"/>
            <a:stretch/>
          </p:blipFill>
          <p:spPr bwMode="auto">
            <a:xfrm>
              <a:off x="5148064" y="5301208"/>
              <a:ext cx="226757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1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155"/>
            <a:stretch/>
          </p:blipFill>
          <p:spPr bwMode="auto">
            <a:xfrm>
              <a:off x="7415642" y="5315477"/>
              <a:ext cx="172835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48253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0040" y="476672"/>
            <a:ext cx="8100392" cy="648072"/>
          </a:xfrm>
        </p:spPr>
        <p:txBody>
          <a:bodyPr>
            <a:noAutofit/>
          </a:bodyPr>
          <a:lstStyle/>
          <a:p>
            <a:pPr algn="just"/>
            <a:r>
              <a:rPr lang="es-CL" b="1" i="1" dirty="0" smtClean="0">
                <a:solidFill>
                  <a:srgbClr val="E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Calendarización…</a:t>
            </a:r>
            <a:endParaRPr lang="es-CL" b="1" i="1" dirty="0">
              <a:solidFill>
                <a:srgbClr val="E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0040" y="1268761"/>
            <a:ext cx="8337104" cy="51125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98" y="1323975"/>
            <a:ext cx="8365182" cy="393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16 Grupo"/>
          <p:cNvGrpSpPr/>
          <p:nvPr/>
        </p:nvGrpSpPr>
        <p:grpSpPr>
          <a:xfrm>
            <a:off x="0" y="5696324"/>
            <a:ext cx="9180512" cy="1189060"/>
            <a:chOff x="-36512" y="5282941"/>
            <a:chExt cx="9180512" cy="1602443"/>
          </a:xfrm>
        </p:grpSpPr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5282941"/>
              <a:ext cx="1975717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8721"/>
            <a:stretch/>
          </p:blipFill>
          <p:spPr bwMode="auto">
            <a:xfrm>
              <a:off x="1979712" y="5332909"/>
              <a:ext cx="1393667" cy="15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282941"/>
              <a:ext cx="2006914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3459"/>
            <a:stretch/>
          </p:blipFill>
          <p:spPr bwMode="auto">
            <a:xfrm>
              <a:off x="5148064" y="5301208"/>
              <a:ext cx="226757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155"/>
            <a:stretch/>
          </p:blipFill>
          <p:spPr bwMode="auto">
            <a:xfrm>
              <a:off x="7415642" y="5315477"/>
              <a:ext cx="172835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0169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3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/>
          <a:p>
            <a:pPr eaLnBrk="1" hangingPunct="1"/>
            <a:r>
              <a:rPr lang="en-US" sz="9200" smtClean="0">
                <a:solidFill>
                  <a:schemeClr val="bg1"/>
                </a:solidFill>
                <a:latin typeface="Verdana" pitchFamily="34" charset="0"/>
                <a:ea typeface="ヒラギノ角ゴ Pro W3"/>
                <a:cs typeface="Verdana" pitchFamily="34" charset="0"/>
              </a:rPr>
              <a:t>Gracias.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915" t="11515" r="22831" b="9734"/>
          <a:stretch/>
        </p:blipFill>
        <p:spPr bwMode="auto">
          <a:xfrm>
            <a:off x="1547664" y="332656"/>
            <a:ext cx="5544615" cy="460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0" y="5696324"/>
            <a:ext cx="9180512" cy="1189060"/>
            <a:chOff x="-36512" y="5282941"/>
            <a:chExt cx="9180512" cy="1602443"/>
          </a:xfrm>
        </p:grpSpPr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5282941"/>
              <a:ext cx="1975717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8721"/>
            <a:stretch/>
          </p:blipFill>
          <p:spPr bwMode="auto">
            <a:xfrm>
              <a:off x="1979712" y="5332909"/>
              <a:ext cx="1393667" cy="15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282941"/>
              <a:ext cx="2006914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3459"/>
            <a:stretch/>
          </p:blipFill>
          <p:spPr bwMode="auto">
            <a:xfrm>
              <a:off x="5148064" y="5301208"/>
              <a:ext cx="226757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155"/>
            <a:stretch/>
          </p:blipFill>
          <p:spPr bwMode="auto">
            <a:xfrm>
              <a:off x="7415642" y="5315477"/>
              <a:ext cx="172835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5417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15 Grupo"/>
          <p:cNvGrpSpPr/>
          <p:nvPr/>
        </p:nvGrpSpPr>
        <p:grpSpPr>
          <a:xfrm>
            <a:off x="0" y="5696324"/>
            <a:ext cx="9180512" cy="1189060"/>
            <a:chOff x="-36512" y="5282941"/>
            <a:chExt cx="9180512" cy="1602443"/>
          </a:xfrm>
        </p:grpSpPr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5282941"/>
              <a:ext cx="1975717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8721"/>
            <a:stretch/>
          </p:blipFill>
          <p:spPr bwMode="auto">
            <a:xfrm>
              <a:off x="1979712" y="5332909"/>
              <a:ext cx="1393667" cy="15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282941"/>
              <a:ext cx="2006914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0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3459"/>
            <a:stretch/>
          </p:blipFill>
          <p:spPr bwMode="auto">
            <a:xfrm>
              <a:off x="5148064" y="5301208"/>
              <a:ext cx="226757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1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155"/>
            <a:stretch/>
          </p:blipFill>
          <p:spPr bwMode="auto">
            <a:xfrm>
              <a:off x="7415642" y="5315477"/>
              <a:ext cx="172835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7314"/>
            <a:ext cx="8424936" cy="473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293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273567"/>
            <a:ext cx="8533011" cy="63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12700" algn="ctr" eaLnBrk="0" hangingPunct="0">
              <a:spcBef>
                <a:spcPct val="20000"/>
              </a:spcBef>
              <a:defRPr/>
            </a:pPr>
            <a:r>
              <a:rPr lang="es-MX" sz="2000" b="1" dirty="0" smtClean="0">
                <a:solidFill>
                  <a:srgbClr val="E10202"/>
                </a:solidFill>
                <a:latin typeface="Arial Black" pitchFamily="34" charset="0"/>
                <a:cs typeface="Arial" pitchFamily="34" charset="0"/>
              </a:rPr>
              <a:t>Lineamientos de la Política de Recursos Humanos en Salud</a:t>
            </a:r>
            <a:endParaRPr lang="es-MX" sz="2000" b="1" dirty="0">
              <a:solidFill>
                <a:srgbClr val="E10202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043608" y="1088740"/>
            <a:ext cx="7128793" cy="4680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Desarrollar un Sistema de Planificación de RHS</a:t>
            </a:r>
            <a:endParaRPr lang="es-CL" sz="1600" b="1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1043608" y="1700808"/>
            <a:ext cx="7128793" cy="4680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Mejorar la disponibilidad y distribución del personal sanitario 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1043608" y="2456892"/>
            <a:ext cx="7128793" cy="4680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Formar y constituir equipos multidisciplinarios con enfoque familiar y comunitario 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1043608" y="3068960"/>
            <a:ext cx="7128793" cy="468052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Desarrollar liderazgo transformacional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1043608" y="3645024"/>
            <a:ext cx="7128793" cy="468052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Fortalecer instancias de relación con el sector formador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1043608" y="4221088"/>
            <a:ext cx="7128793" cy="468052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Desarrollar sistemas de resguardos de la calidad 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1043608" y="4797152"/>
            <a:ext cx="7128793" cy="468052"/>
          </a:xfrm>
          <a:prstGeom prst="roundRect">
            <a:avLst/>
          </a:prstGeo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Perfeccionar los Sistemas de Información</a:t>
            </a:r>
          </a:p>
        </p:txBody>
      </p:sp>
      <p:sp>
        <p:nvSpPr>
          <p:cNvPr id="2" name="1 Elipse"/>
          <p:cNvSpPr/>
          <p:nvPr/>
        </p:nvSpPr>
        <p:spPr>
          <a:xfrm>
            <a:off x="1259632" y="908720"/>
            <a:ext cx="6480720" cy="13681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30" name="29 Grupo"/>
          <p:cNvGrpSpPr/>
          <p:nvPr/>
        </p:nvGrpSpPr>
        <p:grpSpPr>
          <a:xfrm>
            <a:off x="0" y="5696324"/>
            <a:ext cx="9180512" cy="1189060"/>
            <a:chOff x="-36512" y="5282941"/>
            <a:chExt cx="9180512" cy="1602443"/>
          </a:xfrm>
        </p:grpSpPr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5282941"/>
              <a:ext cx="1975717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8721"/>
            <a:stretch/>
          </p:blipFill>
          <p:spPr bwMode="auto">
            <a:xfrm>
              <a:off x="1979712" y="5332909"/>
              <a:ext cx="1393667" cy="15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282941"/>
              <a:ext cx="2006914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10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3459"/>
            <a:stretch/>
          </p:blipFill>
          <p:spPr bwMode="auto">
            <a:xfrm>
              <a:off x="5148064" y="5301208"/>
              <a:ext cx="226757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11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155"/>
            <a:stretch/>
          </p:blipFill>
          <p:spPr bwMode="auto">
            <a:xfrm>
              <a:off x="7415642" y="5315477"/>
              <a:ext cx="172835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181704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="" xmlns:p14="http://schemas.microsoft.com/office/powerpoint/2010/main" val="2016583373"/>
              </p:ext>
            </p:extLst>
          </p:nvPr>
        </p:nvGraphicFramePr>
        <p:xfrm>
          <a:off x="251520" y="1010169"/>
          <a:ext cx="8208912" cy="5776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Llamada de flecha hacia abajo"/>
          <p:cNvSpPr/>
          <p:nvPr/>
        </p:nvSpPr>
        <p:spPr>
          <a:xfrm>
            <a:off x="395536" y="188641"/>
            <a:ext cx="7848872" cy="792088"/>
          </a:xfrm>
          <a:prstGeom prst="downArrowCallou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 eaLnBrk="0" hangingPunct="0"/>
            <a:r>
              <a:rPr lang="es-C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Desarrollo de un Sistema de Planificación de RHS</a:t>
            </a:r>
          </a:p>
        </p:txBody>
      </p:sp>
    </p:spTree>
    <p:extLst>
      <p:ext uri="{BB962C8B-B14F-4D97-AF65-F5344CB8AC3E}">
        <p14:creationId xmlns="" xmlns:p14="http://schemas.microsoft.com/office/powerpoint/2010/main" val="14937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0040" y="1500629"/>
            <a:ext cx="8604448" cy="5384755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Disponer de estudios sobre la disponibilidad de oferta de personal de salud. </a:t>
            </a:r>
          </a:p>
          <a:p>
            <a:pPr marL="0" indent="0" algn="ctr">
              <a:buNone/>
            </a:pPr>
            <a:endParaRPr lang="es-CL" sz="1600" i="1" u="sng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s-CL" sz="1600" i="1" u="sng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CL" sz="1600" i="1" u="sng" dirty="0" smtClean="0">
                <a:solidFill>
                  <a:schemeClr val="tx1"/>
                </a:solidFill>
              </a:rPr>
              <a:t>Algunos resultados:</a:t>
            </a:r>
            <a:endParaRPr lang="es-CL" sz="1600" i="1" u="sng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CL" sz="1400" dirty="0" smtClean="0">
                <a:solidFill>
                  <a:schemeClr val="tx1"/>
                </a:solidFill>
              </a:rPr>
              <a:t>“Evolución disponibilidad de  Horas en Establecimientos </a:t>
            </a:r>
          </a:p>
          <a:p>
            <a:pPr marL="0" indent="0" algn="ctr">
              <a:buNone/>
            </a:pPr>
            <a:r>
              <a:rPr lang="es-CL" sz="1400" dirty="0" smtClean="0">
                <a:solidFill>
                  <a:schemeClr val="tx1"/>
                </a:solidFill>
              </a:rPr>
              <a:t>de los Servicios de Salud y Atención Primaria Municipal, 2004-2012.</a:t>
            </a:r>
          </a:p>
          <a:p>
            <a:pPr algn="just"/>
            <a:endParaRPr lang="es-CL" dirty="0" smtClean="0">
              <a:solidFill>
                <a:srgbClr val="FF0000"/>
              </a:solidFill>
            </a:endParaRPr>
          </a:p>
          <a:p>
            <a:pPr algn="just"/>
            <a:endParaRPr lang="es-CL" dirty="0">
              <a:solidFill>
                <a:srgbClr val="FF0000"/>
              </a:solidFill>
            </a:endParaRPr>
          </a:p>
          <a:p>
            <a:pPr algn="just"/>
            <a:endParaRPr lang="es-CL" dirty="0" smtClean="0">
              <a:solidFill>
                <a:srgbClr val="FF0000"/>
              </a:solidFill>
            </a:endParaRPr>
          </a:p>
          <a:p>
            <a:pPr algn="just"/>
            <a:endParaRPr lang="es-CL" dirty="0">
              <a:solidFill>
                <a:srgbClr val="FF0000"/>
              </a:solidFill>
            </a:endParaRPr>
          </a:p>
          <a:p>
            <a:pPr algn="just"/>
            <a:endParaRPr lang="es-CL" dirty="0" smtClean="0">
              <a:solidFill>
                <a:srgbClr val="FF0000"/>
              </a:solidFill>
            </a:endParaRPr>
          </a:p>
          <a:p>
            <a:pPr algn="just"/>
            <a:endParaRPr lang="es-CL" dirty="0">
              <a:solidFill>
                <a:srgbClr val="FF0000"/>
              </a:solidFill>
            </a:endParaRPr>
          </a:p>
          <a:p>
            <a:pPr algn="just"/>
            <a:endParaRPr lang="es-CL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14" t="29296" r="38641" b="14060"/>
          <a:stretch/>
        </p:blipFill>
        <p:spPr bwMode="auto">
          <a:xfrm>
            <a:off x="3059832" y="3382024"/>
            <a:ext cx="3312368" cy="327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Elipse"/>
          <p:cNvSpPr/>
          <p:nvPr/>
        </p:nvSpPr>
        <p:spPr>
          <a:xfrm>
            <a:off x="5650964" y="4625054"/>
            <a:ext cx="793244" cy="39271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Elipse"/>
          <p:cNvSpPr/>
          <p:nvPr/>
        </p:nvSpPr>
        <p:spPr>
          <a:xfrm>
            <a:off x="5650964" y="5373216"/>
            <a:ext cx="793244" cy="1208291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Llamada de flecha hacia abajo"/>
          <p:cNvSpPr/>
          <p:nvPr/>
        </p:nvSpPr>
        <p:spPr>
          <a:xfrm>
            <a:off x="360040" y="332656"/>
            <a:ext cx="7848872" cy="792088"/>
          </a:xfrm>
          <a:prstGeom prst="downArrowCallou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 eaLnBrk="0" hangingPunct="0"/>
            <a:r>
              <a:rPr lang="es-C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Mejorar la disponibilidad y distribución del personal sanitario.</a:t>
            </a:r>
          </a:p>
        </p:txBody>
      </p:sp>
    </p:spTree>
    <p:extLst>
      <p:ext uri="{BB962C8B-B14F-4D97-AF65-F5344CB8AC3E}">
        <p14:creationId xmlns="" xmlns:p14="http://schemas.microsoft.com/office/powerpoint/2010/main" val="24410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0040" y="404664"/>
            <a:ext cx="7884368" cy="4320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C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Mejorar la disponibilidad y distribución del personal sanitario.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0040" y="1268761"/>
            <a:ext cx="8604448" cy="511256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 de los problemas de distribución de personal, entre el ámbito público y privado; áreas geográficas; profesiones, entre otros.</a:t>
            </a:r>
          </a:p>
          <a:p>
            <a:pPr algn="just"/>
            <a:endParaRPr lang="es-CL" dirty="0" smtClean="0"/>
          </a:p>
          <a:p>
            <a:pPr algn="just">
              <a:buFont typeface="Wingdings" pitchFamily="2" charset="2"/>
              <a:buChar char="Ø"/>
            </a:pPr>
            <a:r>
              <a:rPr lang="es-C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Proyecciones de necesidades de RHS.</a:t>
            </a:r>
          </a:p>
          <a:p>
            <a:pPr marL="762000" lvl="1" indent="-361950" algn="just"/>
            <a:r>
              <a:rPr lang="es-CL" sz="2000" dirty="0" smtClean="0"/>
              <a:t>Definición de </a:t>
            </a:r>
            <a:r>
              <a:rPr lang="es-CL" sz="2000" dirty="0"/>
              <a:t>brechas de personal </a:t>
            </a:r>
            <a:r>
              <a:rPr lang="es-CL" sz="2000" dirty="0" smtClean="0"/>
              <a:t>sanitario </a:t>
            </a:r>
            <a:endParaRPr lang="es-CL" sz="2000" dirty="0"/>
          </a:p>
          <a:p>
            <a:pPr marL="1162050" lvl="2" indent="-361950" algn="just"/>
            <a:r>
              <a:rPr lang="es-CL" sz="1800" dirty="0" smtClean="0"/>
              <a:t>Estudio de  Brechas establecimientos de alta y mediana complejidad y APS Municipal.</a:t>
            </a:r>
          </a:p>
          <a:p>
            <a:pPr marL="1162050" lvl="2" indent="-361950" algn="just"/>
            <a:r>
              <a:rPr lang="es-CL" sz="1800" dirty="0" smtClean="0"/>
              <a:t>Estudio de  Brechas </a:t>
            </a:r>
            <a:r>
              <a:rPr lang="es-CL" sz="1800" dirty="0"/>
              <a:t>establecimientos </a:t>
            </a:r>
            <a:r>
              <a:rPr lang="es-CL" sz="1800" dirty="0" smtClean="0"/>
              <a:t>de baja complejidad</a:t>
            </a:r>
            <a:endParaRPr lang="es-CL" sz="1800" dirty="0"/>
          </a:p>
          <a:p>
            <a:pPr marL="762000" lvl="1" indent="-361950" algn="just"/>
            <a:r>
              <a:rPr lang="es-CL" sz="2000" dirty="0" smtClean="0"/>
              <a:t>Determinación de brechas de personal en EPH, según </a:t>
            </a:r>
            <a:r>
              <a:rPr lang="es-CL" sz="2000" dirty="0"/>
              <a:t>cartera de </a:t>
            </a:r>
            <a:r>
              <a:rPr lang="es-CL" sz="2000" dirty="0" smtClean="0"/>
              <a:t>proyectos de inversión hospitalaria.</a:t>
            </a:r>
            <a:endParaRPr lang="es-CL" sz="2000" dirty="0"/>
          </a:p>
          <a:p>
            <a:pPr algn="just"/>
            <a:endParaRPr lang="es-CL" dirty="0" smtClean="0"/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</p:txBody>
      </p:sp>
      <p:grpSp>
        <p:nvGrpSpPr>
          <p:cNvPr id="16" name="15 Grupo"/>
          <p:cNvGrpSpPr/>
          <p:nvPr/>
        </p:nvGrpSpPr>
        <p:grpSpPr>
          <a:xfrm>
            <a:off x="0" y="5696324"/>
            <a:ext cx="9180512" cy="1189060"/>
            <a:chOff x="-36512" y="5282941"/>
            <a:chExt cx="9180512" cy="1602443"/>
          </a:xfrm>
        </p:grpSpPr>
        <p:pic>
          <p:nvPicPr>
            <p:cNvPr id="1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5282941"/>
              <a:ext cx="1975717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8721"/>
            <a:stretch/>
          </p:blipFill>
          <p:spPr bwMode="auto">
            <a:xfrm>
              <a:off x="1979712" y="5332909"/>
              <a:ext cx="1393667" cy="15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282941"/>
              <a:ext cx="2006914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10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3459"/>
            <a:stretch/>
          </p:blipFill>
          <p:spPr bwMode="auto">
            <a:xfrm>
              <a:off x="5148064" y="5301208"/>
              <a:ext cx="226757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1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155"/>
            <a:stretch/>
          </p:blipFill>
          <p:spPr bwMode="auto">
            <a:xfrm>
              <a:off x="7415642" y="5315477"/>
              <a:ext cx="172835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59786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0040" y="404664"/>
            <a:ext cx="7884368" cy="43204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/>
            <a:r>
              <a:rPr lang="es-C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Mejorar la disponibilidad y distribución del personal sanitario.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0040" y="1268761"/>
            <a:ext cx="8604448" cy="5112568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1950" indent="-361950" algn="just"/>
            <a:r>
              <a:rPr lang="es-CL" b="1" dirty="0">
                <a:solidFill>
                  <a:srgbClr val="595959"/>
                </a:solidFill>
                <a:ea typeface="ヒラギノ角ゴ Pro W3" charset="-128"/>
                <a:cs typeface="ヒラギノ角ゴ Pro W3" charset="-128"/>
              </a:rPr>
              <a:t>Principales resultados Estudio de  Brechas establecimientos de alta y mediana complejidad y APS Municipal:</a:t>
            </a:r>
          </a:p>
          <a:p>
            <a:pPr marL="0" indent="0" algn="just">
              <a:buNone/>
            </a:pPr>
            <a:endParaRPr lang="es-CL" i="1" u="sng" dirty="0" smtClean="0"/>
          </a:p>
          <a:p>
            <a:pPr marL="400050" lvl="1" indent="0" algn="just">
              <a:buNone/>
            </a:pPr>
            <a:r>
              <a:rPr lang="es-CL" sz="1800" i="1" u="sng" dirty="0" smtClean="0"/>
              <a:t>Atención Cerrada (Alta y Mediana Complejidad):</a:t>
            </a:r>
          </a:p>
          <a:p>
            <a:pPr algn="just"/>
            <a:endParaRPr lang="es-CL" dirty="0" smtClean="0"/>
          </a:p>
          <a:p>
            <a:pPr algn="just"/>
            <a:endParaRPr lang="es-CL" dirty="0"/>
          </a:p>
          <a:p>
            <a:pPr algn="just"/>
            <a:endParaRPr lang="es-CL" dirty="0" smtClean="0"/>
          </a:p>
          <a:p>
            <a:pPr marL="0" indent="0" algn="just">
              <a:buNone/>
            </a:pPr>
            <a:endParaRPr lang="es-CL" dirty="0" smtClean="0"/>
          </a:p>
          <a:p>
            <a:pPr algn="just">
              <a:buFontTx/>
              <a:buChar char="-"/>
            </a:pPr>
            <a:endParaRPr lang="es-CL" dirty="0" smtClean="0"/>
          </a:p>
          <a:p>
            <a:pPr algn="just">
              <a:buFontTx/>
              <a:buChar char="-"/>
            </a:pPr>
            <a:r>
              <a:rPr lang="es-CL" sz="1600" dirty="0" smtClean="0"/>
              <a:t>Brecha Total de 4.918 jornadas de 44 horas de personal no médico.</a:t>
            </a:r>
          </a:p>
          <a:p>
            <a:pPr algn="just">
              <a:buFontTx/>
              <a:buChar char="-"/>
            </a:pPr>
            <a:r>
              <a:rPr lang="es-CL" sz="1600" dirty="0" smtClean="0"/>
              <a:t>El 55% se concentra en el estamento de enfermería y un 19% de paramédicos.</a:t>
            </a:r>
          </a:p>
          <a:p>
            <a:pPr algn="just">
              <a:buFontTx/>
              <a:buChar char="-"/>
            </a:pPr>
            <a:endParaRPr lang="es-CL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974"/>
          <a:stretch/>
        </p:blipFill>
        <p:spPr bwMode="auto">
          <a:xfrm>
            <a:off x="827584" y="2701280"/>
            <a:ext cx="7299434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16 Grupo"/>
          <p:cNvGrpSpPr/>
          <p:nvPr/>
        </p:nvGrpSpPr>
        <p:grpSpPr>
          <a:xfrm>
            <a:off x="0" y="5696324"/>
            <a:ext cx="9180512" cy="1189060"/>
            <a:chOff x="-36512" y="5282941"/>
            <a:chExt cx="9180512" cy="1602443"/>
          </a:xfrm>
        </p:grpSpPr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5282941"/>
              <a:ext cx="1975717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8721"/>
            <a:stretch/>
          </p:blipFill>
          <p:spPr bwMode="auto">
            <a:xfrm>
              <a:off x="1979712" y="5332909"/>
              <a:ext cx="1393667" cy="15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5282941"/>
              <a:ext cx="2006914" cy="1552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1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3459"/>
            <a:stretch/>
          </p:blipFill>
          <p:spPr bwMode="auto">
            <a:xfrm>
              <a:off x="5148064" y="5301208"/>
              <a:ext cx="226757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11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155"/>
            <a:stretch/>
          </p:blipFill>
          <p:spPr bwMode="auto">
            <a:xfrm>
              <a:off x="7415642" y="5315477"/>
              <a:ext cx="1728358" cy="1502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72971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powerpoint_Basic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Plantilla_powerpoint_Basica</Template>
  <TotalTime>3833</TotalTime>
  <Words>897</Words>
  <Application>Microsoft Office PowerPoint</Application>
  <PresentationFormat>Presentación en pantalla (4:3)</PresentationFormat>
  <Paragraphs>156</Paragraphs>
  <Slides>21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Plantilla_powerpoint_Basica</vt:lpstr>
      <vt:lpstr>1_Office Theme</vt:lpstr>
      <vt:lpstr>2_Office Theme</vt:lpstr>
      <vt:lpstr>Taller de Planificación y Gestión de RHS Reñaca, V Región </vt:lpstr>
      <vt:lpstr>De la Planificación de RHS…</vt:lpstr>
      <vt:lpstr>Diapositiva 3</vt:lpstr>
      <vt:lpstr>Diapositiva 4</vt:lpstr>
      <vt:lpstr>Diapositiva 5</vt:lpstr>
      <vt:lpstr>Diapositiva 6</vt:lpstr>
      <vt:lpstr>Diapositiva 7</vt:lpstr>
      <vt:lpstr>Mejorar la disponibilidad y distribución del personal sanitario.</vt:lpstr>
      <vt:lpstr>Mejorar la disponibilidad y distribución del personal sanitario.</vt:lpstr>
      <vt:lpstr>Mejorar la disponibilidad y distribución del personal sanitario.</vt:lpstr>
      <vt:lpstr>Mejorar la disponibilidad y distribución del personal sanitario.</vt:lpstr>
      <vt:lpstr>Mejorar la disponibilidad y distribución del personal sanitario.</vt:lpstr>
      <vt:lpstr>Mejorar la disponibilidad y distribución del personal sanitario.</vt:lpstr>
      <vt:lpstr>Mejorar la disponibilidad y distribución del personal sanitario.</vt:lpstr>
      <vt:lpstr>Mejorar la disponibilidad y distribución del personal sanitario.</vt:lpstr>
      <vt:lpstr>Avanzando durante el   2°Semestre 2013…</vt:lpstr>
      <vt:lpstr>Calendarización…</vt:lpstr>
      <vt:lpstr>Calendarización…</vt:lpstr>
      <vt:lpstr>Calendarización…</vt:lpstr>
      <vt:lpstr>Calendarización…</vt:lpstr>
      <vt:lpstr>Gracias.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de La Florida</dc:title>
  <dc:creator>Jazna Mimica</dc:creator>
  <cp:lastModifiedBy>division</cp:lastModifiedBy>
  <cp:revision>495</cp:revision>
  <dcterms:created xsi:type="dcterms:W3CDTF">2011-08-11T16:09:22Z</dcterms:created>
  <dcterms:modified xsi:type="dcterms:W3CDTF">2013-08-27T21:32:22Z</dcterms:modified>
</cp:coreProperties>
</file>