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bookmarkIdSeed="3">
  <p:sldMasterIdLst>
    <p:sldMasterId id="2147483648" r:id="rId1"/>
    <p:sldMasterId id="2147483653" r:id="rId2"/>
    <p:sldMasterId id="2147483665" r:id="rId3"/>
  </p:sldMasterIdLst>
  <p:notesMasterIdLst>
    <p:notesMasterId r:id="rId35"/>
  </p:notesMasterIdLst>
  <p:handoutMasterIdLst>
    <p:handoutMasterId r:id="rId36"/>
  </p:handoutMasterIdLst>
  <p:sldIdLst>
    <p:sldId id="256" r:id="rId4"/>
    <p:sldId id="317" r:id="rId5"/>
    <p:sldId id="364" r:id="rId6"/>
    <p:sldId id="368" r:id="rId7"/>
    <p:sldId id="365" r:id="rId8"/>
    <p:sldId id="349" r:id="rId9"/>
    <p:sldId id="350" r:id="rId10"/>
    <p:sldId id="351" r:id="rId11"/>
    <p:sldId id="352" r:id="rId12"/>
    <p:sldId id="318" r:id="rId13"/>
    <p:sldId id="353" r:id="rId14"/>
    <p:sldId id="369" r:id="rId15"/>
    <p:sldId id="354" r:id="rId16"/>
    <p:sldId id="371" r:id="rId17"/>
    <p:sldId id="355" r:id="rId18"/>
    <p:sldId id="370" r:id="rId19"/>
    <p:sldId id="366" r:id="rId20"/>
    <p:sldId id="357" r:id="rId21"/>
    <p:sldId id="372" r:id="rId22"/>
    <p:sldId id="373" r:id="rId23"/>
    <p:sldId id="356" r:id="rId24"/>
    <p:sldId id="360" r:id="rId25"/>
    <p:sldId id="367" r:id="rId26"/>
    <p:sldId id="359" r:id="rId27"/>
    <p:sldId id="319" r:id="rId28"/>
    <p:sldId id="361" r:id="rId29"/>
    <p:sldId id="374" r:id="rId30"/>
    <p:sldId id="358" r:id="rId31"/>
    <p:sldId id="362" r:id="rId32"/>
    <p:sldId id="375" r:id="rId33"/>
    <p:sldId id="296" r:id="rId34"/>
  </p:sldIdLst>
  <p:sldSz cx="9144000" cy="6858000" type="screen4x3"/>
  <p:notesSz cx="6858000" cy="9144000"/>
  <p:embeddedFontLst>
    <p:embeddedFont>
      <p:font typeface="Verdana" pitchFamily="34" charset="0"/>
      <p:regular r:id="rId37"/>
      <p:bold r:id="rId38"/>
      <p:italic r:id="rId39"/>
      <p:boldItalic r:id="rId40"/>
    </p:embeddedFont>
    <p:embeddedFont>
      <p:font typeface="Swis721 LtCn BT"/>
      <p:regular r:id="rId41"/>
      <p:italic r:id="rId42"/>
    </p:embeddedFont>
    <p:embeddedFont>
      <p:font typeface="Calibri" pitchFamily="34" charset="0"/>
      <p:regular r:id="rId43"/>
      <p:bold r:id="rId44"/>
      <p:italic r:id="rId45"/>
      <p:boldItalic r:id="rId46"/>
    </p:embeddedFont>
    <p:embeddedFont>
      <p:font typeface="Aharoni" pitchFamily="2" charset="-79"/>
      <p:bold r:id="rId47"/>
    </p:embeddedFont>
  </p:embeddedFontLst>
  <p:defaultTextStyle>
    <a:defPPr>
      <a:defRPr lang="en-US"/>
    </a:defPPr>
    <a:lvl1pPr algn="l" defTabSz="457200" rtl="0" fontAlgn="base">
      <a:spcBef>
        <a:spcPct val="0"/>
      </a:spcBef>
      <a:spcAft>
        <a:spcPct val="0"/>
      </a:spcAft>
      <a:defRPr sz="2000" kern="1200">
        <a:solidFill>
          <a:schemeClr val="tx1"/>
        </a:solidFill>
        <a:latin typeface="Verdana" pitchFamily="34" charset="0"/>
        <a:ea typeface="ヒラギノ角ゴ Pro W3" charset="-128"/>
        <a:cs typeface="+mn-cs"/>
      </a:defRPr>
    </a:lvl1pPr>
    <a:lvl2pPr marL="457200" algn="l" defTabSz="457200" rtl="0" fontAlgn="base">
      <a:spcBef>
        <a:spcPct val="0"/>
      </a:spcBef>
      <a:spcAft>
        <a:spcPct val="0"/>
      </a:spcAft>
      <a:defRPr sz="2000" kern="1200">
        <a:solidFill>
          <a:schemeClr val="tx1"/>
        </a:solidFill>
        <a:latin typeface="Verdana" pitchFamily="34" charset="0"/>
        <a:ea typeface="ヒラギノ角ゴ Pro W3" charset="-128"/>
        <a:cs typeface="+mn-cs"/>
      </a:defRPr>
    </a:lvl2pPr>
    <a:lvl3pPr marL="914400" algn="l" defTabSz="457200" rtl="0" fontAlgn="base">
      <a:spcBef>
        <a:spcPct val="0"/>
      </a:spcBef>
      <a:spcAft>
        <a:spcPct val="0"/>
      </a:spcAft>
      <a:defRPr sz="2000" kern="1200">
        <a:solidFill>
          <a:schemeClr val="tx1"/>
        </a:solidFill>
        <a:latin typeface="Verdana" pitchFamily="34" charset="0"/>
        <a:ea typeface="ヒラギノ角ゴ Pro W3" charset="-128"/>
        <a:cs typeface="+mn-cs"/>
      </a:defRPr>
    </a:lvl3pPr>
    <a:lvl4pPr marL="1371600" algn="l" defTabSz="457200" rtl="0" fontAlgn="base">
      <a:spcBef>
        <a:spcPct val="0"/>
      </a:spcBef>
      <a:spcAft>
        <a:spcPct val="0"/>
      </a:spcAft>
      <a:defRPr sz="2000" kern="1200">
        <a:solidFill>
          <a:schemeClr val="tx1"/>
        </a:solidFill>
        <a:latin typeface="Verdana" pitchFamily="34" charset="0"/>
        <a:ea typeface="ヒラギノ角ゴ Pro W3" charset="-128"/>
        <a:cs typeface="+mn-cs"/>
      </a:defRPr>
    </a:lvl4pPr>
    <a:lvl5pPr marL="1828800" algn="l" defTabSz="457200" rtl="0" fontAlgn="base">
      <a:spcBef>
        <a:spcPct val="0"/>
      </a:spcBef>
      <a:spcAft>
        <a:spcPct val="0"/>
      </a:spcAft>
      <a:defRPr sz="2000" kern="1200">
        <a:solidFill>
          <a:schemeClr val="tx1"/>
        </a:solidFill>
        <a:latin typeface="Verdana" pitchFamily="34" charset="0"/>
        <a:ea typeface="ヒラギノ角ゴ Pro W3" charset="-128"/>
        <a:cs typeface="+mn-cs"/>
      </a:defRPr>
    </a:lvl5pPr>
    <a:lvl6pPr marL="2286000" algn="l" defTabSz="914400" rtl="0" eaLnBrk="1" latinLnBrk="0" hangingPunct="1">
      <a:defRPr sz="2000" kern="1200">
        <a:solidFill>
          <a:schemeClr val="tx1"/>
        </a:solidFill>
        <a:latin typeface="Verdana" pitchFamily="34" charset="0"/>
        <a:ea typeface="ヒラギノ角ゴ Pro W3" charset="-128"/>
        <a:cs typeface="+mn-cs"/>
      </a:defRPr>
    </a:lvl6pPr>
    <a:lvl7pPr marL="2743200" algn="l" defTabSz="914400" rtl="0" eaLnBrk="1" latinLnBrk="0" hangingPunct="1">
      <a:defRPr sz="2000" kern="1200">
        <a:solidFill>
          <a:schemeClr val="tx1"/>
        </a:solidFill>
        <a:latin typeface="Verdana" pitchFamily="34" charset="0"/>
        <a:ea typeface="ヒラギノ角ゴ Pro W3" charset="-128"/>
        <a:cs typeface="+mn-cs"/>
      </a:defRPr>
    </a:lvl7pPr>
    <a:lvl8pPr marL="3200400" algn="l" defTabSz="914400" rtl="0" eaLnBrk="1" latinLnBrk="0" hangingPunct="1">
      <a:defRPr sz="2000" kern="1200">
        <a:solidFill>
          <a:schemeClr val="tx1"/>
        </a:solidFill>
        <a:latin typeface="Verdana" pitchFamily="34" charset="0"/>
        <a:ea typeface="ヒラギノ角ゴ Pro W3" charset="-128"/>
        <a:cs typeface="+mn-cs"/>
      </a:defRPr>
    </a:lvl8pPr>
    <a:lvl9pPr marL="3657600" algn="l" defTabSz="914400" rtl="0" eaLnBrk="1" latinLnBrk="0" hangingPunct="1">
      <a:defRPr sz="2000" kern="1200">
        <a:solidFill>
          <a:schemeClr val="tx1"/>
        </a:solidFill>
        <a:latin typeface="Verdana"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CCECFF"/>
    <a:srgbClr val="0B50B5"/>
    <a:srgbClr val="78953D"/>
    <a:srgbClr val="0D32E9"/>
    <a:srgbClr val="808080"/>
    <a:srgbClr val="99CCFF"/>
    <a:srgbClr val="E10202"/>
    <a:srgbClr val="EF4144"/>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EBBBCC-DAD2-459C-BE2E-F6DE35CF9A28}" styleName="Estilo oscuro 2 - Énfasis 3/Énfasis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3943" autoAdjust="0"/>
  </p:normalViewPr>
  <p:slideViewPr>
    <p:cSldViewPr snapToObjects="1">
      <p:cViewPr>
        <p:scale>
          <a:sx n="117" d="100"/>
          <a:sy n="117" d="100"/>
        </p:scale>
        <p:origin x="-150" y="1656"/>
      </p:cViewPr>
      <p:guideLst>
        <p:guide orient="horz" pos="-4"/>
        <p:guide pos="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font" Target="fonts/font3.fntdata"/><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font" Target="fonts/font6.fntdata"/><Relationship Id="rId47" Type="http://schemas.openxmlformats.org/officeDocument/2006/relationships/font" Target="fonts/font11.fntdata"/><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font" Target="fonts/font2.fntdata"/><Relationship Id="rId46" Type="http://schemas.openxmlformats.org/officeDocument/2006/relationships/font" Target="fonts/font10.fntdata"/><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font" Target="fonts/font1.fntdata"/><Relationship Id="rId40" Type="http://schemas.openxmlformats.org/officeDocument/2006/relationships/font" Target="fonts/font4.fntdata"/><Relationship Id="rId45" Type="http://schemas.openxmlformats.org/officeDocument/2006/relationships/font" Target="fonts/font9.fntdata"/><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font" Target="fonts/font8.fntdata"/><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43" Type="http://schemas.openxmlformats.org/officeDocument/2006/relationships/font" Target="fonts/font7.fntdata"/><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 W3" charset="-128"/>
                <a:cs typeface="+mn-cs"/>
              </a:defRPr>
            </a:lvl1pPr>
          </a:lstStyle>
          <a:p>
            <a:pPr>
              <a:defRPr/>
            </a:pPr>
            <a:endParaRPr lang="es-CL"/>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 W3" charset="-128"/>
                <a:cs typeface="+mn-cs"/>
              </a:defRPr>
            </a:lvl1pPr>
          </a:lstStyle>
          <a:p>
            <a:pPr>
              <a:defRPr/>
            </a:pPr>
            <a:fld id="{04DDB588-8BE8-4D81-A17E-2497210EB9F2}" type="datetimeFigureOut">
              <a:rPr lang="es-CL"/>
              <a:pPr>
                <a:defRPr/>
              </a:pPr>
              <a:t>22-08-2013</a:t>
            </a:fld>
            <a:endParaRPr lang="es-CL"/>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 W3" charset="-128"/>
                <a:cs typeface="+mn-cs"/>
              </a:defRPr>
            </a:lvl1pPr>
          </a:lstStyle>
          <a:p>
            <a:pPr>
              <a:defRPr/>
            </a:pPr>
            <a:endParaRPr lang="es-CL"/>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 W3" charset="-128"/>
                <a:cs typeface="+mn-cs"/>
              </a:defRPr>
            </a:lvl1pPr>
          </a:lstStyle>
          <a:p>
            <a:pPr>
              <a:defRPr/>
            </a:pPr>
            <a:fld id="{7E54F45F-3CB5-4B70-AAC5-654B7E0FF093}" type="slidenum">
              <a:rPr lang="es-CL"/>
              <a:pPr>
                <a:defRPr/>
              </a:pPr>
              <a:t>‹Nº›</a:t>
            </a:fld>
            <a:endParaRPr lang="es-CL"/>
          </a:p>
        </p:txBody>
      </p:sp>
    </p:spTree>
    <p:extLst>
      <p:ext uri="{BB962C8B-B14F-4D97-AF65-F5344CB8AC3E}">
        <p14:creationId xmlns:p14="http://schemas.microsoft.com/office/powerpoint/2010/main" val="1996073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ヒラギノ角ゴ Pro W3" charset="0"/>
                <a:cs typeface="ヒラギノ角ゴ Pro W3" charset="0"/>
              </a:defRPr>
            </a:lvl1pPr>
          </a:lstStyle>
          <a:p>
            <a:pPr>
              <a:defRPr/>
            </a:pPr>
            <a:endParaRPr lang="es-E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ea typeface="ヒラギノ角ゴ Pro W3" charset="-128"/>
                <a:cs typeface="+mn-cs"/>
              </a:defRPr>
            </a:lvl1pPr>
          </a:lstStyle>
          <a:p>
            <a:pPr>
              <a:defRPr/>
            </a:pPr>
            <a:fld id="{70A4B01E-DABF-4001-8D0C-F46AE8B1622C}" type="datetime1">
              <a:rPr lang="en-US"/>
              <a:pPr>
                <a:defRPr/>
              </a:pPr>
              <a:t>8/22/2013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s-E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ea typeface="ヒラギノ角ゴ Pro W3" charset="-128"/>
                <a:cs typeface="+mn-cs"/>
              </a:defRPr>
            </a:lvl1pPr>
          </a:lstStyle>
          <a:p>
            <a:pPr>
              <a:defRPr/>
            </a:pPr>
            <a:fld id="{02D582D2-A8DA-4837-AC1B-BDB1005A8124}" type="slidenum">
              <a:rPr lang="en-US"/>
              <a:pPr>
                <a:defRPr/>
              </a:pPr>
              <a:t>‹Nº›</a:t>
            </a:fld>
            <a:endParaRPr lang="en-US"/>
          </a:p>
        </p:txBody>
      </p:sp>
    </p:spTree>
    <p:extLst>
      <p:ext uri="{BB962C8B-B14F-4D97-AF65-F5344CB8AC3E}">
        <p14:creationId xmlns:p14="http://schemas.microsoft.com/office/powerpoint/2010/main" val="519027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92" tIns="46246" rIns="92492" bIns="46246"/>
          <a:lstStyle/>
          <a:p>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080F09F7-F3FF-48E9-897E-3E51E37EEF92}" type="datetime1">
              <a:rPr lang="en-US"/>
              <a:pPr>
                <a:defRPr/>
              </a:pPr>
              <a:t>8/22/2013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DC918365-2BE3-4745-991C-7C662F97954B}" type="slidenum">
              <a:rPr lang="en-US"/>
              <a:pPr>
                <a:defRPr/>
              </a:pPr>
              <a:t>‹Nº›</a:t>
            </a:fld>
            <a:endParaRPr lang="en-US"/>
          </a:p>
        </p:txBody>
      </p:sp>
    </p:spTree>
    <p:extLst>
      <p:ext uri="{BB962C8B-B14F-4D97-AF65-F5344CB8AC3E}">
        <p14:creationId xmlns:p14="http://schemas.microsoft.com/office/powerpoint/2010/main" val="1074833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ES"/>
          </a:p>
        </p:txBody>
      </p:sp>
      <p:sp>
        <p:nvSpPr>
          <p:cNvPr id="4" name="Slide Number Placeholder 4"/>
          <p:cNvSpPr>
            <a:spLocks noGrp="1"/>
          </p:cNvSpPr>
          <p:nvPr>
            <p:ph type="sldNum" sz="quarter" idx="11"/>
          </p:nvPr>
        </p:nvSpPr>
        <p:spPr/>
        <p:txBody>
          <a:bodyPr/>
          <a:lstStyle>
            <a:lvl1pPr>
              <a:defRPr/>
            </a:lvl1pPr>
          </a:lstStyle>
          <a:p>
            <a:pPr>
              <a:defRPr/>
            </a:pPr>
            <a:fld id="{D646A5AD-F533-4BD0-8101-C3C04DC8081C}" type="slidenum">
              <a:rPr lang="en-US"/>
              <a:pPr>
                <a:defRPr/>
              </a:pPr>
              <a:t>‹Nº›</a:t>
            </a:fld>
            <a:endParaRPr lang="en-US"/>
          </a:p>
        </p:txBody>
      </p:sp>
    </p:spTree>
    <p:extLst>
      <p:ext uri="{BB962C8B-B14F-4D97-AF65-F5344CB8AC3E}">
        <p14:creationId xmlns:p14="http://schemas.microsoft.com/office/powerpoint/2010/main" val="427191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ES"/>
          </a:p>
        </p:txBody>
      </p:sp>
      <p:sp>
        <p:nvSpPr>
          <p:cNvPr id="3" name="Slide Number Placeholder 3"/>
          <p:cNvSpPr>
            <a:spLocks noGrp="1"/>
          </p:cNvSpPr>
          <p:nvPr>
            <p:ph type="sldNum" sz="quarter" idx="11"/>
          </p:nvPr>
        </p:nvSpPr>
        <p:spPr/>
        <p:txBody>
          <a:bodyPr/>
          <a:lstStyle>
            <a:lvl1pPr>
              <a:defRPr/>
            </a:lvl1pPr>
          </a:lstStyle>
          <a:p>
            <a:pPr>
              <a:defRPr/>
            </a:pPr>
            <a:fld id="{724C7187-7701-498B-98D2-74C6E63678BC}" type="slidenum">
              <a:rPr lang="en-US"/>
              <a:pPr>
                <a:defRPr/>
              </a:pPr>
              <a:t>‹Nº›</a:t>
            </a:fld>
            <a:endParaRPr lang="en-US"/>
          </a:p>
        </p:txBody>
      </p:sp>
    </p:spTree>
    <p:extLst>
      <p:ext uri="{BB962C8B-B14F-4D97-AF65-F5344CB8AC3E}">
        <p14:creationId xmlns:p14="http://schemas.microsoft.com/office/powerpoint/2010/main" val="2604302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10"/>
          <p:cNvSpPr>
            <a:spLocks noChangeArrowheads="1"/>
          </p:cNvSpPr>
          <p:nvPr userDrawn="1"/>
        </p:nvSpPr>
        <p:spPr bwMode="auto">
          <a:xfrm>
            <a:off x="0" y="6589713"/>
            <a:ext cx="19494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914400"/>
            <a:r>
              <a:rPr lang="en-US" sz="1000">
                <a:solidFill>
                  <a:srgbClr val="898989"/>
                </a:solidFill>
                <a:latin typeface="Arial" charset="0"/>
              </a:rPr>
              <a:t>Ministerio del Salud | DGRRHH</a:t>
            </a:r>
            <a:endParaRPr lang="es-CL" sz="1000">
              <a:solidFill>
                <a:srgbClr val="898989"/>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a:defRPr/>
            </a:lvl1pPr>
          </a:lstStyle>
          <a:p>
            <a:pPr>
              <a:defRPr/>
            </a:pPr>
            <a:fld id="{7F4F7F01-319E-4F1C-A078-B36F8A6F2F43}" type="slidenum">
              <a:rPr lang="en-US"/>
              <a:pPr>
                <a:defRPr/>
              </a:pPr>
              <a:t>‹Nº›</a:t>
            </a:fld>
            <a:endParaRPr lang="en-US"/>
          </a:p>
        </p:txBody>
      </p:sp>
    </p:spTree>
    <p:extLst>
      <p:ext uri="{BB962C8B-B14F-4D97-AF65-F5344CB8AC3E}">
        <p14:creationId xmlns:p14="http://schemas.microsoft.com/office/powerpoint/2010/main" val="2811731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ES"/>
          </a:p>
        </p:txBody>
      </p:sp>
      <p:sp>
        <p:nvSpPr>
          <p:cNvPr id="6" name="Slide Number Placeholder 6"/>
          <p:cNvSpPr>
            <a:spLocks noGrp="1"/>
          </p:cNvSpPr>
          <p:nvPr>
            <p:ph type="sldNum" sz="quarter" idx="11"/>
          </p:nvPr>
        </p:nvSpPr>
        <p:spPr/>
        <p:txBody>
          <a:bodyPr/>
          <a:lstStyle>
            <a:lvl1pPr>
              <a:defRPr/>
            </a:lvl1pPr>
          </a:lstStyle>
          <a:p>
            <a:pPr>
              <a:defRPr/>
            </a:pPr>
            <a:fld id="{0BC0FF7B-E1EC-4751-A32D-A3547E3F8B56}" type="slidenum">
              <a:rPr lang="en-US"/>
              <a:pPr>
                <a:defRPr/>
              </a:pPr>
              <a:t>‹Nº›</a:t>
            </a:fld>
            <a:endParaRPr lang="en-US"/>
          </a:p>
        </p:txBody>
      </p:sp>
    </p:spTree>
    <p:extLst>
      <p:ext uri="{BB962C8B-B14F-4D97-AF65-F5344CB8AC3E}">
        <p14:creationId xmlns:p14="http://schemas.microsoft.com/office/powerpoint/2010/main" val="113792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a:p>
        </p:txBody>
      </p:sp>
      <p:sp>
        <p:nvSpPr>
          <p:cNvPr id="5" name="Slide Number Placeholder 5"/>
          <p:cNvSpPr>
            <a:spLocks noGrp="1"/>
          </p:cNvSpPr>
          <p:nvPr>
            <p:ph type="sldNum" sz="quarter" idx="11"/>
          </p:nvPr>
        </p:nvSpPr>
        <p:spPr/>
        <p:txBody>
          <a:bodyPr/>
          <a:lstStyle>
            <a:lvl1pPr>
              <a:defRPr/>
            </a:lvl1pPr>
          </a:lstStyle>
          <a:p>
            <a:pPr>
              <a:defRPr/>
            </a:pPr>
            <a:fld id="{EEACAD6B-3444-4ABA-A44E-30FCC86FA7E5}" type="slidenum">
              <a:rPr lang="en-US"/>
              <a:pPr>
                <a:defRPr/>
              </a:pPr>
              <a:t>‹Nº›</a:t>
            </a:fld>
            <a:endParaRPr lang="en-US"/>
          </a:p>
        </p:txBody>
      </p:sp>
    </p:spTree>
    <p:extLst>
      <p:ext uri="{BB962C8B-B14F-4D97-AF65-F5344CB8AC3E}">
        <p14:creationId xmlns:p14="http://schemas.microsoft.com/office/powerpoint/2010/main" val="2771206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ES"/>
          </a:p>
        </p:txBody>
      </p:sp>
      <p:sp>
        <p:nvSpPr>
          <p:cNvPr id="5" name="Slide Number Placeholder 5"/>
          <p:cNvSpPr>
            <a:spLocks noGrp="1"/>
          </p:cNvSpPr>
          <p:nvPr>
            <p:ph type="sldNum" sz="quarter" idx="11"/>
          </p:nvPr>
        </p:nvSpPr>
        <p:spPr/>
        <p:txBody>
          <a:bodyPr/>
          <a:lstStyle>
            <a:lvl1pPr>
              <a:defRPr/>
            </a:lvl1pPr>
          </a:lstStyle>
          <a:p>
            <a:pPr>
              <a:defRPr/>
            </a:pPr>
            <a:fld id="{C4E33597-391D-4E36-A78B-4DF4FBBB8923}" type="slidenum">
              <a:rPr lang="en-US"/>
              <a:pPr>
                <a:defRPr/>
              </a:pPr>
              <a:t>‹Nº›</a:t>
            </a:fld>
            <a:endParaRPr lang="en-US"/>
          </a:p>
        </p:txBody>
      </p:sp>
    </p:spTree>
    <p:extLst>
      <p:ext uri="{BB962C8B-B14F-4D97-AF65-F5344CB8AC3E}">
        <p14:creationId xmlns:p14="http://schemas.microsoft.com/office/powerpoint/2010/main" val="834149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665905B4-6614-4EC6-B736-594C61D09E0B}" type="datetime1">
              <a:rPr lang="en-US"/>
              <a:pPr>
                <a:defRPr/>
              </a:pPr>
              <a:t>8/22/2013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FB52F1C1-0B73-4DE0-8D09-B9C6CC1DB378}" type="slidenum">
              <a:rPr lang="en-US"/>
              <a:pPr>
                <a:defRPr/>
              </a:pPr>
              <a:t>‹Nº›</a:t>
            </a:fld>
            <a:endParaRPr lang="en-US"/>
          </a:p>
        </p:txBody>
      </p:sp>
    </p:spTree>
    <p:extLst>
      <p:ext uri="{BB962C8B-B14F-4D97-AF65-F5344CB8AC3E}">
        <p14:creationId xmlns:p14="http://schemas.microsoft.com/office/powerpoint/2010/main" val="958980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1A64ED4F-20D7-425F-BD80-8EBC44B63967}" type="datetime1">
              <a:rPr lang="en-US"/>
              <a:pPr>
                <a:defRPr/>
              </a:pPr>
              <a:t>8/22/2013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455C0498-5AE7-4FE6-A4C5-8CD91361850D}" type="slidenum">
              <a:rPr lang="en-US"/>
              <a:pPr>
                <a:defRPr/>
              </a:pPr>
              <a:t>‹Nº›</a:t>
            </a:fld>
            <a:endParaRPr lang="en-US"/>
          </a:p>
        </p:txBody>
      </p:sp>
    </p:spTree>
    <p:extLst>
      <p:ext uri="{BB962C8B-B14F-4D97-AF65-F5344CB8AC3E}">
        <p14:creationId xmlns:p14="http://schemas.microsoft.com/office/powerpoint/2010/main" val="31320671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E27A995A-8581-419C-BB7A-06D4A14BB2D7}" type="datetime1">
              <a:rPr lang="en-US"/>
              <a:pPr>
                <a:defRPr/>
              </a:pPr>
              <a:t>8/22/2013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E7BEA39E-3801-4B17-A7EC-4972D343001A}" type="slidenum">
              <a:rPr lang="en-US"/>
              <a:pPr>
                <a:defRPr/>
              </a:pPr>
              <a:t>‹Nº›</a:t>
            </a:fld>
            <a:endParaRPr lang="en-US"/>
          </a:p>
        </p:txBody>
      </p:sp>
    </p:spTree>
    <p:extLst>
      <p:ext uri="{BB962C8B-B14F-4D97-AF65-F5344CB8AC3E}">
        <p14:creationId xmlns:p14="http://schemas.microsoft.com/office/powerpoint/2010/main" val="26691738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E365FA8D-DD8B-48F3-8A86-B694195383AF}" type="datetime1">
              <a:rPr lang="en-US"/>
              <a:pPr>
                <a:defRPr/>
              </a:pPr>
              <a:t>8/22/2013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8C744527-C795-4F13-B7E5-1AC6F3E64074}" type="slidenum">
              <a:rPr lang="en-US"/>
              <a:pPr>
                <a:defRPr/>
              </a:pPr>
              <a:t>‹Nº›</a:t>
            </a:fld>
            <a:endParaRPr lang="en-US"/>
          </a:p>
        </p:txBody>
      </p:sp>
    </p:spTree>
    <p:extLst>
      <p:ext uri="{BB962C8B-B14F-4D97-AF65-F5344CB8AC3E}">
        <p14:creationId xmlns:p14="http://schemas.microsoft.com/office/powerpoint/2010/main" val="404002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7D88CF18-C7DC-4536-BC5B-10E036FAEA0D}" type="datetime1">
              <a:rPr lang="en-US"/>
              <a:pPr>
                <a:defRPr/>
              </a:pPr>
              <a:t>8/22/2013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EC96DDB2-6E9B-4140-A727-D79B3412F80C}" type="slidenum">
              <a:rPr lang="en-US"/>
              <a:pPr>
                <a:defRPr/>
              </a:pPr>
              <a:t>‹Nº›</a:t>
            </a:fld>
            <a:endParaRPr lang="en-US"/>
          </a:p>
        </p:txBody>
      </p:sp>
    </p:spTree>
    <p:extLst>
      <p:ext uri="{BB962C8B-B14F-4D97-AF65-F5344CB8AC3E}">
        <p14:creationId xmlns:p14="http://schemas.microsoft.com/office/powerpoint/2010/main" val="29507757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504A30D8-76E9-4156-BE9F-1E129E9CCDEA}" type="datetime1">
              <a:rPr lang="en-US"/>
              <a:pPr>
                <a:defRPr/>
              </a:pPr>
              <a:t>8/22/2013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109B8FD9-0F8E-4807-8CC4-9BC1A92EBBCC}" type="slidenum">
              <a:rPr lang="en-US"/>
              <a:pPr>
                <a:defRPr/>
              </a:pPr>
              <a:t>‹Nº›</a:t>
            </a:fld>
            <a:endParaRPr lang="en-US"/>
          </a:p>
        </p:txBody>
      </p:sp>
    </p:spTree>
    <p:extLst>
      <p:ext uri="{BB962C8B-B14F-4D97-AF65-F5344CB8AC3E}">
        <p14:creationId xmlns:p14="http://schemas.microsoft.com/office/powerpoint/2010/main" val="1669530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4B0FD6B1-18C0-45D3-9A70-58FCD5FE9A21}" type="datetime1">
              <a:rPr lang="en-US"/>
              <a:pPr>
                <a:defRPr/>
              </a:pPr>
              <a:t>8/22/2013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D0C04DA1-8075-4333-A0D7-A48F9FA81CDC}" type="slidenum">
              <a:rPr lang="en-US"/>
              <a:pPr>
                <a:defRPr/>
              </a:pPr>
              <a:t>‹Nº›</a:t>
            </a:fld>
            <a:endParaRPr lang="en-US"/>
          </a:p>
        </p:txBody>
      </p:sp>
    </p:spTree>
    <p:extLst>
      <p:ext uri="{BB962C8B-B14F-4D97-AF65-F5344CB8AC3E}">
        <p14:creationId xmlns:p14="http://schemas.microsoft.com/office/powerpoint/2010/main" val="18697320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27FF2B19-3596-4977-8BA9-A4FFFE91658B}" type="datetime1">
              <a:rPr lang="en-US"/>
              <a:pPr>
                <a:defRPr/>
              </a:pPr>
              <a:t>8/22/2013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AEBF236E-F7B8-4051-91BE-7A836356054B}" type="slidenum">
              <a:rPr lang="en-US"/>
              <a:pPr>
                <a:defRPr/>
              </a:pPr>
              <a:t>‹Nº›</a:t>
            </a:fld>
            <a:endParaRPr lang="en-US"/>
          </a:p>
        </p:txBody>
      </p:sp>
    </p:spTree>
    <p:extLst>
      <p:ext uri="{BB962C8B-B14F-4D97-AF65-F5344CB8AC3E}">
        <p14:creationId xmlns:p14="http://schemas.microsoft.com/office/powerpoint/2010/main" val="8828743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19549212-A492-4F58-956A-0FA773FB4676}" type="datetime1">
              <a:rPr lang="en-US"/>
              <a:pPr>
                <a:defRPr/>
              </a:pPr>
              <a:t>8/22/2013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5BEB8B43-EF22-475B-85FB-B02FD5D4871E}" type="slidenum">
              <a:rPr lang="en-US"/>
              <a:pPr>
                <a:defRPr/>
              </a:pPr>
              <a:t>‹Nº›</a:t>
            </a:fld>
            <a:endParaRPr lang="en-US"/>
          </a:p>
        </p:txBody>
      </p:sp>
    </p:spTree>
    <p:extLst>
      <p:ext uri="{BB962C8B-B14F-4D97-AF65-F5344CB8AC3E}">
        <p14:creationId xmlns:p14="http://schemas.microsoft.com/office/powerpoint/2010/main" val="27229179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40412F22-FBD8-4037-84D0-58245863055B}" type="datetime1">
              <a:rPr lang="en-US"/>
              <a:pPr>
                <a:defRPr/>
              </a:pPr>
              <a:t>8/22/2013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C9076F71-A128-49F6-BC22-3D061A236751}" type="slidenum">
              <a:rPr lang="en-US"/>
              <a:pPr>
                <a:defRPr/>
              </a:pPr>
              <a:t>‹Nº›</a:t>
            </a:fld>
            <a:endParaRPr lang="en-US"/>
          </a:p>
        </p:txBody>
      </p:sp>
    </p:spTree>
    <p:extLst>
      <p:ext uri="{BB962C8B-B14F-4D97-AF65-F5344CB8AC3E}">
        <p14:creationId xmlns:p14="http://schemas.microsoft.com/office/powerpoint/2010/main" val="40630963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60F633FD-62B2-4631-AF0A-222F9365E4FA}" type="datetime1">
              <a:rPr lang="en-US"/>
              <a:pPr>
                <a:defRPr/>
              </a:pPr>
              <a:t>8/22/2013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0DD9D7D5-936C-4305-9E29-1D6C92D6B190}" type="slidenum">
              <a:rPr lang="en-US"/>
              <a:pPr>
                <a:defRPr/>
              </a:pPr>
              <a:t>‹Nº›</a:t>
            </a:fld>
            <a:endParaRPr lang="en-US"/>
          </a:p>
        </p:txBody>
      </p:sp>
    </p:spTree>
    <p:extLst>
      <p:ext uri="{BB962C8B-B14F-4D97-AF65-F5344CB8AC3E}">
        <p14:creationId xmlns:p14="http://schemas.microsoft.com/office/powerpoint/2010/main" val="40178233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198AE833-C539-4004-8832-EB78FC4A72FB}" type="datetime1">
              <a:rPr lang="en-US"/>
              <a:pPr>
                <a:defRPr/>
              </a:pPr>
              <a:t>8/22/2013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1D277DFC-4E6E-4663-BFC4-4C4C19BA67F2}" type="slidenum">
              <a:rPr lang="en-US"/>
              <a:pPr>
                <a:defRPr/>
              </a:pPr>
              <a:t>‹Nº›</a:t>
            </a:fld>
            <a:endParaRPr lang="en-US"/>
          </a:p>
        </p:txBody>
      </p:sp>
    </p:spTree>
    <p:extLst>
      <p:ext uri="{BB962C8B-B14F-4D97-AF65-F5344CB8AC3E}">
        <p14:creationId xmlns:p14="http://schemas.microsoft.com/office/powerpoint/2010/main" val="401420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D5553FFB-566D-4CF2-B405-DFA8AF28533C}" type="datetime1">
              <a:rPr lang="en-US"/>
              <a:pPr>
                <a:defRPr/>
              </a:pPr>
              <a:t>8/22/2013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2699B74F-AB07-4755-B01B-0B8E9354A632}" type="slidenum">
              <a:rPr lang="en-US"/>
              <a:pPr>
                <a:defRPr/>
              </a:pPr>
              <a:t>‹Nº›</a:t>
            </a:fld>
            <a:endParaRPr lang="en-US"/>
          </a:p>
        </p:txBody>
      </p:sp>
    </p:spTree>
    <p:extLst>
      <p:ext uri="{BB962C8B-B14F-4D97-AF65-F5344CB8AC3E}">
        <p14:creationId xmlns:p14="http://schemas.microsoft.com/office/powerpoint/2010/main" val="311190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BF38C2DB-9DDB-448E-9D8F-E52ADE59E930}" type="datetime1">
              <a:rPr lang="en-US"/>
              <a:pPr>
                <a:defRPr/>
              </a:pPr>
              <a:t>8/22/2013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B10D9545-93AF-4E3B-BE11-BE60EA5691CE}" type="slidenum">
              <a:rPr lang="en-US"/>
              <a:pPr>
                <a:defRPr/>
              </a:pPr>
              <a:t>‹Nº›</a:t>
            </a:fld>
            <a:endParaRPr lang="en-US"/>
          </a:p>
        </p:txBody>
      </p:sp>
    </p:spTree>
    <p:extLst>
      <p:ext uri="{BB962C8B-B14F-4D97-AF65-F5344CB8AC3E}">
        <p14:creationId xmlns:p14="http://schemas.microsoft.com/office/powerpoint/2010/main" val="576012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6CB0D78E-ED37-481B-9428-2FEF886D8583}" type="datetime1">
              <a:rPr lang="en-US"/>
              <a:pPr>
                <a:defRPr/>
              </a:pPr>
              <a:t>8/22/2013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C50E84AD-A550-454D-9E0B-59CBFA540EF2}" type="slidenum">
              <a:rPr lang="en-US"/>
              <a:pPr>
                <a:defRPr/>
              </a:pPr>
              <a:t>‹Nº›</a:t>
            </a:fld>
            <a:endParaRPr lang="en-US"/>
          </a:p>
        </p:txBody>
      </p:sp>
    </p:spTree>
    <p:extLst>
      <p:ext uri="{BB962C8B-B14F-4D97-AF65-F5344CB8AC3E}">
        <p14:creationId xmlns:p14="http://schemas.microsoft.com/office/powerpoint/2010/main" val="128274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8D5C7D82-BE29-4F6A-A7A6-DB9FD148418A}" type="slidenum">
              <a:rPr lang="en-US"/>
              <a:pPr>
                <a:defRPr/>
              </a:pPr>
              <a:t>‹Nº›</a:t>
            </a:fld>
            <a:endParaRPr lang="en-US"/>
          </a:p>
        </p:txBody>
      </p:sp>
    </p:spTree>
    <p:extLst>
      <p:ext uri="{BB962C8B-B14F-4D97-AF65-F5344CB8AC3E}">
        <p14:creationId xmlns:p14="http://schemas.microsoft.com/office/powerpoint/2010/main" val="2006485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AFA47BC8-657E-4CEC-81D8-1ADF456A3293}" type="datetime1">
              <a:rPr lang="en-US"/>
              <a:pPr>
                <a:defRPr/>
              </a:pPr>
              <a:t>8/22/2013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9C6ED2FF-4D2E-44E3-8611-8E5B315DFBE1}" type="slidenum">
              <a:rPr lang="en-US"/>
              <a:pPr>
                <a:defRPr/>
              </a:pPr>
              <a:t>‹Nº›</a:t>
            </a:fld>
            <a:endParaRPr lang="en-US"/>
          </a:p>
        </p:txBody>
      </p:sp>
    </p:spTree>
    <p:extLst>
      <p:ext uri="{BB962C8B-B14F-4D97-AF65-F5344CB8AC3E}">
        <p14:creationId xmlns:p14="http://schemas.microsoft.com/office/powerpoint/2010/main" val="28140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0ABC5117-17F3-44D8-A294-AAD2EDE4A0B4}" type="datetime1">
              <a:rPr lang="en-US"/>
              <a:pPr>
                <a:defRPr/>
              </a:pPr>
              <a:t>8/22/2013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s-ES"/>
          </a:p>
        </p:txBody>
      </p:sp>
      <p:sp>
        <p:nvSpPr>
          <p:cNvPr id="7" name="Slide Number Placeholder 6"/>
          <p:cNvSpPr>
            <a:spLocks noGrp="1"/>
          </p:cNvSpPr>
          <p:nvPr>
            <p:ph type="sldNum" sz="quarter" idx="12"/>
          </p:nvPr>
        </p:nvSpPr>
        <p:spPr/>
        <p:txBody>
          <a:bodyPr/>
          <a:lstStyle>
            <a:lvl1pPr>
              <a:defRPr/>
            </a:lvl1pPr>
          </a:lstStyle>
          <a:p>
            <a:pPr>
              <a:defRPr/>
            </a:pPr>
            <a:fld id="{3A1B4CBD-4D7D-405D-BE01-E9B81F1925E3}" type="slidenum">
              <a:rPr lang="en-US"/>
              <a:pPr>
                <a:defRPr/>
              </a:pPr>
              <a:t>‹Nº›</a:t>
            </a:fld>
            <a:endParaRPr lang="en-US"/>
          </a:p>
        </p:txBody>
      </p:sp>
    </p:spTree>
    <p:extLst>
      <p:ext uri="{BB962C8B-B14F-4D97-AF65-F5344CB8AC3E}">
        <p14:creationId xmlns:p14="http://schemas.microsoft.com/office/powerpoint/2010/main" val="3536330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ea typeface="ヒラギノ角ゴ Pro W3" charset="-128"/>
                <a:cs typeface="+mn-cs"/>
              </a:defRPr>
            </a:lvl1pPr>
          </a:lstStyle>
          <a:p>
            <a:pPr>
              <a:defRPr/>
            </a:pPr>
            <a:fld id="{1573CCD9-4B3D-4A1A-B778-40E6B0561D2E}" type="datetime1">
              <a:rPr lang="en-US"/>
              <a:pPr>
                <a:defRPr/>
              </a:pPr>
              <a:t>8/22/2013</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s-ES"/>
          </a:p>
        </p:txBody>
      </p:sp>
      <p:sp>
        <p:nvSpPr>
          <p:cNvPr id="9" name="Slide Number Placeholder 8"/>
          <p:cNvSpPr>
            <a:spLocks noGrp="1"/>
          </p:cNvSpPr>
          <p:nvPr>
            <p:ph type="sldNum" sz="quarter" idx="12"/>
          </p:nvPr>
        </p:nvSpPr>
        <p:spPr/>
        <p:txBody>
          <a:bodyPr/>
          <a:lstStyle>
            <a:lvl1pPr>
              <a:defRPr/>
            </a:lvl1pPr>
          </a:lstStyle>
          <a:p>
            <a:pPr>
              <a:defRPr/>
            </a:pPr>
            <a:fld id="{4412D3E2-D799-44C1-BDAD-5C0736F1CC0C}" type="slidenum">
              <a:rPr lang="en-US"/>
              <a:pPr>
                <a:defRPr/>
              </a:pPr>
              <a:t>‹Nº›</a:t>
            </a:fld>
            <a:endParaRPr lang="en-US"/>
          </a:p>
        </p:txBody>
      </p:sp>
    </p:spTree>
    <p:extLst>
      <p:ext uri="{BB962C8B-B14F-4D97-AF65-F5344CB8AC3E}">
        <p14:creationId xmlns:p14="http://schemas.microsoft.com/office/powerpoint/2010/main" val="12117725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3.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sp>
        <p:nvSpPr>
          <p:cNvPr id="1027" name="Rectangle 65"/>
          <p:cNvSpPr>
            <a:spLocks noChangeArrowheads="1"/>
          </p:cNvSpPr>
          <p:nvPr/>
        </p:nvSpPr>
        <p:spPr bwMode="auto">
          <a:xfrm>
            <a:off x="1566863" y="3333750"/>
            <a:ext cx="1260475" cy="352425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pic>
        <p:nvPicPr>
          <p:cNvPr id="1028"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30"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sp>
        <p:nvSpPr>
          <p:cNvPr id="1031" name="Rectangle 71"/>
          <p:cNvSpPr>
            <a:spLocks noChangeArrowheads="1"/>
          </p:cNvSpPr>
          <p:nvPr/>
        </p:nvSpPr>
        <p:spPr bwMode="auto">
          <a:xfrm>
            <a:off x="1566863" y="0"/>
            <a:ext cx="1260475" cy="1371600"/>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spTree>
  </p:cSld>
  <p:clrMap bg1="dk1" tx1="lt1" bg2="dk2" tx2="lt2" accent1="accent1" accent2="accent2" accent3="accent3" accent4="accent4" accent5="accent5" accent6="accent6" hlink="hlink" folHlink="folHlink"/>
  <p:sldLayoutIdLst>
    <p:sldLayoutId id="2147485408" r:id="rId1"/>
    <p:sldLayoutId id="2147485409" r:id="rId2"/>
    <p:sldLayoutId id="2147485410" r:id="rId3"/>
    <p:sldLayoutId id="2147485411"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charset="0"/>
                <a:ea typeface="ヒラギノ角ゴ Pro W3" charset="0"/>
                <a:cs typeface="Verdana" charset="0"/>
              </a:defRPr>
            </a:lvl1pPr>
          </a:lstStyle>
          <a:p>
            <a:pPr>
              <a:defRPr/>
            </a:pPr>
            <a:r>
              <a:rPr lang="es-ES_tradnl"/>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ea typeface="ヒラギノ角ゴ Pro W3" charset="-128"/>
                <a:cs typeface="+mn-cs"/>
              </a:defRPr>
            </a:lvl1pPr>
          </a:lstStyle>
          <a:p>
            <a:pPr>
              <a:defRPr/>
            </a:pPr>
            <a:fld id="{7315BE2D-8E98-4177-BC7F-BA7AA46DB0B6}" type="slidenum">
              <a:rPr lang="en-US"/>
              <a:pPr>
                <a:defRPr/>
              </a:pPr>
              <a:t>‹Nº›</a:t>
            </a:fld>
            <a:endParaRPr lang="en-US"/>
          </a:p>
        </p:txBody>
      </p:sp>
      <p:grpSp>
        <p:nvGrpSpPr>
          <p:cNvPr id="2" name="1 Grupo"/>
          <p:cNvGrpSpPr/>
          <p:nvPr/>
        </p:nvGrpSpPr>
        <p:grpSpPr>
          <a:xfrm>
            <a:off x="8413750" y="-1124"/>
            <a:ext cx="631825" cy="153525"/>
            <a:chOff x="8413750" y="-1124"/>
            <a:chExt cx="631825" cy="153525"/>
          </a:xfrm>
        </p:grpSpPr>
        <p:sp>
          <p:nvSpPr>
            <p:cNvPr id="2054" name="Rectangle 6"/>
            <p:cNvSpPr>
              <a:spLocks noChangeArrowheads="1"/>
            </p:cNvSpPr>
            <p:nvPr/>
          </p:nvSpPr>
          <p:spPr bwMode="auto">
            <a:xfrm>
              <a:off x="8413750" y="-1124"/>
              <a:ext cx="284163" cy="153525"/>
            </a:xfrm>
            <a:prstGeom prst="rect">
              <a:avLst/>
            </a:prstGeom>
            <a:solidFill>
              <a:srgbClr val="006CB7"/>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sp>
          <p:nvSpPr>
            <p:cNvPr id="2055" name="Rectangle 7"/>
            <p:cNvSpPr>
              <a:spLocks noChangeArrowheads="1"/>
            </p:cNvSpPr>
            <p:nvPr/>
          </p:nvSpPr>
          <p:spPr bwMode="auto">
            <a:xfrm>
              <a:off x="8697913" y="1"/>
              <a:ext cx="347662" cy="152400"/>
            </a:xfrm>
            <a:prstGeom prst="rect">
              <a:avLst/>
            </a:prstGeom>
            <a:solidFill>
              <a:srgbClr val="EF4144"/>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grpSp>
      <p:grpSp>
        <p:nvGrpSpPr>
          <p:cNvPr id="11" name="10 Grupo"/>
          <p:cNvGrpSpPr/>
          <p:nvPr/>
        </p:nvGrpSpPr>
        <p:grpSpPr>
          <a:xfrm>
            <a:off x="8413750" y="6721475"/>
            <a:ext cx="631825" cy="153525"/>
            <a:chOff x="8413750" y="-1124"/>
            <a:chExt cx="631825" cy="153525"/>
          </a:xfrm>
        </p:grpSpPr>
        <p:sp>
          <p:nvSpPr>
            <p:cNvPr id="12" name="Rectangle 6"/>
            <p:cNvSpPr>
              <a:spLocks noChangeArrowheads="1"/>
            </p:cNvSpPr>
            <p:nvPr/>
          </p:nvSpPr>
          <p:spPr bwMode="auto">
            <a:xfrm>
              <a:off x="8413750" y="-1124"/>
              <a:ext cx="284163" cy="153525"/>
            </a:xfrm>
            <a:prstGeom prst="rect">
              <a:avLst/>
            </a:prstGeom>
            <a:solidFill>
              <a:srgbClr val="006CB7"/>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sp>
          <p:nvSpPr>
            <p:cNvPr id="13" name="Rectangle 7"/>
            <p:cNvSpPr>
              <a:spLocks noChangeArrowheads="1"/>
            </p:cNvSpPr>
            <p:nvPr/>
          </p:nvSpPr>
          <p:spPr bwMode="auto">
            <a:xfrm>
              <a:off x="8697913" y="1"/>
              <a:ext cx="347662" cy="152400"/>
            </a:xfrm>
            <a:prstGeom prst="rect">
              <a:avLst/>
            </a:prstGeom>
            <a:solidFill>
              <a:srgbClr val="EF4144"/>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grpSp>
    </p:spTree>
  </p:cSld>
  <p:clrMap bg1="lt1" tx1="dk1" bg2="lt2" tx2="dk2" accent1="accent1" accent2="accent2" accent3="accent3" accent4="accent4" accent5="accent5" accent6="accent6" hlink="hlink" folHlink="folHlink"/>
  <p:sldLayoutIdLst>
    <p:sldLayoutId id="2147485412" r:id="rId1"/>
    <p:sldLayoutId id="2147485413" r:id="rId2"/>
    <p:sldLayoutId id="2147485414" r:id="rId3"/>
    <p:sldLayoutId id="2147485415" r:id="rId4"/>
    <p:sldLayoutId id="2147485416" r:id="rId5"/>
    <p:sldLayoutId id="2147485417" r:id="rId6"/>
    <p:sldLayoutId id="2147485418" r:id="rId7"/>
    <p:sldLayoutId id="2147485419" r:id="rId8"/>
    <p:sldLayoutId id="2147485420" r:id="rId9"/>
    <p:sldLayoutId id="2147485421" r:id="rId10"/>
    <p:sldLayoutId id="2147485422"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sz="1800">
              <a:solidFill>
                <a:srgbClr val="FFFFFF"/>
              </a:solidFill>
              <a:ea typeface="ヒラギノ角ゴ Pro W3" charset="0"/>
              <a:cs typeface="ヒラギノ角ゴ Pro W3" charset="0"/>
            </a:endParaRPr>
          </a:p>
        </p:txBody>
      </p:sp>
      <p:sp>
        <p:nvSpPr>
          <p:cNvPr id="3075" name="Rectangle 13"/>
          <p:cNvSpPr>
            <a:spLocks noChangeArrowheads="1"/>
          </p:cNvSpPr>
          <p:nvPr/>
        </p:nvSpPr>
        <p:spPr bwMode="auto">
          <a:xfrm>
            <a:off x="7153275" y="0"/>
            <a:ext cx="1990725" cy="6629400"/>
          </a:xfrm>
          <a:prstGeom prst="rect">
            <a:avLst/>
          </a:prstGeom>
          <a:solidFill>
            <a:schemeClr val="bg1"/>
          </a:solidFill>
          <a:ln>
            <a:noFill/>
          </a:ln>
          <a:effectLst>
            <a:outerShdw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grpSp>
        <p:nvGrpSpPr>
          <p:cNvPr id="3076" name="Group 11"/>
          <p:cNvGrpSpPr>
            <a:grpSpLocks/>
          </p:cNvGrpSpPr>
          <p:nvPr/>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sz="1800">
                <a:solidFill>
                  <a:srgbClr val="FFFFFF"/>
                </a:solidFill>
                <a:ea typeface="ヒラギノ角ゴ Pro W3" charset="0"/>
                <a:cs typeface="ヒラギノ角ゴ Pro W3" charset="0"/>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s-ES" sz="1800">
                <a:solidFill>
                  <a:srgbClr val="FFFFFF"/>
                </a:solidFill>
                <a:ea typeface="ヒラギノ角ゴ Pro W3" charset="0"/>
                <a:cs typeface="ヒラギノ角ゴ Pro W3" charset="0"/>
              </a:endParaRPr>
            </a:p>
          </p:txBody>
        </p:sp>
        <p:pic>
          <p:nvPicPr>
            <p:cNvPr id="3081" name="Picture 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3077" name="Rectangle 12"/>
          <p:cNvSpPr>
            <a:spLocks noChangeArrowheads="1"/>
          </p:cNvSpPr>
          <p:nvPr/>
        </p:nvSpPr>
        <p:spPr bwMode="auto">
          <a:xfrm>
            <a:off x="4763" y="0"/>
            <a:ext cx="7148512" cy="6629400"/>
          </a:xfrm>
          <a:prstGeom prst="rect">
            <a:avLst/>
          </a:prstGeom>
          <a:solidFill>
            <a:srgbClr val="006CB7"/>
          </a:solidFill>
          <a:ln>
            <a:noFill/>
          </a:ln>
          <a:effectLst>
            <a:outerShdw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es-ES" sz="1800">
              <a:solidFill>
                <a:srgbClr val="FFFFFF"/>
              </a:solidFill>
              <a:latin typeface="Calibri" pitchFamily="34" charset="0"/>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5423" r:id="rId1"/>
    <p:sldLayoutId id="2147485424" r:id="rId2"/>
    <p:sldLayoutId id="2147485425" r:id="rId3"/>
    <p:sldLayoutId id="2147485426" r:id="rId4"/>
    <p:sldLayoutId id="2147485427" r:id="rId5"/>
    <p:sldLayoutId id="2147485428" r:id="rId6"/>
    <p:sldLayoutId id="2147485429" r:id="rId7"/>
    <p:sldLayoutId id="2147485430" r:id="rId8"/>
    <p:sldLayoutId id="2147485431" r:id="rId9"/>
    <p:sldLayoutId id="2147485432" r:id="rId10"/>
    <p:sldLayoutId id="2147485433"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ubtitle 2"/>
          <p:cNvSpPr>
            <a:spLocks noGrp="1"/>
          </p:cNvSpPr>
          <p:nvPr>
            <p:ph type="subTitle" idx="1"/>
          </p:nvPr>
        </p:nvSpPr>
        <p:spPr bwMode="auto">
          <a:xfrm>
            <a:off x="6713538" y="6308725"/>
            <a:ext cx="2449512" cy="401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charset="0"/>
              <a:buNone/>
            </a:pPr>
            <a:r>
              <a:rPr lang="es-ES_tradnl" sz="2400" dirty="0" smtClean="0">
                <a:solidFill>
                  <a:srgbClr val="FFFFFF"/>
                </a:solidFill>
                <a:latin typeface="Verdana" pitchFamily="34" charset="0"/>
                <a:sym typeface="Verdana" pitchFamily="34" charset="0"/>
              </a:rPr>
              <a:t>	   </a:t>
            </a:r>
            <a:r>
              <a:rPr lang="es-ES_tradnl" sz="1000" dirty="0" smtClean="0">
                <a:solidFill>
                  <a:srgbClr val="FFFFFF"/>
                </a:solidFill>
                <a:latin typeface="Verdana" pitchFamily="34" charset="0"/>
                <a:sym typeface="Verdana" pitchFamily="34" charset="0"/>
              </a:rPr>
              <a:t>Agosto 2013</a:t>
            </a:r>
          </a:p>
        </p:txBody>
      </p:sp>
      <p:sp>
        <p:nvSpPr>
          <p:cNvPr id="30723" name="2 CuadroTexto"/>
          <p:cNvSpPr txBox="1">
            <a:spLocks noChangeArrowheads="1"/>
          </p:cNvSpPr>
          <p:nvPr/>
        </p:nvSpPr>
        <p:spPr bwMode="auto">
          <a:xfrm>
            <a:off x="422139" y="1551563"/>
            <a:ext cx="9180513" cy="218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Verdana" pitchFamily="34" charset="0"/>
                <a:ea typeface="ヒラギノ角ゴ Pro W3" charset="-128"/>
              </a:defRPr>
            </a:lvl1pPr>
            <a:lvl2pPr marL="742950" indent="-285750" eaLnBrk="0" hangingPunct="0">
              <a:defRPr sz="2000">
                <a:solidFill>
                  <a:schemeClr val="tx1"/>
                </a:solidFill>
                <a:latin typeface="Verdana" pitchFamily="34" charset="0"/>
                <a:ea typeface="ヒラギノ角ゴ Pro W3" charset="-128"/>
              </a:defRPr>
            </a:lvl2pPr>
            <a:lvl3pPr marL="1143000" indent="-228600" eaLnBrk="0" hangingPunct="0">
              <a:defRPr sz="2000">
                <a:solidFill>
                  <a:schemeClr val="tx1"/>
                </a:solidFill>
                <a:latin typeface="Verdana" pitchFamily="34" charset="0"/>
                <a:ea typeface="ヒラギノ角ゴ Pro W3" charset="-128"/>
              </a:defRPr>
            </a:lvl3pPr>
            <a:lvl4pPr marL="1600200" indent="-228600" eaLnBrk="0" hangingPunct="0">
              <a:defRPr sz="2000">
                <a:solidFill>
                  <a:schemeClr val="tx1"/>
                </a:solidFill>
                <a:latin typeface="Verdana" pitchFamily="34" charset="0"/>
                <a:ea typeface="ヒラギノ角ゴ Pro W3" charset="-128"/>
              </a:defRPr>
            </a:lvl4pPr>
            <a:lvl5pPr marL="2057400" indent="-228600" eaLnBrk="0" hangingPunct="0">
              <a:defRPr sz="2000">
                <a:solidFill>
                  <a:schemeClr val="tx1"/>
                </a:solidFill>
                <a:latin typeface="Verdana"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Verdana"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Verdana"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Verdana"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Verdana" pitchFamily="34" charset="0"/>
                <a:ea typeface="ヒラギノ角ゴ Pro W3" charset="-128"/>
              </a:defRPr>
            </a:lvl9pPr>
          </a:lstStyle>
          <a:p>
            <a:pPr eaLnBrk="1" hangingPunct="1"/>
            <a:r>
              <a:rPr lang="es-ES" sz="3200" b="1" dirty="0" smtClean="0">
                <a:cs typeface="Aharoni" pitchFamily="2" charset="-79"/>
              </a:rPr>
              <a:t>SISTEMA </a:t>
            </a:r>
            <a:r>
              <a:rPr lang="es-ES" sz="3200" b="1" dirty="0">
                <a:cs typeface="Aharoni" pitchFamily="2" charset="-79"/>
              </a:rPr>
              <a:t>DE ALTA DIRECCION PUBLICA:</a:t>
            </a:r>
          </a:p>
          <a:p>
            <a:pPr eaLnBrk="1" hangingPunct="1"/>
            <a:r>
              <a:rPr lang="es-CL" sz="2400" b="1" dirty="0" smtClean="0">
                <a:solidFill>
                  <a:srgbClr val="FFC000"/>
                </a:solidFill>
                <a:latin typeface="Swis721 LtCn BT" pitchFamily="34" charset="0"/>
                <a:cs typeface="Aharoni" pitchFamily="2" charset="-79"/>
              </a:rPr>
              <a:t>CONVENIO  DE  DESEMPEÑO  DE   II  NIVEL  JERÁRQUICO </a:t>
            </a:r>
          </a:p>
          <a:p>
            <a:pPr eaLnBrk="1" hangingPunct="1"/>
            <a:r>
              <a:rPr lang="es-CL" sz="2400" b="1" dirty="0" smtClean="0">
                <a:solidFill>
                  <a:srgbClr val="FFC000"/>
                </a:solidFill>
                <a:latin typeface="Swis721 LtCn BT" pitchFamily="34" charset="0"/>
                <a:cs typeface="Aharoni" pitchFamily="2" charset="-79"/>
              </a:rPr>
              <a:t>DIRECTOR  DE  EAR </a:t>
            </a:r>
          </a:p>
          <a:p>
            <a:pPr eaLnBrk="1" hangingPunct="1"/>
            <a:endParaRPr lang="es-CL" sz="2400" dirty="0">
              <a:cs typeface="Aharoni" pitchFamily="2" charset="-79"/>
            </a:endParaRPr>
          </a:p>
        </p:txBody>
      </p:sp>
      <p:sp>
        <p:nvSpPr>
          <p:cNvPr id="30724" name="Subtitle 2"/>
          <p:cNvSpPr txBox="1">
            <a:spLocks/>
          </p:cNvSpPr>
          <p:nvPr/>
        </p:nvSpPr>
        <p:spPr bwMode="auto">
          <a:xfrm>
            <a:off x="2959100" y="5877272"/>
            <a:ext cx="4103688" cy="980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Verdana" pitchFamily="34" charset="0"/>
                <a:ea typeface="ヒラギノ角ゴ Pro W3" charset="-128"/>
              </a:defRPr>
            </a:lvl1pPr>
            <a:lvl2pPr marL="742950" indent="-285750" eaLnBrk="0" hangingPunct="0">
              <a:defRPr sz="2000">
                <a:solidFill>
                  <a:schemeClr val="tx1"/>
                </a:solidFill>
                <a:latin typeface="Verdana" pitchFamily="34" charset="0"/>
                <a:ea typeface="ヒラギノ角ゴ Pro W3" charset="-128"/>
              </a:defRPr>
            </a:lvl2pPr>
            <a:lvl3pPr marL="1143000" indent="-228600" eaLnBrk="0" hangingPunct="0">
              <a:defRPr sz="2000">
                <a:solidFill>
                  <a:schemeClr val="tx1"/>
                </a:solidFill>
                <a:latin typeface="Verdana" pitchFamily="34" charset="0"/>
                <a:ea typeface="ヒラギノ角ゴ Pro W3" charset="-128"/>
              </a:defRPr>
            </a:lvl3pPr>
            <a:lvl4pPr marL="1600200" indent="-228600" eaLnBrk="0" hangingPunct="0">
              <a:defRPr sz="2000">
                <a:solidFill>
                  <a:schemeClr val="tx1"/>
                </a:solidFill>
                <a:latin typeface="Verdana" pitchFamily="34" charset="0"/>
                <a:ea typeface="ヒラギノ角ゴ Pro W3" charset="-128"/>
              </a:defRPr>
            </a:lvl4pPr>
            <a:lvl5pPr marL="2057400" indent="-228600" eaLnBrk="0" hangingPunct="0">
              <a:defRPr sz="2000">
                <a:solidFill>
                  <a:schemeClr val="tx1"/>
                </a:solidFill>
                <a:latin typeface="Verdana" pitchFamily="34" charset="0"/>
                <a:ea typeface="ヒラギノ角ゴ Pro W3" charset="-128"/>
              </a:defRPr>
            </a:lvl5pPr>
            <a:lvl6pPr marL="2514600" indent="-228600" defTabSz="457200" eaLnBrk="0" fontAlgn="base" hangingPunct="0">
              <a:spcBef>
                <a:spcPct val="0"/>
              </a:spcBef>
              <a:spcAft>
                <a:spcPct val="0"/>
              </a:spcAft>
              <a:defRPr sz="2000">
                <a:solidFill>
                  <a:schemeClr val="tx1"/>
                </a:solidFill>
                <a:latin typeface="Verdana" pitchFamily="34" charset="0"/>
                <a:ea typeface="ヒラギノ角ゴ Pro W3" charset="-128"/>
              </a:defRPr>
            </a:lvl6pPr>
            <a:lvl7pPr marL="2971800" indent="-228600" defTabSz="457200" eaLnBrk="0" fontAlgn="base" hangingPunct="0">
              <a:spcBef>
                <a:spcPct val="0"/>
              </a:spcBef>
              <a:spcAft>
                <a:spcPct val="0"/>
              </a:spcAft>
              <a:defRPr sz="2000">
                <a:solidFill>
                  <a:schemeClr val="tx1"/>
                </a:solidFill>
                <a:latin typeface="Verdana" pitchFamily="34" charset="0"/>
                <a:ea typeface="ヒラギノ角ゴ Pro W3" charset="-128"/>
              </a:defRPr>
            </a:lvl7pPr>
            <a:lvl8pPr marL="3429000" indent="-228600" defTabSz="457200" eaLnBrk="0" fontAlgn="base" hangingPunct="0">
              <a:spcBef>
                <a:spcPct val="0"/>
              </a:spcBef>
              <a:spcAft>
                <a:spcPct val="0"/>
              </a:spcAft>
              <a:defRPr sz="2000">
                <a:solidFill>
                  <a:schemeClr val="tx1"/>
                </a:solidFill>
                <a:latin typeface="Verdana" pitchFamily="34" charset="0"/>
                <a:ea typeface="ヒラギノ角ゴ Pro W3" charset="-128"/>
              </a:defRPr>
            </a:lvl8pPr>
            <a:lvl9pPr marL="3886200" indent="-228600" defTabSz="457200" eaLnBrk="0" fontAlgn="base" hangingPunct="0">
              <a:spcBef>
                <a:spcPct val="0"/>
              </a:spcBef>
              <a:spcAft>
                <a:spcPct val="0"/>
              </a:spcAft>
              <a:defRPr sz="2000">
                <a:solidFill>
                  <a:schemeClr val="tx1"/>
                </a:solidFill>
                <a:latin typeface="Verdana" pitchFamily="34" charset="0"/>
                <a:ea typeface="ヒラギノ角ゴ Pro W3" charset="-128"/>
              </a:defRPr>
            </a:lvl9pPr>
          </a:lstStyle>
          <a:p>
            <a:pPr eaLnBrk="1" hangingPunct="1">
              <a:spcBef>
                <a:spcPct val="20000"/>
              </a:spcBef>
              <a:buFont typeface="Arial" charset="0"/>
              <a:buNone/>
            </a:pPr>
            <a:r>
              <a:rPr lang="es-ES_tradnl" sz="1200" i="1" dirty="0">
                <a:solidFill>
                  <a:srgbClr val="FFFFFF"/>
                </a:solidFill>
                <a:sym typeface="Verdana" pitchFamily="34" charset="0"/>
              </a:rPr>
              <a:t>Subsecretaría de Redes Asistenciales</a:t>
            </a:r>
          </a:p>
          <a:p>
            <a:pPr eaLnBrk="1" hangingPunct="1">
              <a:spcBef>
                <a:spcPct val="20000"/>
              </a:spcBef>
              <a:buFont typeface="Arial" charset="0"/>
              <a:buNone/>
            </a:pPr>
            <a:r>
              <a:rPr lang="es-ES_tradnl" sz="1200" i="1" dirty="0">
                <a:solidFill>
                  <a:srgbClr val="FFFFFF"/>
                </a:solidFill>
                <a:sym typeface="Verdana" pitchFamily="34" charset="0"/>
              </a:rPr>
              <a:t>División de Gestión y Desarrollo de las Personas</a:t>
            </a:r>
          </a:p>
          <a:p>
            <a:pPr eaLnBrk="1" hangingPunct="1">
              <a:spcBef>
                <a:spcPct val="20000"/>
              </a:spcBef>
              <a:buFont typeface="Arial" charset="0"/>
              <a:buNone/>
            </a:pPr>
            <a:r>
              <a:rPr lang="es-ES_tradnl" sz="1200" i="1" dirty="0">
                <a:solidFill>
                  <a:srgbClr val="FFFFFF"/>
                </a:solidFill>
                <a:sym typeface="Verdana" pitchFamily="34" charset="0"/>
              </a:rPr>
              <a:t>Departamento de Gestión de Recursos Humanos </a:t>
            </a:r>
          </a:p>
          <a:p>
            <a:pPr eaLnBrk="1" hangingPunct="1">
              <a:spcBef>
                <a:spcPct val="20000"/>
              </a:spcBef>
              <a:buFont typeface="Arial" charset="0"/>
              <a:buNone/>
            </a:pPr>
            <a:endParaRPr lang="es-ES_tradnl" sz="1200" i="1" dirty="0">
              <a:solidFill>
                <a:srgbClr val="FFFFFF"/>
              </a:solidFill>
              <a:sym typeface="Verdana" pitchFamily="34" charset="0"/>
            </a:endParaRPr>
          </a:p>
          <a:p>
            <a:pPr eaLnBrk="1" hangingPunct="1">
              <a:spcBef>
                <a:spcPct val="20000"/>
              </a:spcBef>
              <a:buFont typeface="Arial" charset="0"/>
              <a:buNone/>
            </a:pPr>
            <a:endParaRPr lang="es-ES_tradnl" sz="2400" i="1" dirty="0">
              <a:solidFill>
                <a:srgbClr val="FFFFFF"/>
              </a:solidFill>
              <a:sym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2549051895"/>
              </p:ext>
            </p:extLst>
          </p:nvPr>
        </p:nvGraphicFramePr>
        <p:xfrm>
          <a:off x="558134" y="1772816"/>
          <a:ext cx="7992639" cy="2559448"/>
        </p:xfrm>
        <a:graphic>
          <a:graphicData uri="http://schemas.openxmlformats.org/drawingml/2006/table">
            <a:tbl>
              <a:tblPr firstRow="1" bandRow="1">
                <a:effectLst>
                  <a:outerShdw blurRad="63500" sx="102000" sy="102000" algn="ctr" rotWithShape="0">
                    <a:prstClr val="black">
                      <a:alpha val="40000"/>
                    </a:prstClr>
                  </a:outerShdw>
                </a:effectLst>
                <a:tableStyleId>{F5AB1C69-6EDB-4FF4-983F-18BD219EF322}</a:tableStyleId>
              </a:tblPr>
              <a:tblGrid>
                <a:gridCol w="1998160"/>
                <a:gridCol w="3853594"/>
                <a:gridCol w="999080"/>
                <a:gridCol w="1141805"/>
              </a:tblGrid>
              <a:tr h="576064">
                <a:tc>
                  <a:txBody>
                    <a:bodyPr/>
                    <a:lstStyle/>
                    <a:p>
                      <a:r>
                        <a:rPr lang="es-ES_tradnl" sz="1600" dirty="0" smtClean="0"/>
                        <a:t>Objetivo  Nº 2</a:t>
                      </a:r>
                      <a:endParaRPr lang="es-CL" sz="1600" dirty="0"/>
                    </a:p>
                  </a:txBody>
                  <a:tcPr marL="91436" marR="91436" marT="45611" marB="45611">
                    <a:solidFill>
                      <a:srgbClr val="78953D"/>
                    </a:solidFill>
                  </a:tcPr>
                </a:tc>
                <a:tc>
                  <a:txBody>
                    <a:bodyPr/>
                    <a:lstStyle/>
                    <a:p>
                      <a:pPr algn="ctr"/>
                      <a:r>
                        <a:rPr lang="es-ES_tradnl" sz="1600" dirty="0" smtClean="0"/>
                        <a:t>Indicador</a:t>
                      </a:r>
                      <a:endParaRPr lang="es-CL" sz="1600" dirty="0"/>
                    </a:p>
                  </a:txBody>
                  <a:tcPr marL="91436" marR="91436" marT="45611" marB="45611">
                    <a:solidFill>
                      <a:srgbClr val="78953D"/>
                    </a:solidFill>
                  </a:tcPr>
                </a:tc>
                <a:tc>
                  <a:txBody>
                    <a:bodyPr/>
                    <a:lstStyle/>
                    <a:p>
                      <a:pPr algn="ctr"/>
                      <a:r>
                        <a:rPr lang="es-ES_tradnl" sz="1600" dirty="0" smtClean="0"/>
                        <a:t>Meta</a:t>
                      </a:r>
                      <a:endParaRPr lang="es-CL" sz="1600" dirty="0"/>
                    </a:p>
                  </a:txBody>
                  <a:tcPr marL="91436" marR="91436" marT="45611" marB="45611">
                    <a:solidFill>
                      <a:srgbClr val="78953D"/>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_tradnl" sz="1600" dirty="0" smtClean="0"/>
                        <a:t>% Ponderado</a:t>
                      </a:r>
                      <a:endParaRPr lang="es-CL" sz="1600" dirty="0" smtClean="0"/>
                    </a:p>
                  </a:txBody>
                  <a:tcPr marL="91436" marR="91436" marT="45611" marB="45611">
                    <a:solidFill>
                      <a:srgbClr val="78953D"/>
                    </a:solidFill>
                  </a:tcPr>
                </a:tc>
              </a:tr>
              <a:tr h="700871">
                <a:tc rowSpan="3">
                  <a:txBody>
                    <a:bodyPr/>
                    <a:lstStyle/>
                    <a:p>
                      <a:pPr algn="ctr"/>
                      <a:r>
                        <a:rPr lang="es-ES" sz="1600" dirty="0" smtClean="0"/>
                        <a:t>Desempeño Global Eficiente y Efectivo</a:t>
                      </a:r>
                    </a:p>
                    <a:p>
                      <a:pPr marL="0" marR="0" indent="0" algn="ctr" defTabSz="457200" rtl="0" eaLnBrk="1" fontAlgn="auto" latinLnBrk="0" hangingPunct="1">
                        <a:lnSpc>
                          <a:spcPct val="100000"/>
                        </a:lnSpc>
                        <a:spcBef>
                          <a:spcPts val="0"/>
                        </a:spcBef>
                        <a:spcAft>
                          <a:spcPts val="0"/>
                        </a:spcAft>
                        <a:buClrTx/>
                        <a:buSzTx/>
                        <a:buFontTx/>
                        <a:buNone/>
                        <a:tabLst/>
                        <a:defRPr/>
                      </a:pPr>
                      <a:endParaRPr lang="es-ES" sz="1600" dirty="0" smtClean="0"/>
                    </a:p>
                    <a:p>
                      <a:pPr marL="0" marR="0" indent="0" algn="ctr" defTabSz="457200" rtl="0" eaLnBrk="1" fontAlgn="auto" latinLnBrk="0" hangingPunct="1">
                        <a:lnSpc>
                          <a:spcPct val="100000"/>
                        </a:lnSpc>
                        <a:spcBef>
                          <a:spcPts val="0"/>
                        </a:spcBef>
                        <a:spcAft>
                          <a:spcPts val="0"/>
                        </a:spcAft>
                        <a:buClrTx/>
                        <a:buSzTx/>
                        <a:buFontTx/>
                        <a:buNone/>
                        <a:tabLst/>
                        <a:defRPr/>
                      </a:pPr>
                      <a:r>
                        <a:rPr lang="es-ES" sz="1600" dirty="0" smtClean="0"/>
                        <a:t>(Ponderación 20%)</a:t>
                      </a:r>
                      <a:endParaRPr lang="es-CL" sz="1600" dirty="0" smtClean="0"/>
                    </a:p>
                    <a:p>
                      <a:pPr algn="ctr"/>
                      <a:r>
                        <a:rPr lang="es-ES" sz="1600" dirty="0" smtClean="0"/>
                        <a:t> </a:t>
                      </a:r>
                      <a:endParaRPr lang="es-CL" sz="1600" b="0" dirty="0"/>
                    </a:p>
                  </a:txBody>
                  <a:tcPr marL="91436" marR="91436" marT="45611" marB="45611"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600" kern="1200" dirty="0" smtClean="0">
                          <a:effectLst/>
                        </a:rPr>
                        <a:t>2.1  Cumplimiento del Programa de Prestaciones Valoradas (PPV)</a:t>
                      </a:r>
                    </a:p>
                    <a:p>
                      <a:pPr marL="0" marR="0" indent="0" algn="l" defTabSz="457200" rtl="0" eaLnBrk="1" fontAlgn="auto" latinLnBrk="0" hangingPunct="1">
                        <a:lnSpc>
                          <a:spcPct val="100000"/>
                        </a:lnSpc>
                        <a:spcBef>
                          <a:spcPts val="0"/>
                        </a:spcBef>
                        <a:spcAft>
                          <a:spcPts val="0"/>
                        </a:spcAft>
                        <a:buClrTx/>
                        <a:buSzTx/>
                        <a:buFontTx/>
                        <a:buNone/>
                        <a:tabLst/>
                        <a:defRPr/>
                      </a:pPr>
                      <a:endParaRPr lang="es-CL" sz="1600" b="0" kern="1200" dirty="0" smtClean="0">
                        <a:solidFill>
                          <a:schemeClr val="dk1"/>
                        </a:solidFill>
                        <a:effectLst/>
                        <a:latin typeface="+mn-lt"/>
                        <a:ea typeface="+mn-ea"/>
                        <a:cs typeface="+mn-cs"/>
                      </a:endParaRPr>
                    </a:p>
                  </a:txBody>
                  <a:tcPr marL="91436" marR="91436" marT="45611" marB="45611"/>
                </a:tc>
                <a:tc>
                  <a:txBody>
                    <a:bodyPr/>
                    <a:lstStyle/>
                    <a:p>
                      <a:pPr algn="ctr"/>
                      <a:r>
                        <a:rPr lang="es-ES_tradnl" sz="1600" dirty="0" smtClean="0"/>
                        <a:t>100%</a:t>
                      </a:r>
                      <a:endParaRPr lang="es-CL" sz="1600" dirty="0"/>
                    </a:p>
                  </a:txBody>
                  <a:tcPr marL="91436" marR="91436" marT="45611" marB="45611"/>
                </a:tc>
                <a:tc>
                  <a:txBody>
                    <a:bodyPr/>
                    <a:lstStyle/>
                    <a:p>
                      <a:pPr algn="ctr"/>
                      <a:r>
                        <a:rPr lang="es-ES_tradnl" sz="1600" dirty="0" smtClean="0"/>
                        <a:t>5%</a:t>
                      </a:r>
                      <a:endParaRPr lang="es-CL" sz="1600" dirty="0"/>
                    </a:p>
                  </a:txBody>
                  <a:tcPr marL="91436" marR="91436" marT="45611" marB="45611"/>
                </a:tc>
              </a:tr>
              <a:tr h="396046">
                <a:tc vMerge="1">
                  <a:txBody>
                    <a:bodyPr/>
                    <a:lstStyle/>
                    <a:p>
                      <a:pPr algn="ctr"/>
                      <a:endParaRPr lang="es-CL" dirty="0"/>
                    </a:p>
                  </a:txBody>
                  <a:tcPr anchor="ctr"/>
                </a:tc>
                <a:tc>
                  <a:txBody>
                    <a:bodyPr/>
                    <a:lstStyle/>
                    <a:p>
                      <a:r>
                        <a:rPr lang="es-ES" sz="1600" kern="1200" dirty="0" smtClean="0">
                          <a:effectLst/>
                        </a:rPr>
                        <a:t>2.2  Equilibrio Financiero</a:t>
                      </a:r>
                    </a:p>
                    <a:p>
                      <a:endParaRPr lang="es-CL" sz="1600" b="0" dirty="0"/>
                    </a:p>
                  </a:txBody>
                  <a:tcPr marL="91436" marR="91436" marT="45611" marB="45611"/>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sz="1600" dirty="0" smtClean="0">
                          <a:effectLst/>
                        </a:rPr>
                        <a:t>≤ 1 </a:t>
                      </a:r>
                      <a:endParaRPr lang="es-CL" sz="1600" dirty="0"/>
                    </a:p>
                  </a:txBody>
                  <a:tcPr marL="91436" marR="91436" marT="45611" marB="45611"/>
                </a:tc>
                <a:tc>
                  <a:txBody>
                    <a:bodyPr/>
                    <a:lstStyle/>
                    <a:p>
                      <a:pPr algn="ctr"/>
                      <a:r>
                        <a:rPr lang="es-ES_tradnl" sz="1600" dirty="0" smtClean="0"/>
                        <a:t>10%</a:t>
                      </a:r>
                      <a:endParaRPr lang="es-CL" sz="1600" dirty="0"/>
                    </a:p>
                  </a:txBody>
                  <a:tcPr marL="91436" marR="91436" marT="45611" marB="45611"/>
                </a:tc>
              </a:tr>
              <a:tr h="452978">
                <a:tc vMerge="1">
                  <a:txBody>
                    <a:bodyPr/>
                    <a:lstStyle/>
                    <a:p>
                      <a:pPr algn="ctr"/>
                      <a:endParaRPr lang="es-CL" dirty="0"/>
                    </a:p>
                  </a:txBody>
                  <a:tcPr anchor="ctr"/>
                </a:tc>
                <a:tc>
                  <a:txBody>
                    <a:bodyPr/>
                    <a:lstStyle/>
                    <a:p>
                      <a:r>
                        <a:rPr lang="es-ES" sz="1600" kern="1200" dirty="0" smtClean="0">
                          <a:effectLst/>
                        </a:rPr>
                        <a:t>2.3  Tiempo de Pago a proveedores</a:t>
                      </a:r>
                    </a:p>
                    <a:p>
                      <a:endParaRPr lang="es-CL" sz="1600" b="0" dirty="0"/>
                    </a:p>
                  </a:txBody>
                  <a:tcPr marL="91436" marR="91436" marT="45611" marB="45611"/>
                </a:tc>
                <a:tc>
                  <a:txBody>
                    <a:bodyPr/>
                    <a:lstStyle/>
                    <a:p>
                      <a:pPr algn="ctr"/>
                      <a:r>
                        <a:rPr lang="es-ES_tradnl" sz="1600" dirty="0" smtClean="0"/>
                        <a:t>100%</a:t>
                      </a:r>
                      <a:endParaRPr lang="es-CL" sz="1600" dirty="0"/>
                    </a:p>
                  </a:txBody>
                  <a:tcPr marL="91436" marR="91436" marT="45611" marB="45611"/>
                </a:tc>
                <a:tc>
                  <a:txBody>
                    <a:bodyPr/>
                    <a:lstStyle/>
                    <a:p>
                      <a:pPr algn="ctr"/>
                      <a:r>
                        <a:rPr lang="es-ES_tradnl" sz="1600" dirty="0" smtClean="0"/>
                        <a:t>5%</a:t>
                      </a:r>
                      <a:endParaRPr lang="es-CL" sz="1600" dirty="0"/>
                    </a:p>
                  </a:txBody>
                  <a:tcPr marL="91436" marR="91436" marT="45611" marB="45611"/>
                </a:tc>
              </a:tr>
            </a:tbl>
          </a:graphicData>
        </a:graphic>
      </p:graphicFrame>
      <p:sp>
        <p:nvSpPr>
          <p:cNvPr id="6" name="Rectangle 18"/>
          <p:cNvSpPr>
            <a:spLocks noChangeArrowheads="1"/>
          </p:cNvSpPr>
          <p:nvPr/>
        </p:nvSpPr>
        <p:spPr bwMode="auto">
          <a:xfrm>
            <a:off x="1619672" y="620688"/>
            <a:ext cx="5544616" cy="720080"/>
          </a:xfrm>
          <a:prstGeom prst="rect">
            <a:avLst/>
          </a:prstGeom>
          <a:solidFill>
            <a:srgbClr val="78953D"/>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400" fontAlgn="auto">
              <a:spcBef>
                <a:spcPts val="0"/>
              </a:spcBef>
              <a:spcAft>
                <a:spcPts val="0"/>
              </a:spcAft>
              <a:defRPr/>
            </a:pPr>
            <a:endParaRPr lang="es-ES_tradnl" sz="2000" b="1" dirty="0" smtClean="0">
              <a:solidFill>
                <a:schemeClr val="bg1"/>
              </a:solidFill>
              <a:latin typeface="+mj-lt"/>
            </a:endParaRPr>
          </a:p>
          <a:p>
            <a:pPr algn="ctr" defTabSz="914400" fontAlgn="auto">
              <a:spcBef>
                <a:spcPts val="0"/>
              </a:spcBef>
              <a:spcAft>
                <a:spcPts val="0"/>
              </a:spcAft>
              <a:defRPr/>
            </a:pPr>
            <a:r>
              <a:rPr lang="es-ES_tradnl" sz="2000" b="1" dirty="0" smtClean="0">
                <a:solidFill>
                  <a:schemeClr val="bg1"/>
                </a:solidFill>
                <a:latin typeface="+mj-lt"/>
              </a:rPr>
              <a:t>Estandarización </a:t>
            </a:r>
            <a:r>
              <a:rPr lang="es-ES_tradnl" sz="2000" b="1" dirty="0">
                <a:solidFill>
                  <a:schemeClr val="bg1"/>
                </a:solidFill>
                <a:latin typeface="+mj-lt"/>
              </a:rPr>
              <a:t>de Convenios de Desempeño </a:t>
            </a:r>
            <a:br>
              <a:rPr lang="es-ES_tradnl" sz="2000" b="1" dirty="0">
                <a:solidFill>
                  <a:schemeClr val="bg1"/>
                </a:solidFill>
                <a:latin typeface="+mj-lt"/>
              </a:rPr>
            </a:br>
            <a:r>
              <a:rPr lang="es-ES_tradnl" sz="2000" b="1" dirty="0">
                <a:solidFill>
                  <a:schemeClr val="bg1"/>
                </a:solidFill>
                <a:latin typeface="+mj-lt"/>
              </a:rPr>
              <a:t>Cargos II Nivel Jerárquico</a:t>
            </a:r>
            <a:endParaRPr lang="es-CL" sz="2000" b="1" dirty="0">
              <a:solidFill>
                <a:schemeClr val="bg1"/>
              </a:solidFill>
              <a:latin typeface="+mj-lt"/>
            </a:endParaRPr>
          </a:p>
          <a:p>
            <a:pPr algn="ctr" defTabSz="914400" fontAlgn="auto">
              <a:spcBef>
                <a:spcPts val="0"/>
              </a:spcBef>
              <a:spcAft>
                <a:spcPts val="0"/>
              </a:spcAft>
              <a:defRPr/>
            </a:pPr>
            <a:endParaRPr lang="es-ES" sz="2000" b="1" kern="0" dirty="0">
              <a:solidFill>
                <a:schemeClr val="bg1"/>
              </a:solidFill>
              <a:effectLst>
                <a:outerShdw blurRad="38100" dist="38100" dir="2700000" algn="tl">
                  <a:srgbClr val="000000">
                    <a:alpha val="43137"/>
                  </a:srgbClr>
                </a:outerShdw>
              </a:effectLst>
              <a:latin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dir="in"/>
      </p:transition>
    </mc:Choice>
    <mc:Fallback xmlns="">
      <p:transition spd="slow">
        <p:split dir="in"/>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1521819270"/>
              </p:ext>
            </p:extLst>
          </p:nvPr>
        </p:nvGraphicFramePr>
        <p:xfrm>
          <a:off x="533873" y="620687"/>
          <a:ext cx="7926560" cy="5730240"/>
        </p:xfrm>
        <a:graphic>
          <a:graphicData uri="http://schemas.openxmlformats.org/drawingml/2006/table">
            <a:tbl>
              <a:tblPr firstRow="1" firstCol="1" lastRow="1" lastCol="1" bandRow="1" bandCol="1">
                <a:tableStyleId>{5C22544A-7EE6-4342-B048-85BDC9FD1C3A}</a:tableStyleId>
              </a:tblPr>
              <a:tblGrid>
                <a:gridCol w="941783"/>
                <a:gridCol w="1728192"/>
                <a:gridCol w="5256585"/>
              </a:tblGrid>
              <a:tr h="539062">
                <a:tc gridSpan="2">
                  <a:txBody>
                    <a:bodyPr/>
                    <a:lstStyle/>
                    <a:p>
                      <a:pPr>
                        <a:spcAft>
                          <a:spcPts val="0"/>
                        </a:spcAft>
                      </a:pPr>
                      <a:r>
                        <a:rPr lang="es-ES" sz="1400" dirty="0" smtClean="0">
                          <a:solidFill>
                            <a:schemeClr val="bg1"/>
                          </a:solidFill>
                          <a:effectLst/>
                          <a:latin typeface="+mj-lt"/>
                        </a:rPr>
                        <a:t>2.1   </a:t>
                      </a:r>
                      <a:r>
                        <a:rPr lang="es-ES" sz="1400" dirty="0">
                          <a:solidFill>
                            <a:schemeClr val="bg1"/>
                          </a:solidFill>
                          <a:effectLst/>
                          <a:latin typeface="+mj-lt"/>
                        </a:rPr>
                        <a:t>Cumplimiento del Programa de Prestaciones Valoradas (PPV</a:t>
                      </a:r>
                      <a:r>
                        <a:rPr lang="es-ES" sz="1400" dirty="0" smtClean="0">
                          <a:solidFill>
                            <a:schemeClr val="bg1"/>
                          </a:solidFill>
                          <a:effectLst/>
                          <a:latin typeface="+mj-lt"/>
                        </a:rPr>
                        <a:t>)</a:t>
                      </a:r>
                    </a:p>
                    <a:p>
                      <a:pPr>
                        <a:spcAft>
                          <a:spcPts val="0"/>
                        </a:spcAft>
                      </a:pPr>
                      <a:endParaRPr lang="es-CL" sz="1200" dirty="0">
                        <a:solidFill>
                          <a:schemeClr val="bg1"/>
                        </a:solidFill>
                        <a:effectLst/>
                        <a:latin typeface="Times New Roman"/>
                        <a:ea typeface="Times New Roman"/>
                      </a:endParaRPr>
                    </a:p>
                  </a:txBody>
                  <a:tcPr marL="63950" marR="63950" marT="0" marB="0" anchor="ctr">
                    <a:solidFill>
                      <a:schemeClr val="accent1"/>
                    </a:solidFill>
                  </a:tcPr>
                </a:tc>
                <a:tc hMerge="1">
                  <a:txBody>
                    <a:bodyPr/>
                    <a:lstStyle/>
                    <a:p>
                      <a:endParaRPr lang="es-CL"/>
                    </a:p>
                  </a:txBody>
                  <a:tcPr/>
                </a:tc>
                <a:tc>
                  <a:txBody>
                    <a:bodyPr/>
                    <a:lstStyle/>
                    <a:p>
                      <a:pPr algn="ctr">
                        <a:spcAft>
                          <a:spcPts val="0"/>
                        </a:spcAft>
                      </a:pPr>
                      <a:r>
                        <a:rPr lang="es-ES" sz="1200" dirty="0">
                          <a:solidFill>
                            <a:schemeClr val="bg1"/>
                          </a:solidFill>
                          <a:effectLst/>
                        </a:rPr>
                        <a:t>Alcances </a:t>
                      </a:r>
                      <a:endParaRPr lang="es-CL" sz="1200" dirty="0">
                        <a:solidFill>
                          <a:schemeClr val="bg1"/>
                        </a:solidFill>
                        <a:effectLst/>
                        <a:latin typeface="Times New Roman"/>
                        <a:ea typeface="Times New Roman"/>
                      </a:endParaRPr>
                    </a:p>
                  </a:txBody>
                  <a:tcPr marL="63950" marR="63950" marT="0" marB="0" anchor="ctr">
                    <a:solidFill>
                      <a:schemeClr val="accent1"/>
                    </a:solidFill>
                  </a:tcPr>
                </a:tc>
              </a:tr>
              <a:tr h="359375">
                <a:tc>
                  <a:txBody>
                    <a:bodyPr/>
                    <a:lstStyle/>
                    <a:p>
                      <a:pPr>
                        <a:spcAft>
                          <a:spcPts val="0"/>
                        </a:spcAft>
                      </a:pPr>
                      <a:r>
                        <a:rPr lang="es-ES" sz="1400" dirty="0">
                          <a:solidFill>
                            <a:srgbClr val="0B50B5"/>
                          </a:solidFill>
                          <a:effectLst/>
                        </a:rPr>
                        <a:t>Fórmula de Cálculo</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l">
                        <a:spcAft>
                          <a:spcPts val="0"/>
                        </a:spcAft>
                      </a:pP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marL="0" algn="just" defTabSz="457200" rtl="0" eaLnBrk="1" latinLnBrk="0" hangingPunct="1">
                        <a:spcAft>
                          <a:spcPts val="0"/>
                        </a:spcAft>
                      </a:pPr>
                      <a:r>
                        <a:rPr lang="es-CL" sz="1400" b="0" kern="1200" dirty="0" smtClean="0">
                          <a:solidFill>
                            <a:srgbClr val="0B50B5"/>
                          </a:solidFill>
                          <a:effectLst/>
                          <a:latin typeface="+mn-lt"/>
                          <a:ea typeface="+mn-ea"/>
                          <a:cs typeface="+mn-cs"/>
                        </a:rPr>
                        <a:t>(N° de actividades PPV realizadas en el periodo de evaluación/N° de actividades programadas en el periodo de evaluación )*100</a:t>
                      </a:r>
                    </a:p>
                    <a:p>
                      <a:pPr marL="0" algn="just" defTabSz="457200" rtl="0" eaLnBrk="1" latinLnBrk="0" hangingPunct="1">
                        <a:spcAft>
                          <a:spcPts val="0"/>
                        </a:spcAft>
                      </a:pPr>
                      <a:endParaRPr lang="es-CL" sz="1400" b="0" kern="1200" dirty="0">
                        <a:solidFill>
                          <a:srgbClr val="0B50B5"/>
                        </a:solidFill>
                        <a:effectLst/>
                        <a:latin typeface="+mn-lt"/>
                        <a:ea typeface="+mn-ea"/>
                        <a:cs typeface="+mn-cs"/>
                      </a:endParaRPr>
                    </a:p>
                  </a:txBody>
                  <a:tcPr marL="63950" marR="63950" marT="0" marB="0" anchor="ctr">
                    <a:solidFill>
                      <a:schemeClr val="accent1">
                        <a:lumMod val="20000"/>
                        <a:lumOff val="80000"/>
                      </a:schemeClr>
                    </a:solidFill>
                  </a:tcPr>
                </a:tc>
              </a:tr>
              <a:tr h="3054683">
                <a:tc>
                  <a:txBody>
                    <a:bodyPr/>
                    <a:lstStyle/>
                    <a:p>
                      <a:pPr>
                        <a:spcAft>
                          <a:spcPts val="0"/>
                        </a:spcAft>
                      </a:pPr>
                      <a:r>
                        <a:rPr lang="es-ES" sz="1400" dirty="0">
                          <a:solidFill>
                            <a:srgbClr val="0B50B5"/>
                          </a:solidFill>
                          <a:effectLst/>
                        </a:rPr>
                        <a:t>Metas: </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r>
                        <a:rPr lang="es-ES" sz="1400" dirty="0">
                          <a:solidFill>
                            <a:srgbClr val="0B50B5"/>
                          </a:solidFill>
                          <a:effectLst/>
                        </a:rPr>
                        <a:t>Año1:  100% </a:t>
                      </a:r>
                      <a:endParaRPr lang="es-CL" sz="1400" dirty="0">
                        <a:solidFill>
                          <a:srgbClr val="0B50B5"/>
                        </a:solidFill>
                        <a:effectLst/>
                      </a:endParaRPr>
                    </a:p>
                    <a:p>
                      <a:pPr algn="just">
                        <a:spcAft>
                          <a:spcPts val="0"/>
                        </a:spcAft>
                      </a:pPr>
                      <a:r>
                        <a:rPr lang="es-ES" sz="1400" dirty="0">
                          <a:solidFill>
                            <a:srgbClr val="0B50B5"/>
                          </a:solidFill>
                          <a:effectLst/>
                        </a:rPr>
                        <a:t>Año2:  100%</a:t>
                      </a:r>
                      <a:endParaRPr lang="es-CL" sz="1400" dirty="0">
                        <a:solidFill>
                          <a:srgbClr val="0B50B5"/>
                        </a:solidFill>
                        <a:effectLst/>
                      </a:endParaRPr>
                    </a:p>
                    <a:p>
                      <a:pPr algn="just">
                        <a:spcAft>
                          <a:spcPts val="0"/>
                        </a:spcAft>
                      </a:pPr>
                      <a:r>
                        <a:rPr lang="es-ES" sz="1400" dirty="0">
                          <a:solidFill>
                            <a:srgbClr val="0B50B5"/>
                          </a:solidFill>
                          <a:effectLst/>
                        </a:rPr>
                        <a:t>Año3:  100%</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La </a:t>
                      </a:r>
                      <a:r>
                        <a:rPr lang="es-ES" sz="1400" b="0" dirty="0">
                          <a:solidFill>
                            <a:srgbClr val="0B50B5"/>
                          </a:solidFill>
                          <a:effectLst/>
                        </a:rPr>
                        <a:t>meta a cumplir por el establecimiento </a:t>
                      </a:r>
                      <a:r>
                        <a:rPr lang="es-ES" sz="1400" b="0" dirty="0" err="1">
                          <a:solidFill>
                            <a:srgbClr val="0B50B5"/>
                          </a:solidFill>
                          <a:effectLst/>
                        </a:rPr>
                        <a:t>autogestionado</a:t>
                      </a:r>
                      <a:r>
                        <a:rPr lang="es-ES" sz="1400" b="0" dirty="0">
                          <a:solidFill>
                            <a:srgbClr val="0B50B5"/>
                          </a:solidFill>
                          <a:effectLst/>
                        </a:rPr>
                        <a:t> será acordada entre el Director de la Dirección del Servicio y el Director del establecimiento, considerando los lineamientos y metas definidas en el proceso de negociación y firma del contrato PPV con FONASA.</a:t>
                      </a:r>
                      <a:endParaRPr lang="es-CL" sz="1400" b="0" dirty="0">
                        <a:solidFill>
                          <a:srgbClr val="0B50B5"/>
                        </a:solidFill>
                        <a:effectLst/>
                      </a:endParaRPr>
                    </a:p>
                    <a:p>
                      <a:pPr algn="just">
                        <a:spcAft>
                          <a:spcPts val="0"/>
                        </a:spcAft>
                      </a:pPr>
                      <a:r>
                        <a:rPr lang="es-ES" sz="1400" b="0" dirty="0" smtClean="0">
                          <a:solidFill>
                            <a:srgbClr val="0B50B5"/>
                          </a:solidFill>
                          <a:effectLst/>
                        </a:rPr>
                        <a:t>El </a:t>
                      </a:r>
                      <a:r>
                        <a:rPr lang="es-ES" sz="1400" b="0" dirty="0">
                          <a:solidFill>
                            <a:srgbClr val="0B50B5"/>
                          </a:solidFill>
                          <a:effectLst/>
                        </a:rPr>
                        <a:t>resultado del indicador de cumplimiento menor al 100%, da como resultado la aplicación de puntaje según la siguiente Tabla</a:t>
                      </a:r>
                      <a:r>
                        <a:rPr lang="es-ES" sz="1400" b="0" dirty="0" smtClean="0">
                          <a:solidFill>
                            <a:srgbClr val="0B50B5"/>
                          </a:solidFill>
                          <a:effectLst/>
                        </a:rPr>
                        <a:t>:</a:t>
                      </a: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CL" sz="1400" b="0" dirty="0">
                        <a:solidFill>
                          <a:srgbClr val="0B50B5"/>
                        </a:solidFill>
                        <a:effectLst/>
                      </a:endParaRPr>
                    </a:p>
                    <a:p>
                      <a:pPr algn="just">
                        <a:spcAft>
                          <a:spcPts val="0"/>
                        </a:spcAft>
                      </a:pPr>
                      <a:r>
                        <a:rPr lang="es-ES" sz="1400" b="0" dirty="0">
                          <a:solidFill>
                            <a:srgbClr val="0B50B5"/>
                          </a:solidFill>
                          <a:effectLst/>
                        </a:rPr>
                        <a:t> </a:t>
                      </a: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La </a:t>
                      </a:r>
                      <a:r>
                        <a:rPr lang="es-ES" sz="1400" b="0" dirty="0">
                          <a:solidFill>
                            <a:srgbClr val="0B50B5"/>
                          </a:solidFill>
                          <a:effectLst/>
                        </a:rPr>
                        <a:t>evaluación de este indicador se efectuara según el periodo de evaluación del convenio, de acuerdo a la programación mensual contenida en el convenio PPV-FONASA, pudiendo en algunos casos considerar distintos años de los convenios de PPV-FONASA. </a:t>
                      </a: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txBody>
                  <a:tcPr marL="63950" marR="63950" marT="0" marB="0" anchor="ctr">
                    <a:solidFill>
                      <a:schemeClr val="accent1">
                        <a:lumMod val="20000"/>
                        <a:lumOff val="80000"/>
                      </a:schemeClr>
                    </a:solidFill>
                  </a:tcPr>
                </a:tc>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2547772919"/>
              </p:ext>
            </p:extLst>
          </p:nvPr>
        </p:nvGraphicFramePr>
        <p:xfrm>
          <a:off x="4213583" y="3573016"/>
          <a:ext cx="2808312" cy="1368153"/>
        </p:xfrm>
        <a:graphic>
          <a:graphicData uri="http://schemas.openxmlformats.org/drawingml/2006/table">
            <a:tbl>
              <a:tblPr firstRow="1" bandRow="1">
                <a:tableStyleId>{5C22544A-7EE6-4342-B048-85BDC9FD1C3A}</a:tableStyleId>
              </a:tblPr>
              <a:tblGrid>
                <a:gridCol w="1248139"/>
                <a:gridCol w="1560173"/>
              </a:tblGrid>
              <a:tr h="260501">
                <a:tc>
                  <a:txBody>
                    <a:bodyPr/>
                    <a:lstStyle/>
                    <a:p>
                      <a:r>
                        <a:rPr lang="es-ES_tradnl" sz="900" dirty="0" smtClean="0"/>
                        <a:t>Porcentaje meta</a:t>
                      </a:r>
                      <a:endParaRPr lang="es-CL" sz="900" dirty="0"/>
                    </a:p>
                  </a:txBody>
                  <a:tcPr/>
                </a:tc>
                <a:tc>
                  <a:txBody>
                    <a:bodyPr/>
                    <a:lstStyle/>
                    <a:p>
                      <a:r>
                        <a:rPr lang="es-ES_tradnl" sz="900" dirty="0" smtClean="0"/>
                        <a:t>Índice de cumplimiento</a:t>
                      </a:r>
                      <a:endParaRPr lang="es-CL" sz="900" dirty="0"/>
                    </a:p>
                  </a:txBody>
                  <a:tcPr/>
                </a:tc>
              </a:tr>
              <a:tr h="276913">
                <a:tc>
                  <a:txBody>
                    <a:bodyPr/>
                    <a:lstStyle/>
                    <a:p>
                      <a:r>
                        <a:rPr lang="es-ES_tradnl" sz="900" dirty="0" smtClean="0"/>
                        <a:t>0,0%</a:t>
                      </a:r>
                      <a:endParaRPr lang="es-CL" sz="900" dirty="0"/>
                    </a:p>
                  </a:txBody>
                  <a:tcPr/>
                </a:tc>
                <a:tc>
                  <a:txBody>
                    <a:bodyPr/>
                    <a:lstStyle/>
                    <a:p>
                      <a:r>
                        <a:rPr lang="es-ES_tradnl" sz="900" dirty="0" smtClean="0"/>
                        <a:t>X  &gt; 97,00 %</a:t>
                      </a:r>
                      <a:endParaRPr lang="es-CL" sz="900" dirty="0"/>
                    </a:p>
                  </a:txBody>
                  <a:tcPr/>
                </a:tc>
              </a:tr>
              <a:tr h="276913">
                <a:tc>
                  <a:txBody>
                    <a:bodyPr/>
                    <a:lstStyle/>
                    <a:p>
                      <a:r>
                        <a:rPr lang="es-ES_tradnl" sz="900" dirty="0" smtClean="0"/>
                        <a:t>2,5%</a:t>
                      </a:r>
                      <a:endParaRPr lang="es-CL" sz="900" dirty="0"/>
                    </a:p>
                  </a:txBody>
                  <a:tcPr/>
                </a:tc>
                <a:tc>
                  <a:txBody>
                    <a:bodyPr/>
                    <a:lstStyle/>
                    <a:p>
                      <a:r>
                        <a:rPr lang="es-ES_tradnl" sz="900" dirty="0" smtClean="0"/>
                        <a:t>X ≥ 97,00% y &lt; 99,00%</a:t>
                      </a:r>
                      <a:endParaRPr lang="es-CL" sz="900" dirty="0"/>
                    </a:p>
                  </a:txBody>
                  <a:tcPr/>
                </a:tc>
              </a:tr>
              <a:tr h="276913">
                <a:tc>
                  <a:txBody>
                    <a:bodyPr/>
                    <a:lstStyle/>
                    <a:p>
                      <a:r>
                        <a:rPr lang="es-ES_tradnl" sz="900" dirty="0" smtClean="0"/>
                        <a:t>3,5%</a:t>
                      </a:r>
                      <a:endParaRPr lang="es-CL" sz="900" dirty="0"/>
                    </a:p>
                  </a:txBody>
                  <a:tcPr/>
                </a:tc>
                <a:tc>
                  <a:txBody>
                    <a:bodyPr/>
                    <a:lstStyle/>
                    <a:p>
                      <a:r>
                        <a:rPr lang="es-ES_tradnl" sz="900" dirty="0" smtClean="0"/>
                        <a:t>X ≥ 99,00%</a:t>
                      </a:r>
                      <a:r>
                        <a:rPr lang="es-ES_tradnl" sz="900" baseline="0" dirty="0" smtClean="0"/>
                        <a:t> y &lt; 100,00%</a:t>
                      </a:r>
                      <a:endParaRPr lang="es-CL" sz="900" dirty="0"/>
                    </a:p>
                  </a:txBody>
                  <a:tcPr/>
                </a:tc>
              </a:tr>
              <a:tr h="276913">
                <a:tc>
                  <a:txBody>
                    <a:bodyPr/>
                    <a:lstStyle/>
                    <a:p>
                      <a:r>
                        <a:rPr lang="es-ES_tradnl" sz="900" dirty="0" smtClean="0"/>
                        <a:t>5%</a:t>
                      </a:r>
                      <a:endParaRPr lang="es-CL" sz="900" dirty="0"/>
                    </a:p>
                  </a:txBody>
                  <a:tcPr/>
                </a:tc>
                <a:tc>
                  <a:txBody>
                    <a:bodyPr/>
                    <a:lstStyle/>
                    <a:p>
                      <a:r>
                        <a:rPr lang="es-ES_tradnl" sz="900" dirty="0" smtClean="0"/>
                        <a:t>X = 100,00%</a:t>
                      </a:r>
                      <a:endParaRPr lang="es-CL" sz="900" dirty="0"/>
                    </a:p>
                  </a:txBody>
                  <a:tcPr/>
                </a:tc>
              </a:tr>
            </a:tbl>
          </a:graphicData>
        </a:graphic>
      </p:graphicFrame>
    </p:spTree>
    <p:extLst>
      <p:ext uri="{BB962C8B-B14F-4D97-AF65-F5344CB8AC3E}">
        <p14:creationId xmlns:p14="http://schemas.microsoft.com/office/powerpoint/2010/main" val="298575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1670389752"/>
              </p:ext>
            </p:extLst>
          </p:nvPr>
        </p:nvGraphicFramePr>
        <p:xfrm>
          <a:off x="668101" y="1350757"/>
          <a:ext cx="7873467" cy="2536285"/>
        </p:xfrm>
        <a:graphic>
          <a:graphicData uri="http://schemas.openxmlformats.org/drawingml/2006/table">
            <a:tbl>
              <a:tblPr firstRow="1" firstCol="1" lastRow="1" lastCol="1" bandRow="1" bandCol="1">
                <a:tableStyleId>{5C22544A-7EE6-4342-B048-85BDC9FD1C3A}</a:tableStyleId>
              </a:tblPr>
              <a:tblGrid>
                <a:gridCol w="935475"/>
                <a:gridCol w="1816296"/>
                <a:gridCol w="5121696"/>
              </a:tblGrid>
              <a:tr h="1109536">
                <a:tc>
                  <a:txBody>
                    <a:bodyPr/>
                    <a:lstStyle/>
                    <a:p>
                      <a:pPr>
                        <a:spcAft>
                          <a:spcPts val="0"/>
                        </a:spcAft>
                      </a:pPr>
                      <a:r>
                        <a:rPr lang="es-ES" sz="1200" dirty="0">
                          <a:solidFill>
                            <a:srgbClr val="0B50B5"/>
                          </a:solidFill>
                          <a:effectLst/>
                        </a:rPr>
                        <a:t>Medios de Verificación</a:t>
                      </a:r>
                      <a:endParaRPr lang="es-CL" sz="12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La </a:t>
                      </a:r>
                      <a:r>
                        <a:rPr lang="es-ES" sz="1400" b="0" dirty="0">
                          <a:solidFill>
                            <a:srgbClr val="0B50B5"/>
                          </a:solidFill>
                          <a:effectLst/>
                        </a:rPr>
                        <a:t>Dirección de Servicio de Salud, a través del Departamento de Información/ Estadísticas y Análisis en Salud, será responsable de entregar informe de cumplimiento mensual de las prestaciones consideradas en el contrato PPV. </a:t>
                      </a:r>
                      <a:endParaRPr lang="es-ES" sz="1400" b="0" dirty="0" smtClean="0">
                        <a:solidFill>
                          <a:srgbClr val="0B50B5"/>
                        </a:solidFill>
                        <a:effectLst/>
                      </a:endParaRPr>
                    </a:p>
                    <a:p>
                      <a:pPr algn="just">
                        <a:spcAft>
                          <a:spcPts val="0"/>
                        </a:spcAft>
                      </a:pPr>
                      <a:endParaRPr lang="es-CL" sz="1400" b="0" dirty="0">
                        <a:solidFill>
                          <a:srgbClr val="0B50B5"/>
                        </a:solidFill>
                        <a:effectLst/>
                      </a:endParaRPr>
                    </a:p>
                    <a:p>
                      <a:pPr algn="just">
                        <a:spcAft>
                          <a:spcPts val="0"/>
                        </a:spcAft>
                      </a:pPr>
                      <a:r>
                        <a:rPr lang="es-ES" sz="1400" b="0" dirty="0" smtClean="0">
                          <a:solidFill>
                            <a:srgbClr val="0B50B5"/>
                          </a:solidFill>
                          <a:effectLst/>
                        </a:rPr>
                        <a:t>Para </a:t>
                      </a:r>
                      <a:r>
                        <a:rPr lang="es-ES" sz="1400" b="0" dirty="0">
                          <a:solidFill>
                            <a:srgbClr val="0B50B5"/>
                          </a:solidFill>
                          <a:effectLst/>
                        </a:rPr>
                        <a:t>la evaluación del convenio, se considerará el cumplimiento del contrato proporcional al periodo de evaluación del convenio</a:t>
                      </a:r>
                      <a:r>
                        <a:rPr lang="es-ES" sz="1400" b="0" dirty="0" smtClean="0">
                          <a:solidFill>
                            <a:srgbClr val="0B50B5"/>
                          </a:solidFill>
                          <a:effectLst/>
                        </a:rPr>
                        <a:t>.</a:t>
                      </a:r>
                    </a:p>
                    <a:p>
                      <a:pPr algn="just">
                        <a:spcAft>
                          <a:spcPts val="0"/>
                        </a:spcAft>
                      </a:pPr>
                      <a:endParaRPr lang="es-CL" sz="1400" b="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r>
              <a:tr h="616045">
                <a:tc>
                  <a:txBody>
                    <a:bodyPr/>
                    <a:lstStyle/>
                    <a:p>
                      <a:pPr>
                        <a:spcAft>
                          <a:spcPts val="0"/>
                        </a:spcAft>
                      </a:pPr>
                      <a:r>
                        <a:rPr lang="es-ES" sz="1400">
                          <a:solidFill>
                            <a:srgbClr val="0B50B5"/>
                          </a:solidFill>
                          <a:effectLst/>
                        </a:rPr>
                        <a:t>Supuestos</a:t>
                      </a:r>
                      <a:endParaRPr lang="es-CL" sz="140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endParaRPr lang="es-ES" sz="1400" dirty="0" smtClean="0">
                        <a:solidFill>
                          <a:srgbClr val="0B50B5"/>
                        </a:solidFill>
                        <a:effectLst/>
                      </a:endParaRPr>
                    </a:p>
                    <a:p>
                      <a:pPr algn="just">
                        <a:spcAft>
                          <a:spcPts val="0"/>
                        </a:spcAft>
                      </a:pP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r>
                        <a:rPr lang="es-ES" sz="1400" b="0" dirty="0" smtClean="0">
                          <a:solidFill>
                            <a:srgbClr val="0B50B5"/>
                          </a:solidFill>
                          <a:effectLst/>
                        </a:rPr>
                        <a:t>Se </a:t>
                      </a:r>
                      <a:r>
                        <a:rPr lang="es-ES" sz="1400" b="0" dirty="0">
                          <a:solidFill>
                            <a:srgbClr val="0B50B5"/>
                          </a:solidFill>
                          <a:effectLst/>
                        </a:rPr>
                        <a:t>considerará la última modificación y/o reprogramación acordada  con FONASA</a:t>
                      </a:r>
                      <a:r>
                        <a:rPr lang="es-ES" sz="1400" b="0" dirty="0" smtClean="0">
                          <a:solidFill>
                            <a:srgbClr val="0B50B5"/>
                          </a:solidFill>
                          <a:effectLst/>
                        </a:rPr>
                        <a:t>.</a:t>
                      </a:r>
                      <a:endParaRPr lang="es-CL" sz="1400" b="0" dirty="0">
                        <a:solidFill>
                          <a:srgbClr val="0B50B5"/>
                        </a:solidFill>
                        <a:effectLst/>
                      </a:endParaRPr>
                    </a:p>
                  </a:txBody>
                  <a:tcPr marL="63950" marR="63950" marT="0" marB="0" anchor="ctr">
                    <a:solidFill>
                      <a:schemeClr val="accent1">
                        <a:lumMod val="20000"/>
                        <a:lumOff val="80000"/>
                      </a:schemeClr>
                    </a:solidFill>
                  </a:tcP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366001873"/>
              </p:ext>
            </p:extLst>
          </p:nvPr>
        </p:nvGraphicFramePr>
        <p:xfrm>
          <a:off x="668100" y="731168"/>
          <a:ext cx="7873466" cy="609600"/>
        </p:xfrm>
        <a:graphic>
          <a:graphicData uri="http://schemas.openxmlformats.org/drawingml/2006/table">
            <a:tbl>
              <a:tblPr firstRow="1" firstCol="1" lastRow="1" lastCol="1" bandRow="1" bandCol="1">
                <a:tableStyleId>{5C22544A-7EE6-4342-B048-85BDC9FD1C3A}</a:tableStyleId>
              </a:tblPr>
              <a:tblGrid>
                <a:gridCol w="935474"/>
                <a:gridCol w="1831458"/>
                <a:gridCol w="5106534"/>
              </a:tblGrid>
              <a:tr h="539062">
                <a:tc gridSpan="2">
                  <a:txBody>
                    <a:bodyPr/>
                    <a:lstStyle/>
                    <a:p>
                      <a:pPr>
                        <a:spcAft>
                          <a:spcPts val="0"/>
                        </a:spcAft>
                      </a:pPr>
                      <a:r>
                        <a:rPr lang="es-ES" sz="1400" dirty="0" smtClean="0">
                          <a:solidFill>
                            <a:schemeClr val="bg1"/>
                          </a:solidFill>
                          <a:effectLst/>
                          <a:latin typeface="+mj-lt"/>
                        </a:rPr>
                        <a:t>2.1   </a:t>
                      </a:r>
                      <a:r>
                        <a:rPr lang="es-ES" sz="1400" dirty="0">
                          <a:solidFill>
                            <a:schemeClr val="bg1"/>
                          </a:solidFill>
                          <a:effectLst/>
                          <a:latin typeface="+mj-lt"/>
                        </a:rPr>
                        <a:t>Cumplimiento del Programa de Prestaciones Valoradas (PPV</a:t>
                      </a:r>
                      <a:r>
                        <a:rPr lang="es-ES" sz="1400" dirty="0" smtClean="0">
                          <a:solidFill>
                            <a:schemeClr val="bg1"/>
                          </a:solidFill>
                          <a:effectLst/>
                          <a:latin typeface="+mj-lt"/>
                        </a:rPr>
                        <a:t>)</a:t>
                      </a:r>
                    </a:p>
                    <a:p>
                      <a:pPr>
                        <a:spcAft>
                          <a:spcPts val="0"/>
                        </a:spcAft>
                      </a:pPr>
                      <a:endParaRPr lang="es-CL" sz="1200" dirty="0">
                        <a:solidFill>
                          <a:schemeClr val="bg1"/>
                        </a:solidFill>
                        <a:effectLst/>
                        <a:latin typeface="Times New Roman"/>
                        <a:ea typeface="Times New Roman"/>
                      </a:endParaRPr>
                    </a:p>
                  </a:txBody>
                  <a:tcPr marL="63950" marR="63950" marT="0" marB="0" anchor="ctr">
                    <a:solidFill>
                      <a:schemeClr val="accent1"/>
                    </a:solidFill>
                  </a:tcPr>
                </a:tc>
                <a:tc hMerge="1">
                  <a:txBody>
                    <a:bodyPr/>
                    <a:lstStyle/>
                    <a:p>
                      <a:endParaRPr lang="es-CL"/>
                    </a:p>
                  </a:txBody>
                  <a:tcPr/>
                </a:tc>
                <a:tc>
                  <a:txBody>
                    <a:bodyPr/>
                    <a:lstStyle/>
                    <a:p>
                      <a:pPr algn="ctr">
                        <a:spcAft>
                          <a:spcPts val="0"/>
                        </a:spcAft>
                      </a:pPr>
                      <a:r>
                        <a:rPr lang="es-ES" sz="1200" dirty="0">
                          <a:solidFill>
                            <a:schemeClr val="bg1"/>
                          </a:solidFill>
                          <a:effectLst/>
                        </a:rPr>
                        <a:t>Alcances </a:t>
                      </a:r>
                      <a:endParaRPr lang="es-CL" sz="1200" dirty="0">
                        <a:solidFill>
                          <a:schemeClr val="bg1"/>
                        </a:solidFill>
                        <a:effectLst/>
                        <a:latin typeface="Times New Roman"/>
                        <a:ea typeface="Times New Roman"/>
                      </a:endParaRPr>
                    </a:p>
                  </a:txBody>
                  <a:tcPr marL="63950" marR="63950" marT="0" marB="0" anchor="ctr">
                    <a:solidFill>
                      <a:schemeClr val="accent1"/>
                    </a:solidFill>
                  </a:tcPr>
                </a:tc>
              </a:tr>
            </a:tbl>
          </a:graphicData>
        </a:graphic>
      </p:graphicFrame>
    </p:spTree>
    <p:extLst>
      <p:ext uri="{BB962C8B-B14F-4D97-AF65-F5344CB8AC3E}">
        <p14:creationId xmlns:p14="http://schemas.microsoft.com/office/powerpoint/2010/main" val="4066726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3694326375"/>
              </p:ext>
            </p:extLst>
          </p:nvPr>
        </p:nvGraphicFramePr>
        <p:xfrm>
          <a:off x="669710" y="548680"/>
          <a:ext cx="8002587" cy="5120640"/>
        </p:xfrm>
        <a:graphic>
          <a:graphicData uri="http://schemas.openxmlformats.org/drawingml/2006/table">
            <a:tbl>
              <a:tblPr firstRow="1" firstCol="1" lastRow="1" lastCol="1" bandRow="1" bandCol="1">
                <a:tableStyleId>{5C22544A-7EE6-4342-B048-85BDC9FD1C3A}</a:tableStyleId>
              </a:tblPr>
              <a:tblGrid>
                <a:gridCol w="1093978"/>
                <a:gridCol w="1368152"/>
                <a:gridCol w="5540457"/>
              </a:tblGrid>
              <a:tr h="291782">
                <a:tc gridSpan="2">
                  <a:txBody>
                    <a:bodyPr/>
                    <a:lstStyle/>
                    <a:p>
                      <a:pPr>
                        <a:spcAft>
                          <a:spcPts val="0"/>
                        </a:spcAft>
                      </a:pPr>
                      <a:endParaRPr lang="es-ES" sz="1400" dirty="0" smtClean="0">
                        <a:solidFill>
                          <a:schemeClr val="bg1"/>
                        </a:solidFill>
                        <a:effectLst/>
                        <a:latin typeface="+mj-lt"/>
                      </a:endParaRPr>
                    </a:p>
                    <a:p>
                      <a:pPr>
                        <a:spcAft>
                          <a:spcPts val="0"/>
                        </a:spcAft>
                      </a:pPr>
                      <a:r>
                        <a:rPr lang="es-ES" sz="1400" dirty="0" smtClean="0">
                          <a:solidFill>
                            <a:schemeClr val="bg1"/>
                          </a:solidFill>
                          <a:effectLst/>
                          <a:latin typeface="+mj-lt"/>
                        </a:rPr>
                        <a:t>2.2  Equilibrio Financiero</a:t>
                      </a:r>
                    </a:p>
                    <a:p>
                      <a:pPr>
                        <a:spcAft>
                          <a:spcPts val="0"/>
                        </a:spcAft>
                      </a:pPr>
                      <a:endParaRPr lang="es-CL" sz="1400" dirty="0">
                        <a:solidFill>
                          <a:schemeClr val="bg1"/>
                        </a:solidFill>
                        <a:effectLst/>
                        <a:latin typeface="+mj-lt"/>
                        <a:ea typeface="Times New Roman"/>
                      </a:endParaRPr>
                    </a:p>
                  </a:txBody>
                  <a:tcPr marL="63950" marR="63950" marT="0" marB="0" anchor="ctr">
                    <a:solidFill>
                      <a:schemeClr val="accent1"/>
                    </a:solidFill>
                  </a:tcPr>
                </a:tc>
                <a:tc hMerge="1">
                  <a:txBody>
                    <a:bodyPr/>
                    <a:lstStyle/>
                    <a:p>
                      <a:endParaRPr lang="es-CL"/>
                    </a:p>
                  </a:txBody>
                  <a:tcPr/>
                </a:tc>
                <a:tc>
                  <a:txBody>
                    <a:bodyPr/>
                    <a:lstStyle/>
                    <a:p>
                      <a:pPr algn="ctr">
                        <a:spcAft>
                          <a:spcPts val="0"/>
                        </a:spcAft>
                      </a:pPr>
                      <a:r>
                        <a:rPr lang="es-ES" sz="1200" dirty="0">
                          <a:solidFill>
                            <a:schemeClr val="bg1"/>
                          </a:solidFill>
                          <a:effectLst/>
                        </a:rPr>
                        <a:t>Alcances </a:t>
                      </a:r>
                      <a:endParaRPr lang="es-CL" sz="1200" dirty="0">
                        <a:solidFill>
                          <a:schemeClr val="bg1"/>
                        </a:solidFill>
                        <a:effectLst/>
                        <a:latin typeface="Times New Roman"/>
                        <a:ea typeface="Times New Roman"/>
                      </a:endParaRPr>
                    </a:p>
                  </a:txBody>
                  <a:tcPr marL="63950" marR="63950" marT="0" marB="0" anchor="ctr">
                    <a:solidFill>
                      <a:schemeClr val="accent1"/>
                    </a:solidFill>
                  </a:tcPr>
                </a:tc>
              </a:tr>
              <a:tr h="368032">
                <a:tc>
                  <a:txBody>
                    <a:bodyPr/>
                    <a:lstStyle/>
                    <a:p>
                      <a:pPr>
                        <a:spcAft>
                          <a:spcPts val="0"/>
                        </a:spcAft>
                      </a:pPr>
                      <a:r>
                        <a:rPr lang="es-ES" sz="1400" dirty="0">
                          <a:solidFill>
                            <a:srgbClr val="0B50B5"/>
                          </a:solidFill>
                          <a:effectLst/>
                        </a:rPr>
                        <a:t>Fórmula de Cálculo</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l">
                        <a:spcAft>
                          <a:spcPts val="0"/>
                        </a:spcAft>
                      </a:pPr>
                      <a:endParaRPr lang="es-ES" sz="1400" dirty="0" smtClean="0">
                        <a:solidFill>
                          <a:srgbClr val="0B50B5"/>
                        </a:solidFill>
                        <a:effectLst/>
                      </a:endParaRPr>
                    </a:p>
                    <a:p>
                      <a:pPr algn="l">
                        <a:spcAft>
                          <a:spcPts val="0"/>
                        </a:spcAft>
                      </a:pP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marL="0" algn="just" defTabSz="457200" rtl="0" eaLnBrk="1" latinLnBrk="0" hangingPunct="1">
                        <a:spcAft>
                          <a:spcPts val="0"/>
                        </a:spcAft>
                      </a:pPr>
                      <a:endParaRPr lang="es-CL" sz="1400" b="0" kern="1200" dirty="0" smtClean="0">
                        <a:solidFill>
                          <a:srgbClr val="0B50B5"/>
                        </a:solidFill>
                        <a:effectLst/>
                        <a:latin typeface="+mn-lt"/>
                        <a:ea typeface="+mn-ea"/>
                        <a:cs typeface="+mn-cs"/>
                      </a:endParaRPr>
                    </a:p>
                    <a:p>
                      <a:pPr marL="0" algn="just" defTabSz="457200" rtl="0" eaLnBrk="1" latinLnBrk="0" hangingPunct="1">
                        <a:spcAft>
                          <a:spcPts val="0"/>
                        </a:spcAft>
                      </a:pPr>
                      <a:r>
                        <a:rPr lang="es-CL" sz="1400" b="0" kern="1200" dirty="0" smtClean="0">
                          <a:solidFill>
                            <a:srgbClr val="0B50B5"/>
                          </a:solidFill>
                          <a:effectLst/>
                          <a:latin typeface="+mn-lt"/>
                          <a:ea typeface="+mn-ea"/>
                          <a:cs typeface="+mn-cs"/>
                        </a:rPr>
                        <a:t>Gastos Totales devengados del periodo de evaluación/Ingresos totales devengados del periodo de evaluación.</a:t>
                      </a:r>
                    </a:p>
                    <a:p>
                      <a:pPr marL="0" algn="just" defTabSz="457200" rtl="0" eaLnBrk="1" latinLnBrk="0" hangingPunct="1">
                        <a:spcAft>
                          <a:spcPts val="0"/>
                        </a:spcAft>
                      </a:pPr>
                      <a:endParaRPr lang="es-CL" sz="1400" b="0" kern="1200" dirty="0">
                        <a:solidFill>
                          <a:srgbClr val="0B50B5"/>
                        </a:solidFill>
                        <a:effectLst/>
                        <a:latin typeface="+mn-lt"/>
                        <a:ea typeface="+mn-ea"/>
                        <a:cs typeface="+mn-cs"/>
                      </a:endParaRPr>
                    </a:p>
                  </a:txBody>
                  <a:tcPr marL="63950" marR="63950" marT="0" marB="0" anchor="ctr">
                    <a:solidFill>
                      <a:schemeClr val="accent1">
                        <a:lumMod val="20000"/>
                        <a:lumOff val="80000"/>
                      </a:schemeClr>
                    </a:solidFill>
                  </a:tcPr>
                </a:tc>
              </a:tr>
              <a:tr h="2781419">
                <a:tc>
                  <a:txBody>
                    <a:bodyPr/>
                    <a:lstStyle/>
                    <a:p>
                      <a:pPr>
                        <a:spcAft>
                          <a:spcPts val="0"/>
                        </a:spcAft>
                      </a:pPr>
                      <a:r>
                        <a:rPr lang="es-ES" sz="1400" dirty="0">
                          <a:solidFill>
                            <a:srgbClr val="0B50B5"/>
                          </a:solidFill>
                          <a:effectLst/>
                        </a:rPr>
                        <a:t>Metas: </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r>
                        <a:rPr lang="es-ES" sz="1400" dirty="0">
                          <a:solidFill>
                            <a:srgbClr val="0B50B5"/>
                          </a:solidFill>
                          <a:effectLst/>
                        </a:rPr>
                        <a:t>Año 1:≤ 1,000</a:t>
                      </a:r>
                      <a:endParaRPr lang="es-CL" sz="1400" dirty="0">
                        <a:solidFill>
                          <a:srgbClr val="0B50B5"/>
                        </a:solidFill>
                        <a:effectLst/>
                      </a:endParaRPr>
                    </a:p>
                    <a:p>
                      <a:pPr algn="just">
                        <a:spcAft>
                          <a:spcPts val="0"/>
                        </a:spcAft>
                      </a:pPr>
                      <a:r>
                        <a:rPr lang="es-ES" sz="1400" dirty="0">
                          <a:solidFill>
                            <a:srgbClr val="0B50B5"/>
                          </a:solidFill>
                          <a:effectLst/>
                        </a:rPr>
                        <a:t>Año 2:≤ 1,000</a:t>
                      </a:r>
                      <a:endParaRPr lang="es-CL" sz="1400" dirty="0">
                        <a:solidFill>
                          <a:srgbClr val="0B50B5"/>
                        </a:solidFill>
                        <a:effectLst/>
                      </a:endParaRPr>
                    </a:p>
                    <a:p>
                      <a:pPr algn="just">
                        <a:spcAft>
                          <a:spcPts val="0"/>
                        </a:spcAft>
                      </a:pPr>
                      <a:r>
                        <a:rPr lang="es-ES" sz="1400" dirty="0">
                          <a:solidFill>
                            <a:srgbClr val="0B50B5"/>
                          </a:solidFill>
                          <a:effectLst/>
                        </a:rPr>
                        <a:t>Año 3:≤ 1,000</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El </a:t>
                      </a:r>
                      <a:r>
                        <a:rPr lang="es-ES" sz="1400" b="0" dirty="0">
                          <a:solidFill>
                            <a:srgbClr val="0B50B5"/>
                          </a:solidFill>
                          <a:effectLst/>
                        </a:rPr>
                        <a:t>resultado del indicador se evalúa de acuerdo a la siguiente tabla de sensibilidad, donde se establecen los porcentajes de cumplimientos de la meta ponderada:</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CL" sz="1400" b="0" dirty="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Excepcionalmente </a:t>
                      </a:r>
                      <a:r>
                        <a:rPr lang="es-ES" sz="1400" b="0" dirty="0">
                          <a:solidFill>
                            <a:srgbClr val="0B50B5"/>
                          </a:solidFill>
                          <a:effectLst/>
                        </a:rPr>
                        <a:t>en aquellos Establecimientos que presentan desequilibrio  a la fecha de asunción del directivo, el Director del Servicio le entregará junto al convenio la tabla de evaluación correspondiente al primer año</a:t>
                      </a:r>
                      <a:r>
                        <a:rPr lang="es-ES" sz="1400" b="0" dirty="0" smtClean="0">
                          <a:solidFill>
                            <a:srgbClr val="0B50B5"/>
                          </a:solidFill>
                          <a:effectLst/>
                        </a:rPr>
                        <a:t>.</a:t>
                      </a:r>
                    </a:p>
                    <a:p>
                      <a:pPr algn="just">
                        <a:spcAft>
                          <a:spcPts val="0"/>
                        </a:spcAft>
                      </a:pPr>
                      <a:endParaRPr lang="es-ES" sz="1400" b="0" dirty="0" smtClean="0">
                        <a:solidFill>
                          <a:srgbClr val="0B50B5"/>
                        </a:solidFill>
                        <a:effectLst/>
                      </a:endParaRPr>
                    </a:p>
                  </a:txBody>
                  <a:tcPr marL="63950" marR="63950" marT="0" marB="0" anchor="ctr">
                    <a:solidFill>
                      <a:schemeClr val="accent1">
                        <a:lumMod val="20000"/>
                        <a:lumOff val="80000"/>
                      </a:schemeClr>
                    </a:solidFill>
                  </a:tcP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261495075"/>
              </p:ext>
            </p:extLst>
          </p:nvPr>
        </p:nvGraphicFramePr>
        <p:xfrm>
          <a:off x="4355976" y="2996952"/>
          <a:ext cx="2608617" cy="1368150"/>
        </p:xfrm>
        <a:graphic>
          <a:graphicData uri="http://schemas.openxmlformats.org/drawingml/2006/table">
            <a:tbl>
              <a:tblPr firstRow="1" bandRow="1">
                <a:tableStyleId>{5C22544A-7EE6-4342-B048-85BDC9FD1C3A}</a:tableStyleId>
              </a:tblPr>
              <a:tblGrid>
                <a:gridCol w="1088826"/>
                <a:gridCol w="1519791"/>
              </a:tblGrid>
              <a:tr h="228025">
                <a:tc>
                  <a:txBody>
                    <a:bodyPr/>
                    <a:lstStyle/>
                    <a:p>
                      <a:r>
                        <a:rPr lang="es-ES_tradnl" sz="800" b="0" dirty="0" smtClean="0">
                          <a:latin typeface="Verdana" pitchFamily="34" charset="0"/>
                          <a:ea typeface="Verdana" pitchFamily="34" charset="0"/>
                          <a:cs typeface="Verdana" pitchFamily="34" charset="0"/>
                        </a:rPr>
                        <a:t>Porcentaje meta</a:t>
                      </a:r>
                      <a:r>
                        <a:rPr lang="es-ES_tradnl" sz="800" b="0" baseline="0" dirty="0" smtClean="0">
                          <a:latin typeface="Verdana" pitchFamily="34" charset="0"/>
                          <a:ea typeface="Verdana" pitchFamily="34" charset="0"/>
                          <a:cs typeface="Verdana" pitchFamily="34" charset="0"/>
                        </a:rPr>
                        <a:t> </a:t>
                      </a:r>
                      <a:endParaRPr lang="es-CL" sz="800" b="0" dirty="0">
                        <a:latin typeface="Verdana" pitchFamily="34" charset="0"/>
                        <a:ea typeface="Verdana" pitchFamily="34" charset="0"/>
                        <a:cs typeface="Verdana" pitchFamily="34" charset="0"/>
                      </a:endParaRPr>
                    </a:p>
                  </a:txBody>
                  <a:tcPr/>
                </a:tc>
                <a:tc>
                  <a:txBody>
                    <a:bodyPr/>
                    <a:lstStyle/>
                    <a:p>
                      <a:r>
                        <a:rPr lang="es-ES_tradnl" sz="800" b="0" dirty="0" smtClean="0">
                          <a:latin typeface="Verdana" pitchFamily="34" charset="0"/>
                          <a:ea typeface="Verdana" pitchFamily="34" charset="0"/>
                          <a:cs typeface="Verdana" pitchFamily="34" charset="0"/>
                        </a:rPr>
                        <a:t>Índice de cumplimiento</a:t>
                      </a:r>
                      <a:endParaRPr lang="es-CL" sz="800" b="0" dirty="0">
                        <a:latin typeface="Verdana" pitchFamily="34" charset="0"/>
                        <a:ea typeface="Verdana" pitchFamily="34" charset="0"/>
                        <a:cs typeface="Verdana" pitchFamily="34" charset="0"/>
                      </a:endParaRPr>
                    </a:p>
                  </a:txBody>
                  <a:tcPr/>
                </a:tc>
              </a:tr>
              <a:tr h="228025">
                <a:tc>
                  <a:txBody>
                    <a:bodyPr/>
                    <a:lstStyle/>
                    <a:p>
                      <a:pPr algn="ctr"/>
                      <a:r>
                        <a:rPr lang="es-ES_tradnl" sz="800" dirty="0" smtClean="0">
                          <a:latin typeface="Verdana" pitchFamily="34" charset="0"/>
                          <a:ea typeface="Verdana" pitchFamily="34" charset="0"/>
                          <a:cs typeface="Verdana" pitchFamily="34" charset="0"/>
                        </a:rPr>
                        <a:t>0%</a:t>
                      </a:r>
                      <a:endParaRPr lang="es-CL" sz="800" dirty="0">
                        <a:latin typeface="Verdana" pitchFamily="34" charset="0"/>
                        <a:ea typeface="Verdana" pitchFamily="34" charset="0"/>
                        <a:cs typeface="Verdana" pitchFamily="34" charset="0"/>
                      </a:endParaRPr>
                    </a:p>
                  </a:txBody>
                  <a:tcPr/>
                </a:tc>
                <a:tc>
                  <a:txBody>
                    <a:bodyPr/>
                    <a:lstStyle/>
                    <a:p>
                      <a:r>
                        <a:rPr lang="es-ES_tradnl" sz="800" dirty="0" smtClean="0">
                          <a:latin typeface="Verdana" pitchFamily="34" charset="0"/>
                          <a:ea typeface="Verdana" pitchFamily="34" charset="0"/>
                          <a:cs typeface="Verdana" pitchFamily="34" charset="0"/>
                        </a:rPr>
                        <a:t>X &lt; 1,0500</a:t>
                      </a:r>
                      <a:endParaRPr lang="es-CL" sz="800" dirty="0">
                        <a:latin typeface="Verdana" pitchFamily="34" charset="0"/>
                        <a:ea typeface="Verdana" pitchFamily="34" charset="0"/>
                        <a:cs typeface="Verdana" pitchFamily="34" charset="0"/>
                      </a:endParaRPr>
                    </a:p>
                  </a:txBody>
                  <a:tcPr/>
                </a:tc>
              </a:tr>
              <a:tr h="228025">
                <a:tc>
                  <a:txBody>
                    <a:bodyPr/>
                    <a:lstStyle/>
                    <a:p>
                      <a:pPr algn="ctr"/>
                      <a:r>
                        <a:rPr lang="es-ES_tradnl" sz="800" dirty="0" smtClean="0">
                          <a:latin typeface="Verdana" pitchFamily="34" charset="0"/>
                          <a:ea typeface="Verdana" pitchFamily="34" charset="0"/>
                          <a:cs typeface="Verdana" pitchFamily="34" charset="0"/>
                        </a:rPr>
                        <a:t>2,5%</a:t>
                      </a:r>
                      <a:endParaRPr lang="es-CL" sz="800" dirty="0">
                        <a:latin typeface="Verdana" pitchFamily="34" charset="0"/>
                        <a:ea typeface="Verdana" pitchFamily="34" charset="0"/>
                        <a:cs typeface="Verdana" pitchFamily="34" charset="0"/>
                      </a:endParaRPr>
                    </a:p>
                  </a:txBody>
                  <a:tcPr/>
                </a:tc>
                <a:tc>
                  <a:txBody>
                    <a:bodyPr/>
                    <a:lstStyle/>
                    <a:p>
                      <a:r>
                        <a:rPr lang="es-ES_tradnl" sz="800" dirty="0" smtClean="0">
                          <a:latin typeface="Verdana" pitchFamily="34" charset="0"/>
                          <a:ea typeface="Verdana" pitchFamily="34" charset="0"/>
                          <a:cs typeface="Verdana" pitchFamily="34" charset="0"/>
                        </a:rPr>
                        <a:t>X &gt; 1,0334 y ≤ 1,0500</a:t>
                      </a:r>
                      <a:endParaRPr lang="es-CL" sz="800" dirty="0">
                        <a:latin typeface="Verdana" pitchFamily="34" charset="0"/>
                        <a:ea typeface="Verdana" pitchFamily="34" charset="0"/>
                        <a:cs typeface="Verdana" pitchFamily="34" charset="0"/>
                      </a:endParaRPr>
                    </a:p>
                  </a:txBody>
                  <a:tcPr/>
                </a:tc>
              </a:tr>
              <a:tr h="228025">
                <a:tc>
                  <a:txBody>
                    <a:bodyPr/>
                    <a:lstStyle/>
                    <a:p>
                      <a:pPr algn="ctr"/>
                      <a:r>
                        <a:rPr lang="es-ES_tradnl" sz="800" dirty="0" smtClean="0">
                          <a:latin typeface="Verdana" pitchFamily="34" charset="0"/>
                          <a:ea typeface="Verdana" pitchFamily="34" charset="0"/>
                          <a:cs typeface="Verdana" pitchFamily="34" charset="0"/>
                        </a:rPr>
                        <a:t>5,0%</a:t>
                      </a:r>
                      <a:endParaRPr lang="es-CL" sz="800" dirty="0">
                        <a:latin typeface="Verdana" pitchFamily="34" charset="0"/>
                        <a:ea typeface="Verdana" pitchFamily="34" charset="0"/>
                        <a:cs typeface="Verdana" pitchFamily="34" charset="0"/>
                      </a:endParaRPr>
                    </a:p>
                  </a:txBody>
                  <a:tcPr/>
                </a:tc>
                <a:tc>
                  <a:txBody>
                    <a:bodyPr/>
                    <a:lstStyle/>
                    <a:p>
                      <a:r>
                        <a:rPr lang="es-ES_tradnl" sz="800" dirty="0" smtClean="0">
                          <a:latin typeface="Verdana" pitchFamily="34" charset="0"/>
                          <a:ea typeface="Verdana" pitchFamily="34" charset="0"/>
                          <a:cs typeface="Verdana" pitchFamily="34" charset="0"/>
                        </a:rPr>
                        <a:t>X &gt; 1,0168 y ≤ 1,0334</a:t>
                      </a:r>
                      <a:endParaRPr lang="es-CL" sz="800" dirty="0">
                        <a:latin typeface="Verdana" pitchFamily="34" charset="0"/>
                        <a:ea typeface="Verdana" pitchFamily="34" charset="0"/>
                        <a:cs typeface="Verdana" pitchFamily="34" charset="0"/>
                      </a:endParaRPr>
                    </a:p>
                  </a:txBody>
                  <a:tcPr/>
                </a:tc>
              </a:tr>
              <a:tr h="228025">
                <a:tc>
                  <a:txBody>
                    <a:bodyPr/>
                    <a:lstStyle/>
                    <a:p>
                      <a:pPr algn="ctr"/>
                      <a:r>
                        <a:rPr lang="es-ES_tradnl" sz="800" dirty="0" smtClean="0">
                          <a:latin typeface="Verdana" pitchFamily="34" charset="0"/>
                          <a:ea typeface="Verdana" pitchFamily="34" charset="0"/>
                          <a:cs typeface="Verdana" pitchFamily="34" charset="0"/>
                        </a:rPr>
                        <a:t>7,5%</a:t>
                      </a:r>
                      <a:endParaRPr lang="es-CL" sz="800" dirty="0">
                        <a:latin typeface="Verdana" pitchFamily="34" charset="0"/>
                        <a:ea typeface="Verdana" pitchFamily="34" charset="0"/>
                        <a:cs typeface="Verdana" pitchFamily="34" charset="0"/>
                      </a:endParaRPr>
                    </a:p>
                  </a:txBody>
                  <a:tcPr/>
                </a:tc>
                <a:tc>
                  <a:txBody>
                    <a:bodyPr/>
                    <a:lstStyle/>
                    <a:p>
                      <a:r>
                        <a:rPr lang="es-ES_tradnl" sz="800" dirty="0" smtClean="0">
                          <a:latin typeface="Verdana" pitchFamily="34" charset="0"/>
                          <a:ea typeface="Verdana" pitchFamily="34" charset="0"/>
                          <a:cs typeface="Verdana" pitchFamily="34" charset="0"/>
                        </a:rPr>
                        <a:t>X &gt; 1,000 y ≤ 1,0168</a:t>
                      </a:r>
                      <a:endParaRPr lang="es-CL" sz="800" dirty="0">
                        <a:latin typeface="Verdana" pitchFamily="34" charset="0"/>
                        <a:ea typeface="Verdana" pitchFamily="34" charset="0"/>
                        <a:cs typeface="Verdana" pitchFamily="34" charset="0"/>
                      </a:endParaRPr>
                    </a:p>
                  </a:txBody>
                  <a:tcPr/>
                </a:tc>
              </a:tr>
              <a:tr h="228025">
                <a:tc>
                  <a:txBody>
                    <a:bodyPr/>
                    <a:lstStyle/>
                    <a:p>
                      <a:pPr algn="ctr"/>
                      <a:r>
                        <a:rPr lang="es-ES_tradnl" sz="800" dirty="0" smtClean="0">
                          <a:latin typeface="Verdana" pitchFamily="34" charset="0"/>
                          <a:ea typeface="Verdana" pitchFamily="34" charset="0"/>
                          <a:cs typeface="Verdana" pitchFamily="34" charset="0"/>
                        </a:rPr>
                        <a:t>10%</a:t>
                      </a:r>
                      <a:endParaRPr lang="es-CL" sz="800" dirty="0">
                        <a:latin typeface="Verdana" pitchFamily="34" charset="0"/>
                        <a:ea typeface="Verdana" pitchFamily="34" charset="0"/>
                        <a:cs typeface="Verdana" pitchFamily="34" charset="0"/>
                      </a:endParaRPr>
                    </a:p>
                  </a:txBody>
                  <a:tcPr/>
                </a:tc>
                <a:tc>
                  <a:txBody>
                    <a:bodyPr/>
                    <a:lstStyle/>
                    <a:p>
                      <a:r>
                        <a:rPr lang="es-ES_tradnl" sz="800" dirty="0" smtClean="0">
                          <a:latin typeface="Verdana" pitchFamily="34" charset="0"/>
                          <a:ea typeface="Verdana" pitchFamily="34" charset="0"/>
                          <a:cs typeface="Verdana" pitchFamily="34" charset="0"/>
                        </a:rPr>
                        <a:t>X ≤ 1,000</a:t>
                      </a:r>
                      <a:endParaRPr lang="es-CL" sz="800" dirty="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40524815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2932294972"/>
              </p:ext>
            </p:extLst>
          </p:nvPr>
        </p:nvGraphicFramePr>
        <p:xfrm>
          <a:off x="669711" y="1196752"/>
          <a:ext cx="7718714" cy="3912488"/>
        </p:xfrm>
        <a:graphic>
          <a:graphicData uri="http://schemas.openxmlformats.org/drawingml/2006/table">
            <a:tbl>
              <a:tblPr firstRow="1" firstCol="1" lastRow="1" lastCol="1" bandRow="1" bandCol="1">
                <a:tableStyleId>{5C22544A-7EE6-4342-B048-85BDC9FD1C3A}</a:tableStyleId>
              </a:tblPr>
              <a:tblGrid>
                <a:gridCol w="1454017"/>
                <a:gridCol w="1268043"/>
                <a:gridCol w="4996654"/>
              </a:tblGrid>
              <a:tr h="712088">
                <a:tc gridSpan="2">
                  <a:txBody>
                    <a:bodyPr/>
                    <a:lstStyle/>
                    <a:p>
                      <a:pPr>
                        <a:spcAft>
                          <a:spcPts val="0"/>
                        </a:spcAft>
                      </a:pPr>
                      <a:endParaRPr lang="es-ES" sz="1400" dirty="0" smtClean="0">
                        <a:solidFill>
                          <a:schemeClr val="bg1"/>
                        </a:solidFill>
                        <a:effectLst/>
                        <a:latin typeface="+mj-lt"/>
                      </a:endParaRPr>
                    </a:p>
                    <a:p>
                      <a:pPr>
                        <a:spcAft>
                          <a:spcPts val="0"/>
                        </a:spcAft>
                      </a:pPr>
                      <a:r>
                        <a:rPr lang="es-ES" sz="1400" dirty="0" smtClean="0">
                          <a:solidFill>
                            <a:schemeClr val="bg1"/>
                          </a:solidFill>
                          <a:effectLst/>
                          <a:latin typeface="+mj-lt"/>
                        </a:rPr>
                        <a:t>2.2  Equilibrio Financiero</a:t>
                      </a:r>
                    </a:p>
                    <a:p>
                      <a:pPr>
                        <a:spcAft>
                          <a:spcPts val="0"/>
                        </a:spcAft>
                      </a:pPr>
                      <a:endParaRPr lang="es-CL" sz="1400" dirty="0">
                        <a:solidFill>
                          <a:schemeClr val="bg1"/>
                        </a:solidFill>
                        <a:effectLst/>
                        <a:latin typeface="+mj-lt"/>
                        <a:ea typeface="Times New Roman"/>
                      </a:endParaRPr>
                    </a:p>
                  </a:txBody>
                  <a:tcPr marL="63950" marR="63950" marT="0" marB="0" anchor="ctr">
                    <a:solidFill>
                      <a:schemeClr val="accent1"/>
                    </a:solidFill>
                  </a:tcPr>
                </a:tc>
                <a:tc hMerge="1">
                  <a:txBody>
                    <a:bodyPr/>
                    <a:lstStyle/>
                    <a:p>
                      <a:endParaRPr lang="es-CL"/>
                    </a:p>
                  </a:txBody>
                  <a:tcPr/>
                </a:tc>
                <a:tc>
                  <a:txBody>
                    <a:bodyPr/>
                    <a:lstStyle/>
                    <a:p>
                      <a:pPr algn="ctr">
                        <a:spcAft>
                          <a:spcPts val="0"/>
                        </a:spcAft>
                      </a:pPr>
                      <a:r>
                        <a:rPr lang="es-ES" sz="1200" dirty="0">
                          <a:solidFill>
                            <a:schemeClr val="bg1"/>
                          </a:solidFill>
                          <a:effectLst/>
                        </a:rPr>
                        <a:t>Alcances </a:t>
                      </a:r>
                      <a:endParaRPr lang="es-CL" sz="1200" dirty="0">
                        <a:solidFill>
                          <a:schemeClr val="bg1"/>
                        </a:solidFill>
                        <a:effectLst/>
                        <a:latin typeface="Times New Roman"/>
                        <a:ea typeface="Times New Roman"/>
                      </a:endParaRPr>
                    </a:p>
                  </a:txBody>
                  <a:tcPr marL="63950" marR="63950" marT="0" marB="0" anchor="ctr">
                    <a:solidFill>
                      <a:schemeClr val="accent1"/>
                    </a:solidFill>
                  </a:tcPr>
                </a:tc>
              </a:tr>
              <a:tr h="1039852">
                <a:tc>
                  <a:txBody>
                    <a:bodyPr/>
                    <a:lstStyle/>
                    <a:p>
                      <a:pPr>
                        <a:spcAft>
                          <a:spcPts val="0"/>
                        </a:spcAft>
                      </a:pPr>
                      <a:r>
                        <a:rPr lang="es-ES" sz="1400" dirty="0">
                          <a:solidFill>
                            <a:srgbClr val="0B50B5"/>
                          </a:solidFill>
                          <a:effectLst/>
                        </a:rPr>
                        <a:t>Medios de Verificación</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l">
                        <a:spcAft>
                          <a:spcPts val="0"/>
                        </a:spcAft>
                      </a:pPr>
                      <a:endParaRPr lang="es-CL" sz="1400" b="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El </a:t>
                      </a:r>
                      <a:r>
                        <a:rPr lang="es-ES" sz="1400" b="0" dirty="0">
                          <a:solidFill>
                            <a:srgbClr val="0B50B5"/>
                          </a:solidFill>
                          <a:effectLst/>
                        </a:rPr>
                        <a:t>director del establecimiento será el responsable de elaborar informe de cumplimiento del indicador, respaldando los resultados con los reportes del SIGFE. Dicha información será validada por la Subdirección de Recursos Físicos y Financieros de la Dirección del Servicio</a:t>
                      </a:r>
                      <a:r>
                        <a:rPr lang="es-ES" sz="1400" b="0" dirty="0" smtClean="0">
                          <a:solidFill>
                            <a:srgbClr val="0B50B5"/>
                          </a:solidFill>
                          <a:effectLst/>
                        </a:rPr>
                        <a:t>.</a:t>
                      </a:r>
                    </a:p>
                    <a:p>
                      <a:pPr algn="just">
                        <a:spcAft>
                          <a:spcPts val="0"/>
                        </a:spcAft>
                      </a:pPr>
                      <a:endParaRPr lang="es-CL" sz="1400" b="0" dirty="0" smtClean="0">
                        <a:solidFill>
                          <a:srgbClr val="0B50B5"/>
                        </a:solidFill>
                        <a:effectLst/>
                      </a:endParaRPr>
                    </a:p>
                  </a:txBody>
                  <a:tcPr marL="63950" marR="63950" marT="0" marB="0" anchor="ctr">
                    <a:solidFill>
                      <a:schemeClr val="accent1">
                        <a:lumMod val="20000"/>
                        <a:lumOff val="80000"/>
                      </a:schemeClr>
                    </a:solidFill>
                  </a:tcPr>
                </a:tc>
              </a:tr>
              <a:tr h="804550">
                <a:tc>
                  <a:txBody>
                    <a:bodyPr/>
                    <a:lstStyle/>
                    <a:p>
                      <a:pPr>
                        <a:spcAft>
                          <a:spcPts val="0"/>
                        </a:spcAft>
                      </a:pPr>
                      <a:r>
                        <a:rPr lang="es-ES" sz="1400">
                          <a:solidFill>
                            <a:srgbClr val="0B50B5"/>
                          </a:solidFill>
                          <a:effectLst/>
                        </a:rPr>
                        <a:t>Supuestos</a:t>
                      </a:r>
                      <a:endParaRPr lang="es-CL" sz="140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marL="0" algn="l" defTabSz="457200" rtl="0" eaLnBrk="1" latinLnBrk="0" hangingPunct="1">
                        <a:spcAft>
                          <a:spcPts val="0"/>
                        </a:spcAft>
                      </a:pPr>
                      <a:endParaRPr lang="es-ES" sz="1400" b="0" kern="1200" dirty="0" smtClean="0">
                        <a:solidFill>
                          <a:srgbClr val="0B50B5"/>
                        </a:solidFill>
                        <a:effectLst/>
                        <a:latin typeface="+mn-lt"/>
                        <a:ea typeface="+mn-ea"/>
                        <a:cs typeface="+mn-cs"/>
                      </a:endParaRPr>
                    </a:p>
                    <a:p>
                      <a:pPr marL="0" algn="l" defTabSz="457200" rtl="0" eaLnBrk="1" latinLnBrk="0" hangingPunct="1">
                        <a:spcAft>
                          <a:spcPts val="0"/>
                        </a:spcAft>
                      </a:pPr>
                      <a:endParaRPr lang="es-CL" sz="1400" b="0" kern="1200" dirty="0">
                        <a:solidFill>
                          <a:srgbClr val="0B50B5"/>
                        </a:solidFill>
                        <a:effectLst/>
                        <a:latin typeface="+mn-lt"/>
                        <a:ea typeface="+mn-ea"/>
                        <a:cs typeface="+mn-cs"/>
                      </a:endParaRPr>
                    </a:p>
                  </a:txBody>
                  <a:tcPr marL="63950" marR="63950" marT="0" marB="0" anchor="ctr">
                    <a:solidFill>
                      <a:schemeClr val="accent1">
                        <a:lumMod val="20000"/>
                        <a:lumOff val="80000"/>
                      </a:schemeClr>
                    </a:solidFill>
                  </a:tcPr>
                </a:tc>
                <a:tc>
                  <a:txBody>
                    <a:bodyPr/>
                    <a:lstStyle/>
                    <a:p>
                      <a:pPr algn="l">
                        <a:spcAft>
                          <a:spcPts val="0"/>
                        </a:spcAft>
                      </a:pPr>
                      <a:endParaRPr lang="es-CL" sz="1400" b="0" dirty="0" smtClean="0">
                        <a:solidFill>
                          <a:srgbClr val="0B50B5"/>
                        </a:solidFill>
                        <a:effectLst/>
                      </a:endParaRPr>
                    </a:p>
                    <a:p>
                      <a:pPr algn="l">
                        <a:spcAft>
                          <a:spcPts val="0"/>
                        </a:spcAft>
                      </a:pPr>
                      <a:r>
                        <a:rPr lang="es-CL" sz="1400" b="0" dirty="0" smtClean="0">
                          <a:solidFill>
                            <a:srgbClr val="0B50B5"/>
                          </a:solidFill>
                          <a:effectLst/>
                        </a:rPr>
                        <a:t>1.- Se cumple con las  transferencias presupuestarias  programadas  desde  la Dirección del Servicio de Salud, en base al marco presupuestario fijado a la fecha de evaluación.</a:t>
                      </a:r>
                    </a:p>
                    <a:p>
                      <a:pPr algn="l">
                        <a:spcAft>
                          <a:spcPts val="0"/>
                        </a:spcAft>
                      </a:pPr>
                      <a:endParaRPr lang="es-CL" sz="1400" b="0" dirty="0" smtClean="0">
                        <a:solidFill>
                          <a:srgbClr val="0B50B5"/>
                        </a:solidFill>
                        <a:effectLst/>
                      </a:endParaRPr>
                    </a:p>
                    <a:p>
                      <a:pPr algn="l">
                        <a:spcAft>
                          <a:spcPts val="0"/>
                        </a:spcAft>
                      </a:pPr>
                      <a:r>
                        <a:rPr lang="es-CL" sz="1400" b="0" dirty="0" smtClean="0">
                          <a:solidFill>
                            <a:srgbClr val="0B50B5"/>
                          </a:solidFill>
                          <a:effectLst/>
                        </a:rPr>
                        <a:t>2.- El Director del establecimiento elabora su propuesta de presupuesto conforme a la reglamentación vigente. </a:t>
                      </a:r>
                    </a:p>
                    <a:p>
                      <a:pPr algn="l">
                        <a:spcAft>
                          <a:spcPts val="0"/>
                        </a:spcAft>
                      </a:pPr>
                      <a:endParaRPr lang="es-CL" sz="1400" b="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613441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572277365"/>
              </p:ext>
            </p:extLst>
          </p:nvPr>
        </p:nvGraphicFramePr>
        <p:xfrm>
          <a:off x="530622" y="591174"/>
          <a:ext cx="8289850" cy="5874845"/>
        </p:xfrm>
        <a:graphic>
          <a:graphicData uri="http://schemas.openxmlformats.org/drawingml/2006/table">
            <a:tbl>
              <a:tblPr firstRow="1" firstCol="1" lastRow="1" lastCol="1" bandRow="1" bandCol="1">
                <a:tableStyleId>{5C22544A-7EE6-4342-B048-85BDC9FD1C3A}</a:tableStyleId>
              </a:tblPr>
              <a:tblGrid>
                <a:gridCol w="945034"/>
                <a:gridCol w="1872208"/>
                <a:gridCol w="5472608"/>
              </a:tblGrid>
              <a:tr h="627397">
                <a:tc gridSpan="2">
                  <a:txBody>
                    <a:bodyPr/>
                    <a:lstStyle/>
                    <a:p>
                      <a:pPr>
                        <a:spcAft>
                          <a:spcPts val="0"/>
                        </a:spcAft>
                      </a:pPr>
                      <a:endParaRPr lang="es-ES" sz="1400" dirty="0" smtClean="0">
                        <a:solidFill>
                          <a:schemeClr val="bg1"/>
                        </a:solidFill>
                        <a:effectLst/>
                        <a:latin typeface="+mj-lt"/>
                      </a:endParaRPr>
                    </a:p>
                    <a:p>
                      <a:pPr>
                        <a:spcAft>
                          <a:spcPts val="0"/>
                        </a:spcAft>
                      </a:pPr>
                      <a:r>
                        <a:rPr lang="es-ES" sz="1400" dirty="0" smtClean="0">
                          <a:solidFill>
                            <a:schemeClr val="bg1"/>
                          </a:solidFill>
                          <a:effectLst/>
                          <a:latin typeface="+mj-lt"/>
                        </a:rPr>
                        <a:t>2.3</a:t>
                      </a:r>
                      <a:r>
                        <a:rPr lang="es-ES" sz="1400" baseline="0" dirty="0" smtClean="0">
                          <a:solidFill>
                            <a:schemeClr val="bg1"/>
                          </a:solidFill>
                          <a:effectLst/>
                          <a:latin typeface="+mj-lt"/>
                        </a:rPr>
                        <a:t>   </a:t>
                      </a:r>
                      <a:r>
                        <a:rPr lang="es-ES" sz="1400" dirty="0" smtClean="0">
                          <a:solidFill>
                            <a:schemeClr val="bg1"/>
                          </a:solidFill>
                          <a:effectLst/>
                          <a:latin typeface="+mj-lt"/>
                        </a:rPr>
                        <a:t>Tiempo </a:t>
                      </a:r>
                      <a:r>
                        <a:rPr lang="es-ES" sz="1400" dirty="0">
                          <a:solidFill>
                            <a:schemeClr val="bg1"/>
                          </a:solidFill>
                          <a:effectLst/>
                          <a:latin typeface="+mj-lt"/>
                        </a:rPr>
                        <a:t>de Pago a </a:t>
                      </a:r>
                      <a:r>
                        <a:rPr lang="es-ES" sz="1400" dirty="0" smtClean="0">
                          <a:solidFill>
                            <a:schemeClr val="bg1"/>
                          </a:solidFill>
                          <a:effectLst/>
                          <a:latin typeface="+mj-lt"/>
                        </a:rPr>
                        <a:t>Proveedores</a:t>
                      </a:r>
                    </a:p>
                    <a:p>
                      <a:pPr>
                        <a:spcAft>
                          <a:spcPts val="0"/>
                        </a:spcAft>
                      </a:pPr>
                      <a:endParaRPr lang="es-CL" sz="1400" dirty="0">
                        <a:solidFill>
                          <a:schemeClr val="bg1"/>
                        </a:solidFill>
                        <a:effectLst/>
                        <a:latin typeface="+mj-lt"/>
                        <a:ea typeface="Times New Roman"/>
                      </a:endParaRPr>
                    </a:p>
                  </a:txBody>
                  <a:tcPr marL="65104" marR="65104" marT="0" marB="0" anchor="ctr">
                    <a:solidFill>
                      <a:schemeClr val="accent1"/>
                    </a:solidFill>
                  </a:tcPr>
                </a:tc>
                <a:tc hMerge="1">
                  <a:txBody>
                    <a:bodyPr/>
                    <a:lstStyle/>
                    <a:p>
                      <a:endParaRPr lang="es-CL"/>
                    </a:p>
                  </a:txBody>
                  <a:tcPr/>
                </a:tc>
                <a:tc>
                  <a:txBody>
                    <a:bodyPr/>
                    <a:lstStyle/>
                    <a:p>
                      <a:pPr algn="ctr">
                        <a:spcAft>
                          <a:spcPts val="0"/>
                        </a:spcAft>
                      </a:pPr>
                      <a:r>
                        <a:rPr lang="es-ES" sz="1200" dirty="0">
                          <a:solidFill>
                            <a:schemeClr val="bg1"/>
                          </a:solidFill>
                          <a:effectLst/>
                        </a:rPr>
                        <a:t>Alcances </a:t>
                      </a:r>
                      <a:endParaRPr lang="es-CL" sz="1200" dirty="0">
                        <a:solidFill>
                          <a:schemeClr val="bg1"/>
                        </a:solidFill>
                        <a:effectLst/>
                        <a:latin typeface="Times New Roman"/>
                        <a:ea typeface="Times New Roman"/>
                      </a:endParaRPr>
                    </a:p>
                  </a:txBody>
                  <a:tcPr marL="65104" marR="65104" marT="0" marB="0" anchor="ctr">
                    <a:solidFill>
                      <a:schemeClr val="accent1"/>
                    </a:solidFill>
                  </a:tcPr>
                </a:tc>
              </a:tr>
              <a:tr h="654345">
                <a:tc>
                  <a:txBody>
                    <a:bodyPr/>
                    <a:lstStyle/>
                    <a:p>
                      <a:pPr>
                        <a:spcAft>
                          <a:spcPts val="0"/>
                        </a:spcAft>
                      </a:pPr>
                      <a:r>
                        <a:rPr lang="es-ES" sz="1400" dirty="0">
                          <a:solidFill>
                            <a:srgbClr val="0B50B5"/>
                          </a:solidFill>
                          <a:effectLst/>
                        </a:rPr>
                        <a:t>Fórmula de Cálculo</a:t>
                      </a:r>
                      <a:endParaRPr lang="es-CL" sz="1400" dirty="0">
                        <a:solidFill>
                          <a:srgbClr val="0B50B5"/>
                        </a:solidFill>
                        <a:effectLst/>
                        <a:latin typeface="Times New Roman"/>
                        <a:ea typeface="Times New Roman"/>
                      </a:endParaRPr>
                    </a:p>
                  </a:txBody>
                  <a:tcPr marL="65104" marR="65104" marT="0" marB="0" anchor="ctr">
                    <a:solidFill>
                      <a:schemeClr val="accent1">
                        <a:lumMod val="20000"/>
                        <a:lumOff val="80000"/>
                      </a:schemeClr>
                    </a:solidFill>
                  </a:tcPr>
                </a:tc>
                <a:tc>
                  <a:txBody>
                    <a:bodyPr/>
                    <a:lstStyle/>
                    <a:p>
                      <a:pPr algn="just">
                        <a:spcAft>
                          <a:spcPts val="0"/>
                        </a:spcAft>
                      </a:pPr>
                      <a:endParaRPr lang="es-CL" sz="1400" dirty="0">
                        <a:solidFill>
                          <a:srgbClr val="0B50B5"/>
                        </a:solidFill>
                        <a:effectLst/>
                        <a:latin typeface="Times New Roman"/>
                        <a:ea typeface="Times New Roman"/>
                      </a:endParaRPr>
                    </a:p>
                  </a:txBody>
                  <a:tcPr marL="65104" marR="65104" marT="0" marB="0" anchor="ctr">
                    <a:solidFill>
                      <a:schemeClr val="accent1">
                        <a:lumMod val="20000"/>
                        <a:lumOff val="80000"/>
                      </a:schemeClr>
                    </a:solidFill>
                  </a:tcPr>
                </a:tc>
                <a:tc>
                  <a:txBody>
                    <a:bodyPr/>
                    <a:lstStyle/>
                    <a:p>
                      <a:pPr marL="0" algn="just" defTabSz="457200" rtl="0" eaLnBrk="1" latinLnBrk="0" hangingPunct="1">
                        <a:spcAft>
                          <a:spcPts val="0"/>
                        </a:spcAft>
                      </a:pPr>
                      <a:r>
                        <a:rPr lang="es-CL" sz="1400" b="0" kern="1200" dirty="0" smtClean="0">
                          <a:solidFill>
                            <a:srgbClr val="0B50B5"/>
                          </a:solidFill>
                          <a:effectLst/>
                          <a:latin typeface="+mn-lt"/>
                          <a:ea typeface="+mn-ea"/>
                          <a:cs typeface="+mn-cs"/>
                        </a:rPr>
                        <a:t>Σ (Monto de Facturas pagadas en el mes dentro de 60 días) / Σ (Monto total de facturas pagadas en idéntico mes.)  * 100</a:t>
                      </a:r>
                      <a:endParaRPr lang="es-CL" sz="1400" b="0" kern="1200" dirty="0">
                        <a:solidFill>
                          <a:srgbClr val="0B50B5"/>
                        </a:solidFill>
                        <a:effectLst/>
                        <a:latin typeface="+mn-lt"/>
                        <a:ea typeface="+mn-ea"/>
                        <a:cs typeface="+mn-cs"/>
                      </a:endParaRPr>
                    </a:p>
                  </a:txBody>
                  <a:tcPr marL="65104" marR="65104" marT="0" marB="0" anchor="ctr">
                    <a:solidFill>
                      <a:schemeClr val="accent1">
                        <a:lumMod val="20000"/>
                        <a:lumOff val="80000"/>
                      </a:schemeClr>
                    </a:solidFill>
                  </a:tcPr>
                </a:tc>
              </a:tr>
              <a:tr h="4580420">
                <a:tc>
                  <a:txBody>
                    <a:bodyPr/>
                    <a:lstStyle/>
                    <a:p>
                      <a:pPr>
                        <a:spcAft>
                          <a:spcPts val="0"/>
                        </a:spcAft>
                      </a:pPr>
                      <a:r>
                        <a:rPr lang="es-ES" sz="1400">
                          <a:solidFill>
                            <a:srgbClr val="0B50B5"/>
                          </a:solidFill>
                          <a:effectLst/>
                        </a:rPr>
                        <a:t>Metas: </a:t>
                      </a:r>
                      <a:endParaRPr lang="es-CL" sz="1400">
                        <a:solidFill>
                          <a:srgbClr val="0B50B5"/>
                        </a:solidFill>
                        <a:effectLst/>
                        <a:latin typeface="Times New Roman"/>
                        <a:ea typeface="Times New Roman"/>
                      </a:endParaRPr>
                    </a:p>
                  </a:txBody>
                  <a:tcPr marL="65104" marR="65104" marT="0" marB="0" anchor="ctr">
                    <a:solidFill>
                      <a:schemeClr val="accent1">
                        <a:lumMod val="20000"/>
                        <a:lumOff val="80000"/>
                      </a:schemeClr>
                    </a:solidFill>
                  </a:tcPr>
                </a:tc>
                <a:tc>
                  <a:txBody>
                    <a:bodyPr/>
                    <a:lstStyle/>
                    <a:p>
                      <a:pPr algn="just">
                        <a:spcAft>
                          <a:spcPts val="0"/>
                        </a:spcAft>
                      </a:pPr>
                      <a:r>
                        <a:rPr lang="es-ES" sz="1400" dirty="0">
                          <a:solidFill>
                            <a:srgbClr val="0B50B5"/>
                          </a:solidFill>
                          <a:effectLst/>
                        </a:rPr>
                        <a:t>Año 1:= 100%</a:t>
                      </a:r>
                      <a:endParaRPr lang="es-CL" sz="1400" dirty="0">
                        <a:solidFill>
                          <a:srgbClr val="0B50B5"/>
                        </a:solidFill>
                        <a:effectLst/>
                      </a:endParaRPr>
                    </a:p>
                    <a:p>
                      <a:pPr algn="just">
                        <a:spcAft>
                          <a:spcPts val="0"/>
                        </a:spcAft>
                      </a:pPr>
                      <a:r>
                        <a:rPr lang="es-ES" sz="1400" dirty="0">
                          <a:solidFill>
                            <a:srgbClr val="0B50B5"/>
                          </a:solidFill>
                          <a:effectLst/>
                        </a:rPr>
                        <a:t>Año 2:= 100%</a:t>
                      </a:r>
                      <a:endParaRPr lang="es-CL" sz="1400" dirty="0">
                        <a:solidFill>
                          <a:srgbClr val="0B50B5"/>
                        </a:solidFill>
                        <a:effectLst/>
                      </a:endParaRPr>
                    </a:p>
                    <a:p>
                      <a:pPr algn="just">
                        <a:spcAft>
                          <a:spcPts val="0"/>
                        </a:spcAft>
                      </a:pPr>
                      <a:r>
                        <a:rPr lang="es-ES" sz="1400" dirty="0">
                          <a:solidFill>
                            <a:srgbClr val="0B50B5"/>
                          </a:solidFill>
                          <a:effectLst/>
                        </a:rPr>
                        <a:t>Año 3:= 100%</a:t>
                      </a:r>
                      <a:endParaRPr lang="es-CL" sz="1400" dirty="0">
                        <a:solidFill>
                          <a:srgbClr val="0B50B5"/>
                        </a:solidFill>
                        <a:effectLst/>
                        <a:latin typeface="Times New Roman"/>
                        <a:ea typeface="Times New Roman"/>
                      </a:endParaRPr>
                    </a:p>
                  </a:txBody>
                  <a:tcPr marL="65104" marR="65104" marT="0" marB="0" anchor="ctr">
                    <a:solidFill>
                      <a:schemeClr val="accent1">
                        <a:lumMod val="20000"/>
                        <a:lumOff val="80000"/>
                      </a:schemeClr>
                    </a:solidFill>
                  </a:tcPr>
                </a:tc>
                <a:tc>
                  <a:txBody>
                    <a:bodyPr/>
                    <a:lstStyle/>
                    <a:p>
                      <a:pPr algn="just">
                        <a:spcAft>
                          <a:spcPts val="0"/>
                        </a:spcAft>
                      </a:pPr>
                      <a:r>
                        <a:rPr lang="es-ES" sz="1400" b="0" dirty="0" smtClean="0">
                          <a:solidFill>
                            <a:srgbClr val="0B50B5"/>
                          </a:solidFill>
                          <a:effectLst/>
                        </a:rPr>
                        <a:t>La </a:t>
                      </a:r>
                      <a:r>
                        <a:rPr lang="es-ES" sz="1400" b="0" dirty="0">
                          <a:solidFill>
                            <a:srgbClr val="0B50B5"/>
                          </a:solidFill>
                          <a:effectLst/>
                        </a:rPr>
                        <a:t>medición se hará en unidades monetarias, para poder cuantificar los pagos que el establecimiento </a:t>
                      </a:r>
                      <a:r>
                        <a:rPr lang="es-ES" sz="1400" b="0" dirty="0" err="1">
                          <a:solidFill>
                            <a:srgbClr val="0B50B5"/>
                          </a:solidFill>
                          <a:effectLst/>
                        </a:rPr>
                        <a:t>autogestionado</a:t>
                      </a:r>
                      <a:r>
                        <a:rPr lang="es-ES" sz="1400" b="0" dirty="0">
                          <a:solidFill>
                            <a:srgbClr val="0B50B5"/>
                          </a:solidFill>
                          <a:effectLst/>
                        </a:rPr>
                        <a:t> realiza a sus proveedores en un plazo no superior a los 60 días. Para la construcción del indicador se debe considerar la fecha de emisión de la factura y la fecha en que se concreta el pago.</a:t>
                      </a:r>
                      <a:endParaRPr lang="es-CL" sz="1400" b="0" dirty="0">
                        <a:solidFill>
                          <a:srgbClr val="0B50B5"/>
                        </a:solidFill>
                        <a:effectLst/>
                      </a:endParaRPr>
                    </a:p>
                    <a:p>
                      <a:pPr algn="just">
                        <a:spcAft>
                          <a:spcPts val="0"/>
                        </a:spcAft>
                      </a:pPr>
                      <a:r>
                        <a:rPr lang="es-ES" sz="1400" b="0" dirty="0">
                          <a:solidFill>
                            <a:srgbClr val="0B50B5"/>
                          </a:solidFill>
                          <a:effectLst/>
                        </a:rPr>
                        <a:t>El resultado del indicador se evalúa de acuerdo a la siguiente tabla de sensibilidad, donde se establecen los porcentajes de cumplimientos de la meta ponderada</a:t>
                      </a:r>
                      <a:r>
                        <a:rPr lang="es-ES" sz="1400" b="0" dirty="0" smtClean="0">
                          <a:solidFill>
                            <a:srgbClr val="0B50B5"/>
                          </a:solidFill>
                          <a:effectLst/>
                        </a:rPr>
                        <a:t>:</a:t>
                      </a: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endParaRPr lang="es-CL" sz="1400" b="0" dirty="0">
                        <a:solidFill>
                          <a:srgbClr val="0B50B5"/>
                        </a:solidFill>
                        <a:effectLst/>
                      </a:endParaRPr>
                    </a:p>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Excepcionalmente </a:t>
                      </a:r>
                      <a:r>
                        <a:rPr lang="es-ES" sz="1400" b="0" dirty="0">
                          <a:solidFill>
                            <a:srgbClr val="0B50B5"/>
                          </a:solidFill>
                          <a:effectLst/>
                        </a:rPr>
                        <a:t>en aquellos Establecimientos que presentan facturas superiores a 60 días, a  la fecha de asunción del directivo, el Director del Servicio le entregará junto al convenio la tabla de evaluación, pudiendo ser distinta a la presentada anteriormente, y que se aplicará solo para la evaluación correspondiente al primer año</a:t>
                      </a:r>
                      <a:r>
                        <a:rPr lang="es-ES" sz="1400" b="0" dirty="0" smtClean="0">
                          <a:solidFill>
                            <a:srgbClr val="0B50B5"/>
                          </a:solidFill>
                          <a:effectLst/>
                        </a:rPr>
                        <a:t>.</a:t>
                      </a:r>
                      <a:endParaRPr lang="es-CL" sz="1400" b="0" dirty="0">
                        <a:solidFill>
                          <a:srgbClr val="0B50B5"/>
                        </a:solidFill>
                        <a:effectLst/>
                      </a:endParaRPr>
                    </a:p>
                  </a:txBody>
                  <a:tcPr marL="65104" marR="65104" marT="0" marB="0" anchor="ctr">
                    <a:solidFill>
                      <a:schemeClr val="accent1">
                        <a:lumMod val="20000"/>
                        <a:lumOff val="80000"/>
                      </a:schemeClr>
                    </a:solidFill>
                  </a:tcPr>
                </a:tc>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1221621087"/>
              </p:ext>
            </p:extLst>
          </p:nvPr>
        </p:nvGraphicFramePr>
        <p:xfrm>
          <a:off x="4932040" y="3645024"/>
          <a:ext cx="2679002" cy="1440162"/>
        </p:xfrm>
        <a:graphic>
          <a:graphicData uri="http://schemas.openxmlformats.org/drawingml/2006/table">
            <a:tbl>
              <a:tblPr firstRow="1" bandRow="1">
                <a:tableStyleId>{5C22544A-7EE6-4342-B048-85BDC9FD1C3A}</a:tableStyleId>
              </a:tblPr>
              <a:tblGrid>
                <a:gridCol w="1083255"/>
                <a:gridCol w="1595747"/>
              </a:tblGrid>
              <a:tr h="240384">
                <a:tc>
                  <a:txBody>
                    <a:bodyPr/>
                    <a:lstStyle/>
                    <a:p>
                      <a:r>
                        <a:rPr lang="es-ES_tradnl" sz="900" dirty="0" smtClean="0"/>
                        <a:t>Porcentaje meta</a:t>
                      </a:r>
                      <a:endParaRPr lang="es-CL" sz="900" dirty="0"/>
                    </a:p>
                  </a:txBody>
                  <a:tcPr/>
                </a:tc>
                <a:tc>
                  <a:txBody>
                    <a:bodyPr/>
                    <a:lstStyle/>
                    <a:p>
                      <a:r>
                        <a:rPr lang="es-ES_tradnl" sz="900" dirty="0" smtClean="0"/>
                        <a:t>Índice de cumplimiento</a:t>
                      </a:r>
                      <a:endParaRPr lang="es-CL" sz="900" dirty="0"/>
                    </a:p>
                  </a:txBody>
                  <a:tcPr/>
                </a:tc>
              </a:tr>
              <a:tr h="240384">
                <a:tc>
                  <a:txBody>
                    <a:bodyPr/>
                    <a:lstStyle/>
                    <a:p>
                      <a:pPr algn="ctr"/>
                      <a:r>
                        <a:rPr lang="es-ES_tradnl" sz="900" dirty="0" smtClean="0"/>
                        <a:t>0%</a:t>
                      </a:r>
                      <a:endParaRPr lang="es-CL" sz="900" dirty="0"/>
                    </a:p>
                  </a:txBody>
                  <a:tcPr/>
                </a:tc>
                <a:tc>
                  <a:txBody>
                    <a:bodyPr/>
                    <a:lstStyle/>
                    <a:p>
                      <a:r>
                        <a:rPr lang="es-ES_tradnl" sz="900" dirty="0" smtClean="0"/>
                        <a:t>X  &lt; 95,0%</a:t>
                      </a:r>
                      <a:endParaRPr lang="es-CL" sz="900" dirty="0"/>
                    </a:p>
                  </a:txBody>
                  <a:tcPr/>
                </a:tc>
              </a:tr>
              <a:tr h="240384">
                <a:tc>
                  <a:txBody>
                    <a:bodyPr/>
                    <a:lstStyle/>
                    <a:p>
                      <a:pPr algn="ctr"/>
                      <a:r>
                        <a:rPr lang="es-ES_tradnl" sz="900" dirty="0" smtClean="0"/>
                        <a:t>1,5%</a:t>
                      </a:r>
                      <a:endParaRPr lang="es-CL" sz="900" dirty="0"/>
                    </a:p>
                  </a:txBody>
                  <a:tcPr/>
                </a:tc>
                <a:tc>
                  <a:txBody>
                    <a:bodyPr/>
                    <a:lstStyle/>
                    <a:p>
                      <a:r>
                        <a:rPr lang="es-ES_tradnl" sz="900" dirty="0" smtClean="0"/>
                        <a:t>X &lt; 96,68% y ≥ 95,0%</a:t>
                      </a:r>
                      <a:endParaRPr lang="es-CL" sz="900" dirty="0"/>
                    </a:p>
                  </a:txBody>
                  <a:tcPr/>
                </a:tc>
              </a:tr>
              <a:tr h="240384">
                <a:tc>
                  <a:txBody>
                    <a:bodyPr/>
                    <a:lstStyle/>
                    <a:p>
                      <a:pPr algn="ctr"/>
                      <a:r>
                        <a:rPr lang="es-ES_tradnl" sz="900" dirty="0" smtClean="0"/>
                        <a:t>2,5%</a:t>
                      </a:r>
                      <a:endParaRPr lang="es-CL" sz="900" dirty="0"/>
                    </a:p>
                  </a:txBody>
                  <a:tcPr/>
                </a:tc>
                <a:tc>
                  <a:txBody>
                    <a:bodyPr/>
                    <a:lstStyle/>
                    <a:p>
                      <a:r>
                        <a:rPr lang="es-ES_tradnl" sz="900" dirty="0" smtClean="0"/>
                        <a:t>X &lt;</a:t>
                      </a:r>
                      <a:r>
                        <a:rPr lang="es-ES_tradnl" sz="900" baseline="0" dirty="0" smtClean="0"/>
                        <a:t> 98,34% y ≥ 96,68%</a:t>
                      </a:r>
                      <a:endParaRPr lang="es-CL" sz="900" dirty="0"/>
                    </a:p>
                  </a:txBody>
                  <a:tcPr/>
                </a:tc>
              </a:tr>
              <a:tr h="238242">
                <a:tc>
                  <a:txBody>
                    <a:bodyPr/>
                    <a:lstStyle/>
                    <a:p>
                      <a:pPr algn="ctr"/>
                      <a:r>
                        <a:rPr lang="es-ES_tradnl" sz="900" dirty="0" smtClean="0"/>
                        <a:t>3,5%</a:t>
                      </a:r>
                      <a:endParaRPr lang="es-CL" sz="900" dirty="0"/>
                    </a:p>
                  </a:txBody>
                  <a:tcPr/>
                </a:tc>
                <a:tc>
                  <a:txBody>
                    <a:bodyPr/>
                    <a:lstStyle/>
                    <a:p>
                      <a:r>
                        <a:rPr lang="es-ES_tradnl" sz="900" dirty="0" smtClean="0"/>
                        <a:t>X &lt;</a:t>
                      </a:r>
                      <a:r>
                        <a:rPr lang="es-ES_tradnl" sz="900" baseline="0" dirty="0" smtClean="0"/>
                        <a:t> 100% y ≥ 98,34%</a:t>
                      </a:r>
                      <a:endParaRPr lang="es-CL" sz="900" dirty="0"/>
                    </a:p>
                  </a:txBody>
                  <a:tcPr/>
                </a:tc>
              </a:tr>
              <a:tr h="240384">
                <a:tc>
                  <a:txBody>
                    <a:bodyPr/>
                    <a:lstStyle/>
                    <a:p>
                      <a:pPr algn="ctr"/>
                      <a:r>
                        <a:rPr lang="es-ES_tradnl" sz="900" dirty="0" smtClean="0"/>
                        <a:t>5,0%</a:t>
                      </a:r>
                      <a:endParaRPr lang="es-CL" sz="900" dirty="0"/>
                    </a:p>
                  </a:txBody>
                  <a:tcPr/>
                </a:tc>
                <a:tc>
                  <a:txBody>
                    <a:bodyPr/>
                    <a:lstStyle/>
                    <a:p>
                      <a:r>
                        <a:rPr lang="es-ES_tradnl" sz="900" dirty="0" smtClean="0"/>
                        <a:t>X =</a:t>
                      </a:r>
                      <a:r>
                        <a:rPr lang="es-ES_tradnl" sz="900" baseline="0" dirty="0" smtClean="0"/>
                        <a:t> 100,0%</a:t>
                      </a:r>
                      <a:endParaRPr lang="es-CL" sz="900" dirty="0"/>
                    </a:p>
                  </a:txBody>
                  <a:tcPr/>
                </a:tc>
              </a:tr>
            </a:tbl>
          </a:graphicData>
        </a:graphic>
      </p:graphicFrame>
    </p:spTree>
    <p:extLst>
      <p:ext uri="{BB962C8B-B14F-4D97-AF65-F5344CB8AC3E}">
        <p14:creationId xmlns:p14="http://schemas.microsoft.com/office/powerpoint/2010/main" val="3151584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771011468"/>
              </p:ext>
            </p:extLst>
          </p:nvPr>
        </p:nvGraphicFramePr>
        <p:xfrm>
          <a:off x="556179" y="1268760"/>
          <a:ext cx="8042894" cy="3200400"/>
        </p:xfrm>
        <a:graphic>
          <a:graphicData uri="http://schemas.openxmlformats.org/drawingml/2006/table">
            <a:tbl>
              <a:tblPr firstRow="1" firstCol="1" lastRow="1" lastCol="1" bandRow="1" bandCol="1">
                <a:tableStyleId>{5C22544A-7EE6-4342-B048-85BDC9FD1C3A}</a:tableStyleId>
              </a:tblPr>
              <a:tblGrid>
                <a:gridCol w="1056607"/>
                <a:gridCol w="1746572"/>
                <a:gridCol w="5239715"/>
              </a:tblGrid>
              <a:tr h="292968">
                <a:tc gridSpan="2">
                  <a:txBody>
                    <a:bodyPr/>
                    <a:lstStyle/>
                    <a:p>
                      <a:pPr>
                        <a:spcAft>
                          <a:spcPts val="0"/>
                        </a:spcAft>
                      </a:pPr>
                      <a:endParaRPr lang="es-ES" sz="1400" dirty="0" smtClean="0">
                        <a:solidFill>
                          <a:schemeClr val="bg1"/>
                        </a:solidFill>
                        <a:effectLst/>
                        <a:latin typeface="+mj-lt"/>
                      </a:endParaRPr>
                    </a:p>
                    <a:p>
                      <a:pPr>
                        <a:spcAft>
                          <a:spcPts val="0"/>
                        </a:spcAft>
                      </a:pPr>
                      <a:r>
                        <a:rPr lang="es-ES" sz="1400" dirty="0" smtClean="0">
                          <a:solidFill>
                            <a:schemeClr val="bg1"/>
                          </a:solidFill>
                          <a:effectLst/>
                          <a:latin typeface="+mj-lt"/>
                        </a:rPr>
                        <a:t>2.3</a:t>
                      </a:r>
                      <a:r>
                        <a:rPr lang="es-ES" sz="1400" baseline="0" dirty="0" smtClean="0">
                          <a:solidFill>
                            <a:schemeClr val="bg1"/>
                          </a:solidFill>
                          <a:effectLst/>
                          <a:latin typeface="+mj-lt"/>
                        </a:rPr>
                        <a:t>   </a:t>
                      </a:r>
                      <a:r>
                        <a:rPr lang="es-ES" sz="1400" dirty="0" smtClean="0">
                          <a:solidFill>
                            <a:schemeClr val="bg1"/>
                          </a:solidFill>
                          <a:effectLst/>
                          <a:latin typeface="+mj-lt"/>
                        </a:rPr>
                        <a:t>Tiempo </a:t>
                      </a:r>
                      <a:r>
                        <a:rPr lang="es-ES" sz="1400" dirty="0">
                          <a:solidFill>
                            <a:schemeClr val="bg1"/>
                          </a:solidFill>
                          <a:effectLst/>
                          <a:latin typeface="+mj-lt"/>
                        </a:rPr>
                        <a:t>de Pago a </a:t>
                      </a:r>
                      <a:r>
                        <a:rPr lang="es-ES" sz="1400" dirty="0" smtClean="0">
                          <a:solidFill>
                            <a:schemeClr val="bg1"/>
                          </a:solidFill>
                          <a:effectLst/>
                          <a:latin typeface="+mj-lt"/>
                        </a:rPr>
                        <a:t>Proveedores</a:t>
                      </a:r>
                    </a:p>
                    <a:p>
                      <a:pPr>
                        <a:spcAft>
                          <a:spcPts val="0"/>
                        </a:spcAft>
                      </a:pPr>
                      <a:endParaRPr lang="es-CL" sz="1400" dirty="0">
                        <a:solidFill>
                          <a:schemeClr val="bg1"/>
                        </a:solidFill>
                        <a:effectLst/>
                        <a:latin typeface="+mj-lt"/>
                        <a:ea typeface="Times New Roman"/>
                      </a:endParaRPr>
                    </a:p>
                  </a:txBody>
                  <a:tcPr marL="65104" marR="65104" marT="0" marB="0" anchor="ctr">
                    <a:solidFill>
                      <a:schemeClr val="accent1"/>
                    </a:solidFill>
                  </a:tcPr>
                </a:tc>
                <a:tc hMerge="1">
                  <a:txBody>
                    <a:bodyPr/>
                    <a:lstStyle/>
                    <a:p>
                      <a:endParaRPr lang="es-CL"/>
                    </a:p>
                  </a:txBody>
                  <a:tcPr/>
                </a:tc>
                <a:tc>
                  <a:txBody>
                    <a:bodyPr/>
                    <a:lstStyle/>
                    <a:p>
                      <a:pPr algn="ctr">
                        <a:spcAft>
                          <a:spcPts val="0"/>
                        </a:spcAft>
                      </a:pPr>
                      <a:r>
                        <a:rPr lang="es-ES" sz="1200" dirty="0">
                          <a:solidFill>
                            <a:schemeClr val="bg1"/>
                          </a:solidFill>
                          <a:effectLst/>
                        </a:rPr>
                        <a:t>Alcances </a:t>
                      </a:r>
                      <a:endParaRPr lang="es-CL" sz="1200" dirty="0">
                        <a:solidFill>
                          <a:schemeClr val="bg1"/>
                        </a:solidFill>
                        <a:effectLst/>
                        <a:latin typeface="Times New Roman"/>
                        <a:ea typeface="Times New Roman"/>
                      </a:endParaRPr>
                    </a:p>
                  </a:txBody>
                  <a:tcPr marL="65104" marR="65104" marT="0" marB="0" anchor="ctr">
                    <a:solidFill>
                      <a:schemeClr val="accent1"/>
                    </a:solidFill>
                  </a:tcPr>
                </a:tc>
              </a:tr>
              <a:tr h="860820">
                <a:tc>
                  <a:txBody>
                    <a:bodyPr/>
                    <a:lstStyle/>
                    <a:p>
                      <a:pPr>
                        <a:spcAft>
                          <a:spcPts val="0"/>
                        </a:spcAft>
                      </a:pPr>
                      <a:r>
                        <a:rPr lang="es-ES" sz="1400" dirty="0">
                          <a:solidFill>
                            <a:srgbClr val="0B50B5"/>
                          </a:solidFill>
                          <a:effectLst/>
                        </a:rPr>
                        <a:t>Medios de Verificación</a:t>
                      </a:r>
                      <a:endParaRPr lang="es-CL" sz="1400" dirty="0">
                        <a:solidFill>
                          <a:srgbClr val="0B50B5"/>
                        </a:solidFill>
                        <a:effectLst/>
                        <a:latin typeface="Times New Roman"/>
                        <a:ea typeface="Times New Roman"/>
                      </a:endParaRPr>
                    </a:p>
                  </a:txBody>
                  <a:tcPr marL="65104" marR="65104" marT="0" marB="0" anchor="ctr">
                    <a:solidFill>
                      <a:schemeClr val="accent1">
                        <a:lumMod val="20000"/>
                        <a:lumOff val="80000"/>
                      </a:schemeClr>
                    </a:solidFill>
                  </a:tcPr>
                </a:tc>
                <a:tc>
                  <a:txBody>
                    <a:bodyPr/>
                    <a:lstStyle/>
                    <a:p>
                      <a:pPr algn="l">
                        <a:spcAft>
                          <a:spcPts val="0"/>
                        </a:spcAft>
                      </a:pPr>
                      <a:r>
                        <a:rPr lang="es-ES" sz="1400" dirty="0">
                          <a:solidFill>
                            <a:srgbClr val="0B50B5"/>
                          </a:solidFill>
                          <a:effectLst/>
                        </a:rPr>
                        <a:t>Según lo especificado en el Convenio de Desempeño</a:t>
                      </a:r>
                      <a:endParaRPr lang="es-CL" sz="1400" dirty="0">
                        <a:solidFill>
                          <a:srgbClr val="0B50B5"/>
                        </a:solidFill>
                        <a:effectLst/>
                        <a:latin typeface="Times New Roman"/>
                        <a:ea typeface="Times New Roman"/>
                      </a:endParaRPr>
                    </a:p>
                  </a:txBody>
                  <a:tcPr marL="65104" marR="65104" marT="0" marB="0" anchor="ctr">
                    <a:solidFill>
                      <a:schemeClr val="accent1">
                        <a:lumMod val="20000"/>
                        <a:lumOff val="80000"/>
                      </a:schemeClr>
                    </a:solidFill>
                  </a:tcPr>
                </a:tc>
                <a:tc>
                  <a:txBody>
                    <a:bodyPr/>
                    <a:lstStyle/>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Informe </a:t>
                      </a:r>
                      <a:r>
                        <a:rPr lang="es-ES" sz="1400" b="0" dirty="0">
                          <a:solidFill>
                            <a:srgbClr val="0B50B5"/>
                          </a:solidFill>
                          <a:effectLst/>
                        </a:rPr>
                        <a:t>de cumplimiento del establecimiento, y registro mensual con el detalle de las facturas, donde se especifique el monto, la fecha de emisión, la fecha de pago y los días transcurridos entre la emisión y el pago. Validado por el Subdirector Administrativo de la Dirección de Servicio</a:t>
                      </a:r>
                      <a:r>
                        <a:rPr lang="es-ES" sz="1400" b="0" dirty="0" smtClean="0">
                          <a:solidFill>
                            <a:srgbClr val="0B50B5"/>
                          </a:solidFill>
                          <a:effectLst/>
                        </a:rPr>
                        <a:t>.</a:t>
                      </a:r>
                    </a:p>
                    <a:p>
                      <a:pPr algn="just">
                        <a:spcAft>
                          <a:spcPts val="0"/>
                        </a:spcAft>
                      </a:pPr>
                      <a:endParaRPr lang="es-CL" sz="1400" b="0" dirty="0">
                        <a:solidFill>
                          <a:srgbClr val="0B50B5"/>
                        </a:solidFill>
                        <a:effectLst/>
                        <a:latin typeface="Times New Roman"/>
                        <a:ea typeface="Times New Roman"/>
                      </a:endParaRPr>
                    </a:p>
                  </a:txBody>
                  <a:tcPr marL="65104" marR="65104" marT="0" marB="0" anchor="ctr">
                    <a:solidFill>
                      <a:schemeClr val="accent1">
                        <a:lumMod val="20000"/>
                        <a:lumOff val="80000"/>
                      </a:schemeClr>
                    </a:solidFill>
                  </a:tcPr>
                </a:tc>
              </a:tr>
              <a:tr h="520832">
                <a:tc>
                  <a:txBody>
                    <a:bodyPr/>
                    <a:lstStyle/>
                    <a:p>
                      <a:pPr>
                        <a:spcAft>
                          <a:spcPts val="0"/>
                        </a:spcAft>
                      </a:pPr>
                      <a:r>
                        <a:rPr lang="es-ES" sz="1400" dirty="0" smtClean="0">
                          <a:solidFill>
                            <a:srgbClr val="0B50B5"/>
                          </a:solidFill>
                          <a:effectLst/>
                        </a:rPr>
                        <a:t>Supuestos</a:t>
                      </a:r>
                      <a:endParaRPr lang="es-CL" sz="1400" dirty="0">
                        <a:solidFill>
                          <a:srgbClr val="0B50B5"/>
                        </a:solidFill>
                        <a:effectLst/>
                        <a:latin typeface="Times New Roman"/>
                        <a:ea typeface="Times New Roman"/>
                      </a:endParaRPr>
                    </a:p>
                  </a:txBody>
                  <a:tcPr marL="65104" marR="65104" marT="0" marB="0" anchor="ctr">
                    <a:solidFill>
                      <a:schemeClr val="accent1">
                        <a:lumMod val="20000"/>
                        <a:lumOff val="80000"/>
                      </a:schemeClr>
                    </a:solidFill>
                  </a:tcPr>
                </a:tc>
                <a:tc>
                  <a:txBody>
                    <a:bodyPr/>
                    <a:lstStyle/>
                    <a:p>
                      <a:pPr algn="l">
                        <a:spcAft>
                          <a:spcPts val="0"/>
                        </a:spcAft>
                      </a:pPr>
                      <a:endParaRPr lang="es-ES" sz="1400" b="0" dirty="0" smtClean="0">
                        <a:solidFill>
                          <a:srgbClr val="0B50B5"/>
                        </a:solidFill>
                        <a:effectLst/>
                      </a:endParaRPr>
                    </a:p>
                    <a:p>
                      <a:pPr algn="l">
                        <a:spcAft>
                          <a:spcPts val="0"/>
                        </a:spcAft>
                      </a:pPr>
                      <a:r>
                        <a:rPr lang="es-ES" sz="1400" b="0" dirty="0" smtClean="0">
                          <a:solidFill>
                            <a:srgbClr val="0B50B5"/>
                          </a:solidFill>
                          <a:effectLst/>
                        </a:rPr>
                        <a:t>Según </a:t>
                      </a:r>
                      <a:r>
                        <a:rPr lang="es-ES" sz="1400" b="0" dirty="0">
                          <a:solidFill>
                            <a:srgbClr val="0B50B5"/>
                          </a:solidFill>
                          <a:effectLst/>
                        </a:rPr>
                        <a:t>lo especificado en el Convenio de </a:t>
                      </a:r>
                      <a:r>
                        <a:rPr lang="es-ES" sz="1400" b="0" dirty="0" smtClean="0">
                          <a:solidFill>
                            <a:srgbClr val="0B50B5"/>
                          </a:solidFill>
                          <a:effectLst/>
                        </a:rPr>
                        <a:t>Desempeño</a:t>
                      </a:r>
                    </a:p>
                    <a:p>
                      <a:pPr algn="l">
                        <a:spcAft>
                          <a:spcPts val="0"/>
                        </a:spcAft>
                      </a:pPr>
                      <a:endParaRPr lang="es-CL" sz="1400" b="0" dirty="0">
                        <a:solidFill>
                          <a:srgbClr val="0B50B5"/>
                        </a:solidFill>
                        <a:effectLst/>
                        <a:latin typeface="Times New Roman"/>
                        <a:ea typeface="Times New Roman"/>
                      </a:endParaRPr>
                    </a:p>
                  </a:txBody>
                  <a:tcPr marL="65104" marR="65104" marT="0" marB="0" anchor="ctr">
                    <a:solidFill>
                      <a:schemeClr val="accent1">
                        <a:lumMod val="20000"/>
                        <a:lumOff val="80000"/>
                      </a:schemeClr>
                    </a:solidFill>
                  </a:tcPr>
                </a:tc>
                <a:tc>
                  <a:txBody>
                    <a:bodyPr/>
                    <a:lstStyle/>
                    <a:p>
                      <a:pPr algn="l">
                        <a:spcAft>
                          <a:spcPts val="0"/>
                        </a:spcAft>
                      </a:pPr>
                      <a:r>
                        <a:rPr lang="es-CL" sz="1400" b="0" dirty="0" smtClean="0">
                          <a:solidFill>
                            <a:srgbClr val="0B50B5"/>
                          </a:solidFill>
                          <a:effectLst/>
                        </a:rPr>
                        <a:t>Se cumple con las transferencias presupuestarias programadas desde la Dirección del Servicio.</a:t>
                      </a:r>
                      <a:endParaRPr lang="es-ES" sz="1400" b="0" dirty="0" smtClean="0">
                        <a:solidFill>
                          <a:srgbClr val="0B50B5"/>
                        </a:solidFill>
                        <a:effectLst/>
                      </a:endParaRPr>
                    </a:p>
                  </a:txBody>
                  <a:tcPr marL="65104" marR="65104"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65324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060848"/>
            <a:ext cx="8364537" cy="3602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18"/>
          <p:cNvSpPr>
            <a:spLocks noChangeArrowheads="1"/>
          </p:cNvSpPr>
          <p:nvPr/>
        </p:nvSpPr>
        <p:spPr bwMode="auto">
          <a:xfrm>
            <a:off x="1619672" y="836712"/>
            <a:ext cx="5544616" cy="720080"/>
          </a:xfrm>
          <a:prstGeom prst="rect">
            <a:avLst/>
          </a:prstGeom>
          <a:solidFill>
            <a:srgbClr val="78953D"/>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400" fontAlgn="auto">
              <a:spcBef>
                <a:spcPts val="0"/>
              </a:spcBef>
              <a:spcAft>
                <a:spcPts val="0"/>
              </a:spcAft>
              <a:defRPr/>
            </a:pPr>
            <a:endParaRPr lang="es-ES_tradnl" sz="2000" b="1" dirty="0" smtClean="0">
              <a:solidFill>
                <a:schemeClr val="bg1"/>
              </a:solidFill>
              <a:latin typeface="+mj-lt"/>
            </a:endParaRPr>
          </a:p>
          <a:p>
            <a:pPr algn="ctr" defTabSz="914400" fontAlgn="auto">
              <a:spcBef>
                <a:spcPts val="0"/>
              </a:spcBef>
              <a:spcAft>
                <a:spcPts val="0"/>
              </a:spcAft>
              <a:defRPr/>
            </a:pPr>
            <a:r>
              <a:rPr lang="es-ES_tradnl" sz="2000" b="1" dirty="0" smtClean="0">
                <a:solidFill>
                  <a:schemeClr val="bg1"/>
                </a:solidFill>
                <a:latin typeface="+mj-lt"/>
              </a:rPr>
              <a:t>Estandarización </a:t>
            </a:r>
            <a:r>
              <a:rPr lang="es-ES_tradnl" sz="2000" b="1" dirty="0">
                <a:solidFill>
                  <a:schemeClr val="bg1"/>
                </a:solidFill>
                <a:latin typeface="+mj-lt"/>
              </a:rPr>
              <a:t>de Convenios de Desempeño </a:t>
            </a:r>
            <a:br>
              <a:rPr lang="es-ES_tradnl" sz="2000" b="1" dirty="0">
                <a:solidFill>
                  <a:schemeClr val="bg1"/>
                </a:solidFill>
                <a:latin typeface="+mj-lt"/>
              </a:rPr>
            </a:br>
            <a:r>
              <a:rPr lang="es-ES_tradnl" sz="2000" b="1" dirty="0">
                <a:solidFill>
                  <a:schemeClr val="bg1"/>
                </a:solidFill>
                <a:latin typeface="+mj-lt"/>
              </a:rPr>
              <a:t>Cargos II Nivel Jerárquico</a:t>
            </a:r>
            <a:endParaRPr lang="es-CL" sz="2000" b="1" dirty="0">
              <a:solidFill>
                <a:schemeClr val="bg1"/>
              </a:solidFill>
              <a:latin typeface="+mj-lt"/>
            </a:endParaRPr>
          </a:p>
          <a:p>
            <a:pPr algn="ctr" defTabSz="914400" fontAlgn="auto">
              <a:spcBef>
                <a:spcPts val="0"/>
              </a:spcBef>
              <a:spcAft>
                <a:spcPts val="0"/>
              </a:spcAft>
              <a:defRPr/>
            </a:pPr>
            <a:endParaRPr lang="es-ES" sz="2000" b="1" kern="0" dirty="0">
              <a:solidFill>
                <a:schemeClr val="bg1"/>
              </a:solidFill>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1323068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973250900"/>
              </p:ext>
            </p:extLst>
          </p:nvPr>
        </p:nvGraphicFramePr>
        <p:xfrm>
          <a:off x="455323" y="548680"/>
          <a:ext cx="8005110" cy="5760720"/>
        </p:xfrm>
        <a:graphic>
          <a:graphicData uri="http://schemas.openxmlformats.org/drawingml/2006/table">
            <a:tbl>
              <a:tblPr firstRow="1" firstCol="1" lastRow="1" lastCol="1" bandRow="1" bandCol="1">
                <a:tableStyleId>{5C22544A-7EE6-4342-B048-85BDC9FD1C3A}</a:tableStyleId>
              </a:tblPr>
              <a:tblGrid>
                <a:gridCol w="993750"/>
                <a:gridCol w="2244220"/>
                <a:gridCol w="4767140"/>
              </a:tblGrid>
              <a:tr h="507030">
                <a:tc gridSpan="2">
                  <a:txBody>
                    <a:bodyPr/>
                    <a:lstStyle/>
                    <a:p>
                      <a:pPr>
                        <a:spcAft>
                          <a:spcPts val="0"/>
                        </a:spcAft>
                      </a:pPr>
                      <a:r>
                        <a:rPr lang="es-ES" sz="1400" dirty="0" smtClean="0">
                          <a:solidFill>
                            <a:schemeClr val="bg1"/>
                          </a:solidFill>
                          <a:effectLst/>
                          <a:latin typeface="+mj-lt"/>
                        </a:rPr>
                        <a:t>3.1   </a:t>
                      </a:r>
                      <a:r>
                        <a:rPr lang="es-ES" sz="1400" dirty="0">
                          <a:solidFill>
                            <a:schemeClr val="bg1"/>
                          </a:solidFill>
                          <a:effectLst/>
                          <a:latin typeface="+mj-lt"/>
                        </a:rPr>
                        <a:t>Porcentaje de Cumplimiento del Proceso de Acreditación de acuerdo a Manual de Estándares de Acreditación, Superintendencia de </a:t>
                      </a:r>
                      <a:r>
                        <a:rPr lang="es-ES" sz="1400" dirty="0" smtClean="0">
                          <a:solidFill>
                            <a:schemeClr val="bg1"/>
                          </a:solidFill>
                          <a:effectLst/>
                          <a:latin typeface="+mj-lt"/>
                        </a:rPr>
                        <a:t>Salud</a:t>
                      </a:r>
                      <a:r>
                        <a:rPr lang="es-ES" sz="1400" dirty="0">
                          <a:solidFill>
                            <a:schemeClr val="bg1"/>
                          </a:solidFill>
                          <a:effectLst/>
                          <a:latin typeface="+mj-lt"/>
                        </a:rPr>
                        <a:t> </a:t>
                      </a:r>
                      <a:endParaRPr lang="es-ES" sz="1400" dirty="0" smtClean="0">
                        <a:solidFill>
                          <a:schemeClr val="bg1"/>
                        </a:solidFill>
                        <a:effectLst/>
                        <a:latin typeface="+mj-lt"/>
                      </a:endParaRPr>
                    </a:p>
                  </a:txBody>
                  <a:tcPr marL="63379" marR="63379"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 </a:t>
                      </a:r>
                      <a:endParaRPr lang="es-CL" sz="1400" dirty="0">
                        <a:solidFill>
                          <a:schemeClr val="bg1"/>
                        </a:solidFill>
                        <a:effectLst/>
                        <a:latin typeface="+mj-lt"/>
                        <a:ea typeface="Times New Roman"/>
                      </a:endParaRPr>
                    </a:p>
                  </a:txBody>
                  <a:tcPr marL="63379" marR="63379" marT="0" marB="0" anchor="ctr">
                    <a:solidFill>
                      <a:schemeClr val="accent1"/>
                    </a:solidFill>
                  </a:tcPr>
                </a:tc>
              </a:tr>
              <a:tr h="367949">
                <a:tc>
                  <a:txBody>
                    <a:bodyPr/>
                    <a:lstStyle/>
                    <a:p>
                      <a:pPr>
                        <a:spcAft>
                          <a:spcPts val="0"/>
                        </a:spcAft>
                      </a:pPr>
                      <a:r>
                        <a:rPr lang="es-ES" sz="1400" dirty="0">
                          <a:solidFill>
                            <a:srgbClr val="0B50B5"/>
                          </a:solidFill>
                          <a:effectLst/>
                        </a:rPr>
                        <a:t>Fórmula de Cálculo</a:t>
                      </a:r>
                      <a:endParaRPr lang="es-CL" sz="140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c>
                  <a:txBody>
                    <a:bodyPr/>
                    <a:lstStyle/>
                    <a:p>
                      <a:pPr algn="just">
                        <a:spcAft>
                          <a:spcPts val="0"/>
                        </a:spcAft>
                      </a:pPr>
                      <a:endParaRPr lang="es-ES" sz="1400" dirty="0" smtClean="0">
                        <a:solidFill>
                          <a:srgbClr val="0B50B5"/>
                        </a:solidFill>
                        <a:effectLst/>
                      </a:endParaRPr>
                    </a:p>
                    <a:p>
                      <a:pPr algn="just">
                        <a:spcAft>
                          <a:spcPts val="0"/>
                        </a:spcAft>
                      </a:pPr>
                      <a:endParaRPr lang="es-CL" sz="140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c>
                  <a:txBody>
                    <a:bodyPr/>
                    <a:lstStyle/>
                    <a:p>
                      <a:pPr marL="0" algn="just" defTabSz="457200" rtl="0" eaLnBrk="1" latinLnBrk="0" hangingPunct="1">
                        <a:spcAft>
                          <a:spcPts val="0"/>
                        </a:spcAft>
                      </a:pPr>
                      <a:r>
                        <a:rPr lang="pt-BR" sz="1400" b="0" kern="1200" dirty="0" smtClean="0">
                          <a:solidFill>
                            <a:srgbClr val="0B50B5"/>
                          </a:solidFill>
                          <a:effectLst/>
                          <a:latin typeface="+mn-lt"/>
                          <a:ea typeface="+mn-ea"/>
                          <a:cs typeface="+mn-cs"/>
                        </a:rPr>
                        <a:t>(N° de Características </a:t>
                      </a:r>
                      <a:r>
                        <a:rPr lang="pt-BR" sz="1400" b="0" kern="1200" dirty="0" err="1" smtClean="0">
                          <a:solidFill>
                            <a:srgbClr val="0B50B5"/>
                          </a:solidFill>
                          <a:effectLst/>
                          <a:latin typeface="+mn-lt"/>
                          <a:ea typeface="+mn-ea"/>
                          <a:cs typeface="+mn-cs"/>
                        </a:rPr>
                        <a:t>Obligatorias</a:t>
                      </a:r>
                      <a:r>
                        <a:rPr lang="pt-BR" sz="1400" b="0" kern="1200" dirty="0" smtClean="0">
                          <a:solidFill>
                            <a:srgbClr val="0B50B5"/>
                          </a:solidFill>
                          <a:effectLst/>
                          <a:latin typeface="+mn-lt"/>
                          <a:ea typeface="+mn-ea"/>
                          <a:cs typeface="+mn-cs"/>
                        </a:rPr>
                        <a:t> </a:t>
                      </a:r>
                      <a:r>
                        <a:rPr lang="pt-BR" sz="1400" b="0" kern="1200" dirty="0" err="1" smtClean="0">
                          <a:solidFill>
                            <a:srgbClr val="0B50B5"/>
                          </a:solidFill>
                          <a:effectLst/>
                          <a:latin typeface="+mn-lt"/>
                          <a:ea typeface="+mn-ea"/>
                          <a:cs typeface="+mn-cs"/>
                        </a:rPr>
                        <a:t>Cumplidas</a:t>
                      </a:r>
                      <a:r>
                        <a:rPr lang="pt-BR" sz="1400" b="0" kern="1200" dirty="0" smtClean="0">
                          <a:solidFill>
                            <a:srgbClr val="0B50B5"/>
                          </a:solidFill>
                          <a:effectLst/>
                          <a:latin typeface="+mn-lt"/>
                          <a:ea typeface="+mn-ea"/>
                          <a:cs typeface="+mn-cs"/>
                        </a:rPr>
                        <a:t> / N° de Características </a:t>
                      </a:r>
                      <a:r>
                        <a:rPr lang="pt-BR" sz="1400" b="0" kern="1200" dirty="0" err="1" smtClean="0">
                          <a:solidFill>
                            <a:srgbClr val="0B50B5"/>
                          </a:solidFill>
                          <a:effectLst/>
                          <a:latin typeface="+mn-lt"/>
                          <a:ea typeface="+mn-ea"/>
                          <a:cs typeface="+mn-cs"/>
                        </a:rPr>
                        <a:t>Obligatorias</a:t>
                      </a:r>
                      <a:r>
                        <a:rPr lang="pt-BR" sz="1400" b="0" kern="1200" dirty="0" smtClean="0">
                          <a:solidFill>
                            <a:srgbClr val="0B50B5"/>
                          </a:solidFill>
                          <a:effectLst/>
                          <a:latin typeface="+mn-lt"/>
                          <a:ea typeface="+mn-ea"/>
                          <a:cs typeface="+mn-cs"/>
                        </a:rPr>
                        <a:t> Exigidas)*100</a:t>
                      </a:r>
                    </a:p>
                    <a:p>
                      <a:pPr marL="0" algn="just" defTabSz="457200" rtl="0" eaLnBrk="1" latinLnBrk="0" hangingPunct="1">
                        <a:spcAft>
                          <a:spcPts val="0"/>
                        </a:spcAft>
                      </a:pPr>
                      <a:endParaRPr lang="es-ES_tradnl" sz="1400" b="0" kern="1200" dirty="0" smtClean="0">
                        <a:solidFill>
                          <a:srgbClr val="0B50B5"/>
                        </a:solidFill>
                        <a:effectLst/>
                        <a:latin typeface="+mn-lt"/>
                        <a:ea typeface="+mn-ea"/>
                        <a:cs typeface="+mn-cs"/>
                      </a:endParaRPr>
                    </a:p>
                    <a:p>
                      <a:pPr marL="0" algn="just" defTabSz="457200" rtl="0" eaLnBrk="1" latinLnBrk="0" hangingPunct="1">
                        <a:spcAft>
                          <a:spcPts val="0"/>
                        </a:spcAft>
                      </a:pPr>
                      <a:r>
                        <a:rPr lang="pt-BR" sz="1400" b="0" kern="1200" dirty="0" smtClean="0">
                          <a:solidFill>
                            <a:srgbClr val="0B50B5"/>
                          </a:solidFill>
                          <a:effectLst/>
                          <a:latin typeface="+mn-lt"/>
                          <a:ea typeface="+mn-ea"/>
                          <a:cs typeface="+mn-cs"/>
                        </a:rPr>
                        <a:t>(N° de Características </a:t>
                      </a:r>
                      <a:r>
                        <a:rPr lang="pt-BR" sz="1400" b="0" kern="1200" dirty="0" err="1" smtClean="0">
                          <a:solidFill>
                            <a:srgbClr val="0B50B5"/>
                          </a:solidFill>
                          <a:effectLst/>
                          <a:latin typeface="+mn-lt"/>
                          <a:ea typeface="+mn-ea"/>
                          <a:cs typeface="+mn-cs"/>
                        </a:rPr>
                        <a:t>Totales</a:t>
                      </a:r>
                      <a:r>
                        <a:rPr lang="pt-BR" sz="1400" b="0" kern="1200" dirty="0" smtClean="0">
                          <a:solidFill>
                            <a:srgbClr val="0B50B5"/>
                          </a:solidFill>
                          <a:effectLst/>
                          <a:latin typeface="+mn-lt"/>
                          <a:ea typeface="+mn-ea"/>
                          <a:cs typeface="+mn-cs"/>
                        </a:rPr>
                        <a:t> </a:t>
                      </a:r>
                      <a:r>
                        <a:rPr lang="pt-BR" sz="1400" b="0" kern="1200" dirty="0" err="1" smtClean="0">
                          <a:solidFill>
                            <a:srgbClr val="0B50B5"/>
                          </a:solidFill>
                          <a:effectLst/>
                          <a:latin typeface="+mn-lt"/>
                          <a:ea typeface="+mn-ea"/>
                          <a:cs typeface="+mn-cs"/>
                        </a:rPr>
                        <a:t>Cumplidas</a:t>
                      </a:r>
                      <a:r>
                        <a:rPr lang="pt-BR" sz="1400" b="0" kern="1200" dirty="0" smtClean="0">
                          <a:solidFill>
                            <a:srgbClr val="0B50B5"/>
                          </a:solidFill>
                          <a:effectLst/>
                          <a:latin typeface="+mn-lt"/>
                          <a:ea typeface="+mn-ea"/>
                          <a:cs typeface="+mn-cs"/>
                        </a:rPr>
                        <a:t> / N° de Características </a:t>
                      </a:r>
                      <a:r>
                        <a:rPr lang="pt-BR" sz="1400" b="0" kern="1200" dirty="0" err="1" smtClean="0">
                          <a:solidFill>
                            <a:srgbClr val="0B50B5"/>
                          </a:solidFill>
                          <a:effectLst/>
                          <a:latin typeface="+mn-lt"/>
                          <a:ea typeface="+mn-ea"/>
                          <a:cs typeface="+mn-cs"/>
                        </a:rPr>
                        <a:t>Totales</a:t>
                      </a:r>
                      <a:r>
                        <a:rPr lang="pt-BR" sz="1400" b="0" kern="1200" dirty="0" smtClean="0">
                          <a:solidFill>
                            <a:srgbClr val="0B50B5"/>
                          </a:solidFill>
                          <a:effectLst/>
                          <a:latin typeface="+mn-lt"/>
                          <a:ea typeface="+mn-ea"/>
                          <a:cs typeface="+mn-cs"/>
                        </a:rPr>
                        <a:t> Exigidas)*100</a:t>
                      </a:r>
                      <a:endParaRPr lang="es-CL" sz="140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r>
              <a:tr h="2333865">
                <a:tc>
                  <a:txBody>
                    <a:bodyPr/>
                    <a:lstStyle/>
                    <a:p>
                      <a:pPr>
                        <a:spcAft>
                          <a:spcPts val="0"/>
                        </a:spcAft>
                      </a:pPr>
                      <a:r>
                        <a:rPr lang="es-ES" sz="1400" dirty="0">
                          <a:solidFill>
                            <a:srgbClr val="0B50B5"/>
                          </a:solidFill>
                          <a:effectLst/>
                        </a:rPr>
                        <a:t>Metas: </a:t>
                      </a:r>
                      <a:endParaRPr lang="es-CL" sz="140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c>
                  <a:txBody>
                    <a:bodyPr/>
                    <a:lstStyle/>
                    <a:p>
                      <a:pPr algn="just">
                        <a:spcAft>
                          <a:spcPts val="0"/>
                        </a:spcAft>
                      </a:pPr>
                      <a:r>
                        <a:rPr lang="es-ES" sz="1400" dirty="0">
                          <a:solidFill>
                            <a:srgbClr val="0B50B5"/>
                          </a:solidFill>
                          <a:effectLst/>
                        </a:rPr>
                        <a:t> </a:t>
                      </a:r>
                      <a:endParaRPr lang="es-CL" sz="1400" dirty="0">
                        <a:solidFill>
                          <a:srgbClr val="0B50B5"/>
                        </a:solidFill>
                        <a:effectLst/>
                      </a:endParaRPr>
                    </a:p>
                    <a:p>
                      <a:pPr>
                        <a:spcAft>
                          <a:spcPts val="0"/>
                        </a:spcAft>
                      </a:pPr>
                      <a:r>
                        <a:rPr lang="es-ES" sz="1400" smtClean="0">
                          <a:solidFill>
                            <a:srgbClr val="0B50B5"/>
                          </a:solidFill>
                          <a:effectLst/>
                        </a:rPr>
                        <a:t>(Nº de Características Obligatorias Cumplidas / Nº de Características Obligatorias Exigidas)*100</a:t>
                      </a:r>
                      <a:endParaRPr lang="es-CL" sz="1400" smtClean="0">
                        <a:solidFill>
                          <a:srgbClr val="0B50B5"/>
                        </a:solidFill>
                        <a:effectLst/>
                      </a:endParaRPr>
                    </a:p>
                    <a:p>
                      <a:pPr algn="just">
                        <a:spcAft>
                          <a:spcPts val="0"/>
                        </a:spcAft>
                      </a:pPr>
                      <a:r>
                        <a:rPr lang="es-ES" sz="1400" smtClean="0">
                          <a:solidFill>
                            <a:srgbClr val="0B50B5"/>
                          </a:solidFill>
                          <a:effectLst/>
                        </a:rPr>
                        <a:t>Año1:  100% </a:t>
                      </a:r>
                      <a:endParaRPr lang="es-CL" sz="1400" smtClean="0">
                        <a:solidFill>
                          <a:srgbClr val="0B50B5"/>
                        </a:solidFill>
                        <a:effectLst/>
                      </a:endParaRPr>
                    </a:p>
                    <a:p>
                      <a:pPr algn="just">
                        <a:spcAft>
                          <a:spcPts val="0"/>
                        </a:spcAft>
                      </a:pPr>
                      <a:r>
                        <a:rPr lang="es-ES" sz="1400" smtClean="0">
                          <a:solidFill>
                            <a:srgbClr val="0B50B5"/>
                          </a:solidFill>
                          <a:effectLst/>
                        </a:rPr>
                        <a:t>Año2:  100%</a:t>
                      </a:r>
                      <a:endParaRPr lang="es-CL" sz="1400" smtClean="0">
                        <a:solidFill>
                          <a:srgbClr val="0B50B5"/>
                        </a:solidFill>
                        <a:effectLst/>
                      </a:endParaRPr>
                    </a:p>
                    <a:p>
                      <a:pPr algn="just">
                        <a:spcAft>
                          <a:spcPts val="0"/>
                        </a:spcAft>
                      </a:pPr>
                      <a:r>
                        <a:rPr lang="es-ES" sz="1400" smtClean="0">
                          <a:solidFill>
                            <a:srgbClr val="0B50B5"/>
                          </a:solidFill>
                          <a:effectLst/>
                        </a:rPr>
                        <a:t>Año3:  100%</a:t>
                      </a:r>
                      <a:endParaRPr lang="es-CL" sz="1400" smtClean="0">
                        <a:solidFill>
                          <a:srgbClr val="0B50B5"/>
                        </a:solidFill>
                        <a:effectLst/>
                      </a:endParaRPr>
                    </a:p>
                    <a:p>
                      <a:pPr algn="just">
                        <a:spcAft>
                          <a:spcPts val="0"/>
                        </a:spcAft>
                      </a:pPr>
                      <a:r>
                        <a:rPr lang="es-ES" sz="1400" dirty="0">
                          <a:solidFill>
                            <a:srgbClr val="0B50B5"/>
                          </a:solidFill>
                          <a:effectLst/>
                        </a:rPr>
                        <a:t> </a:t>
                      </a:r>
                      <a:endParaRPr lang="es-CL" sz="1400" dirty="0">
                        <a:solidFill>
                          <a:srgbClr val="0B50B5"/>
                        </a:solidFill>
                        <a:effectLst/>
                      </a:endParaRPr>
                    </a:p>
                    <a:p>
                      <a:pPr>
                        <a:spcAft>
                          <a:spcPts val="0"/>
                        </a:spcAft>
                      </a:pPr>
                      <a:r>
                        <a:rPr lang="pt-BR" sz="1400" dirty="0">
                          <a:solidFill>
                            <a:srgbClr val="0B50B5"/>
                          </a:solidFill>
                          <a:effectLst/>
                        </a:rPr>
                        <a:t>(Nº de Características Totales Cumplidas / N° de Características Totales Exigidas)*10</a:t>
                      </a:r>
                      <a:endParaRPr lang="es-CL" sz="1400" dirty="0">
                        <a:solidFill>
                          <a:srgbClr val="0B50B5"/>
                        </a:solidFill>
                        <a:effectLst/>
                      </a:endParaRPr>
                    </a:p>
                    <a:p>
                      <a:pPr algn="just">
                        <a:spcAft>
                          <a:spcPts val="0"/>
                        </a:spcAft>
                      </a:pPr>
                      <a:r>
                        <a:rPr lang="es-ES" sz="1400" dirty="0">
                          <a:solidFill>
                            <a:srgbClr val="0B50B5"/>
                          </a:solidFill>
                          <a:effectLst/>
                        </a:rPr>
                        <a:t>Año1:  50% </a:t>
                      </a:r>
                      <a:endParaRPr lang="es-CL" sz="1400" dirty="0">
                        <a:solidFill>
                          <a:srgbClr val="0B50B5"/>
                        </a:solidFill>
                        <a:effectLst/>
                      </a:endParaRPr>
                    </a:p>
                    <a:p>
                      <a:pPr algn="just">
                        <a:spcAft>
                          <a:spcPts val="0"/>
                        </a:spcAft>
                      </a:pPr>
                      <a:r>
                        <a:rPr lang="es-ES" sz="1400" dirty="0">
                          <a:solidFill>
                            <a:srgbClr val="0B50B5"/>
                          </a:solidFill>
                          <a:effectLst/>
                        </a:rPr>
                        <a:t>Año2:  70%</a:t>
                      </a:r>
                      <a:endParaRPr lang="es-CL" sz="1400" dirty="0">
                        <a:solidFill>
                          <a:srgbClr val="0B50B5"/>
                        </a:solidFill>
                        <a:effectLst/>
                      </a:endParaRPr>
                    </a:p>
                    <a:p>
                      <a:pPr algn="just">
                        <a:spcAft>
                          <a:spcPts val="0"/>
                        </a:spcAft>
                      </a:pPr>
                      <a:r>
                        <a:rPr lang="es-ES" sz="1400" dirty="0">
                          <a:solidFill>
                            <a:srgbClr val="0B50B5"/>
                          </a:solidFill>
                          <a:effectLst/>
                        </a:rPr>
                        <a:t>Año3:  80%</a:t>
                      </a:r>
                      <a:endParaRPr lang="es-CL" sz="1400" dirty="0">
                        <a:solidFill>
                          <a:srgbClr val="0B50B5"/>
                        </a:solidFill>
                        <a:effectLst/>
                      </a:endParaRPr>
                    </a:p>
                    <a:p>
                      <a:pPr algn="just">
                        <a:spcAft>
                          <a:spcPts val="0"/>
                        </a:spcAft>
                      </a:pPr>
                      <a:r>
                        <a:rPr lang="pt-BR" sz="1400" dirty="0">
                          <a:solidFill>
                            <a:srgbClr val="0B50B5"/>
                          </a:solidFill>
                          <a:effectLst/>
                        </a:rPr>
                        <a:t> </a:t>
                      </a:r>
                      <a:endParaRPr lang="es-CL" sz="140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c>
                  <a:txBody>
                    <a:bodyPr/>
                    <a:lstStyle/>
                    <a:p>
                      <a:pPr algn="just">
                        <a:spcAft>
                          <a:spcPts val="0"/>
                        </a:spcAft>
                      </a:pPr>
                      <a:r>
                        <a:rPr lang="es-ES" sz="1400" b="0" dirty="0" smtClean="0">
                          <a:solidFill>
                            <a:srgbClr val="0B50B5"/>
                          </a:solidFill>
                          <a:effectLst/>
                        </a:rPr>
                        <a:t>Para </a:t>
                      </a:r>
                      <a:r>
                        <a:rPr lang="es-ES" sz="1400" b="0" dirty="0">
                          <a:solidFill>
                            <a:srgbClr val="0B50B5"/>
                          </a:solidFill>
                          <a:effectLst/>
                        </a:rPr>
                        <a:t>efectos de evaluación del presente indicador se consideran las características obligatorias y características totales definidas en el  Manual de acreditación de prestadores institucionales de salud, y que apliquen al establecimiento. </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Las metas establecidas corresponden al cumplimiento del número de características obligatorias y totales cumplidas dentro de los plazos  legalmente definidos. </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En aquellos Establecimientos  que  se encuentren en proceso de acreditación debe existir acuerdo entre el Directivo y el Jefe superior de Servicio sobre las características obligatorias comprometidas a cumplir en el Establecimiento en cada periodo de evaluación. A partir de la entrada en vigencia del decreto que exige la acreditación para todos los establecimientos el porcentaje de cumplimientos de las características obligatorias debe ser el 100%. </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17128034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3333382537"/>
              </p:ext>
            </p:extLst>
          </p:nvPr>
        </p:nvGraphicFramePr>
        <p:xfrm>
          <a:off x="715921" y="836712"/>
          <a:ext cx="7861094" cy="5120640"/>
        </p:xfrm>
        <a:graphic>
          <a:graphicData uri="http://schemas.openxmlformats.org/drawingml/2006/table">
            <a:tbl>
              <a:tblPr firstRow="1" firstCol="1" lastRow="1" lastCol="1" bandRow="1" bandCol="1">
                <a:tableStyleId>{5C22544A-7EE6-4342-B048-85BDC9FD1C3A}</a:tableStyleId>
              </a:tblPr>
              <a:tblGrid>
                <a:gridCol w="1080120"/>
                <a:gridCol w="2099597"/>
                <a:gridCol w="4681377"/>
              </a:tblGrid>
              <a:tr h="507030">
                <a:tc gridSpan="2">
                  <a:txBody>
                    <a:bodyPr/>
                    <a:lstStyle/>
                    <a:p>
                      <a:pPr>
                        <a:spcAft>
                          <a:spcPts val="0"/>
                        </a:spcAft>
                      </a:pPr>
                      <a:endParaRPr lang="es-ES" sz="1400" dirty="0" smtClean="0">
                        <a:solidFill>
                          <a:schemeClr val="bg1"/>
                        </a:solidFill>
                        <a:effectLst/>
                        <a:latin typeface="+mj-lt"/>
                      </a:endParaRPr>
                    </a:p>
                    <a:p>
                      <a:pPr>
                        <a:spcAft>
                          <a:spcPts val="0"/>
                        </a:spcAft>
                      </a:pPr>
                      <a:r>
                        <a:rPr lang="es-ES" sz="1400" dirty="0" smtClean="0">
                          <a:solidFill>
                            <a:schemeClr val="bg1"/>
                          </a:solidFill>
                          <a:effectLst/>
                          <a:latin typeface="+mj-lt"/>
                        </a:rPr>
                        <a:t>3.1  </a:t>
                      </a:r>
                      <a:r>
                        <a:rPr lang="es-ES" sz="1400" dirty="0">
                          <a:solidFill>
                            <a:schemeClr val="bg1"/>
                          </a:solidFill>
                          <a:effectLst/>
                          <a:latin typeface="+mj-lt"/>
                        </a:rPr>
                        <a:t>Porcentaje de Cumplimiento del Proceso de Acreditación de acuerdo a Manual de Estándares de Acreditación, Superintendencia de </a:t>
                      </a:r>
                      <a:r>
                        <a:rPr lang="es-ES" sz="1400" dirty="0" smtClean="0">
                          <a:solidFill>
                            <a:schemeClr val="bg1"/>
                          </a:solidFill>
                          <a:effectLst/>
                          <a:latin typeface="+mj-lt"/>
                        </a:rPr>
                        <a:t>Salud</a:t>
                      </a:r>
                      <a:r>
                        <a:rPr lang="es-ES" sz="1400" dirty="0">
                          <a:solidFill>
                            <a:schemeClr val="bg1"/>
                          </a:solidFill>
                          <a:effectLst/>
                          <a:latin typeface="+mj-lt"/>
                        </a:rPr>
                        <a:t> </a:t>
                      </a:r>
                      <a:endParaRPr lang="es-ES" sz="1400" dirty="0" smtClean="0">
                        <a:solidFill>
                          <a:schemeClr val="bg1"/>
                        </a:solidFill>
                        <a:effectLst/>
                        <a:latin typeface="+mj-lt"/>
                      </a:endParaRPr>
                    </a:p>
                    <a:p>
                      <a:pPr>
                        <a:spcAft>
                          <a:spcPts val="0"/>
                        </a:spcAft>
                      </a:pPr>
                      <a:endParaRPr lang="es-CL" sz="1400" dirty="0">
                        <a:solidFill>
                          <a:schemeClr val="bg1"/>
                        </a:solidFill>
                        <a:effectLst/>
                        <a:latin typeface="+mj-lt"/>
                        <a:ea typeface="Times New Roman"/>
                      </a:endParaRPr>
                    </a:p>
                  </a:txBody>
                  <a:tcPr marL="63379" marR="63379"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 </a:t>
                      </a:r>
                      <a:endParaRPr lang="es-CL" sz="1400" dirty="0">
                        <a:solidFill>
                          <a:schemeClr val="bg1"/>
                        </a:solidFill>
                        <a:effectLst/>
                        <a:latin typeface="+mj-lt"/>
                        <a:ea typeface="Times New Roman"/>
                      </a:endParaRPr>
                    </a:p>
                  </a:txBody>
                  <a:tcPr marL="63379" marR="63379" marT="0" marB="0" anchor="ctr">
                    <a:solidFill>
                      <a:schemeClr val="accent1"/>
                    </a:solidFill>
                  </a:tcPr>
                </a:tc>
              </a:tr>
              <a:tr h="903734">
                <a:tc>
                  <a:txBody>
                    <a:bodyPr/>
                    <a:lstStyle/>
                    <a:p>
                      <a:pPr>
                        <a:spcAft>
                          <a:spcPts val="0"/>
                        </a:spcAft>
                      </a:pPr>
                      <a:r>
                        <a:rPr lang="es-ES" sz="1400" dirty="0">
                          <a:solidFill>
                            <a:srgbClr val="0B50B5"/>
                          </a:solidFill>
                          <a:effectLst/>
                        </a:rPr>
                        <a:t>Medios de Verificación</a:t>
                      </a:r>
                      <a:endParaRPr lang="es-CL" sz="140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c>
                  <a:txBody>
                    <a:bodyPr/>
                    <a:lstStyle/>
                    <a:p>
                      <a:pPr algn="just">
                        <a:spcAft>
                          <a:spcPts val="0"/>
                        </a:spcAft>
                      </a:pPr>
                      <a:endParaRPr lang="es-CL" sz="140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c>
                  <a:txBody>
                    <a:bodyPr/>
                    <a:lstStyle/>
                    <a:p>
                      <a:pPr algn="just">
                        <a:spcAft>
                          <a:spcPts val="0"/>
                        </a:spcAft>
                      </a:pPr>
                      <a:r>
                        <a:rPr lang="es-CL" sz="1400" b="0" dirty="0" smtClean="0">
                          <a:solidFill>
                            <a:srgbClr val="0B50B5"/>
                          </a:solidFill>
                          <a:effectLst/>
                        </a:rPr>
                        <a:t>Reporte SIS-Q, Modulo de Acreditación de Prestadores, validado por el Subdirector de Gestión Asistencial del Servicio de Salud.</a:t>
                      </a:r>
                    </a:p>
                    <a:p>
                      <a:pPr algn="just">
                        <a:spcAft>
                          <a:spcPts val="0"/>
                        </a:spcAft>
                      </a:pPr>
                      <a:endParaRPr lang="es-CL" sz="1400" b="0" dirty="0" smtClean="0">
                        <a:solidFill>
                          <a:srgbClr val="0B50B5"/>
                        </a:solidFill>
                        <a:effectLst/>
                      </a:endParaRPr>
                    </a:p>
                    <a:p>
                      <a:pPr algn="just">
                        <a:spcAft>
                          <a:spcPts val="0"/>
                        </a:spcAft>
                      </a:pPr>
                      <a:r>
                        <a:rPr lang="es-ES" sz="1400" b="0" dirty="0" smtClean="0">
                          <a:solidFill>
                            <a:srgbClr val="0B50B5"/>
                          </a:solidFill>
                          <a:effectLst/>
                        </a:rPr>
                        <a:t>Los </a:t>
                      </a:r>
                      <a:r>
                        <a:rPr lang="es-ES" sz="1400" b="0" dirty="0">
                          <a:solidFill>
                            <a:srgbClr val="0B50B5"/>
                          </a:solidFill>
                          <a:effectLst/>
                        </a:rPr>
                        <a:t>establecimientos deberán mantener los registros de información para la constatación en terreno y respaldo de los medios de verificación</a:t>
                      </a:r>
                      <a:r>
                        <a:rPr lang="es-ES" sz="1400" b="0" dirty="0" smtClean="0">
                          <a:solidFill>
                            <a:srgbClr val="0B50B5"/>
                          </a:solidFill>
                          <a:effectLst/>
                        </a:rPr>
                        <a:t>.</a:t>
                      </a:r>
                    </a:p>
                    <a:p>
                      <a:pPr algn="just">
                        <a:spcAft>
                          <a:spcPts val="0"/>
                        </a:spcAft>
                      </a:pPr>
                      <a:endParaRPr lang="es-CL" sz="1400" b="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r>
              <a:tr h="397878">
                <a:tc>
                  <a:txBody>
                    <a:bodyPr/>
                    <a:lstStyle/>
                    <a:p>
                      <a:pPr>
                        <a:spcAft>
                          <a:spcPts val="0"/>
                        </a:spcAft>
                      </a:pPr>
                      <a:r>
                        <a:rPr lang="es-ES" sz="1400">
                          <a:solidFill>
                            <a:srgbClr val="0B50B5"/>
                          </a:solidFill>
                          <a:effectLst/>
                        </a:rPr>
                        <a:t>Supuestos</a:t>
                      </a:r>
                      <a:endParaRPr lang="es-CL" sz="140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c>
                  <a:txBody>
                    <a:bodyPr/>
                    <a:lstStyle/>
                    <a:p>
                      <a:pPr algn="just">
                        <a:spcAft>
                          <a:spcPts val="0"/>
                        </a:spcAft>
                      </a:pPr>
                      <a:endParaRPr lang="es-ES" sz="1400" b="0" dirty="0" smtClean="0">
                        <a:solidFill>
                          <a:srgbClr val="0B50B5"/>
                        </a:solidFill>
                        <a:effectLst/>
                      </a:endParaRPr>
                    </a:p>
                    <a:p>
                      <a:pPr algn="just">
                        <a:spcAft>
                          <a:spcPts val="0"/>
                        </a:spcAft>
                      </a:pPr>
                      <a:endParaRPr lang="es-ES_tradnl" sz="1400" b="0" dirty="0" smtClean="0">
                        <a:solidFill>
                          <a:srgbClr val="0B50B5"/>
                        </a:solidFill>
                        <a:effectLst/>
                        <a:latin typeface="Times New Roman"/>
                        <a:ea typeface="Times New Roman"/>
                      </a:endParaRPr>
                    </a:p>
                    <a:p>
                      <a:pPr algn="just">
                        <a:spcAft>
                          <a:spcPts val="0"/>
                        </a:spcAft>
                      </a:pPr>
                      <a:endParaRPr lang="es-CL" sz="1400" b="0" dirty="0">
                        <a:solidFill>
                          <a:srgbClr val="0B50B5"/>
                        </a:solidFill>
                        <a:effectLst/>
                        <a:latin typeface="Times New Roman"/>
                        <a:ea typeface="Times New Roman"/>
                      </a:endParaRPr>
                    </a:p>
                  </a:txBody>
                  <a:tcPr marL="63379" marR="63379" marT="0" marB="0" anchor="ctr">
                    <a:solidFill>
                      <a:schemeClr val="accent1">
                        <a:lumMod val="20000"/>
                        <a:lumOff val="80000"/>
                      </a:schemeClr>
                    </a:solidFill>
                  </a:tcPr>
                </a:tc>
                <a:tc>
                  <a:txBody>
                    <a:bodyPr/>
                    <a:lstStyle/>
                    <a:p>
                      <a:pPr algn="l">
                        <a:spcAft>
                          <a:spcPts val="0"/>
                        </a:spcAft>
                      </a:pPr>
                      <a:r>
                        <a:rPr lang="es-CL" sz="1400" b="0" dirty="0" smtClean="0">
                          <a:solidFill>
                            <a:srgbClr val="0B50B5"/>
                          </a:solidFill>
                          <a:effectLst/>
                        </a:rPr>
                        <a:t>Establecimientos acreditados </a:t>
                      </a:r>
                    </a:p>
                    <a:p>
                      <a:pPr algn="l">
                        <a:spcAft>
                          <a:spcPts val="0"/>
                        </a:spcAft>
                      </a:pPr>
                      <a:endParaRPr lang="es-CL" sz="1400" b="0" dirty="0" smtClean="0">
                        <a:solidFill>
                          <a:srgbClr val="0B50B5"/>
                        </a:solidFill>
                        <a:effectLst/>
                      </a:endParaRPr>
                    </a:p>
                    <a:p>
                      <a:pPr algn="l">
                        <a:spcAft>
                          <a:spcPts val="0"/>
                        </a:spcAft>
                      </a:pPr>
                      <a:r>
                        <a:rPr lang="es-CL" sz="1400" b="0" dirty="0" smtClean="0">
                          <a:solidFill>
                            <a:srgbClr val="0B50B5"/>
                          </a:solidFill>
                          <a:effectLst/>
                        </a:rPr>
                        <a:t>En aquellos Establecimientos  que no estén acreditados debe existir acuerdo entre el Directivo y el Jefe superior de Servicio sobre las características obligatorias comprometidas a cumplir en el Establecimiento.</a:t>
                      </a:r>
                    </a:p>
                    <a:p>
                      <a:pPr algn="l">
                        <a:spcAft>
                          <a:spcPts val="0"/>
                        </a:spcAft>
                      </a:pPr>
                      <a:endParaRPr lang="es-ES_tradnl" sz="1400" b="0" dirty="0" smtClean="0">
                        <a:solidFill>
                          <a:srgbClr val="0B50B5"/>
                        </a:solidFill>
                        <a:effectLst/>
                      </a:endParaRPr>
                    </a:p>
                    <a:p>
                      <a:pPr algn="l">
                        <a:spcAft>
                          <a:spcPts val="0"/>
                        </a:spcAft>
                      </a:pPr>
                      <a:r>
                        <a:rPr lang="es-ES_tradnl" sz="1400" b="0" dirty="0" smtClean="0">
                          <a:solidFill>
                            <a:srgbClr val="0B50B5"/>
                          </a:solidFill>
                          <a:effectLst/>
                        </a:rPr>
                        <a:t>Que no exista</a:t>
                      </a:r>
                      <a:r>
                        <a:rPr lang="es-ES_tradnl" sz="1400" b="0" baseline="0" dirty="0" smtClean="0">
                          <a:solidFill>
                            <a:srgbClr val="0B50B5"/>
                          </a:solidFill>
                          <a:effectLst/>
                        </a:rPr>
                        <a:t> Resolución  o Decreto Ministerial de cambio de plazos o metas por fuerza mayor.</a:t>
                      </a:r>
                      <a:endParaRPr lang="es-CL" sz="1400" b="0" dirty="0" smtClean="0">
                        <a:solidFill>
                          <a:srgbClr val="0B50B5"/>
                        </a:solidFill>
                        <a:effectLst/>
                      </a:endParaRPr>
                    </a:p>
                    <a:p>
                      <a:pPr algn="l">
                        <a:spcAft>
                          <a:spcPts val="0"/>
                        </a:spcAft>
                      </a:pPr>
                      <a:endParaRPr lang="es-CL" sz="1400" b="0" dirty="0" smtClean="0">
                        <a:solidFill>
                          <a:srgbClr val="0B50B5"/>
                        </a:solidFill>
                        <a:effectLst/>
                      </a:endParaRPr>
                    </a:p>
                  </a:txBody>
                  <a:tcPr marL="63379" marR="63379"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946917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2 Marcador de contenido"/>
          <p:cNvSpPr>
            <a:spLocks noGrp="1"/>
          </p:cNvSpPr>
          <p:nvPr>
            <p:ph sz="half" idx="1"/>
          </p:nvPr>
        </p:nvSpPr>
        <p:spPr>
          <a:xfrm>
            <a:off x="550863" y="1154979"/>
            <a:ext cx="8380412" cy="5084038"/>
          </a:xfrm>
        </p:spPr>
        <p:txBody>
          <a:bodyPr/>
          <a:lstStyle/>
          <a:p>
            <a:pPr algn="just"/>
            <a:endParaRPr lang="es-ES_tradnl" sz="1600" dirty="0" smtClean="0">
              <a:latin typeface="Verdana" pitchFamily="34" charset="0"/>
            </a:endParaRPr>
          </a:p>
          <a:p>
            <a:pPr algn="just"/>
            <a:r>
              <a:rPr lang="es-ES_tradnl" sz="1600" dirty="0" smtClean="0">
                <a:latin typeface="Verdana" pitchFamily="34" charset="0"/>
              </a:rPr>
              <a:t>En este convenio se han definido los siguientes objetivos e indicadores:</a:t>
            </a:r>
          </a:p>
        </p:txBody>
      </p:sp>
      <p:graphicFrame>
        <p:nvGraphicFramePr>
          <p:cNvPr id="7" name="6 Tabla"/>
          <p:cNvGraphicFramePr>
            <a:graphicFrameLocks noGrp="1"/>
          </p:cNvGraphicFramePr>
          <p:nvPr>
            <p:extLst>
              <p:ext uri="{D42A27DB-BD31-4B8C-83A1-F6EECF244321}">
                <p14:modId xmlns:p14="http://schemas.microsoft.com/office/powerpoint/2010/main" val="53359626"/>
              </p:ext>
            </p:extLst>
          </p:nvPr>
        </p:nvGraphicFramePr>
        <p:xfrm>
          <a:off x="683568" y="1988840"/>
          <a:ext cx="7908925" cy="3902075"/>
        </p:xfrm>
        <a:graphic>
          <a:graphicData uri="http://schemas.openxmlformats.org/drawingml/2006/table">
            <a:tbl>
              <a:tblPr firstRow="1" bandRow="1">
                <a:effectLst>
                  <a:outerShdw blurRad="63500" sx="102000" sy="102000" algn="ctr" rotWithShape="0">
                    <a:prstClr val="black">
                      <a:alpha val="40000"/>
                    </a:prstClr>
                  </a:outerShdw>
                </a:effectLst>
                <a:tableStyleId>{F5AB1C69-6EDB-4FF4-983F-18BD219EF322}</a:tableStyleId>
              </a:tblPr>
              <a:tblGrid>
                <a:gridCol w="2088232"/>
                <a:gridCol w="3772847"/>
                <a:gridCol w="918000"/>
                <a:gridCol w="1129846"/>
              </a:tblGrid>
              <a:tr h="579622">
                <a:tc>
                  <a:txBody>
                    <a:bodyPr/>
                    <a:lstStyle/>
                    <a:p>
                      <a:r>
                        <a:rPr lang="es-ES_tradnl" sz="1400" dirty="0" smtClean="0"/>
                        <a:t>Objetivo  Nº 1</a:t>
                      </a:r>
                      <a:endParaRPr lang="es-CL" sz="1400" dirty="0"/>
                    </a:p>
                  </a:txBody>
                  <a:tcPr marL="91429" marR="91429" marT="45760" marB="45760">
                    <a:solidFill>
                      <a:schemeClr val="accent1"/>
                    </a:solidFill>
                  </a:tcPr>
                </a:tc>
                <a:tc>
                  <a:txBody>
                    <a:bodyPr/>
                    <a:lstStyle/>
                    <a:p>
                      <a:pPr algn="ctr"/>
                      <a:r>
                        <a:rPr lang="es-ES_tradnl" sz="1400" dirty="0" smtClean="0"/>
                        <a:t>Indicador</a:t>
                      </a:r>
                      <a:endParaRPr lang="es-CL" sz="1400" dirty="0"/>
                    </a:p>
                  </a:txBody>
                  <a:tcPr marL="91429" marR="91429" marT="45760" marB="45760">
                    <a:solidFill>
                      <a:schemeClr val="accent1"/>
                    </a:solidFill>
                  </a:tcPr>
                </a:tc>
                <a:tc>
                  <a:txBody>
                    <a:bodyPr/>
                    <a:lstStyle/>
                    <a:p>
                      <a:pPr algn="ctr"/>
                      <a:r>
                        <a:rPr lang="es-ES_tradnl" sz="1400" dirty="0" smtClean="0"/>
                        <a:t>Meta Año 1</a:t>
                      </a:r>
                      <a:endParaRPr lang="es-CL" sz="1400" dirty="0"/>
                    </a:p>
                  </a:txBody>
                  <a:tcPr marL="91429" marR="91429" marT="45760" marB="45760">
                    <a:solidFill>
                      <a:schemeClr val="accent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_tradnl" sz="1400" dirty="0" smtClean="0"/>
                        <a:t>% Ponderado</a:t>
                      </a:r>
                      <a:endParaRPr lang="es-CL" sz="1400" dirty="0" smtClean="0"/>
                    </a:p>
                  </a:txBody>
                  <a:tcPr marL="91429" marR="91429" marT="45760" marB="45760">
                    <a:solidFill>
                      <a:schemeClr val="accent1"/>
                    </a:solidFill>
                  </a:tcPr>
                </a:tc>
              </a:tr>
              <a:tr h="1005888">
                <a:tc rowSpan="3">
                  <a:txBody>
                    <a:bodyPr/>
                    <a:lstStyle/>
                    <a:p>
                      <a:pPr marL="0" algn="just" defTabSz="457200" rtl="0" eaLnBrk="1" latinLnBrk="0" hangingPunct="1">
                        <a:spcAft>
                          <a:spcPts val="0"/>
                        </a:spcAft>
                      </a:pPr>
                      <a:r>
                        <a:rPr lang="es-ES" sz="1400" b="0" kern="1200" dirty="0" smtClean="0">
                          <a:solidFill>
                            <a:srgbClr val="0070C0"/>
                          </a:solidFill>
                          <a:effectLst/>
                          <a:latin typeface="+mn-lt"/>
                          <a:ea typeface="+mn-ea"/>
                          <a:cs typeface="+mn-cs"/>
                        </a:rPr>
                        <a:t>Cumplimiento de Líneas y Productos Estratégicos del Sector </a:t>
                      </a:r>
                    </a:p>
                    <a:p>
                      <a:pPr marL="0" algn="just" defTabSz="457200" rtl="0" eaLnBrk="1" latinLnBrk="0" hangingPunct="1">
                        <a:spcAft>
                          <a:spcPts val="0"/>
                        </a:spcAft>
                      </a:pPr>
                      <a:endParaRPr lang="es-ES" sz="1400" b="0" kern="1200" dirty="0" smtClean="0">
                        <a:solidFill>
                          <a:srgbClr val="0070C0"/>
                        </a:solidFill>
                        <a:effectLst/>
                        <a:latin typeface="+mn-lt"/>
                        <a:ea typeface="+mn-ea"/>
                        <a:cs typeface="+mn-cs"/>
                      </a:endParaRPr>
                    </a:p>
                    <a:p>
                      <a:pPr marL="0" algn="just" defTabSz="457200" rtl="0" eaLnBrk="1" latinLnBrk="0" hangingPunct="1">
                        <a:spcAft>
                          <a:spcPts val="0"/>
                        </a:spcAft>
                      </a:pPr>
                      <a:r>
                        <a:rPr lang="es-ES" sz="1400" b="0" kern="1200" dirty="0" smtClean="0">
                          <a:solidFill>
                            <a:srgbClr val="0070C0"/>
                          </a:solidFill>
                          <a:effectLst/>
                          <a:latin typeface="+mn-lt"/>
                          <a:ea typeface="+mn-ea"/>
                          <a:cs typeface="+mn-cs"/>
                        </a:rPr>
                        <a:t>(Ponderación 30%)</a:t>
                      </a:r>
                      <a:endParaRPr lang="es-CL" sz="1400" b="0" kern="1200" dirty="0">
                        <a:solidFill>
                          <a:srgbClr val="0070C0"/>
                        </a:solidFill>
                        <a:effectLst/>
                        <a:latin typeface="+mn-lt"/>
                        <a:ea typeface="+mn-ea"/>
                        <a:cs typeface="+mn-cs"/>
                      </a:endParaRPr>
                    </a:p>
                  </a:txBody>
                  <a:tcPr marL="91429" marR="91429" marT="45760" marB="45760" anchor="ctr">
                    <a:solidFill>
                      <a:schemeClr val="accent1">
                        <a:lumMod val="20000"/>
                        <a:lumOff val="80000"/>
                      </a:schemeClr>
                    </a:solidFill>
                  </a:tcPr>
                </a:tc>
                <a:tc>
                  <a:txBody>
                    <a:bodyPr/>
                    <a:lstStyle/>
                    <a:p>
                      <a:pPr marL="0" algn="just" defTabSz="457200" rtl="0" eaLnBrk="1" latinLnBrk="0" hangingPunct="1">
                        <a:spcAft>
                          <a:spcPts val="0"/>
                        </a:spcAft>
                      </a:pPr>
                      <a:r>
                        <a:rPr lang="es-ES" sz="1400" b="0" kern="1200" dirty="0" smtClean="0">
                          <a:solidFill>
                            <a:srgbClr val="0070C0"/>
                          </a:solidFill>
                          <a:effectLst/>
                          <a:latin typeface="+mn-lt"/>
                          <a:ea typeface="+mn-ea"/>
                          <a:cs typeface="+mn-cs"/>
                        </a:rPr>
                        <a:t>1.1  Porcentaje de Garantías GES de oportunidad otorgadas en el hospital. </a:t>
                      </a:r>
                      <a:endParaRPr lang="es-CL" sz="1400" b="0" kern="1200" dirty="0">
                        <a:solidFill>
                          <a:srgbClr val="0070C0"/>
                        </a:solidFill>
                        <a:effectLst/>
                        <a:latin typeface="+mn-lt"/>
                        <a:ea typeface="+mn-ea"/>
                        <a:cs typeface="+mn-cs"/>
                      </a:endParaRPr>
                    </a:p>
                  </a:txBody>
                  <a:tcPr marL="91429" marR="91429" marT="45760" marB="45760">
                    <a:solidFill>
                      <a:schemeClr val="accent1">
                        <a:lumMod val="20000"/>
                        <a:lumOff val="80000"/>
                      </a:schemeClr>
                    </a:solidFill>
                  </a:tcPr>
                </a:tc>
                <a:tc>
                  <a:txBody>
                    <a:bodyPr/>
                    <a:lstStyle/>
                    <a:p>
                      <a:pPr marL="0" algn="just" defTabSz="457200" rtl="0" eaLnBrk="1" latinLnBrk="0" hangingPunct="1">
                        <a:spcAft>
                          <a:spcPts val="0"/>
                        </a:spcAft>
                      </a:pPr>
                      <a:r>
                        <a:rPr lang="es-ES_tradnl" sz="1400" b="0" kern="1200" dirty="0" smtClean="0">
                          <a:solidFill>
                            <a:srgbClr val="0070C0"/>
                          </a:solidFill>
                          <a:effectLst/>
                          <a:latin typeface="+mn-lt"/>
                          <a:ea typeface="+mn-ea"/>
                          <a:cs typeface="+mn-cs"/>
                        </a:rPr>
                        <a:t>100%</a:t>
                      </a:r>
                      <a:endParaRPr lang="es-CL" sz="1400" b="0" kern="1200" dirty="0">
                        <a:solidFill>
                          <a:srgbClr val="0070C0"/>
                        </a:solidFill>
                        <a:effectLst/>
                        <a:latin typeface="+mn-lt"/>
                        <a:ea typeface="+mn-ea"/>
                        <a:cs typeface="+mn-cs"/>
                      </a:endParaRPr>
                    </a:p>
                  </a:txBody>
                  <a:tcPr marL="91429" marR="91429" marT="45760" marB="45760">
                    <a:solidFill>
                      <a:schemeClr val="accent1">
                        <a:lumMod val="20000"/>
                        <a:lumOff val="80000"/>
                      </a:schemeClr>
                    </a:solidFill>
                  </a:tcPr>
                </a:tc>
                <a:tc>
                  <a:txBody>
                    <a:bodyPr/>
                    <a:lstStyle/>
                    <a:p>
                      <a:pPr marL="0" algn="just" defTabSz="457200" rtl="0" eaLnBrk="1" latinLnBrk="0" hangingPunct="1">
                        <a:spcAft>
                          <a:spcPts val="0"/>
                        </a:spcAft>
                      </a:pPr>
                      <a:r>
                        <a:rPr lang="es-ES_tradnl" sz="1400" b="0" kern="1200" dirty="0" smtClean="0">
                          <a:solidFill>
                            <a:srgbClr val="0070C0"/>
                          </a:solidFill>
                          <a:effectLst/>
                          <a:latin typeface="+mn-lt"/>
                          <a:ea typeface="+mn-ea"/>
                          <a:cs typeface="+mn-cs"/>
                        </a:rPr>
                        <a:t>10%</a:t>
                      </a:r>
                      <a:endParaRPr lang="es-CL" sz="1400" b="0" kern="1200" dirty="0">
                        <a:solidFill>
                          <a:srgbClr val="0070C0"/>
                        </a:solidFill>
                        <a:effectLst/>
                        <a:latin typeface="+mn-lt"/>
                        <a:ea typeface="+mn-ea"/>
                        <a:cs typeface="+mn-cs"/>
                      </a:endParaRPr>
                    </a:p>
                  </a:txBody>
                  <a:tcPr marL="91429" marR="91429" marT="45760" marB="45760">
                    <a:solidFill>
                      <a:schemeClr val="accent1">
                        <a:lumMod val="20000"/>
                        <a:lumOff val="80000"/>
                      </a:schemeClr>
                    </a:solidFill>
                  </a:tcPr>
                </a:tc>
              </a:tr>
              <a:tr h="1005888">
                <a:tc vMerge="1">
                  <a:txBody>
                    <a:bodyPr/>
                    <a:lstStyle/>
                    <a:p>
                      <a:pPr algn="ctr"/>
                      <a:endParaRPr lang="es-CL" dirty="0"/>
                    </a:p>
                  </a:txBody>
                  <a:tcPr anchor="ctr"/>
                </a:tc>
                <a:tc>
                  <a:txBody>
                    <a:bodyPr/>
                    <a:lstStyle/>
                    <a:p>
                      <a:pPr marL="0" algn="just" defTabSz="457200" rtl="0" eaLnBrk="1" latinLnBrk="0" hangingPunct="1">
                        <a:spcAft>
                          <a:spcPts val="0"/>
                        </a:spcAft>
                      </a:pPr>
                      <a:r>
                        <a:rPr lang="es-ES" sz="1400" b="0" kern="1200" dirty="0" smtClean="0">
                          <a:solidFill>
                            <a:srgbClr val="0070C0"/>
                          </a:solidFill>
                          <a:effectLst/>
                          <a:latin typeface="+mn-lt"/>
                          <a:ea typeface="+mn-ea"/>
                          <a:cs typeface="+mn-cs"/>
                        </a:rPr>
                        <a:t>1.2 Incrementar los niveles de Satisfacción Usuaria del Establecimiento</a:t>
                      </a:r>
                      <a:endParaRPr lang="es-CL" sz="1400" b="0" kern="1200" dirty="0">
                        <a:solidFill>
                          <a:srgbClr val="0070C0"/>
                        </a:solidFill>
                        <a:effectLst/>
                        <a:latin typeface="+mn-lt"/>
                        <a:ea typeface="+mn-ea"/>
                        <a:cs typeface="+mn-cs"/>
                      </a:endParaRPr>
                    </a:p>
                  </a:txBody>
                  <a:tcPr marL="91429" marR="91429" marT="45760" marB="45760">
                    <a:solidFill>
                      <a:schemeClr val="accent1">
                        <a:lumMod val="20000"/>
                        <a:lumOff val="80000"/>
                      </a:schemeClr>
                    </a:solidFill>
                  </a:tcPr>
                </a:tc>
                <a:tc>
                  <a:txBody>
                    <a:bodyPr/>
                    <a:lstStyle/>
                    <a:p>
                      <a:pPr marL="0" algn="just" defTabSz="457200" rtl="0" eaLnBrk="1" latinLnBrk="0" hangingPunct="1">
                        <a:spcAft>
                          <a:spcPts val="0"/>
                        </a:spcAft>
                      </a:pPr>
                      <a:r>
                        <a:rPr lang="es-ES_tradnl" sz="1400" b="0" kern="1200" dirty="0" smtClean="0">
                          <a:solidFill>
                            <a:srgbClr val="0070C0"/>
                          </a:solidFill>
                          <a:effectLst/>
                          <a:latin typeface="+mn-lt"/>
                          <a:ea typeface="+mn-ea"/>
                          <a:cs typeface="+mn-cs"/>
                        </a:rPr>
                        <a:t>--</a:t>
                      </a:r>
                      <a:endParaRPr lang="es-CL" sz="1400" b="0" kern="1200" dirty="0">
                        <a:solidFill>
                          <a:srgbClr val="0070C0"/>
                        </a:solidFill>
                        <a:effectLst/>
                        <a:latin typeface="+mn-lt"/>
                        <a:ea typeface="+mn-ea"/>
                        <a:cs typeface="+mn-cs"/>
                      </a:endParaRPr>
                    </a:p>
                  </a:txBody>
                  <a:tcPr marL="91429" marR="91429" marT="45760" marB="45760">
                    <a:solidFill>
                      <a:schemeClr val="accent1">
                        <a:lumMod val="20000"/>
                        <a:lumOff val="80000"/>
                      </a:schemeClr>
                    </a:solidFill>
                  </a:tcPr>
                </a:tc>
                <a:tc>
                  <a:txBody>
                    <a:bodyPr/>
                    <a:lstStyle/>
                    <a:p>
                      <a:pPr marL="0" algn="just" defTabSz="457200" rtl="0" eaLnBrk="1" latinLnBrk="0" hangingPunct="1">
                        <a:spcAft>
                          <a:spcPts val="0"/>
                        </a:spcAft>
                      </a:pPr>
                      <a:r>
                        <a:rPr lang="es-ES_tradnl" sz="1400" b="0" kern="1200" dirty="0" smtClean="0">
                          <a:solidFill>
                            <a:srgbClr val="0070C0"/>
                          </a:solidFill>
                          <a:effectLst/>
                          <a:latin typeface="+mn-lt"/>
                          <a:ea typeface="+mn-ea"/>
                          <a:cs typeface="+mn-cs"/>
                        </a:rPr>
                        <a:t>10%</a:t>
                      </a:r>
                      <a:endParaRPr lang="es-CL" sz="1400" b="0" kern="1200" dirty="0">
                        <a:solidFill>
                          <a:srgbClr val="0070C0"/>
                        </a:solidFill>
                        <a:effectLst/>
                        <a:latin typeface="+mn-lt"/>
                        <a:ea typeface="+mn-ea"/>
                        <a:cs typeface="+mn-cs"/>
                      </a:endParaRPr>
                    </a:p>
                  </a:txBody>
                  <a:tcPr marL="91429" marR="91429" marT="45760" marB="45760">
                    <a:solidFill>
                      <a:schemeClr val="accent1">
                        <a:lumMod val="20000"/>
                        <a:lumOff val="80000"/>
                      </a:schemeClr>
                    </a:solidFill>
                  </a:tcPr>
                </a:tc>
              </a:tr>
              <a:tr h="1310677">
                <a:tc vMerge="1">
                  <a:txBody>
                    <a:bodyPr/>
                    <a:lstStyle/>
                    <a:p>
                      <a:pPr algn="ctr"/>
                      <a:endParaRPr lang="es-CL" dirty="0"/>
                    </a:p>
                  </a:txBody>
                  <a:tcPr anchor="ctr"/>
                </a:tc>
                <a:tc>
                  <a:txBody>
                    <a:bodyPr/>
                    <a:lstStyle/>
                    <a:p>
                      <a:pPr marL="0" algn="just" defTabSz="457200" rtl="0" eaLnBrk="1" latinLnBrk="0" hangingPunct="1">
                        <a:spcAft>
                          <a:spcPts val="0"/>
                        </a:spcAft>
                      </a:pPr>
                      <a:r>
                        <a:rPr lang="es-ES" sz="1400" b="0" kern="1200" dirty="0" smtClean="0">
                          <a:solidFill>
                            <a:srgbClr val="0070C0"/>
                          </a:solidFill>
                          <a:effectLst/>
                          <a:latin typeface="+mn-lt"/>
                          <a:ea typeface="+mn-ea"/>
                          <a:cs typeface="+mn-cs"/>
                        </a:rPr>
                        <a:t>1.3  Porcentaje de Cumplimiento de los Compromisos de Gestión del Establecimiento en relación a la nota máxima. </a:t>
                      </a:r>
                      <a:endParaRPr lang="es-CL" sz="1400" b="0" kern="1200" dirty="0">
                        <a:solidFill>
                          <a:srgbClr val="0070C0"/>
                        </a:solidFill>
                        <a:effectLst/>
                        <a:latin typeface="+mn-lt"/>
                        <a:ea typeface="+mn-ea"/>
                        <a:cs typeface="+mn-cs"/>
                      </a:endParaRPr>
                    </a:p>
                  </a:txBody>
                  <a:tcPr marL="91429" marR="91429" marT="45760" marB="45760">
                    <a:solidFill>
                      <a:schemeClr val="accent1">
                        <a:lumMod val="20000"/>
                        <a:lumOff val="80000"/>
                      </a:schemeClr>
                    </a:solidFill>
                  </a:tcPr>
                </a:tc>
                <a:tc>
                  <a:txBody>
                    <a:bodyPr/>
                    <a:lstStyle/>
                    <a:p>
                      <a:pPr marL="0" algn="just" defTabSz="457200" rtl="0" eaLnBrk="1" latinLnBrk="0" hangingPunct="1">
                        <a:spcAft>
                          <a:spcPts val="0"/>
                        </a:spcAft>
                      </a:pPr>
                      <a:r>
                        <a:rPr lang="es-ES_tradnl" sz="1400" b="0" kern="1200" dirty="0" smtClean="0">
                          <a:solidFill>
                            <a:srgbClr val="0070C0"/>
                          </a:solidFill>
                          <a:effectLst/>
                          <a:latin typeface="+mn-lt"/>
                          <a:ea typeface="+mn-ea"/>
                          <a:cs typeface="+mn-cs"/>
                        </a:rPr>
                        <a:t>90%</a:t>
                      </a:r>
                      <a:endParaRPr lang="es-CL" sz="1400" b="0" kern="1200" dirty="0">
                        <a:solidFill>
                          <a:srgbClr val="0070C0"/>
                        </a:solidFill>
                        <a:effectLst/>
                        <a:latin typeface="+mn-lt"/>
                        <a:ea typeface="+mn-ea"/>
                        <a:cs typeface="+mn-cs"/>
                      </a:endParaRPr>
                    </a:p>
                  </a:txBody>
                  <a:tcPr marL="91429" marR="91429" marT="45760" marB="45760">
                    <a:solidFill>
                      <a:schemeClr val="accent1">
                        <a:lumMod val="20000"/>
                        <a:lumOff val="80000"/>
                      </a:schemeClr>
                    </a:solidFill>
                  </a:tcPr>
                </a:tc>
                <a:tc>
                  <a:txBody>
                    <a:bodyPr/>
                    <a:lstStyle/>
                    <a:p>
                      <a:pPr marL="0" algn="just" defTabSz="457200" rtl="0" eaLnBrk="1" latinLnBrk="0" hangingPunct="1">
                        <a:spcAft>
                          <a:spcPts val="0"/>
                        </a:spcAft>
                      </a:pPr>
                      <a:r>
                        <a:rPr lang="es-ES_tradnl" sz="1400" b="0" kern="1200" dirty="0" smtClean="0">
                          <a:solidFill>
                            <a:srgbClr val="0070C0"/>
                          </a:solidFill>
                          <a:effectLst/>
                          <a:latin typeface="+mn-lt"/>
                          <a:ea typeface="+mn-ea"/>
                          <a:cs typeface="+mn-cs"/>
                        </a:rPr>
                        <a:t>10%</a:t>
                      </a:r>
                      <a:endParaRPr lang="es-CL" sz="1400" b="0" kern="1200" dirty="0">
                        <a:solidFill>
                          <a:srgbClr val="0070C0"/>
                        </a:solidFill>
                        <a:effectLst/>
                        <a:latin typeface="+mn-lt"/>
                        <a:ea typeface="+mn-ea"/>
                        <a:cs typeface="+mn-cs"/>
                      </a:endParaRPr>
                    </a:p>
                  </a:txBody>
                  <a:tcPr marL="91429" marR="91429" marT="45760" marB="45760">
                    <a:solidFill>
                      <a:schemeClr val="accent1">
                        <a:lumMod val="20000"/>
                        <a:lumOff val="80000"/>
                      </a:schemeClr>
                    </a:solidFill>
                  </a:tcPr>
                </a:tc>
              </a:tr>
            </a:tbl>
          </a:graphicData>
        </a:graphic>
      </p:graphicFrame>
      <p:sp>
        <p:nvSpPr>
          <p:cNvPr id="5" name="Rectangle 18"/>
          <p:cNvSpPr>
            <a:spLocks noChangeArrowheads="1"/>
          </p:cNvSpPr>
          <p:nvPr/>
        </p:nvSpPr>
        <p:spPr bwMode="auto">
          <a:xfrm>
            <a:off x="1547664" y="476672"/>
            <a:ext cx="5544616" cy="720080"/>
          </a:xfrm>
          <a:prstGeom prst="rect">
            <a:avLst/>
          </a:prstGeom>
          <a:solidFill>
            <a:srgbClr val="78953D"/>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400" fontAlgn="auto">
              <a:spcBef>
                <a:spcPts val="0"/>
              </a:spcBef>
              <a:spcAft>
                <a:spcPts val="0"/>
              </a:spcAft>
              <a:defRPr/>
            </a:pPr>
            <a:endParaRPr lang="es-ES_tradnl" sz="1600" b="1" dirty="0" smtClean="0">
              <a:solidFill>
                <a:schemeClr val="bg1"/>
              </a:solidFill>
              <a:latin typeface="+mj-lt"/>
            </a:endParaRPr>
          </a:p>
          <a:p>
            <a:pPr algn="ctr" defTabSz="914400" fontAlgn="auto">
              <a:spcBef>
                <a:spcPts val="0"/>
              </a:spcBef>
              <a:spcAft>
                <a:spcPts val="0"/>
              </a:spcAft>
              <a:defRPr/>
            </a:pPr>
            <a:r>
              <a:rPr lang="es-ES_tradnl" sz="2000" b="1" dirty="0" smtClean="0">
                <a:solidFill>
                  <a:schemeClr val="bg1"/>
                </a:solidFill>
                <a:latin typeface="+mj-lt"/>
              </a:rPr>
              <a:t>Estandarización </a:t>
            </a:r>
            <a:r>
              <a:rPr lang="es-ES_tradnl" sz="2000" b="1" dirty="0">
                <a:solidFill>
                  <a:schemeClr val="bg1"/>
                </a:solidFill>
                <a:latin typeface="+mj-lt"/>
              </a:rPr>
              <a:t>de Convenios de Desempeño </a:t>
            </a:r>
            <a:br>
              <a:rPr lang="es-ES_tradnl" sz="2000" b="1" dirty="0">
                <a:solidFill>
                  <a:schemeClr val="bg1"/>
                </a:solidFill>
                <a:latin typeface="+mj-lt"/>
              </a:rPr>
            </a:br>
            <a:r>
              <a:rPr lang="es-ES_tradnl" sz="2000" b="1" dirty="0">
                <a:solidFill>
                  <a:schemeClr val="bg1"/>
                </a:solidFill>
                <a:latin typeface="+mj-lt"/>
              </a:rPr>
              <a:t>Cargos II Nivel Jerárquico</a:t>
            </a:r>
            <a:endParaRPr lang="es-CL" sz="2000" b="1" dirty="0">
              <a:solidFill>
                <a:schemeClr val="bg1"/>
              </a:solidFill>
              <a:latin typeface="+mj-lt"/>
            </a:endParaRPr>
          </a:p>
          <a:p>
            <a:pPr algn="ctr" defTabSz="914400" fontAlgn="auto">
              <a:spcBef>
                <a:spcPts val="0"/>
              </a:spcBef>
              <a:spcAft>
                <a:spcPts val="0"/>
              </a:spcAft>
              <a:defRPr/>
            </a:pPr>
            <a:endParaRPr lang="es-ES" sz="1600" b="1" kern="0" dirty="0">
              <a:solidFill>
                <a:schemeClr val="bg1"/>
              </a:solidFill>
              <a:effectLst>
                <a:outerShdw blurRad="38100" dist="38100" dir="2700000" algn="tl">
                  <a:srgbClr val="000000">
                    <a:alpha val="43137"/>
                  </a:srgbClr>
                </a:outerShdw>
              </a:effectLst>
              <a:latin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548144536"/>
              </p:ext>
            </p:extLst>
          </p:nvPr>
        </p:nvGraphicFramePr>
        <p:xfrm>
          <a:off x="467544" y="548680"/>
          <a:ext cx="8136904" cy="5760720"/>
        </p:xfrm>
        <a:graphic>
          <a:graphicData uri="http://schemas.openxmlformats.org/drawingml/2006/table">
            <a:tbl>
              <a:tblPr firstRow="1" firstCol="1" lastRow="1" lastCol="1" bandRow="1" bandCol="1">
                <a:tableStyleId>{5C22544A-7EE6-4342-B048-85BDC9FD1C3A}</a:tableStyleId>
              </a:tblPr>
              <a:tblGrid>
                <a:gridCol w="961634"/>
                <a:gridCol w="2062702"/>
                <a:gridCol w="5112568"/>
              </a:tblGrid>
              <a:tr h="400026">
                <a:tc gridSpan="2">
                  <a:txBody>
                    <a:bodyPr/>
                    <a:lstStyle/>
                    <a:p>
                      <a:pPr algn="just">
                        <a:spcAft>
                          <a:spcPts val="0"/>
                        </a:spcAft>
                      </a:pPr>
                      <a:r>
                        <a:rPr lang="es-ES" sz="1400" dirty="0" smtClean="0">
                          <a:solidFill>
                            <a:schemeClr val="bg1"/>
                          </a:solidFill>
                          <a:effectLst/>
                          <a:latin typeface="+mj-lt"/>
                        </a:rPr>
                        <a:t>3.2  </a:t>
                      </a:r>
                      <a:r>
                        <a:rPr lang="es-ES" sz="1400" dirty="0">
                          <a:solidFill>
                            <a:schemeClr val="bg1"/>
                          </a:solidFill>
                          <a:effectLst/>
                          <a:latin typeface="+mj-lt"/>
                        </a:rPr>
                        <a:t>Porcentaje de cumplimiento global del Manual de Evaluación de EAR </a:t>
                      </a:r>
                      <a:endParaRPr lang="es-CL" sz="1400" dirty="0">
                        <a:solidFill>
                          <a:schemeClr val="bg1"/>
                        </a:solidFill>
                        <a:effectLst/>
                        <a:latin typeface="+mj-lt"/>
                      </a:endParaRPr>
                    </a:p>
                    <a:p>
                      <a:pPr algn="just">
                        <a:spcAft>
                          <a:spcPts val="0"/>
                        </a:spcAft>
                      </a:pPr>
                      <a:r>
                        <a:rPr lang="es-ES" sz="1400" dirty="0">
                          <a:solidFill>
                            <a:schemeClr val="bg1"/>
                          </a:solidFill>
                          <a:effectLst/>
                          <a:latin typeface="+mj-lt"/>
                        </a:rPr>
                        <a:t> </a:t>
                      </a:r>
                      <a:endParaRPr lang="es-CL" sz="1400" dirty="0">
                        <a:solidFill>
                          <a:schemeClr val="bg1"/>
                        </a:solidFill>
                        <a:effectLst/>
                        <a:latin typeface="+mj-lt"/>
                        <a:ea typeface="Times New Roman"/>
                      </a:endParaRPr>
                    </a:p>
                  </a:txBody>
                  <a:tcPr marL="51310" marR="51310"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a:t>
                      </a:r>
                      <a:endParaRPr lang="es-CL" sz="1400" dirty="0">
                        <a:solidFill>
                          <a:schemeClr val="bg1"/>
                        </a:solidFill>
                        <a:effectLst/>
                        <a:latin typeface="+mj-lt"/>
                        <a:ea typeface="Times New Roman"/>
                      </a:endParaRPr>
                    </a:p>
                  </a:txBody>
                  <a:tcPr marL="51310" marR="51310" marT="0" marB="0" anchor="ctr">
                    <a:solidFill>
                      <a:schemeClr val="accent1"/>
                    </a:solidFill>
                  </a:tcPr>
                </a:tc>
              </a:tr>
              <a:tr h="296931">
                <a:tc>
                  <a:txBody>
                    <a:bodyPr/>
                    <a:lstStyle/>
                    <a:p>
                      <a:pPr>
                        <a:spcAft>
                          <a:spcPts val="0"/>
                        </a:spcAft>
                      </a:pPr>
                      <a:r>
                        <a:rPr lang="es-ES" sz="1400" dirty="0">
                          <a:solidFill>
                            <a:srgbClr val="0B50B5"/>
                          </a:solidFill>
                          <a:effectLst/>
                        </a:rPr>
                        <a:t>Fórmula de Cálculo</a:t>
                      </a:r>
                      <a:endParaRPr lang="es-CL" sz="1400" dirty="0">
                        <a:solidFill>
                          <a:srgbClr val="0B50B5"/>
                        </a:solidFill>
                        <a:effectLst/>
                        <a:latin typeface="Times New Roman"/>
                        <a:ea typeface="Times New Roman"/>
                      </a:endParaRPr>
                    </a:p>
                  </a:txBody>
                  <a:tcPr marL="51310" marR="51310" marT="0" marB="0" anchor="ctr">
                    <a:solidFill>
                      <a:schemeClr val="accent1">
                        <a:lumMod val="20000"/>
                        <a:lumOff val="80000"/>
                      </a:schemeClr>
                    </a:solidFill>
                  </a:tcPr>
                </a:tc>
                <a:tc>
                  <a:txBody>
                    <a:bodyPr/>
                    <a:lstStyle/>
                    <a:p>
                      <a:pPr algn="l">
                        <a:spcAft>
                          <a:spcPts val="0"/>
                        </a:spcAft>
                      </a:pPr>
                      <a:endParaRPr lang="es-ES" sz="1400" dirty="0" smtClean="0">
                        <a:solidFill>
                          <a:srgbClr val="0B50B5"/>
                        </a:solidFill>
                        <a:effectLst/>
                      </a:endParaRPr>
                    </a:p>
                    <a:p>
                      <a:pPr algn="l">
                        <a:spcAft>
                          <a:spcPts val="0"/>
                        </a:spcAft>
                      </a:pPr>
                      <a:r>
                        <a:rPr lang="es-ES" sz="1400" dirty="0" smtClean="0">
                          <a:solidFill>
                            <a:srgbClr val="0B50B5"/>
                          </a:solidFill>
                          <a:effectLst/>
                        </a:rPr>
                        <a:t>Según lo especificado en el Convenio de Desempeño.</a:t>
                      </a:r>
                    </a:p>
                    <a:p>
                      <a:pPr algn="l">
                        <a:spcAft>
                          <a:spcPts val="0"/>
                        </a:spcAft>
                      </a:pPr>
                      <a:endParaRPr lang="es-CL" sz="1400" dirty="0">
                        <a:solidFill>
                          <a:srgbClr val="0B50B5"/>
                        </a:solidFill>
                        <a:effectLst/>
                        <a:latin typeface="Times New Roman"/>
                        <a:ea typeface="Times New Roman"/>
                      </a:endParaRPr>
                    </a:p>
                  </a:txBody>
                  <a:tcPr marL="51310" marR="51310" marT="0" marB="0" anchor="ctr">
                    <a:solidFill>
                      <a:schemeClr val="accent1">
                        <a:lumMod val="20000"/>
                        <a:lumOff val="80000"/>
                      </a:schemeClr>
                    </a:solidFill>
                  </a:tcPr>
                </a:tc>
                <a:tc>
                  <a:txBody>
                    <a:bodyPr/>
                    <a:lstStyle/>
                    <a:p>
                      <a:pPr algn="ctr">
                        <a:spcAft>
                          <a:spcPts val="0"/>
                        </a:spcAft>
                      </a:pPr>
                      <a:r>
                        <a:rPr lang="es-ES" sz="1400" b="0" dirty="0">
                          <a:solidFill>
                            <a:srgbClr val="0B50B5"/>
                          </a:solidFill>
                          <a:effectLst/>
                        </a:rPr>
                        <a:t>No Hay.</a:t>
                      </a:r>
                      <a:endParaRPr lang="es-CL" sz="1400" b="0" dirty="0">
                        <a:solidFill>
                          <a:srgbClr val="0B50B5"/>
                        </a:solidFill>
                        <a:effectLst/>
                        <a:latin typeface="Times New Roman"/>
                        <a:ea typeface="Times New Roman"/>
                      </a:endParaRPr>
                    </a:p>
                  </a:txBody>
                  <a:tcPr marL="51310" marR="51310" marT="0" marB="0" anchor="ctr">
                    <a:solidFill>
                      <a:schemeClr val="accent1">
                        <a:lumMod val="20000"/>
                        <a:lumOff val="80000"/>
                      </a:schemeClr>
                    </a:solidFill>
                  </a:tcPr>
                </a:tc>
              </a:tr>
              <a:tr h="3283824">
                <a:tc>
                  <a:txBody>
                    <a:bodyPr/>
                    <a:lstStyle/>
                    <a:p>
                      <a:pPr>
                        <a:spcAft>
                          <a:spcPts val="0"/>
                        </a:spcAft>
                      </a:pPr>
                      <a:r>
                        <a:rPr lang="es-ES" sz="1400">
                          <a:solidFill>
                            <a:srgbClr val="0B50B5"/>
                          </a:solidFill>
                          <a:effectLst/>
                        </a:rPr>
                        <a:t>Metas: </a:t>
                      </a:r>
                      <a:endParaRPr lang="es-CL" sz="1400">
                        <a:solidFill>
                          <a:srgbClr val="0B50B5"/>
                        </a:solidFill>
                        <a:effectLst/>
                        <a:latin typeface="Times New Roman"/>
                        <a:ea typeface="Times New Roman"/>
                      </a:endParaRPr>
                    </a:p>
                  </a:txBody>
                  <a:tcPr marL="51310" marR="51310" marT="0" marB="0" anchor="ctr">
                    <a:solidFill>
                      <a:schemeClr val="accent1">
                        <a:lumMod val="20000"/>
                        <a:lumOff val="80000"/>
                      </a:schemeClr>
                    </a:solidFill>
                  </a:tcPr>
                </a:tc>
                <a:tc>
                  <a:txBody>
                    <a:bodyPr/>
                    <a:lstStyle/>
                    <a:p>
                      <a:pPr algn="just">
                        <a:spcAft>
                          <a:spcPts val="0"/>
                        </a:spcAft>
                      </a:pPr>
                      <a:r>
                        <a:rPr lang="es-ES" sz="1400" b="0" dirty="0">
                          <a:solidFill>
                            <a:srgbClr val="0B50B5"/>
                          </a:solidFill>
                          <a:effectLst/>
                        </a:rPr>
                        <a:t>Porcentaje de cumplimiento global del Manual de Evaluación de EAR </a:t>
                      </a:r>
                      <a:endParaRPr lang="es-CL" sz="1400" b="0" dirty="0">
                        <a:solidFill>
                          <a:srgbClr val="0B50B5"/>
                        </a:solidFill>
                        <a:effectLst/>
                      </a:endParaRPr>
                    </a:p>
                    <a:p>
                      <a:pPr algn="just">
                        <a:spcAft>
                          <a:spcPts val="0"/>
                        </a:spcAft>
                      </a:pPr>
                      <a:endParaRPr lang="es-ES" sz="1400" b="0" dirty="0">
                        <a:solidFill>
                          <a:srgbClr val="0B50B5"/>
                        </a:solidFill>
                        <a:effectLst/>
                      </a:endParaRPr>
                    </a:p>
                    <a:p>
                      <a:pPr algn="just">
                        <a:spcAft>
                          <a:spcPts val="0"/>
                        </a:spcAft>
                      </a:pPr>
                      <a:r>
                        <a:rPr lang="es-ES" sz="1400" b="0" dirty="0" smtClean="0">
                          <a:solidFill>
                            <a:srgbClr val="0B50B5"/>
                          </a:solidFill>
                          <a:effectLst/>
                        </a:rPr>
                        <a:t>Año </a:t>
                      </a:r>
                      <a:r>
                        <a:rPr lang="es-ES" sz="1400" b="0" dirty="0">
                          <a:solidFill>
                            <a:srgbClr val="0B50B5"/>
                          </a:solidFill>
                          <a:effectLst/>
                        </a:rPr>
                        <a:t>1: ≥75%</a:t>
                      </a:r>
                      <a:endParaRPr lang="es-CL" sz="1400" b="0" dirty="0">
                        <a:solidFill>
                          <a:srgbClr val="0B50B5"/>
                        </a:solidFill>
                        <a:effectLst/>
                      </a:endParaRPr>
                    </a:p>
                    <a:p>
                      <a:pPr>
                        <a:spcAft>
                          <a:spcPts val="0"/>
                        </a:spcAft>
                      </a:pPr>
                      <a:r>
                        <a:rPr lang="es-ES" sz="1400" b="0" dirty="0">
                          <a:solidFill>
                            <a:srgbClr val="0B50B5"/>
                          </a:solidFill>
                          <a:effectLst/>
                        </a:rPr>
                        <a:t>Año 2: ≥75%</a:t>
                      </a:r>
                      <a:endParaRPr lang="es-CL" sz="1400" b="0" dirty="0">
                        <a:solidFill>
                          <a:srgbClr val="0B50B5"/>
                        </a:solidFill>
                        <a:effectLst/>
                      </a:endParaRPr>
                    </a:p>
                    <a:p>
                      <a:pPr>
                        <a:spcAft>
                          <a:spcPts val="0"/>
                        </a:spcAft>
                      </a:pPr>
                      <a:r>
                        <a:rPr lang="es-ES" sz="1400" b="0" dirty="0">
                          <a:solidFill>
                            <a:srgbClr val="0B50B5"/>
                          </a:solidFill>
                          <a:effectLst/>
                        </a:rPr>
                        <a:t>Año 3: ≥75%</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ES" sz="1400" b="0" dirty="0" smtClean="0">
                        <a:solidFill>
                          <a:srgbClr val="0B50B5"/>
                        </a:solidFill>
                        <a:effectLst/>
                      </a:endParaRPr>
                    </a:p>
                    <a:p>
                      <a:pPr algn="just">
                        <a:spcAft>
                          <a:spcPts val="0"/>
                        </a:spcAft>
                      </a:pPr>
                      <a:endParaRPr lang="es-CL" sz="1400" b="0" dirty="0">
                        <a:solidFill>
                          <a:srgbClr val="0B50B5"/>
                        </a:solidFill>
                        <a:effectLst/>
                      </a:endParaRPr>
                    </a:p>
                    <a:p>
                      <a:pPr algn="just">
                        <a:spcAft>
                          <a:spcPts val="0"/>
                        </a:spcAft>
                      </a:pPr>
                      <a:r>
                        <a:rPr lang="es-ES" sz="1400" b="0" dirty="0">
                          <a:solidFill>
                            <a:srgbClr val="0B50B5"/>
                          </a:solidFill>
                          <a:effectLst/>
                        </a:rPr>
                        <a:t>Porcentaje de cumplimiento de la Gestión Documental definida en el Manual de Evaluación de EAR</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spcAft>
                          <a:spcPts val="0"/>
                        </a:spcAft>
                      </a:pPr>
                      <a:r>
                        <a:rPr lang="es-ES" sz="1400" b="0" dirty="0">
                          <a:solidFill>
                            <a:srgbClr val="0B50B5"/>
                          </a:solidFill>
                          <a:effectLst/>
                        </a:rPr>
                        <a:t>Año 1:100%</a:t>
                      </a:r>
                      <a:endParaRPr lang="es-CL" sz="1400" b="0" dirty="0">
                        <a:solidFill>
                          <a:srgbClr val="0B50B5"/>
                        </a:solidFill>
                        <a:effectLst/>
                      </a:endParaRPr>
                    </a:p>
                    <a:p>
                      <a:pPr>
                        <a:spcAft>
                          <a:spcPts val="0"/>
                        </a:spcAft>
                      </a:pPr>
                      <a:r>
                        <a:rPr lang="es-ES" sz="1400" b="0" dirty="0">
                          <a:solidFill>
                            <a:srgbClr val="0B50B5"/>
                          </a:solidFill>
                          <a:effectLst/>
                        </a:rPr>
                        <a:t>Año 2: 100%</a:t>
                      </a:r>
                      <a:endParaRPr lang="es-CL" sz="1400" b="0" dirty="0">
                        <a:solidFill>
                          <a:srgbClr val="0B50B5"/>
                        </a:solidFill>
                        <a:effectLst/>
                      </a:endParaRPr>
                    </a:p>
                    <a:p>
                      <a:pPr>
                        <a:spcAft>
                          <a:spcPts val="0"/>
                        </a:spcAft>
                      </a:pPr>
                      <a:r>
                        <a:rPr lang="es-ES" sz="1400" b="0" dirty="0">
                          <a:solidFill>
                            <a:srgbClr val="0B50B5"/>
                          </a:solidFill>
                          <a:effectLst/>
                        </a:rPr>
                        <a:t>Año 3:100%</a:t>
                      </a:r>
                      <a:endParaRPr lang="es-CL" sz="1400" b="0" dirty="0">
                        <a:solidFill>
                          <a:srgbClr val="0B50B5"/>
                        </a:solidFill>
                        <a:effectLst/>
                      </a:endParaRPr>
                    </a:p>
                    <a:p>
                      <a:pPr algn="just">
                        <a:spcAft>
                          <a:spcPts val="0"/>
                        </a:spcAft>
                      </a:pPr>
                      <a:r>
                        <a:rPr lang="es-ES" sz="1400" dirty="0">
                          <a:solidFill>
                            <a:srgbClr val="0B50B5"/>
                          </a:solidFill>
                          <a:effectLst/>
                        </a:rPr>
                        <a:t> </a:t>
                      </a:r>
                      <a:endParaRPr lang="es-CL" sz="1400" dirty="0">
                        <a:solidFill>
                          <a:srgbClr val="0B50B5"/>
                        </a:solidFill>
                        <a:effectLst/>
                        <a:latin typeface="Times New Roman"/>
                        <a:ea typeface="Times New Roman"/>
                      </a:endParaRPr>
                    </a:p>
                  </a:txBody>
                  <a:tcPr marL="51310" marR="51310" marT="0" marB="0" anchor="ctr">
                    <a:solidFill>
                      <a:schemeClr val="accent1">
                        <a:lumMod val="20000"/>
                        <a:lumOff val="80000"/>
                      </a:schemeClr>
                    </a:solidFill>
                  </a:tcPr>
                </a:tc>
                <a:tc>
                  <a:txBody>
                    <a:bodyPr/>
                    <a:lstStyle/>
                    <a:p>
                      <a:pPr algn="just">
                        <a:spcAft>
                          <a:spcPts val="0"/>
                        </a:spcAft>
                      </a:pPr>
                      <a:r>
                        <a:rPr lang="es-ES" sz="1400" b="0" dirty="0" smtClean="0">
                          <a:solidFill>
                            <a:srgbClr val="0B50B5"/>
                          </a:solidFill>
                          <a:effectLst/>
                        </a:rPr>
                        <a:t>Los </a:t>
                      </a:r>
                      <a:r>
                        <a:rPr lang="es-ES" sz="1400" b="0" dirty="0">
                          <a:solidFill>
                            <a:srgbClr val="0B50B5"/>
                          </a:solidFill>
                          <a:effectLst/>
                        </a:rPr>
                        <a:t>requisitos mínimos que los establecimientos </a:t>
                      </a:r>
                      <a:r>
                        <a:rPr lang="es-ES" sz="1400" b="0" dirty="0" err="1">
                          <a:solidFill>
                            <a:srgbClr val="0B50B5"/>
                          </a:solidFill>
                          <a:effectLst/>
                        </a:rPr>
                        <a:t>autogestionados</a:t>
                      </a:r>
                      <a:r>
                        <a:rPr lang="es-ES" sz="1400" b="0" dirty="0">
                          <a:solidFill>
                            <a:srgbClr val="0B50B5"/>
                          </a:solidFill>
                          <a:effectLst/>
                        </a:rPr>
                        <a:t> deberán cumplir para aprobar la evaluación anual son:</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75% de Cumplimiento del Instrumento de Evaluación de EAR y 100% de los requisitos de los Artículos  16 y 18 del Decreto Supremo N° 38. </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El cumplimiento de los requisitos debe certificarse anualmente, mediante las instrucciones que defina de manera conjunta los Ministerios de Salud y Hacienda. Por tanto, para la evaluación del convenio, se considerarán las modificaciones o renegociaciones aprobadas formalmente por el Minsal y Hacienda.</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Todo documento citado en los Artículos 16 y 18 siguientes, del Decreto Nº 38 de 2005, serán exigibles tanto en su elaboración como en su uso e implementación, demostrables a través de medios físicos o electrónicos, según se solicite por el Ministerio de Salud en el proceso de evaluación anual.</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txBody>
                  <a:tcPr marL="51310" marR="5131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17698646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7867606"/>
              </p:ext>
            </p:extLst>
          </p:nvPr>
        </p:nvGraphicFramePr>
        <p:xfrm>
          <a:off x="539552" y="692696"/>
          <a:ext cx="8136904" cy="4907280"/>
        </p:xfrm>
        <a:graphic>
          <a:graphicData uri="http://schemas.openxmlformats.org/drawingml/2006/table">
            <a:tbl>
              <a:tblPr firstRow="1" firstCol="1" lastRow="1" lastCol="1" bandRow="1" bandCol="1">
                <a:tableStyleId>{5C22544A-7EE6-4342-B048-85BDC9FD1C3A}</a:tableStyleId>
              </a:tblPr>
              <a:tblGrid>
                <a:gridCol w="961634"/>
                <a:gridCol w="1846678"/>
                <a:gridCol w="5328592"/>
              </a:tblGrid>
              <a:tr h="400026">
                <a:tc gridSpan="2">
                  <a:txBody>
                    <a:bodyPr/>
                    <a:lstStyle/>
                    <a:p>
                      <a:pPr algn="just">
                        <a:spcAft>
                          <a:spcPts val="0"/>
                        </a:spcAft>
                      </a:pPr>
                      <a:r>
                        <a:rPr lang="es-ES" sz="1400" dirty="0" smtClean="0">
                          <a:solidFill>
                            <a:schemeClr val="bg1"/>
                          </a:solidFill>
                          <a:effectLst/>
                          <a:latin typeface="+mj-lt"/>
                        </a:rPr>
                        <a:t>3.2  </a:t>
                      </a:r>
                      <a:r>
                        <a:rPr lang="es-ES" sz="1400" dirty="0">
                          <a:solidFill>
                            <a:schemeClr val="bg1"/>
                          </a:solidFill>
                          <a:effectLst/>
                          <a:latin typeface="+mj-lt"/>
                        </a:rPr>
                        <a:t>Porcentaje de cumplimiento global del Manual de Evaluación de EAR </a:t>
                      </a:r>
                      <a:endParaRPr lang="es-CL" sz="1400" dirty="0">
                        <a:solidFill>
                          <a:schemeClr val="bg1"/>
                        </a:solidFill>
                        <a:effectLst/>
                        <a:latin typeface="+mj-lt"/>
                      </a:endParaRPr>
                    </a:p>
                    <a:p>
                      <a:pPr algn="just">
                        <a:spcAft>
                          <a:spcPts val="0"/>
                        </a:spcAft>
                      </a:pPr>
                      <a:r>
                        <a:rPr lang="es-ES" sz="1400" dirty="0">
                          <a:solidFill>
                            <a:schemeClr val="bg1"/>
                          </a:solidFill>
                          <a:effectLst/>
                          <a:latin typeface="+mj-lt"/>
                        </a:rPr>
                        <a:t> </a:t>
                      </a:r>
                      <a:endParaRPr lang="es-CL" sz="1400" dirty="0">
                        <a:solidFill>
                          <a:schemeClr val="bg1"/>
                        </a:solidFill>
                        <a:effectLst/>
                        <a:latin typeface="+mj-lt"/>
                        <a:ea typeface="Times New Roman"/>
                      </a:endParaRPr>
                    </a:p>
                  </a:txBody>
                  <a:tcPr marL="51310" marR="51310"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a:t>
                      </a:r>
                      <a:endParaRPr lang="es-CL" sz="1400" dirty="0">
                        <a:solidFill>
                          <a:schemeClr val="bg1"/>
                        </a:solidFill>
                        <a:effectLst/>
                        <a:latin typeface="+mj-lt"/>
                        <a:ea typeface="Times New Roman"/>
                      </a:endParaRPr>
                    </a:p>
                  </a:txBody>
                  <a:tcPr marL="51310" marR="51310" marT="0" marB="0" anchor="ctr">
                    <a:solidFill>
                      <a:schemeClr val="accent1"/>
                    </a:solidFill>
                  </a:tcPr>
                </a:tc>
              </a:tr>
              <a:tr h="3283824">
                <a:tc>
                  <a:txBody>
                    <a:bodyPr/>
                    <a:lstStyle/>
                    <a:p>
                      <a:pPr>
                        <a:spcAft>
                          <a:spcPts val="0"/>
                        </a:spcAft>
                      </a:pPr>
                      <a:r>
                        <a:rPr lang="es-ES" sz="1200" dirty="0">
                          <a:solidFill>
                            <a:srgbClr val="0B50B5"/>
                          </a:solidFill>
                          <a:effectLst/>
                        </a:rPr>
                        <a:t>Metas: </a:t>
                      </a:r>
                      <a:endParaRPr lang="es-CL" sz="1200" dirty="0">
                        <a:solidFill>
                          <a:srgbClr val="0B50B5"/>
                        </a:solidFill>
                        <a:effectLst/>
                        <a:latin typeface="Times New Roman"/>
                        <a:ea typeface="Times New Roman"/>
                      </a:endParaRPr>
                    </a:p>
                  </a:txBody>
                  <a:tcPr marL="51310" marR="51310" marT="0" marB="0" anchor="ctr">
                    <a:solidFill>
                      <a:schemeClr val="accent1">
                        <a:lumMod val="20000"/>
                        <a:lumOff val="80000"/>
                      </a:schemeClr>
                    </a:solidFill>
                  </a:tcPr>
                </a:tc>
                <a:tc>
                  <a:txBody>
                    <a:bodyPr/>
                    <a:lstStyle/>
                    <a:p>
                      <a:pPr algn="just">
                        <a:spcAft>
                          <a:spcPts val="0"/>
                        </a:spcAft>
                      </a:pPr>
                      <a:r>
                        <a:rPr lang="es-ES" sz="1400" b="0" dirty="0">
                          <a:solidFill>
                            <a:srgbClr val="0B50B5"/>
                          </a:solidFill>
                          <a:effectLst/>
                        </a:rPr>
                        <a:t>Porcentaje de cumplimiento global del Manual de Evaluación de EAR </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spcAft>
                          <a:spcPts val="0"/>
                        </a:spcAft>
                      </a:pPr>
                      <a:r>
                        <a:rPr lang="es-ES" sz="1400" b="0" dirty="0">
                          <a:solidFill>
                            <a:srgbClr val="0B50B5"/>
                          </a:solidFill>
                          <a:effectLst/>
                        </a:rPr>
                        <a:t>Año 1: ≥75%</a:t>
                      </a:r>
                      <a:endParaRPr lang="es-CL" sz="1400" b="0" dirty="0">
                        <a:solidFill>
                          <a:srgbClr val="0B50B5"/>
                        </a:solidFill>
                        <a:effectLst/>
                      </a:endParaRPr>
                    </a:p>
                    <a:p>
                      <a:pPr>
                        <a:spcAft>
                          <a:spcPts val="0"/>
                        </a:spcAft>
                      </a:pPr>
                      <a:r>
                        <a:rPr lang="es-ES" sz="1400" b="0" dirty="0">
                          <a:solidFill>
                            <a:srgbClr val="0B50B5"/>
                          </a:solidFill>
                          <a:effectLst/>
                        </a:rPr>
                        <a:t>Año 2: ≥75%</a:t>
                      </a:r>
                      <a:endParaRPr lang="es-CL" sz="1400" b="0" dirty="0">
                        <a:solidFill>
                          <a:srgbClr val="0B50B5"/>
                        </a:solidFill>
                        <a:effectLst/>
                      </a:endParaRPr>
                    </a:p>
                    <a:p>
                      <a:pPr>
                        <a:spcAft>
                          <a:spcPts val="0"/>
                        </a:spcAft>
                      </a:pPr>
                      <a:r>
                        <a:rPr lang="es-ES" sz="1400" b="0" dirty="0">
                          <a:solidFill>
                            <a:srgbClr val="0B50B5"/>
                          </a:solidFill>
                          <a:effectLst/>
                        </a:rPr>
                        <a:t>Año 3: ≥75%</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Porcentaje de cumplimiento de la Gestión Documental definida en el Manual de Evaluación de EAR</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spcAft>
                          <a:spcPts val="0"/>
                        </a:spcAft>
                      </a:pPr>
                      <a:r>
                        <a:rPr lang="es-ES" sz="1400" b="0" dirty="0">
                          <a:solidFill>
                            <a:srgbClr val="0B50B5"/>
                          </a:solidFill>
                          <a:effectLst/>
                        </a:rPr>
                        <a:t>Año 1:100%</a:t>
                      </a:r>
                      <a:endParaRPr lang="es-CL" sz="1400" b="0" dirty="0">
                        <a:solidFill>
                          <a:srgbClr val="0B50B5"/>
                        </a:solidFill>
                        <a:effectLst/>
                      </a:endParaRPr>
                    </a:p>
                    <a:p>
                      <a:pPr>
                        <a:spcAft>
                          <a:spcPts val="0"/>
                        </a:spcAft>
                      </a:pPr>
                      <a:r>
                        <a:rPr lang="es-ES" sz="1400" b="0" dirty="0">
                          <a:solidFill>
                            <a:srgbClr val="0B50B5"/>
                          </a:solidFill>
                          <a:effectLst/>
                        </a:rPr>
                        <a:t>Año 2: 100%</a:t>
                      </a:r>
                      <a:endParaRPr lang="es-CL" sz="1400" b="0" dirty="0">
                        <a:solidFill>
                          <a:srgbClr val="0B50B5"/>
                        </a:solidFill>
                        <a:effectLst/>
                      </a:endParaRPr>
                    </a:p>
                    <a:p>
                      <a:pPr>
                        <a:spcAft>
                          <a:spcPts val="0"/>
                        </a:spcAft>
                      </a:pPr>
                      <a:r>
                        <a:rPr lang="es-ES" sz="1400" b="0" dirty="0">
                          <a:solidFill>
                            <a:srgbClr val="0B50B5"/>
                          </a:solidFill>
                          <a:effectLst/>
                        </a:rPr>
                        <a:t>Año 3:100%</a:t>
                      </a:r>
                      <a:endParaRPr lang="es-CL" sz="1400" b="0" dirty="0">
                        <a:solidFill>
                          <a:srgbClr val="0B50B5"/>
                        </a:solidFill>
                        <a:effectLst/>
                      </a:endParaRPr>
                    </a:p>
                    <a:p>
                      <a:pPr algn="just">
                        <a:spcAft>
                          <a:spcPts val="0"/>
                        </a:spcAft>
                      </a:pPr>
                      <a:r>
                        <a:rPr lang="es-ES" sz="1400" dirty="0">
                          <a:solidFill>
                            <a:srgbClr val="0B50B5"/>
                          </a:solidFill>
                          <a:effectLst/>
                        </a:rPr>
                        <a:t> </a:t>
                      </a:r>
                      <a:endParaRPr lang="es-CL" sz="1400" dirty="0">
                        <a:solidFill>
                          <a:srgbClr val="0B50B5"/>
                        </a:solidFill>
                        <a:effectLst/>
                        <a:latin typeface="Times New Roman"/>
                        <a:ea typeface="Times New Roman"/>
                      </a:endParaRPr>
                    </a:p>
                  </a:txBody>
                  <a:tcPr marL="51310" marR="51310" marT="0" marB="0" anchor="ctr">
                    <a:solidFill>
                      <a:schemeClr val="accent1">
                        <a:lumMod val="20000"/>
                        <a:lumOff val="80000"/>
                      </a:schemeClr>
                    </a:solidFill>
                  </a:tcPr>
                </a:tc>
                <a:tc>
                  <a:txBody>
                    <a:bodyPr/>
                    <a:lstStyle/>
                    <a:p>
                      <a:pPr algn="just">
                        <a:spcAft>
                          <a:spcPts val="0"/>
                        </a:spcAft>
                      </a:pPr>
                      <a:r>
                        <a:rPr lang="es-ES" sz="1400" b="0" dirty="0" smtClean="0">
                          <a:solidFill>
                            <a:srgbClr val="0B50B5"/>
                          </a:solidFill>
                          <a:effectLst/>
                        </a:rPr>
                        <a:t>La </a:t>
                      </a:r>
                      <a:r>
                        <a:rPr lang="es-ES" sz="1400" b="0" dirty="0">
                          <a:solidFill>
                            <a:srgbClr val="0B50B5"/>
                          </a:solidFill>
                          <a:effectLst/>
                        </a:rPr>
                        <a:t>sumatoria de las notas obtenidas en cada indicador determina el resultado final de la evaluación. El puntaje máximo a obtener será 192 puntos. Se dará por aprobado aquel hospital que obtenga 144 puntos o más. En aquellos establecimientos que no aplican uno o más indicadores, se considerará aprobado aquel que cumpla un 75% de la totalidad del puntaje máximo que aportan los indicadores que le fueron aplicados.</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Aquellos convenios que abarquen un periodo de evaluación distinto al año calendario, el director del Servicio de Salud entregará una propuesta al director del Establecimiento con metas trimestrales a cumplir. Para la evaluación del Año 1, 2 y 3 se considera como resultado final los porcentajes obtenidos en los cortes trimestrales correspondientes al periodo de evaluación. </a:t>
                      </a:r>
                      <a:endParaRPr lang="es-CL" sz="1400" b="0" dirty="0">
                        <a:solidFill>
                          <a:srgbClr val="0B50B5"/>
                        </a:solidFill>
                        <a:effectLst/>
                      </a:endParaRPr>
                    </a:p>
                    <a:p>
                      <a:pPr algn="just">
                        <a:spcAft>
                          <a:spcPts val="0"/>
                        </a:spcAft>
                      </a:pPr>
                      <a:r>
                        <a:rPr lang="es-ES" sz="1400" dirty="0">
                          <a:solidFill>
                            <a:srgbClr val="0B50B5"/>
                          </a:solidFill>
                          <a:effectLst/>
                        </a:rPr>
                        <a:t> </a:t>
                      </a:r>
                      <a:endParaRPr lang="es-CL" sz="1400" dirty="0">
                        <a:solidFill>
                          <a:srgbClr val="0B50B5"/>
                        </a:solidFill>
                        <a:effectLst/>
                        <a:latin typeface="Times New Roman"/>
                        <a:ea typeface="Times New Roman"/>
                      </a:endParaRPr>
                    </a:p>
                  </a:txBody>
                  <a:tcPr marL="51310" marR="5131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40683086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504651719"/>
              </p:ext>
            </p:extLst>
          </p:nvPr>
        </p:nvGraphicFramePr>
        <p:xfrm>
          <a:off x="684211" y="1916832"/>
          <a:ext cx="7560197" cy="2582169"/>
        </p:xfrm>
        <a:graphic>
          <a:graphicData uri="http://schemas.openxmlformats.org/drawingml/2006/table">
            <a:tbl>
              <a:tblPr firstRow="1" firstCol="1" lastRow="1" lastCol="1" bandRow="1" bandCol="1">
                <a:tableStyleId>{5C22544A-7EE6-4342-B048-85BDC9FD1C3A}</a:tableStyleId>
              </a:tblPr>
              <a:tblGrid>
                <a:gridCol w="1241082"/>
                <a:gridCol w="1282677"/>
                <a:gridCol w="5036438"/>
              </a:tblGrid>
              <a:tr h="1302009">
                <a:tc>
                  <a:txBody>
                    <a:bodyPr/>
                    <a:lstStyle/>
                    <a:p>
                      <a:pPr>
                        <a:spcAft>
                          <a:spcPts val="0"/>
                        </a:spcAft>
                      </a:pPr>
                      <a:r>
                        <a:rPr lang="es-ES" sz="1200" i="1" dirty="0">
                          <a:solidFill>
                            <a:srgbClr val="0B50B5"/>
                          </a:solidFill>
                          <a:effectLst/>
                        </a:rPr>
                        <a:t>Medios de Verificación</a:t>
                      </a:r>
                      <a:endParaRPr lang="es-CL" sz="1200" i="1" dirty="0">
                        <a:solidFill>
                          <a:srgbClr val="0B50B5"/>
                        </a:solidFill>
                        <a:effectLst/>
                        <a:latin typeface="Times New Roman"/>
                        <a:ea typeface="Times New Roman"/>
                      </a:endParaRPr>
                    </a:p>
                  </a:txBody>
                  <a:tcPr marL="64235" marR="64235" marT="0" marB="0" anchor="ctr">
                    <a:solidFill>
                      <a:schemeClr val="accent1">
                        <a:lumMod val="20000"/>
                        <a:lumOff val="80000"/>
                      </a:schemeClr>
                    </a:solidFill>
                  </a:tcPr>
                </a:tc>
                <a:tc>
                  <a:txBody>
                    <a:bodyPr/>
                    <a:lstStyle/>
                    <a:p>
                      <a:pPr algn="just">
                        <a:spcAft>
                          <a:spcPts val="0"/>
                        </a:spcAft>
                      </a:pPr>
                      <a:endParaRPr lang="es-CL" sz="1200" dirty="0">
                        <a:solidFill>
                          <a:srgbClr val="0B50B5"/>
                        </a:solidFill>
                        <a:effectLst/>
                        <a:latin typeface="Times New Roman"/>
                        <a:ea typeface="Times New Roman"/>
                      </a:endParaRPr>
                    </a:p>
                  </a:txBody>
                  <a:tcPr marL="64235" marR="64235" marT="0" marB="0" anchor="ctr">
                    <a:solidFill>
                      <a:schemeClr val="accent1">
                        <a:lumMod val="20000"/>
                        <a:lumOff val="80000"/>
                      </a:schemeClr>
                    </a:solidFill>
                  </a:tcPr>
                </a:tc>
                <a:tc>
                  <a:txBody>
                    <a:bodyPr/>
                    <a:lstStyle/>
                    <a:p>
                      <a:pPr algn="just">
                        <a:spcAft>
                          <a:spcPts val="0"/>
                        </a:spcAft>
                      </a:pPr>
                      <a:r>
                        <a:rPr lang="es-ES" sz="1200" b="0" dirty="0">
                          <a:solidFill>
                            <a:srgbClr val="0B50B5"/>
                          </a:solidFill>
                          <a:effectLst/>
                        </a:rPr>
                        <a:t> </a:t>
                      </a:r>
                      <a:endParaRPr lang="es-CL" sz="1200" b="0" dirty="0">
                        <a:solidFill>
                          <a:srgbClr val="0B50B5"/>
                        </a:solidFill>
                        <a:effectLst/>
                      </a:endParaRPr>
                    </a:p>
                    <a:p>
                      <a:pPr algn="just">
                        <a:spcAft>
                          <a:spcPts val="0"/>
                        </a:spcAft>
                      </a:pPr>
                      <a:r>
                        <a:rPr lang="es-ES" sz="1200" b="0" dirty="0">
                          <a:solidFill>
                            <a:srgbClr val="0B50B5"/>
                          </a:solidFill>
                          <a:effectLst/>
                        </a:rPr>
                        <a:t> </a:t>
                      </a:r>
                      <a:endParaRPr lang="es-CL" sz="1200" b="0" dirty="0">
                        <a:solidFill>
                          <a:srgbClr val="0B50B5"/>
                        </a:solidFill>
                        <a:effectLst/>
                      </a:endParaRPr>
                    </a:p>
                    <a:p>
                      <a:pPr algn="just">
                        <a:spcAft>
                          <a:spcPts val="0"/>
                        </a:spcAft>
                      </a:pPr>
                      <a:r>
                        <a:rPr lang="es-ES" sz="1200" b="0" dirty="0">
                          <a:solidFill>
                            <a:srgbClr val="0B50B5"/>
                          </a:solidFill>
                          <a:effectLst/>
                        </a:rPr>
                        <a:t>Informe del Director del establecimiento  en base a Resultado obtenido en el instrumento de Balance Score </a:t>
                      </a:r>
                      <a:r>
                        <a:rPr lang="es-ES" sz="1200" b="0" dirty="0" err="1">
                          <a:solidFill>
                            <a:srgbClr val="0B50B5"/>
                          </a:solidFill>
                          <a:effectLst/>
                        </a:rPr>
                        <a:t>Card</a:t>
                      </a:r>
                      <a:r>
                        <a:rPr lang="es-ES" sz="1200" b="0" dirty="0">
                          <a:solidFill>
                            <a:srgbClr val="0B50B5"/>
                          </a:solidFill>
                          <a:effectLst/>
                        </a:rPr>
                        <a:t> (BSC) verificado en Sistema SIS-Q y conforme a la evaluación del Departamento de Autogestión de la Subsecretaria de Redes Asistenciales.</a:t>
                      </a:r>
                      <a:endParaRPr lang="es-CL" sz="1200" b="0" dirty="0">
                        <a:solidFill>
                          <a:srgbClr val="0B50B5"/>
                        </a:solidFill>
                        <a:effectLst/>
                        <a:latin typeface="Times New Roman"/>
                        <a:ea typeface="Times New Roman"/>
                      </a:endParaRPr>
                    </a:p>
                  </a:txBody>
                  <a:tcPr marL="64235" marR="64235" marT="0" marB="0">
                    <a:solidFill>
                      <a:schemeClr val="accent1">
                        <a:lumMod val="20000"/>
                        <a:lumOff val="80000"/>
                      </a:schemeClr>
                    </a:solidFill>
                  </a:tcPr>
                </a:tc>
              </a:tr>
              <a:tr h="1218271">
                <a:tc>
                  <a:txBody>
                    <a:bodyPr/>
                    <a:lstStyle/>
                    <a:p>
                      <a:pPr>
                        <a:spcAft>
                          <a:spcPts val="0"/>
                        </a:spcAft>
                      </a:pPr>
                      <a:r>
                        <a:rPr lang="es-ES" sz="1200" i="1" dirty="0">
                          <a:solidFill>
                            <a:srgbClr val="0B50B5"/>
                          </a:solidFill>
                          <a:effectLst/>
                        </a:rPr>
                        <a:t>Supuestos</a:t>
                      </a:r>
                      <a:endParaRPr lang="es-CL" sz="1200" i="1" dirty="0">
                        <a:solidFill>
                          <a:srgbClr val="0B50B5"/>
                        </a:solidFill>
                        <a:effectLst/>
                        <a:latin typeface="Times New Roman"/>
                        <a:ea typeface="Times New Roman"/>
                      </a:endParaRPr>
                    </a:p>
                  </a:txBody>
                  <a:tcPr marL="64235" marR="64235" marT="0" marB="0" anchor="ctr">
                    <a:solidFill>
                      <a:schemeClr val="accent1">
                        <a:lumMod val="20000"/>
                        <a:lumOff val="80000"/>
                      </a:schemeClr>
                    </a:solidFill>
                  </a:tcPr>
                </a:tc>
                <a:tc>
                  <a:txBody>
                    <a:bodyPr/>
                    <a:lstStyle/>
                    <a:p>
                      <a:pPr algn="just">
                        <a:spcAft>
                          <a:spcPts val="0"/>
                        </a:spcAft>
                      </a:pPr>
                      <a:endParaRPr lang="es-CL" sz="1200" dirty="0">
                        <a:solidFill>
                          <a:srgbClr val="0B50B5"/>
                        </a:solidFill>
                        <a:effectLst/>
                        <a:latin typeface="Times New Roman"/>
                        <a:ea typeface="Times New Roman"/>
                      </a:endParaRPr>
                    </a:p>
                  </a:txBody>
                  <a:tcPr marL="64235" marR="64235" marT="0" marB="0" anchor="ctr">
                    <a:solidFill>
                      <a:schemeClr val="accent1">
                        <a:lumMod val="20000"/>
                        <a:lumOff val="80000"/>
                      </a:schemeClr>
                    </a:solidFill>
                  </a:tcPr>
                </a:tc>
                <a:tc>
                  <a:txBody>
                    <a:bodyPr/>
                    <a:lstStyle/>
                    <a:p>
                      <a:pPr algn="just">
                        <a:spcAft>
                          <a:spcPts val="0"/>
                        </a:spcAft>
                      </a:pPr>
                      <a:r>
                        <a:rPr lang="es-ES" sz="1200" b="0" dirty="0">
                          <a:solidFill>
                            <a:srgbClr val="0B50B5"/>
                          </a:solidFill>
                          <a:effectLst/>
                        </a:rPr>
                        <a:t> </a:t>
                      </a:r>
                      <a:endParaRPr lang="es-CL" sz="1200" b="0" dirty="0">
                        <a:solidFill>
                          <a:srgbClr val="0B50B5"/>
                        </a:solidFill>
                        <a:effectLst/>
                      </a:endParaRPr>
                    </a:p>
                    <a:p>
                      <a:pPr algn="just">
                        <a:spcAft>
                          <a:spcPts val="0"/>
                        </a:spcAft>
                      </a:pPr>
                      <a:r>
                        <a:rPr lang="es-ES" sz="1200" b="0" dirty="0">
                          <a:solidFill>
                            <a:srgbClr val="0B50B5"/>
                          </a:solidFill>
                          <a:effectLst/>
                        </a:rPr>
                        <a:t> </a:t>
                      </a:r>
                      <a:endParaRPr lang="es-CL" sz="1200" b="0" dirty="0">
                        <a:solidFill>
                          <a:srgbClr val="0B50B5"/>
                        </a:solidFill>
                        <a:effectLst/>
                      </a:endParaRPr>
                    </a:p>
                    <a:p>
                      <a:pPr algn="just">
                        <a:spcAft>
                          <a:spcPts val="0"/>
                        </a:spcAft>
                      </a:pPr>
                      <a:r>
                        <a:rPr lang="es-ES" sz="1200" b="0" dirty="0">
                          <a:solidFill>
                            <a:srgbClr val="0B50B5"/>
                          </a:solidFill>
                          <a:effectLst/>
                        </a:rPr>
                        <a:t>Que no exista Resolución o Decreto Ministerial o de Hacienda de cambio de plazos o metas por fuerza mayor o de cumplimiento de requisitos que deban certificarse.</a:t>
                      </a:r>
                      <a:endParaRPr lang="es-CL" sz="1200" b="0" dirty="0">
                        <a:solidFill>
                          <a:srgbClr val="0B50B5"/>
                        </a:solidFill>
                        <a:effectLst/>
                      </a:endParaRPr>
                    </a:p>
                    <a:p>
                      <a:pPr algn="just">
                        <a:spcAft>
                          <a:spcPts val="0"/>
                        </a:spcAft>
                      </a:pPr>
                      <a:r>
                        <a:rPr lang="es-ES" sz="1200" b="0" dirty="0">
                          <a:solidFill>
                            <a:srgbClr val="0B50B5"/>
                          </a:solidFill>
                          <a:effectLst/>
                        </a:rPr>
                        <a:t> </a:t>
                      </a:r>
                      <a:endParaRPr lang="es-CL" sz="1200" b="0" dirty="0">
                        <a:solidFill>
                          <a:srgbClr val="0B50B5"/>
                        </a:solidFill>
                        <a:effectLst/>
                      </a:endParaRPr>
                    </a:p>
                    <a:p>
                      <a:pPr algn="just">
                        <a:spcAft>
                          <a:spcPts val="0"/>
                        </a:spcAft>
                      </a:pPr>
                      <a:r>
                        <a:rPr lang="es-ES" sz="1200" b="0" dirty="0">
                          <a:solidFill>
                            <a:srgbClr val="0B50B5"/>
                          </a:solidFill>
                          <a:effectLst/>
                        </a:rPr>
                        <a:t> </a:t>
                      </a:r>
                      <a:endParaRPr lang="es-CL" sz="1200" b="0" dirty="0">
                        <a:solidFill>
                          <a:srgbClr val="0B50B5"/>
                        </a:solidFill>
                        <a:effectLst/>
                        <a:latin typeface="Times New Roman"/>
                        <a:ea typeface="Times New Roman"/>
                      </a:endParaRPr>
                    </a:p>
                  </a:txBody>
                  <a:tcPr marL="64235" marR="64235" marT="0" marB="0" anchor="ctr">
                    <a:solidFill>
                      <a:schemeClr val="accent1">
                        <a:lumMod val="20000"/>
                        <a:lumOff val="80000"/>
                      </a:schemeClr>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3904152928"/>
              </p:ext>
            </p:extLst>
          </p:nvPr>
        </p:nvGraphicFramePr>
        <p:xfrm>
          <a:off x="684212" y="1132736"/>
          <a:ext cx="7560196" cy="853440"/>
        </p:xfrm>
        <a:graphic>
          <a:graphicData uri="http://schemas.openxmlformats.org/drawingml/2006/table">
            <a:tbl>
              <a:tblPr firstRow="1" firstCol="1" lastRow="1" lastCol="1" bandRow="1" bandCol="1">
                <a:tableStyleId>{5C22544A-7EE6-4342-B048-85BDC9FD1C3A}</a:tableStyleId>
              </a:tblPr>
              <a:tblGrid>
                <a:gridCol w="893477"/>
                <a:gridCol w="1630282"/>
                <a:gridCol w="5036437"/>
              </a:tblGrid>
              <a:tr h="400026">
                <a:tc gridSpan="2">
                  <a:txBody>
                    <a:bodyPr/>
                    <a:lstStyle/>
                    <a:p>
                      <a:pPr algn="just">
                        <a:spcAft>
                          <a:spcPts val="0"/>
                        </a:spcAft>
                      </a:pPr>
                      <a:r>
                        <a:rPr lang="es-ES" sz="1400" dirty="0" smtClean="0">
                          <a:solidFill>
                            <a:schemeClr val="bg1"/>
                          </a:solidFill>
                          <a:effectLst/>
                          <a:latin typeface="+mj-lt"/>
                        </a:rPr>
                        <a:t>3.2  </a:t>
                      </a:r>
                      <a:r>
                        <a:rPr lang="es-ES" sz="1400" dirty="0">
                          <a:solidFill>
                            <a:schemeClr val="bg1"/>
                          </a:solidFill>
                          <a:effectLst/>
                          <a:latin typeface="+mj-lt"/>
                        </a:rPr>
                        <a:t>Porcentaje de cumplimiento global del Manual de Evaluación de EAR </a:t>
                      </a:r>
                      <a:endParaRPr lang="es-CL" sz="1400" dirty="0">
                        <a:solidFill>
                          <a:schemeClr val="bg1"/>
                        </a:solidFill>
                        <a:effectLst/>
                        <a:latin typeface="+mj-lt"/>
                      </a:endParaRPr>
                    </a:p>
                    <a:p>
                      <a:pPr algn="just">
                        <a:spcAft>
                          <a:spcPts val="0"/>
                        </a:spcAft>
                      </a:pPr>
                      <a:r>
                        <a:rPr lang="es-ES" sz="1400" dirty="0">
                          <a:solidFill>
                            <a:schemeClr val="bg1"/>
                          </a:solidFill>
                          <a:effectLst/>
                          <a:latin typeface="+mj-lt"/>
                        </a:rPr>
                        <a:t> </a:t>
                      </a:r>
                      <a:endParaRPr lang="es-CL" sz="1400" dirty="0">
                        <a:solidFill>
                          <a:schemeClr val="bg1"/>
                        </a:solidFill>
                        <a:effectLst/>
                        <a:latin typeface="+mj-lt"/>
                        <a:ea typeface="Times New Roman"/>
                      </a:endParaRPr>
                    </a:p>
                  </a:txBody>
                  <a:tcPr marL="51310" marR="51310"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a:t>
                      </a:r>
                      <a:endParaRPr lang="es-CL" sz="1400" dirty="0">
                        <a:solidFill>
                          <a:schemeClr val="bg1"/>
                        </a:solidFill>
                        <a:effectLst/>
                        <a:latin typeface="+mj-lt"/>
                        <a:ea typeface="Times New Roman"/>
                      </a:endParaRPr>
                    </a:p>
                  </a:txBody>
                  <a:tcPr marL="51310" marR="51310" marT="0" marB="0" anchor="ctr">
                    <a:solidFill>
                      <a:schemeClr val="accent1"/>
                    </a:solidFill>
                  </a:tcPr>
                </a:tc>
              </a:tr>
            </a:tbl>
          </a:graphicData>
        </a:graphic>
      </p:graphicFrame>
    </p:spTree>
    <p:extLst>
      <p:ext uri="{BB962C8B-B14F-4D97-AF65-F5344CB8AC3E}">
        <p14:creationId xmlns:p14="http://schemas.microsoft.com/office/powerpoint/2010/main" val="13680603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513" y="2255838"/>
            <a:ext cx="8308975" cy="2395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18"/>
          <p:cNvSpPr>
            <a:spLocks noChangeArrowheads="1"/>
          </p:cNvSpPr>
          <p:nvPr/>
        </p:nvSpPr>
        <p:spPr bwMode="auto">
          <a:xfrm>
            <a:off x="1619672" y="836712"/>
            <a:ext cx="5544616" cy="720080"/>
          </a:xfrm>
          <a:prstGeom prst="rect">
            <a:avLst/>
          </a:prstGeom>
          <a:solidFill>
            <a:srgbClr val="78953D"/>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400" fontAlgn="auto">
              <a:spcBef>
                <a:spcPts val="0"/>
              </a:spcBef>
              <a:spcAft>
                <a:spcPts val="0"/>
              </a:spcAft>
              <a:defRPr/>
            </a:pPr>
            <a:endParaRPr lang="es-ES_tradnl" sz="2000" b="1" dirty="0" smtClean="0">
              <a:solidFill>
                <a:schemeClr val="bg1"/>
              </a:solidFill>
              <a:latin typeface="+mj-lt"/>
            </a:endParaRPr>
          </a:p>
          <a:p>
            <a:pPr algn="ctr" defTabSz="914400" fontAlgn="auto">
              <a:spcBef>
                <a:spcPts val="0"/>
              </a:spcBef>
              <a:spcAft>
                <a:spcPts val="0"/>
              </a:spcAft>
              <a:defRPr/>
            </a:pPr>
            <a:r>
              <a:rPr lang="es-ES_tradnl" sz="2000" b="1" dirty="0" smtClean="0">
                <a:solidFill>
                  <a:schemeClr val="bg1"/>
                </a:solidFill>
                <a:latin typeface="+mj-lt"/>
              </a:rPr>
              <a:t>Estandarización </a:t>
            </a:r>
            <a:r>
              <a:rPr lang="es-ES_tradnl" sz="2000" b="1" dirty="0">
                <a:solidFill>
                  <a:schemeClr val="bg1"/>
                </a:solidFill>
                <a:latin typeface="+mj-lt"/>
              </a:rPr>
              <a:t>de Convenios de Desempeño </a:t>
            </a:r>
            <a:br>
              <a:rPr lang="es-ES_tradnl" sz="2000" b="1" dirty="0">
                <a:solidFill>
                  <a:schemeClr val="bg1"/>
                </a:solidFill>
                <a:latin typeface="+mj-lt"/>
              </a:rPr>
            </a:br>
            <a:r>
              <a:rPr lang="es-ES_tradnl" sz="2000" b="1" dirty="0">
                <a:solidFill>
                  <a:schemeClr val="bg1"/>
                </a:solidFill>
                <a:latin typeface="+mj-lt"/>
              </a:rPr>
              <a:t>Cargos II Nivel Jerárquico</a:t>
            </a:r>
            <a:endParaRPr lang="es-CL" sz="2000" b="1" dirty="0">
              <a:solidFill>
                <a:schemeClr val="bg1"/>
              </a:solidFill>
              <a:latin typeface="+mj-lt"/>
            </a:endParaRPr>
          </a:p>
          <a:p>
            <a:pPr algn="ctr" defTabSz="914400" fontAlgn="auto">
              <a:spcBef>
                <a:spcPts val="0"/>
              </a:spcBef>
              <a:spcAft>
                <a:spcPts val="0"/>
              </a:spcAft>
              <a:defRPr/>
            </a:pPr>
            <a:endParaRPr lang="es-ES" sz="2000" b="1" kern="0" dirty="0">
              <a:solidFill>
                <a:schemeClr val="bg1"/>
              </a:solidFill>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38260029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892852742"/>
              </p:ext>
            </p:extLst>
          </p:nvPr>
        </p:nvGraphicFramePr>
        <p:xfrm>
          <a:off x="616479" y="476672"/>
          <a:ext cx="8002587" cy="5974080"/>
        </p:xfrm>
        <a:graphic>
          <a:graphicData uri="http://schemas.openxmlformats.org/drawingml/2006/table">
            <a:tbl>
              <a:tblPr firstRow="1" firstCol="1" lastRow="1" lastCol="1" bandRow="1" bandCol="1">
                <a:tableStyleId>{5C22544A-7EE6-4342-B048-85BDC9FD1C3A}</a:tableStyleId>
              </a:tblPr>
              <a:tblGrid>
                <a:gridCol w="1283937"/>
                <a:gridCol w="1663472"/>
                <a:gridCol w="5055178"/>
              </a:tblGrid>
              <a:tr h="639496">
                <a:tc gridSpan="2">
                  <a:txBody>
                    <a:bodyPr/>
                    <a:lstStyle/>
                    <a:p>
                      <a:pPr>
                        <a:spcAft>
                          <a:spcPts val="0"/>
                        </a:spcAft>
                      </a:pPr>
                      <a:r>
                        <a:rPr lang="es-ES" sz="1400" dirty="0" smtClean="0">
                          <a:solidFill>
                            <a:schemeClr val="bg1"/>
                          </a:solidFill>
                          <a:effectLst/>
                          <a:latin typeface="+mj-lt"/>
                        </a:rPr>
                        <a:t>4.1   Porcentaje </a:t>
                      </a:r>
                      <a:r>
                        <a:rPr lang="es-ES" sz="1400" dirty="0">
                          <a:solidFill>
                            <a:schemeClr val="bg1"/>
                          </a:solidFill>
                          <a:effectLst/>
                          <a:latin typeface="+mj-lt"/>
                        </a:rPr>
                        <a:t>de Iniciativas </a:t>
                      </a:r>
                      <a:r>
                        <a:rPr lang="es-ES" sz="1400" dirty="0" err="1">
                          <a:solidFill>
                            <a:schemeClr val="bg1"/>
                          </a:solidFill>
                          <a:effectLst/>
                          <a:latin typeface="+mj-lt"/>
                        </a:rPr>
                        <a:t>TIC’s</a:t>
                      </a:r>
                      <a:r>
                        <a:rPr lang="es-ES" sz="1400" dirty="0">
                          <a:solidFill>
                            <a:schemeClr val="bg1"/>
                          </a:solidFill>
                          <a:effectLst/>
                          <a:latin typeface="+mj-lt"/>
                        </a:rPr>
                        <a:t> implantadas y en funcionamiento en el Establecimiento en relación a las iniciativas </a:t>
                      </a:r>
                      <a:r>
                        <a:rPr lang="es-ES" sz="1400" dirty="0" smtClean="0">
                          <a:solidFill>
                            <a:schemeClr val="bg1"/>
                          </a:solidFill>
                          <a:effectLst/>
                          <a:latin typeface="+mj-lt"/>
                        </a:rPr>
                        <a:t>programadas </a:t>
                      </a:r>
                      <a:endParaRPr lang="es-CL" sz="1400" dirty="0">
                        <a:solidFill>
                          <a:schemeClr val="bg1"/>
                        </a:solidFill>
                        <a:effectLst/>
                        <a:latin typeface="+mj-lt"/>
                        <a:ea typeface="Times New Roman"/>
                      </a:endParaRPr>
                    </a:p>
                  </a:txBody>
                  <a:tcPr marL="63950" marR="63950"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 </a:t>
                      </a:r>
                      <a:endParaRPr lang="es-CL" sz="1400" dirty="0">
                        <a:solidFill>
                          <a:schemeClr val="bg1"/>
                        </a:solidFill>
                        <a:effectLst/>
                        <a:latin typeface="+mj-lt"/>
                        <a:ea typeface="Times New Roman"/>
                      </a:endParaRPr>
                    </a:p>
                  </a:txBody>
                  <a:tcPr marL="63950" marR="63950" marT="0" marB="0" anchor="ctr">
                    <a:solidFill>
                      <a:schemeClr val="accent1"/>
                    </a:solidFill>
                  </a:tcPr>
                </a:tc>
              </a:tr>
              <a:tr h="639496">
                <a:tc>
                  <a:txBody>
                    <a:bodyPr/>
                    <a:lstStyle/>
                    <a:p>
                      <a:pPr>
                        <a:spcAft>
                          <a:spcPts val="0"/>
                        </a:spcAft>
                      </a:pPr>
                      <a:r>
                        <a:rPr lang="es-ES" sz="1400" dirty="0">
                          <a:solidFill>
                            <a:srgbClr val="0B50B5"/>
                          </a:solidFill>
                          <a:effectLst/>
                        </a:rPr>
                        <a:t>Fórmula de Cálculo</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r>
                        <a:rPr lang="es-ES" sz="1400" dirty="0">
                          <a:solidFill>
                            <a:srgbClr val="0B50B5"/>
                          </a:solidFill>
                          <a:effectLst/>
                        </a:rPr>
                        <a:t>  </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l">
                        <a:spcAft>
                          <a:spcPts val="0"/>
                        </a:spcAft>
                      </a:pPr>
                      <a:r>
                        <a:rPr lang="es-CL" sz="1400" b="0" kern="1200" dirty="0" smtClean="0">
                          <a:solidFill>
                            <a:srgbClr val="0B50B5"/>
                          </a:solidFill>
                          <a:effectLst/>
                          <a:latin typeface="+mn-lt"/>
                          <a:ea typeface="+mn-ea"/>
                          <a:cs typeface="+mn-cs"/>
                        </a:rPr>
                        <a:t>(Nº de Iniciativas </a:t>
                      </a:r>
                      <a:r>
                        <a:rPr lang="es-CL" sz="1400" b="0" kern="1200" dirty="0" err="1" smtClean="0">
                          <a:solidFill>
                            <a:srgbClr val="0B50B5"/>
                          </a:solidFill>
                          <a:effectLst/>
                          <a:latin typeface="+mn-lt"/>
                          <a:ea typeface="+mn-ea"/>
                          <a:cs typeface="+mn-cs"/>
                        </a:rPr>
                        <a:t>TIC’s</a:t>
                      </a:r>
                      <a:r>
                        <a:rPr lang="es-CL" sz="1400" b="0" kern="1200" dirty="0" smtClean="0">
                          <a:solidFill>
                            <a:srgbClr val="0B50B5"/>
                          </a:solidFill>
                          <a:effectLst/>
                          <a:latin typeface="+mn-lt"/>
                          <a:ea typeface="+mn-ea"/>
                          <a:cs typeface="+mn-cs"/>
                        </a:rPr>
                        <a:t> implantadas y en funcionamiento en el establecimiento en el periodo de evaluación/ Nº total de iniciativas </a:t>
                      </a:r>
                      <a:r>
                        <a:rPr lang="es-CL" sz="1400" b="0" kern="1200" dirty="0" err="1" smtClean="0">
                          <a:solidFill>
                            <a:srgbClr val="0B50B5"/>
                          </a:solidFill>
                          <a:effectLst/>
                          <a:latin typeface="+mn-lt"/>
                          <a:ea typeface="+mn-ea"/>
                          <a:cs typeface="+mn-cs"/>
                        </a:rPr>
                        <a:t>TIC’s</a:t>
                      </a:r>
                      <a:r>
                        <a:rPr lang="es-CL" sz="1400" b="0" kern="1200" dirty="0" smtClean="0">
                          <a:solidFill>
                            <a:srgbClr val="0B50B5"/>
                          </a:solidFill>
                          <a:effectLst/>
                          <a:latin typeface="+mn-lt"/>
                          <a:ea typeface="+mn-ea"/>
                          <a:cs typeface="+mn-cs"/>
                        </a:rPr>
                        <a:t> programadas a implantar y funcionar en el establecimiento en el periodo de evaluación)*100</a:t>
                      </a:r>
                    </a:p>
                    <a:p>
                      <a:pPr algn="l">
                        <a:spcAft>
                          <a:spcPts val="0"/>
                        </a:spcAft>
                      </a:pPr>
                      <a:endParaRPr lang="es-CL" sz="1400" b="0" kern="1200" dirty="0" smtClean="0">
                        <a:solidFill>
                          <a:srgbClr val="0B50B5"/>
                        </a:solidFill>
                        <a:effectLst/>
                        <a:latin typeface="+mn-lt"/>
                        <a:ea typeface="+mn-ea"/>
                        <a:cs typeface="+mn-cs"/>
                      </a:endParaRPr>
                    </a:p>
                  </a:txBody>
                  <a:tcPr marL="63950" marR="63950" marT="0" marB="0" anchor="ctr">
                    <a:solidFill>
                      <a:schemeClr val="accent1">
                        <a:lumMod val="20000"/>
                        <a:lumOff val="80000"/>
                      </a:schemeClr>
                    </a:solidFill>
                  </a:tcPr>
                </a:tc>
              </a:tr>
              <a:tr h="1534791">
                <a:tc>
                  <a:txBody>
                    <a:bodyPr/>
                    <a:lstStyle/>
                    <a:p>
                      <a:pPr>
                        <a:spcAft>
                          <a:spcPts val="0"/>
                        </a:spcAft>
                      </a:pPr>
                      <a:r>
                        <a:rPr lang="es-ES" sz="1400">
                          <a:solidFill>
                            <a:srgbClr val="0B50B5"/>
                          </a:solidFill>
                          <a:effectLst/>
                        </a:rPr>
                        <a:t>Metas: </a:t>
                      </a:r>
                      <a:endParaRPr lang="es-CL" sz="140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r>
                        <a:rPr lang="es-ES" sz="1400" dirty="0">
                          <a:solidFill>
                            <a:srgbClr val="0B50B5"/>
                          </a:solidFill>
                          <a:effectLst/>
                        </a:rPr>
                        <a:t>Año 1:= 90%</a:t>
                      </a:r>
                      <a:endParaRPr lang="es-CL" sz="1400" dirty="0">
                        <a:solidFill>
                          <a:srgbClr val="0B50B5"/>
                        </a:solidFill>
                        <a:effectLst/>
                      </a:endParaRPr>
                    </a:p>
                    <a:p>
                      <a:pPr algn="just">
                        <a:spcAft>
                          <a:spcPts val="0"/>
                        </a:spcAft>
                      </a:pPr>
                      <a:r>
                        <a:rPr lang="es-ES" sz="1400" dirty="0">
                          <a:solidFill>
                            <a:srgbClr val="0B50B5"/>
                          </a:solidFill>
                          <a:effectLst/>
                        </a:rPr>
                        <a:t>Año 2:= 95%</a:t>
                      </a:r>
                      <a:endParaRPr lang="es-CL" sz="1400" dirty="0">
                        <a:solidFill>
                          <a:srgbClr val="0B50B5"/>
                        </a:solidFill>
                        <a:effectLst/>
                      </a:endParaRPr>
                    </a:p>
                    <a:p>
                      <a:pPr algn="just">
                        <a:spcAft>
                          <a:spcPts val="0"/>
                        </a:spcAft>
                      </a:pPr>
                      <a:r>
                        <a:rPr lang="es-ES" sz="1400" dirty="0">
                          <a:solidFill>
                            <a:srgbClr val="0B50B5"/>
                          </a:solidFill>
                          <a:effectLst/>
                        </a:rPr>
                        <a:t>Año 3:= 97%</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r>
                        <a:rPr lang="es-ES" sz="1400" b="0" dirty="0" smtClean="0">
                          <a:solidFill>
                            <a:srgbClr val="0B50B5"/>
                          </a:solidFill>
                          <a:effectLst/>
                        </a:rPr>
                        <a:t>Mantener </a:t>
                      </a:r>
                      <a:r>
                        <a:rPr lang="es-ES" sz="1400" b="0" dirty="0">
                          <a:solidFill>
                            <a:srgbClr val="0B50B5"/>
                          </a:solidFill>
                          <a:effectLst/>
                        </a:rPr>
                        <a:t>o aumentar el porcentaje de las iniciativas TIC´S implantadas y en funcionamiento en el establecimiento al momento del nombramiento del directivo. </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Para el cumplimiento de la meta anual, el directivo deberá definir y acordar con su superior jerárquico, de acuerdo a la  priorización del MINSAL, las iniciativas (GRD, LME, SIDRA u otro) a implantar  y/o a mejorar su funcionamiento y el porcentaje de cumplimiento correspondiente a cada iniciativa, que ponderará y constituirá parte del porcentaje global de la meta comprometida para el año a evaluar.  </a:t>
                      </a:r>
                      <a:endParaRPr lang="es-CL" sz="1400" b="0" dirty="0">
                        <a:solidFill>
                          <a:srgbClr val="0B50B5"/>
                        </a:solidFill>
                        <a:effectLst/>
                      </a:endParaRPr>
                    </a:p>
                  </a:txBody>
                  <a:tcPr marL="63950" marR="63950" marT="0" marB="0" anchor="ctr">
                    <a:solidFill>
                      <a:schemeClr val="accent1">
                        <a:lumMod val="20000"/>
                        <a:lumOff val="80000"/>
                      </a:schemeClr>
                    </a:solidFill>
                  </a:tcPr>
                </a:tc>
              </a:tr>
              <a:tr h="625877">
                <a:tc>
                  <a:txBody>
                    <a:bodyPr/>
                    <a:lstStyle/>
                    <a:p>
                      <a:pPr>
                        <a:spcAft>
                          <a:spcPts val="0"/>
                        </a:spcAft>
                      </a:pPr>
                      <a:r>
                        <a:rPr lang="es-ES" sz="1400">
                          <a:solidFill>
                            <a:srgbClr val="0B50B5"/>
                          </a:solidFill>
                          <a:effectLst/>
                        </a:rPr>
                        <a:t>Medios de Verificación</a:t>
                      </a:r>
                      <a:endParaRPr lang="es-CL" sz="140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r>
                        <a:rPr lang="es-CL" sz="1400" b="0" dirty="0" smtClean="0">
                          <a:solidFill>
                            <a:srgbClr val="0B50B5"/>
                          </a:solidFill>
                          <a:effectLst/>
                        </a:rPr>
                        <a:t>Informe de cumplimiento del  establecimiento,  validado por la Subdirección Administrativa o su equivalente  de la Dirección de Servicio.</a:t>
                      </a:r>
                    </a:p>
                    <a:p>
                      <a:pPr algn="just">
                        <a:spcAft>
                          <a:spcPts val="0"/>
                        </a:spcAft>
                      </a:pPr>
                      <a:r>
                        <a:rPr lang="es-ES" sz="1400" b="0" dirty="0" smtClean="0">
                          <a:solidFill>
                            <a:srgbClr val="0B50B5"/>
                          </a:solidFill>
                          <a:effectLst/>
                        </a:rPr>
                        <a:t>La </a:t>
                      </a:r>
                      <a:r>
                        <a:rPr lang="es-ES" sz="1400" b="0" dirty="0">
                          <a:solidFill>
                            <a:srgbClr val="0B50B5"/>
                          </a:solidFill>
                          <a:effectLst/>
                        </a:rPr>
                        <a:t>evaluación considera como periodo a evaluar el año referido en el convenio de desempeño.</a:t>
                      </a:r>
                      <a:endParaRPr lang="es-CL" sz="1400" b="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r>
              <a:tr h="511597">
                <a:tc>
                  <a:txBody>
                    <a:bodyPr/>
                    <a:lstStyle/>
                    <a:p>
                      <a:pPr>
                        <a:spcAft>
                          <a:spcPts val="0"/>
                        </a:spcAft>
                      </a:pPr>
                      <a:r>
                        <a:rPr lang="es-ES" sz="1400">
                          <a:solidFill>
                            <a:srgbClr val="0B50B5"/>
                          </a:solidFill>
                          <a:effectLst/>
                        </a:rPr>
                        <a:t>Supuestos</a:t>
                      </a:r>
                      <a:endParaRPr lang="es-CL" sz="140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r>
                        <a:rPr lang="es-ES" sz="1400" dirty="0">
                          <a:solidFill>
                            <a:srgbClr val="0B50B5"/>
                          </a:solidFill>
                          <a:effectLst/>
                        </a:rPr>
                        <a:t> </a:t>
                      </a:r>
                      <a:endParaRPr lang="es-CL" sz="1400" b="0" dirty="0">
                        <a:solidFill>
                          <a:srgbClr val="0B50B5"/>
                        </a:solidFill>
                        <a:effectLst/>
                      </a:endParaRPr>
                    </a:p>
                    <a:p>
                      <a:pPr algn="just">
                        <a:spcAft>
                          <a:spcPts val="0"/>
                        </a:spcAft>
                      </a:pPr>
                      <a:r>
                        <a:rPr lang="es-ES" sz="1400" dirty="0">
                          <a:solidFill>
                            <a:srgbClr val="0B50B5"/>
                          </a:solidFill>
                          <a:effectLst/>
                        </a:rPr>
                        <a:t> </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spcAft>
                          <a:spcPts val="0"/>
                        </a:spcAft>
                      </a:pPr>
                      <a:r>
                        <a:rPr lang="es-CL" sz="1400" b="0" dirty="0" smtClean="0">
                          <a:solidFill>
                            <a:srgbClr val="0B50B5"/>
                          </a:solidFill>
                          <a:effectLst/>
                        </a:rPr>
                        <a:t>El Director de Servicio entrega y acuerda con el Director del Establecimiento la programación anual de </a:t>
                      </a:r>
                      <a:r>
                        <a:rPr lang="es-CL" sz="1400" b="0" dirty="0" err="1" smtClean="0">
                          <a:solidFill>
                            <a:srgbClr val="0B50B5"/>
                          </a:solidFill>
                          <a:effectLst/>
                        </a:rPr>
                        <a:t>TIC´s</a:t>
                      </a:r>
                      <a:r>
                        <a:rPr lang="es-CL" sz="1400" b="0" dirty="0" smtClean="0">
                          <a:solidFill>
                            <a:srgbClr val="0B50B5"/>
                          </a:solidFill>
                          <a:effectLst/>
                        </a:rPr>
                        <a:t> a implantar y poner en funcionamiento.</a:t>
                      </a:r>
                      <a:endParaRPr lang="es-CL" sz="1400" b="0" dirty="0">
                        <a:solidFill>
                          <a:srgbClr val="0B50B5"/>
                        </a:solidFill>
                        <a:effectLst/>
                      </a:endParaRPr>
                    </a:p>
                  </a:txBody>
                  <a:tcPr marL="63950" marR="6395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42264194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1558114826"/>
              </p:ext>
            </p:extLst>
          </p:nvPr>
        </p:nvGraphicFramePr>
        <p:xfrm>
          <a:off x="611560" y="1772816"/>
          <a:ext cx="8015289" cy="3626984"/>
        </p:xfrm>
        <a:graphic>
          <a:graphicData uri="http://schemas.openxmlformats.org/drawingml/2006/table">
            <a:tbl>
              <a:tblPr firstRow="1" bandRow="1">
                <a:effectLst>
                  <a:outerShdw blurRad="63500" sx="102000" sy="102000" algn="ctr" rotWithShape="0">
                    <a:prstClr val="black">
                      <a:alpha val="40000"/>
                    </a:prstClr>
                  </a:outerShdw>
                </a:effectLst>
                <a:tableStyleId>{00A15C55-8517-42AA-B614-E9B94910E393}</a:tableStyleId>
              </a:tblPr>
              <a:tblGrid>
                <a:gridCol w="2003822"/>
                <a:gridCol w="4079210"/>
                <a:gridCol w="787216"/>
                <a:gridCol w="1145041"/>
              </a:tblGrid>
              <a:tr h="578984">
                <a:tc>
                  <a:txBody>
                    <a:bodyPr/>
                    <a:lstStyle/>
                    <a:p>
                      <a:r>
                        <a:rPr lang="es-ES_tradnl" sz="1800" dirty="0" smtClean="0"/>
                        <a:t>Objetivo  Nº 5</a:t>
                      </a:r>
                      <a:endParaRPr lang="es-CL" sz="1800" dirty="0"/>
                    </a:p>
                  </a:txBody>
                  <a:tcPr marL="91436" marR="91436" marT="45606" marB="45606"/>
                </a:tc>
                <a:tc>
                  <a:txBody>
                    <a:bodyPr/>
                    <a:lstStyle/>
                    <a:p>
                      <a:pPr algn="ctr"/>
                      <a:r>
                        <a:rPr lang="es-ES_tradnl" sz="1800" dirty="0" smtClean="0"/>
                        <a:t>Indicador</a:t>
                      </a:r>
                      <a:endParaRPr lang="es-CL" sz="1800" dirty="0"/>
                    </a:p>
                  </a:txBody>
                  <a:tcPr marL="91436" marR="91436" marT="45606" marB="45606"/>
                </a:tc>
                <a:tc>
                  <a:txBody>
                    <a:bodyPr/>
                    <a:lstStyle/>
                    <a:p>
                      <a:pPr algn="ctr"/>
                      <a:r>
                        <a:rPr lang="es-ES_tradnl" sz="1600" dirty="0" smtClean="0"/>
                        <a:t>Meta</a:t>
                      </a:r>
                      <a:endParaRPr lang="es-CL" sz="1600" dirty="0"/>
                    </a:p>
                  </a:txBody>
                  <a:tcPr marL="91436" marR="91436" marT="45606" marB="45606"/>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_tradnl" sz="1600" dirty="0" smtClean="0"/>
                        <a:t>% Ponderado</a:t>
                      </a:r>
                      <a:endParaRPr lang="es-CL" sz="1600" dirty="0" smtClean="0"/>
                    </a:p>
                  </a:txBody>
                  <a:tcPr marL="91436" marR="91436" marT="45606" marB="45606"/>
                </a:tc>
              </a:tr>
              <a:tr h="914570">
                <a:tc rowSpan="2">
                  <a:txBody>
                    <a:bodyPr/>
                    <a:lstStyle/>
                    <a:p>
                      <a:pPr algn="ctr"/>
                      <a:r>
                        <a:rPr lang="es-ES" sz="1800" kern="1200" dirty="0" smtClean="0">
                          <a:effectLst/>
                        </a:rPr>
                        <a:t>Gestión del Capital Humano</a:t>
                      </a:r>
                    </a:p>
                    <a:p>
                      <a:pPr algn="ctr"/>
                      <a:endParaRPr lang="es-ES" sz="1800" kern="1200" dirty="0" smtClean="0">
                        <a:effectLst/>
                      </a:endParaRPr>
                    </a:p>
                    <a:p>
                      <a:pPr marL="0" marR="0" indent="0" algn="ctr" defTabSz="457200" rtl="0" eaLnBrk="1" fontAlgn="auto" latinLnBrk="0" hangingPunct="1">
                        <a:lnSpc>
                          <a:spcPct val="100000"/>
                        </a:lnSpc>
                        <a:spcBef>
                          <a:spcPts val="0"/>
                        </a:spcBef>
                        <a:spcAft>
                          <a:spcPts val="0"/>
                        </a:spcAft>
                        <a:buClrTx/>
                        <a:buSzTx/>
                        <a:buFontTx/>
                        <a:buNone/>
                        <a:tabLst/>
                        <a:defRPr/>
                      </a:pPr>
                      <a:r>
                        <a:rPr lang="es-ES" sz="1800" dirty="0" smtClean="0"/>
                        <a:t>(Ponderación 15%)</a:t>
                      </a:r>
                      <a:endParaRPr lang="es-CL" sz="1800" dirty="0" smtClean="0"/>
                    </a:p>
                    <a:p>
                      <a:pPr algn="ctr"/>
                      <a:endParaRPr lang="es-CL" sz="1800" b="0" dirty="0"/>
                    </a:p>
                  </a:txBody>
                  <a:tcPr marL="91436" marR="91436" marT="45606" marB="45606" anchor="ct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ES" sz="2000" kern="1200" dirty="0" smtClean="0">
                          <a:effectLst/>
                        </a:rPr>
                        <a:t>5.1  Porcentaje </a:t>
                      </a:r>
                      <a:r>
                        <a:rPr lang="es-ES" sz="2000" kern="1200" dirty="0">
                          <a:effectLst/>
                        </a:rPr>
                        <a:t>de Ejecución del Plan de acción de Recursos Humanos del Establecimiento. </a:t>
                      </a:r>
                      <a:endParaRPr lang="es-ES" sz="2000" kern="1200" dirty="0" smtClean="0">
                        <a:effectLst/>
                      </a:endParaRPr>
                    </a:p>
                    <a:p>
                      <a:pPr marL="0" marR="0" indent="0" algn="just" defTabSz="457200" rtl="0" eaLnBrk="1" fontAlgn="auto" latinLnBrk="0" hangingPunct="1">
                        <a:lnSpc>
                          <a:spcPct val="100000"/>
                        </a:lnSpc>
                        <a:spcBef>
                          <a:spcPts val="0"/>
                        </a:spcBef>
                        <a:spcAft>
                          <a:spcPts val="0"/>
                        </a:spcAft>
                        <a:buClrTx/>
                        <a:buSzTx/>
                        <a:buFontTx/>
                        <a:buNone/>
                        <a:tabLst/>
                        <a:defRPr/>
                      </a:pPr>
                      <a:endParaRPr lang="es-CL" sz="2000" b="0" kern="1200" dirty="0">
                        <a:solidFill>
                          <a:schemeClr val="dk1"/>
                        </a:solidFill>
                        <a:effectLst/>
                        <a:latin typeface="+mn-lt"/>
                        <a:ea typeface="+mn-ea"/>
                        <a:cs typeface="+mn-cs"/>
                      </a:endParaRPr>
                    </a:p>
                  </a:txBody>
                  <a:tcPr marL="68577" marR="68577" marT="0" marB="0" anchor="ctr"/>
                </a:tc>
                <a:tc>
                  <a:txBody>
                    <a:bodyPr/>
                    <a:lstStyle/>
                    <a:p>
                      <a:pPr algn="ctr"/>
                      <a:r>
                        <a:rPr lang="es-ES_tradnl" sz="1600" baseline="0" dirty="0" smtClean="0"/>
                        <a:t>50%</a:t>
                      </a:r>
                    </a:p>
                  </a:txBody>
                  <a:tcPr marL="91436" marR="91436" marT="45606" marB="45606"/>
                </a:tc>
                <a:tc>
                  <a:txBody>
                    <a:bodyPr/>
                    <a:lstStyle/>
                    <a:p>
                      <a:pPr algn="ctr"/>
                      <a:r>
                        <a:rPr lang="es-ES_tradnl" sz="1600" dirty="0" smtClean="0"/>
                        <a:t>10%</a:t>
                      </a:r>
                      <a:endParaRPr lang="es-CL" sz="1600" dirty="0"/>
                    </a:p>
                  </a:txBody>
                  <a:tcPr marL="91436" marR="91436" marT="45606" marB="45606"/>
                </a:tc>
              </a:tr>
              <a:tr h="1524284">
                <a:tc vMerge="1">
                  <a:txBody>
                    <a:bodyPr/>
                    <a:lstStyle/>
                    <a:p>
                      <a:endParaRPr lang="es-CL"/>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ES" sz="2000" kern="1200" dirty="0">
                          <a:effectLst/>
                        </a:rPr>
                        <a:t>5.2 </a:t>
                      </a:r>
                      <a:r>
                        <a:rPr lang="es-ES" sz="2000" kern="1200" dirty="0" smtClean="0">
                          <a:effectLst/>
                        </a:rPr>
                        <a:t> Porcentaje </a:t>
                      </a:r>
                      <a:r>
                        <a:rPr lang="es-ES" sz="2000" kern="1200" dirty="0">
                          <a:effectLst/>
                        </a:rPr>
                        <a:t>de incremento del indicador de Rendimiento del Recurso Humano del establecimiento en el periodo t en relación al mismo período </a:t>
                      </a:r>
                      <a:r>
                        <a:rPr lang="es-ES" sz="2000" kern="1200" dirty="0" smtClean="0">
                          <a:effectLst/>
                        </a:rPr>
                        <a:t>t-1</a:t>
                      </a:r>
                    </a:p>
                    <a:p>
                      <a:pPr marL="0" marR="0" indent="0" algn="just" defTabSz="457200" rtl="0" eaLnBrk="1" fontAlgn="auto" latinLnBrk="0" hangingPunct="1">
                        <a:lnSpc>
                          <a:spcPct val="100000"/>
                        </a:lnSpc>
                        <a:spcBef>
                          <a:spcPts val="0"/>
                        </a:spcBef>
                        <a:spcAft>
                          <a:spcPts val="0"/>
                        </a:spcAft>
                        <a:buClrTx/>
                        <a:buSzTx/>
                        <a:buFontTx/>
                        <a:buNone/>
                        <a:tabLst/>
                        <a:defRPr/>
                      </a:pPr>
                      <a:endParaRPr lang="es-CL" sz="2000" b="0" kern="1200" dirty="0">
                        <a:solidFill>
                          <a:schemeClr val="dk1"/>
                        </a:solidFill>
                        <a:effectLst/>
                        <a:latin typeface="+mn-lt"/>
                        <a:ea typeface="+mn-ea"/>
                        <a:cs typeface="+mn-cs"/>
                      </a:endParaRPr>
                    </a:p>
                  </a:txBody>
                  <a:tcPr marL="68577" marR="68577"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_tradnl" sz="1600" dirty="0" smtClean="0"/>
                        <a:t>2%</a:t>
                      </a:r>
                      <a:endParaRPr lang="es-CL" sz="1600" dirty="0" smtClean="0"/>
                    </a:p>
                  </a:txBody>
                  <a:tcPr marL="91436" marR="91436" marT="45606" marB="45606"/>
                </a:tc>
                <a:tc>
                  <a:txBody>
                    <a:bodyPr/>
                    <a:lstStyle/>
                    <a:p>
                      <a:pPr algn="ctr"/>
                      <a:r>
                        <a:rPr lang="es-ES_tradnl" sz="1600" dirty="0" smtClean="0"/>
                        <a:t>5%</a:t>
                      </a:r>
                      <a:endParaRPr lang="es-CL" sz="1600" dirty="0"/>
                    </a:p>
                  </a:txBody>
                  <a:tcPr marL="91436" marR="91436" marT="45606" marB="45606"/>
                </a:tc>
              </a:tr>
            </a:tbl>
          </a:graphicData>
        </a:graphic>
      </p:graphicFrame>
      <p:sp>
        <p:nvSpPr>
          <p:cNvPr id="4" name="Rectangle 18"/>
          <p:cNvSpPr>
            <a:spLocks noChangeArrowheads="1"/>
          </p:cNvSpPr>
          <p:nvPr/>
        </p:nvSpPr>
        <p:spPr bwMode="auto">
          <a:xfrm>
            <a:off x="1619672" y="836712"/>
            <a:ext cx="5544616" cy="720080"/>
          </a:xfrm>
          <a:prstGeom prst="rect">
            <a:avLst/>
          </a:prstGeom>
          <a:solidFill>
            <a:srgbClr val="78953D"/>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400" fontAlgn="auto">
              <a:spcBef>
                <a:spcPts val="0"/>
              </a:spcBef>
              <a:spcAft>
                <a:spcPts val="0"/>
              </a:spcAft>
              <a:defRPr/>
            </a:pPr>
            <a:endParaRPr lang="es-ES_tradnl" sz="2000" b="1" dirty="0" smtClean="0">
              <a:solidFill>
                <a:schemeClr val="bg1"/>
              </a:solidFill>
              <a:latin typeface="+mj-lt"/>
            </a:endParaRPr>
          </a:p>
          <a:p>
            <a:pPr algn="ctr" defTabSz="914400" fontAlgn="auto">
              <a:spcBef>
                <a:spcPts val="0"/>
              </a:spcBef>
              <a:spcAft>
                <a:spcPts val="0"/>
              </a:spcAft>
              <a:defRPr/>
            </a:pPr>
            <a:r>
              <a:rPr lang="es-ES_tradnl" sz="2000" b="1" dirty="0" smtClean="0">
                <a:solidFill>
                  <a:schemeClr val="bg1"/>
                </a:solidFill>
                <a:latin typeface="+mj-lt"/>
              </a:rPr>
              <a:t>Estandarización </a:t>
            </a:r>
            <a:r>
              <a:rPr lang="es-ES_tradnl" sz="2000" b="1" dirty="0">
                <a:solidFill>
                  <a:schemeClr val="bg1"/>
                </a:solidFill>
                <a:latin typeface="+mj-lt"/>
              </a:rPr>
              <a:t>de Convenios de Desempeño </a:t>
            </a:r>
            <a:br>
              <a:rPr lang="es-ES_tradnl" sz="2000" b="1" dirty="0">
                <a:solidFill>
                  <a:schemeClr val="bg1"/>
                </a:solidFill>
                <a:latin typeface="+mj-lt"/>
              </a:rPr>
            </a:br>
            <a:r>
              <a:rPr lang="es-ES_tradnl" sz="2000" b="1" dirty="0">
                <a:solidFill>
                  <a:schemeClr val="bg1"/>
                </a:solidFill>
                <a:latin typeface="+mj-lt"/>
              </a:rPr>
              <a:t>Cargos II Nivel Jerárquico</a:t>
            </a:r>
            <a:endParaRPr lang="es-CL" sz="2000" b="1" dirty="0">
              <a:solidFill>
                <a:schemeClr val="bg1"/>
              </a:solidFill>
              <a:latin typeface="+mj-lt"/>
            </a:endParaRPr>
          </a:p>
          <a:p>
            <a:pPr algn="ctr" defTabSz="914400" fontAlgn="auto">
              <a:spcBef>
                <a:spcPts val="0"/>
              </a:spcBef>
              <a:spcAft>
                <a:spcPts val="0"/>
              </a:spcAft>
              <a:defRPr/>
            </a:pPr>
            <a:endParaRPr lang="es-ES" sz="2000" b="1" kern="0" dirty="0">
              <a:solidFill>
                <a:schemeClr val="bg1"/>
              </a:solidFill>
              <a:effectLst>
                <a:outerShdw blurRad="38100" dist="38100" dir="2700000" algn="tl">
                  <a:srgbClr val="000000">
                    <a:alpha val="43137"/>
                  </a:srgbClr>
                </a:outerShdw>
              </a:effectLst>
              <a:latin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2233194905"/>
              </p:ext>
            </p:extLst>
          </p:nvPr>
        </p:nvGraphicFramePr>
        <p:xfrm>
          <a:off x="611560" y="548680"/>
          <a:ext cx="8002587" cy="5334000"/>
        </p:xfrm>
        <a:graphic>
          <a:graphicData uri="http://schemas.openxmlformats.org/drawingml/2006/table">
            <a:tbl>
              <a:tblPr firstRow="1" firstCol="1" lastRow="1" lastCol="1" bandRow="1" bandCol="1">
                <a:tableStyleId>{5C22544A-7EE6-4342-B048-85BDC9FD1C3A}</a:tableStyleId>
              </a:tblPr>
              <a:tblGrid>
                <a:gridCol w="1080120"/>
                <a:gridCol w="1944216"/>
                <a:gridCol w="4978251"/>
              </a:tblGrid>
              <a:tr h="383698">
                <a:tc gridSpan="2">
                  <a:txBody>
                    <a:bodyPr/>
                    <a:lstStyle/>
                    <a:p>
                      <a:pPr>
                        <a:spcAft>
                          <a:spcPts val="0"/>
                        </a:spcAft>
                      </a:pPr>
                      <a:r>
                        <a:rPr lang="es-ES" sz="1400" dirty="0">
                          <a:solidFill>
                            <a:schemeClr val="bg1"/>
                          </a:solidFill>
                          <a:effectLst/>
                          <a:highlight>
                            <a:srgbClr val="00FFFF"/>
                          </a:highlight>
                          <a:latin typeface="+mj-lt"/>
                        </a:rPr>
                        <a:t> </a:t>
                      </a:r>
                      <a:endParaRPr lang="es-ES" sz="1400" dirty="0" smtClean="0">
                        <a:solidFill>
                          <a:schemeClr val="bg1"/>
                        </a:solidFill>
                        <a:effectLst/>
                        <a:highlight>
                          <a:srgbClr val="00FFFF"/>
                        </a:highlight>
                        <a:latin typeface="+mj-lt"/>
                      </a:endParaRPr>
                    </a:p>
                    <a:p>
                      <a:pPr>
                        <a:spcAft>
                          <a:spcPts val="0"/>
                        </a:spcAft>
                      </a:pPr>
                      <a:r>
                        <a:rPr lang="es-ES" sz="1400" dirty="0" smtClean="0">
                          <a:solidFill>
                            <a:schemeClr val="bg1"/>
                          </a:solidFill>
                          <a:effectLst/>
                          <a:latin typeface="+mj-lt"/>
                        </a:rPr>
                        <a:t>5.1  </a:t>
                      </a:r>
                      <a:r>
                        <a:rPr lang="es-ES" sz="1400" dirty="0">
                          <a:solidFill>
                            <a:schemeClr val="bg1"/>
                          </a:solidFill>
                          <a:effectLst/>
                          <a:latin typeface="+mj-lt"/>
                        </a:rPr>
                        <a:t>Porcentaje de Ejecución del Plan de acción de RRHH del establecimiento </a:t>
                      </a:r>
                      <a:endParaRPr lang="es-ES" sz="1400" dirty="0" smtClean="0">
                        <a:solidFill>
                          <a:schemeClr val="bg1"/>
                        </a:solidFill>
                        <a:effectLst/>
                        <a:latin typeface="+mj-lt"/>
                      </a:endParaRPr>
                    </a:p>
                    <a:p>
                      <a:pPr>
                        <a:spcAft>
                          <a:spcPts val="0"/>
                        </a:spcAft>
                      </a:pPr>
                      <a:endParaRPr lang="es-CL" sz="1400" dirty="0">
                        <a:solidFill>
                          <a:schemeClr val="bg1"/>
                        </a:solidFill>
                        <a:effectLst/>
                        <a:latin typeface="+mj-lt"/>
                        <a:ea typeface="Times New Roman"/>
                      </a:endParaRPr>
                    </a:p>
                  </a:txBody>
                  <a:tcPr marL="63950" marR="63950"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 </a:t>
                      </a:r>
                      <a:endParaRPr lang="es-CL" sz="1400" dirty="0">
                        <a:solidFill>
                          <a:schemeClr val="bg1"/>
                        </a:solidFill>
                        <a:effectLst/>
                        <a:latin typeface="+mj-lt"/>
                        <a:ea typeface="Times New Roman"/>
                      </a:endParaRPr>
                    </a:p>
                  </a:txBody>
                  <a:tcPr marL="63950" marR="63950" marT="0" marB="0" anchor="ctr">
                    <a:solidFill>
                      <a:schemeClr val="accent1"/>
                    </a:solidFill>
                  </a:tcPr>
                </a:tc>
              </a:tr>
              <a:tr h="371263">
                <a:tc>
                  <a:txBody>
                    <a:bodyPr/>
                    <a:lstStyle/>
                    <a:p>
                      <a:pPr>
                        <a:spcAft>
                          <a:spcPts val="0"/>
                        </a:spcAft>
                      </a:pPr>
                      <a:r>
                        <a:rPr lang="es-ES" sz="1400" dirty="0">
                          <a:solidFill>
                            <a:srgbClr val="0B50B5"/>
                          </a:solidFill>
                          <a:effectLst/>
                        </a:rPr>
                        <a:t>Fórmula de Cálculo</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l">
                        <a:spcAft>
                          <a:spcPts val="0"/>
                        </a:spcAft>
                      </a:pP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l">
                        <a:spcAft>
                          <a:spcPts val="0"/>
                        </a:spcAft>
                      </a:pPr>
                      <a:r>
                        <a:rPr lang="es-CL" sz="1400" b="0" kern="1200" dirty="0" smtClean="0">
                          <a:solidFill>
                            <a:srgbClr val="0B50B5"/>
                          </a:solidFill>
                          <a:effectLst/>
                          <a:latin typeface="+mn-lt"/>
                          <a:ea typeface="+mn-ea"/>
                          <a:cs typeface="+mn-cs"/>
                        </a:rPr>
                        <a:t>(N° de actividades del plan de acción de RRHH ejecutadas en el periodo/ N° de actividades del plan de acción de RRHH)* 100</a:t>
                      </a:r>
                      <a:endParaRPr lang="es-CL" sz="1400" b="0" kern="1200" dirty="0">
                        <a:solidFill>
                          <a:srgbClr val="0B50B5"/>
                        </a:solidFill>
                        <a:effectLst/>
                        <a:latin typeface="+mn-lt"/>
                        <a:ea typeface="+mn-ea"/>
                        <a:cs typeface="+mn-cs"/>
                      </a:endParaRPr>
                    </a:p>
                  </a:txBody>
                  <a:tcPr marL="63950" marR="63950" marT="0" marB="0" anchor="ctr">
                    <a:solidFill>
                      <a:schemeClr val="accent1">
                        <a:lumMod val="20000"/>
                        <a:lumOff val="80000"/>
                      </a:schemeClr>
                    </a:solidFill>
                  </a:tcPr>
                </a:tc>
              </a:tr>
              <a:tr h="2045796">
                <a:tc>
                  <a:txBody>
                    <a:bodyPr/>
                    <a:lstStyle/>
                    <a:p>
                      <a:pPr>
                        <a:spcAft>
                          <a:spcPts val="0"/>
                        </a:spcAft>
                      </a:pPr>
                      <a:r>
                        <a:rPr lang="es-ES" sz="1400">
                          <a:solidFill>
                            <a:srgbClr val="0B50B5"/>
                          </a:solidFill>
                          <a:effectLst/>
                        </a:rPr>
                        <a:t>Metas: </a:t>
                      </a:r>
                      <a:endParaRPr lang="es-CL" sz="140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r>
                        <a:rPr lang="es-ES" sz="1400" dirty="0">
                          <a:solidFill>
                            <a:srgbClr val="0B50B5"/>
                          </a:solidFill>
                          <a:effectLst/>
                        </a:rPr>
                        <a:t>Año 1:= 50%</a:t>
                      </a:r>
                      <a:endParaRPr lang="es-CL" sz="1400" dirty="0">
                        <a:solidFill>
                          <a:srgbClr val="0B50B5"/>
                        </a:solidFill>
                        <a:effectLst/>
                      </a:endParaRPr>
                    </a:p>
                    <a:p>
                      <a:pPr algn="just">
                        <a:spcAft>
                          <a:spcPts val="0"/>
                        </a:spcAft>
                      </a:pPr>
                      <a:r>
                        <a:rPr lang="es-ES" sz="1400" dirty="0">
                          <a:solidFill>
                            <a:srgbClr val="0B50B5"/>
                          </a:solidFill>
                          <a:effectLst/>
                        </a:rPr>
                        <a:t>Año 2:= 65%</a:t>
                      </a:r>
                      <a:endParaRPr lang="es-CL" sz="1400" dirty="0">
                        <a:solidFill>
                          <a:srgbClr val="0B50B5"/>
                        </a:solidFill>
                        <a:effectLst/>
                      </a:endParaRPr>
                    </a:p>
                    <a:p>
                      <a:pPr algn="just">
                        <a:spcAft>
                          <a:spcPts val="0"/>
                        </a:spcAft>
                      </a:pPr>
                      <a:r>
                        <a:rPr lang="es-ES" sz="1400" dirty="0">
                          <a:solidFill>
                            <a:srgbClr val="0B50B5"/>
                          </a:solidFill>
                          <a:effectLst/>
                        </a:rPr>
                        <a:t>Año 3:= 80%</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El </a:t>
                      </a:r>
                      <a:r>
                        <a:rPr lang="es-ES" sz="1400" b="0" dirty="0">
                          <a:solidFill>
                            <a:srgbClr val="0B50B5"/>
                          </a:solidFill>
                          <a:effectLst/>
                        </a:rPr>
                        <a:t>Plan de acción de RRHH deberá contener de manera clara y explícita, las  estrategias y actividades asociadas a las Políticas Específicas de RRHH definidas para el Sector Salud y los porcentajes de ponderación asociados a cada una de ellas, que en su conjunto deberán sumar un total de 100%.  Los ponderadores deberán ser definidos de acuerdo a la priorización de las necesidades locales.</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Cada estrategia y actividad asociada a una Política Específica se considerarán como efectivamente ejecutadas, si se logra el 100% de su realización en el periodo comprometido, por lo tanto, si no alcanza el 100% se establecerá el no cumplimiento de esa actividad.</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El periodo de evaluación de este indicador será el plazo correspondiente al año de ejercicio del directivo definido en el convenio de desempeño</a:t>
                      </a:r>
                      <a:r>
                        <a:rPr lang="es-ES" sz="1400" b="0" dirty="0" smtClean="0">
                          <a:solidFill>
                            <a:srgbClr val="0B50B5"/>
                          </a:solidFill>
                          <a:effectLst/>
                        </a:rPr>
                        <a:t>.</a:t>
                      </a:r>
                      <a:r>
                        <a:rPr lang="es-ES" sz="1400" b="0" dirty="0">
                          <a:solidFill>
                            <a:srgbClr val="0B50B5"/>
                          </a:solidFill>
                          <a:effectLst/>
                        </a:rPr>
                        <a:t> </a:t>
                      </a:r>
                      <a:endParaRPr lang="es-ES" sz="1400" b="0" dirty="0" smtClean="0">
                        <a:solidFill>
                          <a:srgbClr val="0B50B5"/>
                        </a:solidFill>
                        <a:effectLst/>
                      </a:endParaRPr>
                    </a:p>
                    <a:p>
                      <a:pPr algn="just">
                        <a:spcAft>
                          <a:spcPts val="0"/>
                        </a:spcAft>
                      </a:pPr>
                      <a:endParaRPr lang="es-CL" sz="1400" b="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7041035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2040504237"/>
              </p:ext>
            </p:extLst>
          </p:nvPr>
        </p:nvGraphicFramePr>
        <p:xfrm>
          <a:off x="613892" y="908720"/>
          <a:ext cx="8002587" cy="4053840"/>
        </p:xfrm>
        <a:graphic>
          <a:graphicData uri="http://schemas.openxmlformats.org/drawingml/2006/table">
            <a:tbl>
              <a:tblPr firstRow="1" firstCol="1" lastRow="1" lastCol="1" bandRow="1" bandCol="1">
                <a:tableStyleId>{5C22544A-7EE6-4342-B048-85BDC9FD1C3A}</a:tableStyleId>
              </a:tblPr>
              <a:tblGrid>
                <a:gridCol w="1080120"/>
                <a:gridCol w="2016224"/>
                <a:gridCol w="4906243"/>
              </a:tblGrid>
              <a:tr h="383698">
                <a:tc gridSpan="2">
                  <a:txBody>
                    <a:bodyPr/>
                    <a:lstStyle/>
                    <a:p>
                      <a:pPr>
                        <a:spcAft>
                          <a:spcPts val="0"/>
                        </a:spcAft>
                      </a:pPr>
                      <a:r>
                        <a:rPr lang="es-ES" sz="1400" dirty="0">
                          <a:solidFill>
                            <a:schemeClr val="bg1"/>
                          </a:solidFill>
                          <a:effectLst/>
                          <a:highlight>
                            <a:srgbClr val="00FFFF"/>
                          </a:highlight>
                          <a:latin typeface="+mj-lt"/>
                        </a:rPr>
                        <a:t> </a:t>
                      </a:r>
                      <a:endParaRPr lang="es-ES" sz="1400" dirty="0" smtClean="0">
                        <a:solidFill>
                          <a:schemeClr val="bg1"/>
                        </a:solidFill>
                        <a:effectLst/>
                        <a:highlight>
                          <a:srgbClr val="00FFFF"/>
                        </a:highlight>
                        <a:latin typeface="+mj-lt"/>
                      </a:endParaRPr>
                    </a:p>
                    <a:p>
                      <a:pPr>
                        <a:spcAft>
                          <a:spcPts val="0"/>
                        </a:spcAft>
                      </a:pPr>
                      <a:r>
                        <a:rPr lang="es-ES" sz="1400" dirty="0" smtClean="0">
                          <a:solidFill>
                            <a:schemeClr val="bg1"/>
                          </a:solidFill>
                          <a:effectLst/>
                          <a:latin typeface="+mj-lt"/>
                        </a:rPr>
                        <a:t>5.1   Porcentaje </a:t>
                      </a:r>
                      <a:r>
                        <a:rPr lang="es-ES" sz="1400" dirty="0">
                          <a:solidFill>
                            <a:schemeClr val="bg1"/>
                          </a:solidFill>
                          <a:effectLst/>
                          <a:latin typeface="+mj-lt"/>
                        </a:rPr>
                        <a:t>de Ejecución del Plan de acción de RRHH del establecimiento </a:t>
                      </a:r>
                      <a:endParaRPr lang="es-ES" sz="1400" dirty="0" smtClean="0">
                        <a:solidFill>
                          <a:schemeClr val="bg1"/>
                        </a:solidFill>
                        <a:effectLst/>
                        <a:latin typeface="+mj-lt"/>
                      </a:endParaRPr>
                    </a:p>
                    <a:p>
                      <a:pPr>
                        <a:spcAft>
                          <a:spcPts val="0"/>
                        </a:spcAft>
                      </a:pPr>
                      <a:endParaRPr lang="es-CL" sz="1400" dirty="0">
                        <a:solidFill>
                          <a:schemeClr val="bg1"/>
                        </a:solidFill>
                        <a:effectLst/>
                        <a:latin typeface="+mj-lt"/>
                        <a:ea typeface="Times New Roman"/>
                      </a:endParaRPr>
                    </a:p>
                  </a:txBody>
                  <a:tcPr marL="63950" marR="63950"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 </a:t>
                      </a:r>
                      <a:endParaRPr lang="es-CL" sz="1400" dirty="0">
                        <a:solidFill>
                          <a:schemeClr val="bg1"/>
                        </a:solidFill>
                        <a:effectLst/>
                        <a:latin typeface="+mj-lt"/>
                        <a:ea typeface="Times New Roman"/>
                      </a:endParaRPr>
                    </a:p>
                  </a:txBody>
                  <a:tcPr marL="63950" marR="63950" marT="0" marB="0" anchor="ctr">
                    <a:solidFill>
                      <a:schemeClr val="accent1"/>
                    </a:solidFill>
                  </a:tcPr>
                </a:tc>
              </a:tr>
              <a:tr h="1406892">
                <a:tc>
                  <a:txBody>
                    <a:bodyPr/>
                    <a:lstStyle/>
                    <a:p>
                      <a:pPr>
                        <a:spcAft>
                          <a:spcPts val="0"/>
                        </a:spcAft>
                      </a:pPr>
                      <a:r>
                        <a:rPr lang="es-ES" sz="1400" dirty="0">
                          <a:solidFill>
                            <a:srgbClr val="0B50B5"/>
                          </a:solidFill>
                          <a:effectLst/>
                        </a:rPr>
                        <a:t>Medios de Verificación</a:t>
                      </a:r>
                      <a:endParaRPr lang="es-CL" sz="140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l">
                        <a:spcAft>
                          <a:spcPts val="0"/>
                        </a:spcAft>
                      </a:pPr>
                      <a:r>
                        <a:rPr lang="es-CL" sz="1400" b="0" kern="1200" dirty="0" smtClean="0">
                          <a:solidFill>
                            <a:srgbClr val="0B50B5"/>
                          </a:solidFill>
                          <a:effectLst/>
                          <a:latin typeface="+mn-lt"/>
                          <a:ea typeface="+mn-ea"/>
                          <a:cs typeface="+mn-cs"/>
                        </a:rPr>
                        <a:t>Resolución del Plan de Desarrollo Estratégico  y plan de acción anual de Recursos Humanos .</a:t>
                      </a:r>
                    </a:p>
                    <a:p>
                      <a:pPr algn="l">
                        <a:spcAft>
                          <a:spcPts val="0"/>
                        </a:spcAft>
                      </a:pPr>
                      <a:endParaRPr lang="es-CL" sz="1400" b="0" kern="1200" dirty="0" smtClean="0">
                        <a:solidFill>
                          <a:srgbClr val="0B50B5"/>
                        </a:solidFill>
                        <a:effectLst/>
                        <a:latin typeface="+mn-lt"/>
                        <a:ea typeface="+mn-ea"/>
                        <a:cs typeface="+mn-cs"/>
                      </a:endParaRPr>
                    </a:p>
                    <a:p>
                      <a:pPr algn="l">
                        <a:spcAft>
                          <a:spcPts val="0"/>
                        </a:spcAft>
                      </a:pPr>
                      <a:r>
                        <a:rPr lang="es-CL" sz="1400" b="0" kern="1200" dirty="0" smtClean="0">
                          <a:solidFill>
                            <a:srgbClr val="0B50B5"/>
                          </a:solidFill>
                          <a:effectLst/>
                          <a:latin typeface="+mn-lt"/>
                          <a:ea typeface="+mn-ea"/>
                          <a:cs typeface="+mn-cs"/>
                        </a:rPr>
                        <a:t>Informe de cumplimiento del Plan de acción de RRHH del Establecimiento y validado por la Subdirección de RRHH del Servicio de Salud.</a:t>
                      </a:r>
                    </a:p>
                    <a:p>
                      <a:pPr algn="l">
                        <a:spcAft>
                          <a:spcPts val="0"/>
                        </a:spcAft>
                      </a:pPr>
                      <a:endParaRPr lang="es-CL" sz="1400" b="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spcAft>
                          <a:spcPts val="0"/>
                        </a:spcAft>
                      </a:pPr>
                      <a:r>
                        <a:rPr lang="es-ES" sz="1400" b="0" dirty="0">
                          <a:solidFill>
                            <a:srgbClr val="0B50B5"/>
                          </a:solidFill>
                          <a:effectLst/>
                        </a:rPr>
                        <a:t> </a:t>
                      </a:r>
                      <a:endParaRPr lang="es-CL" sz="1400" b="0" dirty="0">
                        <a:solidFill>
                          <a:srgbClr val="0B50B5"/>
                        </a:solidFill>
                        <a:effectLst/>
                      </a:endParaRPr>
                    </a:p>
                    <a:p>
                      <a:pPr>
                        <a:spcAft>
                          <a:spcPts val="0"/>
                        </a:spcAft>
                      </a:pPr>
                      <a:r>
                        <a:rPr lang="es-ES" sz="1400" b="0" dirty="0">
                          <a:solidFill>
                            <a:srgbClr val="0B50B5"/>
                          </a:solidFill>
                          <a:effectLst/>
                        </a:rPr>
                        <a:t>El Plan de Acción de RRHH deberá expresarse en una carta Gantt. </a:t>
                      </a:r>
                      <a:endParaRPr lang="es-CL" sz="1400" b="0" dirty="0">
                        <a:solidFill>
                          <a:srgbClr val="0B50B5"/>
                        </a:solidFill>
                        <a:effectLst/>
                      </a:endParaRPr>
                    </a:p>
                    <a:p>
                      <a:pPr>
                        <a:spcAft>
                          <a:spcPts val="0"/>
                        </a:spcAft>
                      </a:pPr>
                      <a:r>
                        <a:rPr lang="es-ES" sz="1400" b="0" dirty="0">
                          <a:solidFill>
                            <a:srgbClr val="0B50B5"/>
                          </a:solidFill>
                          <a:effectLst/>
                        </a:rPr>
                        <a:t> </a:t>
                      </a:r>
                      <a:endParaRPr lang="es-CL" sz="1400" b="0" dirty="0">
                        <a:solidFill>
                          <a:srgbClr val="0B50B5"/>
                        </a:solidFill>
                        <a:effectLst/>
                      </a:endParaRPr>
                    </a:p>
                    <a:p>
                      <a:pPr>
                        <a:spcAft>
                          <a:spcPts val="0"/>
                        </a:spcAft>
                      </a:pPr>
                      <a:r>
                        <a:rPr lang="es-ES" sz="1400" b="0" dirty="0">
                          <a:solidFill>
                            <a:srgbClr val="0B50B5"/>
                          </a:solidFill>
                          <a:effectLst/>
                        </a:rPr>
                        <a:t>Dicho Plan deberá contener a lo menos una actividad por Política Específica para el sector salud definida por Minsal, según Res. Exenta Nº 1118 de fecha 08.11.2012.</a:t>
                      </a:r>
                      <a:endParaRPr lang="es-CL" sz="1400" b="0" dirty="0">
                        <a:solidFill>
                          <a:srgbClr val="0B50B5"/>
                        </a:solidFill>
                        <a:effectLst/>
                      </a:endParaRPr>
                    </a:p>
                    <a:p>
                      <a:pPr>
                        <a:spcAft>
                          <a:spcPts val="0"/>
                        </a:spcAft>
                      </a:pPr>
                      <a:r>
                        <a:rPr lang="es-ES" sz="1400" b="0" dirty="0">
                          <a:solidFill>
                            <a:srgbClr val="0B50B5"/>
                          </a:solidFill>
                          <a:effectLst/>
                        </a:rPr>
                        <a:t> </a:t>
                      </a:r>
                      <a:endParaRPr lang="es-CL" sz="1400" b="0" dirty="0">
                        <a:solidFill>
                          <a:srgbClr val="0B50B5"/>
                        </a:solidFill>
                        <a:effectLst/>
                      </a:endParaRPr>
                    </a:p>
                    <a:p>
                      <a:pPr>
                        <a:spcAft>
                          <a:spcPts val="0"/>
                        </a:spcAft>
                      </a:pPr>
                      <a:r>
                        <a:rPr lang="es-ES" sz="1400" b="0" dirty="0">
                          <a:solidFill>
                            <a:srgbClr val="0B50B5"/>
                          </a:solidFill>
                          <a:effectLst/>
                        </a:rPr>
                        <a:t>El Informe de cumplimiento del Plan de Acción de RRHH deberá estar contenido en un Informe Ejecutivo que dará cuenta de su ejecución, el que será  validado por el Subdirector de RRHH de la Dirección del Servicio o su equivalente. </a:t>
                      </a:r>
                      <a:endParaRPr lang="es-ES" sz="1400" b="0" dirty="0" smtClean="0">
                        <a:solidFill>
                          <a:srgbClr val="0B50B5"/>
                        </a:solidFill>
                        <a:effectLst/>
                      </a:endParaRPr>
                    </a:p>
                    <a:p>
                      <a:pPr>
                        <a:spcAft>
                          <a:spcPts val="0"/>
                        </a:spcAft>
                      </a:pPr>
                      <a:endParaRPr lang="es-CL" sz="1400" b="0" dirty="0">
                        <a:solidFill>
                          <a:srgbClr val="0B50B5"/>
                        </a:solidFill>
                        <a:effectLst/>
                      </a:endParaRPr>
                    </a:p>
                  </a:txBody>
                  <a:tcPr marL="63950" marR="63950" marT="0" marB="0" anchor="ctr">
                    <a:solidFill>
                      <a:schemeClr val="accent1">
                        <a:lumMod val="20000"/>
                        <a:lumOff val="80000"/>
                      </a:schemeClr>
                    </a:solidFill>
                  </a:tcPr>
                </a:tc>
              </a:tr>
              <a:tr h="401462">
                <a:tc>
                  <a:txBody>
                    <a:bodyPr/>
                    <a:lstStyle/>
                    <a:p>
                      <a:pPr>
                        <a:spcAft>
                          <a:spcPts val="0"/>
                        </a:spcAft>
                      </a:pPr>
                      <a:r>
                        <a:rPr lang="es-ES" sz="1400">
                          <a:solidFill>
                            <a:srgbClr val="0B50B5"/>
                          </a:solidFill>
                          <a:effectLst/>
                        </a:rPr>
                        <a:t>Supuestos</a:t>
                      </a:r>
                      <a:endParaRPr lang="es-CL" sz="140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l">
                        <a:spcAft>
                          <a:spcPts val="0"/>
                        </a:spcAft>
                      </a:pPr>
                      <a:endParaRPr lang="es-ES" sz="1400" b="0" dirty="0" smtClean="0">
                        <a:solidFill>
                          <a:srgbClr val="0B50B5"/>
                        </a:solidFill>
                        <a:effectLst/>
                      </a:endParaRPr>
                    </a:p>
                    <a:p>
                      <a:pPr algn="l">
                        <a:spcAft>
                          <a:spcPts val="0"/>
                        </a:spcAft>
                      </a:pPr>
                      <a:endParaRPr lang="es-ES_tradnl" sz="1400" b="0" dirty="0" smtClean="0">
                        <a:solidFill>
                          <a:srgbClr val="0B50B5"/>
                        </a:solidFill>
                        <a:effectLst/>
                        <a:latin typeface="Times New Roman"/>
                        <a:ea typeface="Times New Roman"/>
                      </a:endParaRPr>
                    </a:p>
                    <a:p>
                      <a:pPr algn="l">
                        <a:spcAft>
                          <a:spcPts val="0"/>
                        </a:spcAft>
                      </a:pPr>
                      <a:endParaRPr lang="es-CL" sz="1400" b="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c>
                  <a:txBody>
                    <a:bodyPr/>
                    <a:lstStyle/>
                    <a:p>
                      <a:pPr algn="ctr">
                        <a:spcAft>
                          <a:spcPts val="0"/>
                        </a:spcAft>
                      </a:pPr>
                      <a:r>
                        <a:rPr lang="es-ES" sz="1400" b="0" dirty="0">
                          <a:solidFill>
                            <a:srgbClr val="0B50B5"/>
                          </a:solidFill>
                          <a:effectLst/>
                        </a:rPr>
                        <a:t>No hay.</a:t>
                      </a:r>
                      <a:endParaRPr lang="es-CL" sz="1400" b="0" dirty="0">
                        <a:solidFill>
                          <a:srgbClr val="0B50B5"/>
                        </a:solidFill>
                        <a:effectLst/>
                      </a:endParaRPr>
                    </a:p>
                    <a:p>
                      <a:pPr algn="ctr">
                        <a:spcAft>
                          <a:spcPts val="0"/>
                        </a:spcAft>
                      </a:pPr>
                      <a:r>
                        <a:rPr lang="es-ES" sz="1400" b="0" dirty="0">
                          <a:solidFill>
                            <a:srgbClr val="0B50B5"/>
                          </a:solidFill>
                          <a:effectLst/>
                        </a:rPr>
                        <a:t> </a:t>
                      </a:r>
                      <a:endParaRPr lang="es-CL" sz="1400" b="0" dirty="0">
                        <a:solidFill>
                          <a:srgbClr val="0B50B5"/>
                        </a:solidFill>
                        <a:effectLst/>
                        <a:latin typeface="Times New Roman"/>
                        <a:ea typeface="Times New Roman"/>
                      </a:endParaRPr>
                    </a:p>
                  </a:txBody>
                  <a:tcPr marL="63950" marR="6395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13054117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4062638766"/>
              </p:ext>
            </p:extLst>
          </p:nvPr>
        </p:nvGraphicFramePr>
        <p:xfrm>
          <a:off x="683568" y="1052736"/>
          <a:ext cx="7993702" cy="4480560"/>
        </p:xfrm>
        <a:graphic>
          <a:graphicData uri="http://schemas.openxmlformats.org/drawingml/2006/table">
            <a:tbl>
              <a:tblPr firstRow="1" firstCol="1" lastRow="1" lastCol="1" bandRow="1" bandCol="1">
                <a:tableStyleId>{5C22544A-7EE6-4342-B048-85BDC9FD1C3A}</a:tableStyleId>
              </a:tblPr>
              <a:tblGrid>
                <a:gridCol w="1080120"/>
                <a:gridCol w="2664296"/>
                <a:gridCol w="4249286"/>
              </a:tblGrid>
              <a:tr h="942650">
                <a:tc gridSpan="2">
                  <a:txBody>
                    <a:bodyPr/>
                    <a:lstStyle/>
                    <a:p>
                      <a:pPr algn="just">
                        <a:spcAft>
                          <a:spcPts val="0"/>
                        </a:spcAft>
                      </a:pPr>
                      <a:endParaRPr lang="es-ES" sz="1400" dirty="0" smtClean="0">
                        <a:solidFill>
                          <a:schemeClr val="bg1"/>
                        </a:solidFill>
                        <a:effectLst/>
                        <a:latin typeface="+mj-lt"/>
                      </a:endParaRPr>
                    </a:p>
                    <a:p>
                      <a:pPr algn="just">
                        <a:spcAft>
                          <a:spcPts val="0"/>
                        </a:spcAft>
                      </a:pPr>
                      <a:r>
                        <a:rPr lang="es-ES" sz="1400" dirty="0" smtClean="0">
                          <a:solidFill>
                            <a:schemeClr val="bg1"/>
                          </a:solidFill>
                          <a:effectLst/>
                          <a:latin typeface="+mj-lt"/>
                        </a:rPr>
                        <a:t>5.2</a:t>
                      </a:r>
                      <a:r>
                        <a:rPr lang="es-ES" sz="1400" baseline="0" dirty="0" smtClean="0">
                          <a:solidFill>
                            <a:schemeClr val="bg1"/>
                          </a:solidFill>
                          <a:effectLst/>
                          <a:latin typeface="+mj-lt"/>
                        </a:rPr>
                        <a:t>   </a:t>
                      </a:r>
                      <a:r>
                        <a:rPr lang="es-ES" sz="1400" dirty="0" smtClean="0">
                          <a:solidFill>
                            <a:schemeClr val="bg1"/>
                          </a:solidFill>
                          <a:effectLst/>
                          <a:latin typeface="+mj-lt"/>
                        </a:rPr>
                        <a:t>Porcentaje </a:t>
                      </a:r>
                      <a:r>
                        <a:rPr lang="es-ES" sz="1400" dirty="0">
                          <a:solidFill>
                            <a:schemeClr val="bg1"/>
                          </a:solidFill>
                          <a:effectLst/>
                          <a:latin typeface="+mj-lt"/>
                        </a:rPr>
                        <a:t>de incremento del indicador de Rendimiento del Recurso Humano del establecimiento en el periodo </a:t>
                      </a:r>
                      <a:r>
                        <a:rPr lang="es-ES" sz="1400" dirty="0" smtClean="0">
                          <a:solidFill>
                            <a:schemeClr val="bg1"/>
                          </a:solidFill>
                          <a:effectLst/>
                          <a:latin typeface="+mj-lt"/>
                        </a:rPr>
                        <a:t>t (1) </a:t>
                      </a:r>
                      <a:r>
                        <a:rPr lang="es-ES" sz="1400" dirty="0">
                          <a:solidFill>
                            <a:schemeClr val="bg1"/>
                          </a:solidFill>
                          <a:effectLst/>
                          <a:latin typeface="+mj-lt"/>
                        </a:rPr>
                        <a:t>en relación al mismo período </a:t>
                      </a:r>
                      <a:r>
                        <a:rPr lang="es-ES" sz="1400" dirty="0" smtClean="0">
                          <a:solidFill>
                            <a:schemeClr val="bg1"/>
                          </a:solidFill>
                          <a:effectLst/>
                          <a:latin typeface="+mj-lt"/>
                        </a:rPr>
                        <a:t>t-1</a:t>
                      </a:r>
                    </a:p>
                  </a:txBody>
                  <a:tcPr marL="55344" marR="55344"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a:t>
                      </a:r>
                      <a:endParaRPr lang="es-CL" sz="1400" dirty="0">
                        <a:solidFill>
                          <a:schemeClr val="bg1"/>
                        </a:solidFill>
                        <a:effectLst/>
                        <a:latin typeface="+mj-lt"/>
                        <a:ea typeface="Times New Roman"/>
                      </a:endParaRPr>
                    </a:p>
                  </a:txBody>
                  <a:tcPr marL="55344" marR="55344" marT="0" marB="0" anchor="ctr">
                    <a:solidFill>
                      <a:schemeClr val="accent1"/>
                    </a:solidFill>
                  </a:tcPr>
                </a:tc>
              </a:tr>
              <a:tr h="628433">
                <a:tc>
                  <a:txBody>
                    <a:bodyPr/>
                    <a:lstStyle/>
                    <a:p>
                      <a:pPr algn="l">
                        <a:spcAft>
                          <a:spcPts val="0"/>
                        </a:spcAft>
                      </a:pPr>
                      <a:r>
                        <a:rPr lang="es-ES" sz="1400" dirty="0">
                          <a:solidFill>
                            <a:srgbClr val="0B50B5"/>
                          </a:solidFill>
                          <a:effectLst/>
                        </a:rPr>
                        <a:t>Fórmula de Cálculo</a:t>
                      </a:r>
                      <a:endParaRPr lang="es-CL" sz="1400" dirty="0">
                        <a:solidFill>
                          <a:srgbClr val="0B50B5"/>
                        </a:solidFill>
                        <a:effectLst/>
                        <a:latin typeface="Times New Roman"/>
                        <a:ea typeface="Times New Roman"/>
                      </a:endParaRPr>
                    </a:p>
                  </a:txBody>
                  <a:tcPr marL="55344" marR="55344" marT="0" marB="0" anchor="ctr">
                    <a:solidFill>
                      <a:schemeClr val="accent1">
                        <a:lumMod val="20000"/>
                        <a:lumOff val="80000"/>
                      </a:schemeClr>
                    </a:solidFill>
                  </a:tcPr>
                </a:tc>
                <a:tc>
                  <a:txBody>
                    <a:bodyPr/>
                    <a:lstStyle/>
                    <a:p>
                      <a:pPr algn="just">
                        <a:spcAft>
                          <a:spcPts val="0"/>
                        </a:spcAft>
                      </a:pPr>
                      <a:endParaRPr lang="es-CL" sz="1400" dirty="0">
                        <a:solidFill>
                          <a:srgbClr val="0B50B5"/>
                        </a:solidFill>
                        <a:effectLst/>
                        <a:latin typeface="Times New Roman"/>
                        <a:ea typeface="Times New Roman"/>
                      </a:endParaRPr>
                    </a:p>
                  </a:txBody>
                  <a:tcPr marL="55344" marR="55344" marT="0" marB="0" anchor="ctr">
                    <a:solidFill>
                      <a:schemeClr val="accent1">
                        <a:lumMod val="20000"/>
                        <a:lumOff val="80000"/>
                      </a:schemeClr>
                    </a:solidFill>
                  </a:tcPr>
                </a:tc>
                <a:tc>
                  <a:txBody>
                    <a:bodyPr/>
                    <a:lstStyle/>
                    <a:p>
                      <a:pPr algn="l">
                        <a:spcAft>
                          <a:spcPts val="0"/>
                        </a:spcAft>
                      </a:pPr>
                      <a:r>
                        <a:rPr lang="es-CL" sz="1400" b="0" kern="1200" dirty="0" smtClean="0">
                          <a:solidFill>
                            <a:srgbClr val="0B50B5"/>
                          </a:solidFill>
                          <a:effectLst/>
                          <a:latin typeface="+mn-lt"/>
                          <a:ea typeface="+mn-ea"/>
                          <a:cs typeface="+mn-cs"/>
                        </a:rPr>
                        <a:t>((Total de Producción facturada  año t establecimiento / Nº Total de Horas semanales Promedio Contratadas del establecimiento año t) – (Total de Producción facturada año t-1  / Nº Total de Horas semanales  Promedio Contratadas del año t-1))*100</a:t>
                      </a:r>
                    </a:p>
                    <a:p>
                      <a:pPr algn="l">
                        <a:spcAft>
                          <a:spcPts val="0"/>
                        </a:spcAft>
                      </a:pPr>
                      <a:endParaRPr lang="es-CL" sz="1400" b="0" kern="1200" dirty="0">
                        <a:solidFill>
                          <a:srgbClr val="0B50B5"/>
                        </a:solidFill>
                        <a:effectLst/>
                        <a:latin typeface="+mn-lt"/>
                        <a:ea typeface="+mn-ea"/>
                        <a:cs typeface="+mn-cs"/>
                      </a:endParaRPr>
                    </a:p>
                  </a:txBody>
                  <a:tcPr marL="55344" marR="55344" marT="0" marB="0" anchor="ctr">
                    <a:solidFill>
                      <a:schemeClr val="accent1">
                        <a:lumMod val="20000"/>
                        <a:lumOff val="80000"/>
                      </a:schemeClr>
                    </a:solidFill>
                  </a:tcPr>
                </a:tc>
              </a:tr>
              <a:tr h="1885300">
                <a:tc>
                  <a:txBody>
                    <a:bodyPr/>
                    <a:lstStyle/>
                    <a:p>
                      <a:pPr algn="l">
                        <a:spcAft>
                          <a:spcPts val="0"/>
                        </a:spcAft>
                      </a:pPr>
                      <a:r>
                        <a:rPr lang="es-ES" sz="1400">
                          <a:solidFill>
                            <a:srgbClr val="0B50B5"/>
                          </a:solidFill>
                          <a:effectLst/>
                        </a:rPr>
                        <a:t>Metas: </a:t>
                      </a:r>
                      <a:endParaRPr lang="es-CL" sz="1400">
                        <a:solidFill>
                          <a:srgbClr val="0B50B5"/>
                        </a:solidFill>
                        <a:effectLst/>
                        <a:latin typeface="Times New Roman"/>
                        <a:ea typeface="Times New Roman"/>
                      </a:endParaRPr>
                    </a:p>
                  </a:txBody>
                  <a:tcPr marL="55344" marR="55344" marT="0" marB="0" anchor="ctr">
                    <a:solidFill>
                      <a:schemeClr val="accent1">
                        <a:lumMod val="20000"/>
                        <a:lumOff val="80000"/>
                      </a:schemeClr>
                    </a:solidFill>
                  </a:tcPr>
                </a:tc>
                <a:tc>
                  <a:txBody>
                    <a:bodyPr/>
                    <a:lstStyle/>
                    <a:p>
                      <a:pPr algn="l">
                        <a:spcAft>
                          <a:spcPts val="0"/>
                        </a:spcAft>
                      </a:pPr>
                      <a:endParaRPr lang="es-ES" sz="1400" b="0" dirty="0" smtClean="0">
                        <a:solidFill>
                          <a:srgbClr val="0B50B5"/>
                        </a:solidFill>
                        <a:effectLst/>
                      </a:endParaRPr>
                    </a:p>
                    <a:p>
                      <a:pPr algn="l">
                        <a:spcAft>
                          <a:spcPts val="0"/>
                        </a:spcAft>
                      </a:pPr>
                      <a:r>
                        <a:rPr lang="es-ES" sz="1400" b="0" dirty="0" smtClean="0">
                          <a:solidFill>
                            <a:srgbClr val="0B50B5"/>
                          </a:solidFill>
                          <a:effectLst/>
                        </a:rPr>
                        <a:t>Año </a:t>
                      </a:r>
                      <a:r>
                        <a:rPr lang="es-ES" sz="1400" b="0" dirty="0">
                          <a:solidFill>
                            <a:srgbClr val="0B50B5"/>
                          </a:solidFill>
                          <a:effectLst/>
                        </a:rPr>
                        <a:t>1: 2% de incremento en relación al valor del periodo </a:t>
                      </a:r>
                      <a:r>
                        <a:rPr lang="es-ES" sz="1400" b="0" dirty="0" smtClean="0">
                          <a:solidFill>
                            <a:srgbClr val="0B50B5"/>
                          </a:solidFill>
                          <a:effectLst/>
                        </a:rPr>
                        <a:t>t-1.</a:t>
                      </a:r>
                    </a:p>
                    <a:p>
                      <a:pPr algn="l">
                        <a:spcAft>
                          <a:spcPts val="0"/>
                        </a:spcAft>
                      </a:pPr>
                      <a:endParaRPr lang="es-CL" sz="1400" b="0" dirty="0">
                        <a:solidFill>
                          <a:srgbClr val="0B50B5"/>
                        </a:solidFill>
                        <a:effectLst/>
                      </a:endParaRPr>
                    </a:p>
                    <a:p>
                      <a:pPr algn="l">
                        <a:spcAft>
                          <a:spcPts val="0"/>
                        </a:spcAft>
                      </a:pPr>
                      <a:r>
                        <a:rPr lang="es-ES" sz="1400" b="0" dirty="0">
                          <a:solidFill>
                            <a:srgbClr val="0B50B5"/>
                          </a:solidFill>
                          <a:effectLst/>
                        </a:rPr>
                        <a:t>Año 2: 3% de incremento  en relación al valor del periodo </a:t>
                      </a:r>
                      <a:r>
                        <a:rPr lang="es-ES" sz="1400" b="0" dirty="0" smtClean="0">
                          <a:solidFill>
                            <a:srgbClr val="0B50B5"/>
                          </a:solidFill>
                          <a:effectLst/>
                        </a:rPr>
                        <a:t>t-1.</a:t>
                      </a:r>
                    </a:p>
                    <a:p>
                      <a:pPr algn="l">
                        <a:spcAft>
                          <a:spcPts val="0"/>
                        </a:spcAft>
                      </a:pPr>
                      <a:endParaRPr lang="es-CL" sz="1400" b="0" dirty="0">
                        <a:solidFill>
                          <a:srgbClr val="0B50B5"/>
                        </a:solidFill>
                        <a:effectLst/>
                      </a:endParaRPr>
                    </a:p>
                    <a:p>
                      <a:pPr algn="l">
                        <a:spcAft>
                          <a:spcPts val="0"/>
                        </a:spcAft>
                      </a:pPr>
                      <a:r>
                        <a:rPr lang="es-ES" sz="1400" b="0" dirty="0">
                          <a:solidFill>
                            <a:srgbClr val="0B50B5"/>
                          </a:solidFill>
                          <a:effectLst/>
                        </a:rPr>
                        <a:t>Año 3: 4% de incremento en relación al valor del periodo </a:t>
                      </a:r>
                      <a:r>
                        <a:rPr lang="es-ES" sz="1400" b="0" dirty="0" smtClean="0">
                          <a:solidFill>
                            <a:srgbClr val="0B50B5"/>
                          </a:solidFill>
                          <a:effectLst/>
                        </a:rPr>
                        <a:t>t-1.</a:t>
                      </a:r>
                    </a:p>
                    <a:p>
                      <a:pPr algn="l">
                        <a:spcAft>
                          <a:spcPts val="0"/>
                        </a:spcAft>
                      </a:pPr>
                      <a:endParaRPr lang="es-CL" sz="1400" b="0" dirty="0">
                        <a:solidFill>
                          <a:srgbClr val="0B50B5"/>
                        </a:solidFill>
                        <a:effectLst/>
                        <a:latin typeface="Times New Roman"/>
                        <a:ea typeface="Times New Roman"/>
                      </a:endParaRPr>
                    </a:p>
                  </a:txBody>
                  <a:tcPr marL="55344" marR="55344" marT="0" marB="0" anchor="ctr">
                    <a:solidFill>
                      <a:schemeClr val="accent1">
                        <a:lumMod val="20000"/>
                        <a:lumOff val="80000"/>
                      </a:schemeClr>
                    </a:solidFill>
                  </a:tcPr>
                </a:tc>
                <a:tc>
                  <a:txBody>
                    <a:bodyPr/>
                    <a:lstStyle/>
                    <a:p>
                      <a:pPr algn="just">
                        <a:spcAft>
                          <a:spcPts val="0"/>
                        </a:spcAft>
                      </a:pPr>
                      <a:r>
                        <a:rPr lang="es-ES" sz="1400" b="0" dirty="0">
                          <a:solidFill>
                            <a:srgbClr val="0B50B5"/>
                          </a:solidFill>
                          <a:effectLst/>
                        </a:rPr>
                        <a:t>La meta a cumplir considera la variación porcentual del valor del indicador correspondiente al periodo anual  inmediatamente anterior al nombramiento del Directivo.</a:t>
                      </a:r>
                      <a:endParaRPr lang="es-CL" sz="1400" b="0" dirty="0">
                        <a:solidFill>
                          <a:srgbClr val="0B50B5"/>
                        </a:solidFill>
                        <a:effectLst/>
                      </a:endParaRPr>
                    </a:p>
                    <a:p>
                      <a:pPr algn="just">
                        <a:spcAft>
                          <a:spcPts val="0"/>
                        </a:spcAft>
                      </a:pPr>
                      <a:r>
                        <a:rPr lang="es-ES" sz="1400" b="0" dirty="0" smtClean="0">
                          <a:solidFill>
                            <a:srgbClr val="0B50B5"/>
                          </a:solidFill>
                          <a:effectLst/>
                        </a:rPr>
                        <a:t>Para </a:t>
                      </a:r>
                      <a:r>
                        <a:rPr lang="es-ES" sz="1400" b="0" dirty="0">
                          <a:solidFill>
                            <a:srgbClr val="0B50B5"/>
                          </a:solidFill>
                          <a:effectLst/>
                        </a:rPr>
                        <a:t>la medición final del grado de cumplimiento, se considerará factor de actualización de facturación definido por MINSAL.</a:t>
                      </a:r>
                      <a:endParaRPr lang="es-CL" sz="1400" b="0" dirty="0">
                        <a:solidFill>
                          <a:srgbClr val="0B50B5"/>
                        </a:solidFill>
                        <a:effectLst/>
                        <a:latin typeface="Times New Roman"/>
                        <a:ea typeface="Times New Roman"/>
                      </a:endParaRPr>
                    </a:p>
                  </a:txBody>
                  <a:tcPr marL="55344" marR="55344" marT="0" marB="0" anchor="ctr">
                    <a:solidFill>
                      <a:schemeClr val="accent1">
                        <a:lumMod val="20000"/>
                        <a:lumOff val="80000"/>
                      </a:schemeClr>
                    </a:solidFill>
                  </a:tcPr>
                </a:tc>
              </a:tr>
            </a:tbl>
          </a:graphicData>
        </a:graphic>
      </p:graphicFrame>
      <p:sp>
        <p:nvSpPr>
          <p:cNvPr id="6" name="Rectangle 3"/>
          <p:cNvSpPr>
            <a:spLocks noChangeArrowheads="1"/>
          </p:cNvSpPr>
          <p:nvPr/>
        </p:nvSpPr>
        <p:spPr bwMode="auto">
          <a:xfrm>
            <a:off x="31187" y="609329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30000" dirty="0" smtClean="0">
                <a:ln>
                  <a:noFill/>
                </a:ln>
                <a:solidFill>
                  <a:schemeClr val="tx1"/>
                </a:solidFill>
                <a:effectLst/>
                <a:latin typeface="Arial" pitchFamily="34" charset="0"/>
                <a:ea typeface="Times New Roman" pitchFamily="18" charset="0"/>
                <a:cs typeface="Calibri" pitchFamily="34" charset="0"/>
                <a:hlinkClick r:id="rId2"/>
              </a:rPr>
              <a:t>[</a:t>
            </a:r>
            <a:r>
              <a:rPr kumimoji="0" lang="es-ES" sz="1000" b="0" i="0" u="none" strike="noStrike" cap="none" normalizeH="0" baseline="30000" dirty="0" smtClean="0" bmk="">
                <a:ln>
                  <a:noFill/>
                </a:ln>
                <a:solidFill>
                  <a:schemeClr val="tx1"/>
                </a:solidFill>
                <a:effectLst/>
                <a:latin typeface="Arial" pitchFamily="34" charset="0"/>
                <a:ea typeface="Times New Roman" pitchFamily="18" charset="0"/>
                <a:cs typeface="Calibri" pitchFamily="34" charset="0"/>
                <a:hlinkClick r:id="rId2"/>
              </a:rPr>
              <a:t>1]</a:t>
            </a:r>
            <a:r>
              <a:rPr kumimoji="0" lang="es-ES" sz="1000" b="0" i="0" u="none" strike="noStrike" cap="none" normalizeH="0" baseline="30000" dirty="0" smtClean="0">
                <a:ln>
                  <a:noFill/>
                </a:ln>
                <a:solidFill>
                  <a:schemeClr val="tx1"/>
                </a:solidFill>
                <a:effectLst/>
                <a:latin typeface="Arial" pitchFamily="34" charset="0"/>
                <a:ea typeface="Times New Roman" pitchFamily="18" charset="0"/>
                <a:cs typeface="Calibri" pitchFamily="34" charset="0"/>
              </a:rPr>
              <a:t>.El indicador muestra la capacidad de producción de la dotación contratada del  Servicio de Salud, expresada en Ingresos de Operación más la Producción Facturada. </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015561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2174655869"/>
              </p:ext>
            </p:extLst>
          </p:nvPr>
        </p:nvGraphicFramePr>
        <p:xfrm>
          <a:off x="683569" y="1628800"/>
          <a:ext cx="7920880" cy="3763374"/>
        </p:xfrm>
        <a:graphic>
          <a:graphicData uri="http://schemas.openxmlformats.org/drawingml/2006/table">
            <a:tbl>
              <a:tblPr firstRow="1" firstCol="1" lastRow="1" lastCol="1" bandRow="1" bandCol="1">
                <a:tableStyleId>{5C22544A-7EE6-4342-B048-85BDC9FD1C3A}</a:tableStyleId>
              </a:tblPr>
              <a:tblGrid>
                <a:gridCol w="1697160"/>
                <a:gridCol w="6223720"/>
              </a:tblGrid>
              <a:tr h="3763374">
                <a:tc>
                  <a:txBody>
                    <a:bodyPr/>
                    <a:lstStyle/>
                    <a:p>
                      <a:pPr algn="l">
                        <a:spcAft>
                          <a:spcPts val="0"/>
                        </a:spcAft>
                      </a:pPr>
                      <a:r>
                        <a:rPr lang="es-ES" sz="1200" dirty="0">
                          <a:solidFill>
                            <a:srgbClr val="0B50B5"/>
                          </a:solidFill>
                          <a:effectLst/>
                        </a:rPr>
                        <a:t>Medios de Verificación</a:t>
                      </a:r>
                      <a:endParaRPr lang="es-CL" sz="1200" dirty="0">
                        <a:solidFill>
                          <a:srgbClr val="0B50B5"/>
                        </a:solidFill>
                        <a:effectLst/>
                        <a:latin typeface="Times New Roman"/>
                        <a:ea typeface="Times New Roman"/>
                      </a:endParaRPr>
                    </a:p>
                  </a:txBody>
                  <a:tcPr marL="55344" marR="55344" marT="0" marB="0" anchor="ctr">
                    <a:solidFill>
                      <a:schemeClr val="accent1">
                        <a:lumMod val="20000"/>
                        <a:lumOff val="80000"/>
                      </a:schemeClr>
                    </a:solidFill>
                  </a:tcPr>
                </a:tc>
                <a:tc>
                  <a:txBody>
                    <a:bodyPr/>
                    <a:lstStyle/>
                    <a:p>
                      <a:pPr marL="0" algn="just" defTabSz="457200" rtl="0" eaLnBrk="1" latinLnBrk="0" hangingPunct="1">
                        <a:spcAft>
                          <a:spcPts val="0"/>
                        </a:spcAft>
                      </a:pPr>
                      <a:r>
                        <a:rPr lang="es-ES" sz="1400" b="0" kern="1200" dirty="0" smtClean="0">
                          <a:solidFill>
                            <a:srgbClr val="0B50B5"/>
                          </a:solidFill>
                          <a:effectLst/>
                          <a:latin typeface="+mn-lt"/>
                          <a:ea typeface="+mn-ea"/>
                          <a:cs typeface="+mn-cs"/>
                        </a:rPr>
                        <a:t>Informe </a:t>
                      </a:r>
                      <a:r>
                        <a:rPr lang="es-ES" sz="1400" b="0" kern="1200" dirty="0">
                          <a:solidFill>
                            <a:srgbClr val="0B50B5"/>
                          </a:solidFill>
                          <a:effectLst/>
                          <a:latin typeface="+mn-lt"/>
                          <a:ea typeface="+mn-ea"/>
                          <a:cs typeface="+mn-cs"/>
                        </a:rPr>
                        <a:t>del establecimiento, validado por la Subdirección de RRHH del Servicio de Salud consistente con las siguientes fuentes de información:</a:t>
                      </a:r>
                      <a:endParaRPr lang="es-CL" sz="1400" b="0" kern="1200" dirty="0">
                        <a:solidFill>
                          <a:srgbClr val="0B50B5"/>
                        </a:solidFill>
                        <a:effectLst/>
                        <a:latin typeface="+mn-lt"/>
                        <a:ea typeface="+mn-ea"/>
                        <a:cs typeface="+mn-cs"/>
                      </a:endParaRPr>
                    </a:p>
                    <a:p>
                      <a:pPr marL="0" algn="just" defTabSz="457200" rtl="0" eaLnBrk="1" latinLnBrk="0" hangingPunct="1">
                        <a:spcAft>
                          <a:spcPts val="0"/>
                        </a:spcAft>
                      </a:pPr>
                      <a:r>
                        <a:rPr lang="es-ES" sz="1400" b="0" kern="1200" dirty="0">
                          <a:solidFill>
                            <a:srgbClr val="0B50B5"/>
                          </a:solidFill>
                          <a:effectLst/>
                          <a:latin typeface="+mn-lt"/>
                          <a:ea typeface="+mn-ea"/>
                          <a:cs typeface="+mn-cs"/>
                        </a:rPr>
                        <a:t> </a:t>
                      </a:r>
                      <a:endParaRPr lang="es-CL" sz="1400" b="0" kern="1200" dirty="0">
                        <a:solidFill>
                          <a:srgbClr val="0B50B5"/>
                        </a:solidFill>
                        <a:effectLst/>
                        <a:latin typeface="+mn-lt"/>
                        <a:ea typeface="+mn-ea"/>
                        <a:cs typeface="+mn-cs"/>
                      </a:endParaRPr>
                    </a:p>
                    <a:p>
                      <a:pPr marL="0" algn="just" defTabSz="457200" rtl="0" eaLnBrk="1" latinLnBrk="0" hangingPunct="1">
                        <a:spcAft>
                          <a:spcPts val="0"/>
                        </a:spcAft>
                      </a:pPr>
                      <a:r>
                        <a:rPr lang="es-CL" sz="1400" b="0" kern="1200" dirty="0">
                          <a:solidFill>
                            <a:srgbClr val="0B50B5"/>
                          </a:solidFill>
                          <a:effectLst/>
                          <a:latin typeface="+mn-lt"/>
                          <a:ea typeface="+mn-ea"/>
                          <a:cs typeface="+mn-cs"/>
                        </a:rPr>
                        <a:t>Este indicador refleja la variación del rendimiento de los recursos humanos contratados en horas semanales, en función de la producción del establecimiento, entre el año base y el año de la medición de la meta. Por tanto, para la construcción del denominador se  considera las horas semanales promedio contratadas del personal médico y no médico de un Establecimiento (independiente de su calidad jurídica); el numerador, lo compone la sumatoria de las prestaciones valoradas  institucionales registradas en el Resumen Estadístico Mensual (REM) reportado en la Serie BS0 y los ingresos propios devengados en el subtitulo 07 de la ejecución presupuestaria del establecimiento. El cociente resultante se compara con los resultados obtenidos en el período base utilizando la misma fórmula de cálculo. Su interpretación debe considerar que a mayor cociente, mayor es la productividad. </a:t>
                      </a:r>
                    </a:p>
                    <a:p>
                      <a:pPr marL="0" algn="just" defTabSz="457200" rtl="0" eaLnBrk="1" latinLnBrk="0" hangingPunct="1">
                        <a:spcAft>
                          <a:spcPts val="0"/>
                        </a:spcAft>
                      </a:pPr>
                      <a:r>
                        <a:rPr lang="es-CL" sz="1400" b="0" kern="1200" dirty="0">
                          <a:solidFill>
                            <a:srgbClr val="0B50B5"/>
                          </a:solidFill>
                          <a:effectLst/>
                          <a:latin typeface="+mn-lt"/>
                          <a:ea typeface="+mn-ea"/>
                          <a:cs typeface="+mn-cs"/>
                        </a:rPr>
                        <a:t> </a:t>
                      </a:r>
                    </a:p>
                    <a:p>
                      <a:pPr algn="just">
                        <a:spcAft>
                          <a:spcPts val="0"/>
                        </a:spcAft>
                      </a:pPr>
                      <a:r>
                        <a:rPr lang="es-CL" sz="1100" b="0" dirty="0">
                          <a:solidFill>
                            <a:srgbClr val="0B50B5"/>
                          </a:solidFill>
                          <a:effectLst/>
                        </a:rPr>
                        <a:t> </a:t>
                      </a:r>
                    </a:p>
                    <a:p>
                      <a:pPr algn="just">
                        <a:spcAft>
                          <a:spcPts val="0"/>
                        </a:spcAft>
                      </a:pPr>
                      <a:endParaRPr lang="es-CL" sz="1100" b="0" dirty="0">
                        <a:solidFill>
                          <a:srgbClr val="0B50B5"/>
                        </a:solidFill>
                        <a:effectLst/>
                      </a:endParaRPr>
                    </a:p>
                  </a:txBody>
                  <a:tcPr marL="55344" marR="55344" marT="0" marB="0">
                    <a:solidFill>
                      <a:schemeClr val="accent1">
                        <a:lumMod val="20000"/>
                        <a:lumOff val="80000"/>
                      </a:schemeClr>
                    </a:solidFill>
                  </a:tcP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1456816169"/>
              </p:ext>
            </p:extLst>
          </p:nvPr>
        </p:nvGraphicFramePr>
        <p:xfrm>
          <a:off x="669218" y="548680"/>
          <a:ext cx="7935231" cy="1066800"/>
        </p:xfrm>
        <a:graphic>
          <a:graphicData uri="http://schemas.openxmlformats.org/drawingml/2006/table">
            <a:tbl>
              <a:tblPr firstRow="1" firstCol="1" lastRow="1" lastCol="1" bandRow="1" bandCol="1">
                <a:tableStyleId>{5C22544A-7EE6-4342-B048-85BDC9FD1C3A}</a:tableStyleId>
              </a:tblPr>
              <a:tblGrid>
                <a:gridCol w="1072219"/>
                <a:gridCol w="1966467"/>
                <a:gridCol w="4896545"/>
              </a:tblGrid>
              <a:tr h="928112">
                <a:tc gridSpan="2">
                  <a:txBody>
                    <a:bodyPr/>
                    <a:lstStyle/>
                    <a:p>
                      <a:pPr algn="just">
                        <a:spcAft>
                          <a:spcPts val="0"/>
                        </a:spcAft>
                      </a:pPr>
                      <a:r>
                        <a:rPr lang="es-ES" sz="1400" dirty="0" smtClean="0">
                          <a:solidFill>
                            <a:schemeClr val="bg1"/>
                          </a:solidFill>
                          <a:effectLst/>
                          <a:latin typeface="+mj-lt"/>
                        </a:rPr>
                        <a:t>5.2</a:t>
                      </a:r>
                      <a:r>
                        <a:rPr lang="es-ES" sz="1400" baseline="0" dirty="0" smtClean="0">
                          <a:solidFill>
                            <a:schemeClr val="bg1"/>
                          </a:solidFill>
                          <a:effectLst/>
                          <a:latin typeface="+mj-lt"/>
                        </a:rPr>
                        <a:t>   </a:t>
                      </a:r>
                      <a:r>
                        <a:rPr lang="es-ES" sz="1400" dirty="0" smtClean="0">
                          <a:solidFill>
                            <a:schemeClr val="bg1"/>
                          </a:solidFill>
                          <a:effectLst/>
                          <a:latin typeface="+mj-lt"/>
                        </a:rPr>
                        <a:t>Porcentaje </a:t>
                      </a:r>
                      <a:r>
                        <a:rPr lang="es-ES" sz="1400" dirty="0">
                          <a:solidFill>
                            <a:schemeClr val="bg1"/>
                          </a:solidFill>
                          <a:effectLst/>
                          <a:latin typeface="+mj-lt"/>
                        </a:rPr>
                        <a:t>de incremento del indicador de Rendimiento del Recurso Humano del establecimiento en el periodo </a:t>
                      </a:r>
                      <a:r>
                        <a:rPr lang="es-ES" sz="1400" dirty="0" smtClean="0">
                          <a:solidFill>
                            <a:schemeClr val="bg1"/>
                          </a:solidFill>
                          <a:effectLst/>
                          <a:latin typeface="+mj-lt"/>
                        </a:rPr>
                        <a:t>t (1) </a:t>
                      </a:r>
                      <a:r>
                        <a:rPr lang="es-ES" sz="1400" dirty="0">
                          <a:solidFill>
                            <a:schemeClr val="bg1"/>
                          </a:solidFill>
                          <a:effectLst/>
                          <a:latin typeface="+mj-lt"/>
                        </a:rPr>
                        <a:t>en relación al mismo período </a:t>
                      </a:r>
                      <a:r>
                        <a:rPr lang="es-ES" sz="1400" dirty="0" smtClean="0">
                          <a:solidFill>
                            <a:schemeClr val="bg1"/>
                          </a:solidFill>
                          <a:effectLst/>
                          <a:latin typeface="+mj-lt"/>
                        </a:rPr>
                        <a:t>t-1</a:t>
                      </a:r>
                    </a:p>
                  </a:txBody>
                  <a:tcPr marL="55344" marR="55344"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a:t>
                      </a:r>
                      <a:endParaRPr lang="es-CL" sz="1400" dirty="0">
                        <a:solidFill>
                          <a:schemeClr val="bg1"/>
                        </a:solidFill>
                        <a:effectLst/>
                        <a:latin typeface="+mj-lt"/>
                        <a:ea typeface="Times New Roman"/>
                      </a:endParaRPr>
                    </a:p>
                  </a:txBody>
                  <a:tcPr marL="55344" marR="55344" marT="0" marB="0" anchor="ctr">
                    <a:solidFill>
                      <a:schemeClr val="accent1"/>
                    </a:solidFill>
                  </a:tcPr>
                </a:tc>
              </a:tr>
            </a:tbl>
          </a:graphicData>
        </a:graphic>
      </p:graphicFrame>
    </p:spTree>
    <p:extLst>
      <p:ext uri="{BB962C8B-B14F-4D97-AF65-F5344CB8AC3E}">
        <p14:creationId xmlns:p14="http://schemas.microsoft.com/office/powerpoint/2010/main" val="854916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8"/>
          <p:cNvSpPr>
            <a:spLocks noChangeArrowheads="1"/>
          </p:cNvSpPr>
          <p:nvPr/>
        </p:nvSpPr>
        <p:spPr bwMode="auto">
          <a:xfrm>
            <a:off x="2604087" y="666212"/>
            <a:ext cx="3528392" cy="374558"/>
          </a:xfrm>
          <a:prstGeom prst="rect">
            <a:avLst/>
          </a:prstGeom>
          <a:solidFill>
            <a:srgbClr val="78953D"/>
          </a:solidFill>
          <a:ln w="9525">
            <a:noFill/>
            <a:miter lim="800000"/>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p:spPr>
        <p:txBody>
          <a:bodyPr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914400" fontAlgn="auto">
              <a:spcBef>
                <a:spcPts val="0"/>
              </a:spcBef>
              <a:spcAft>
                <a:spcPts val="0"/>
              </a:spcAft>
              <a:defRPr/>
            </a:pPr>
            <a:endParaRPr lang="es-ES" sz="2000" b="1" kern="0" dirty="0">
              <a:solidFill>
                <a:schemeClr val="bg1"/>
              </a:solidFill>
              <a:effectLst>
                <a:outerShdw blurRad="38100" dist="38100" dir="2700000" algn="tl">
                  <a:srgbClr val="000000">
                    <a:alpha val="43137"/>
                  </a:srgbClr>
                </a:outerShdw>
              </a:effectLst>
              <a:latin typeface="Arial" charset="0"/>
            </a:endParaRPr>
          </a:p>
        </p:txBody>
      </p:sp>
      <p:sp>
        <p:nvSpPr>
          <p:cNvPr id="5" name="4 CuadroTexto"/>
          <p:cNvSpPr txBox="1"/>
          <p:nvPr/>
        </p:nvSpPr>
        <p:spPr>
          <a:xfrm>
            <a:off x="2591904" y="651175"/>
            <a:ext cx="3559642" cy="400110"/>
          </a:xfrm>
          <a:prstGeom prst="rect">
            <a:avLst/>
          </a:prstGeom>
          <a:noFill/>
        </p:spPr>
        <p:txBody>
          <a:bodyPr wrap="square" rtlCol="0">
            <a:spAutoFit/>
          </a:bodyPr>
          <a:lstStyle/>
          <a:p>
            <a:r>
              <a:rPr lang="es-ES_tradnl" dirty="0" smtClean="0">
                <a:solidFill>
                  <a:schemeClr val="bg1"/>
                </a:solidFill>
                <a:latin typeface="+mj-lt"/>
              </a:rPr>
              <a:t>    Anexo Convenio Desempeño</a:t>
            </a:r>
            <a:endParaRPr lang="es-CL" dirty="0"/>
          </a:p>
        </p:txBody>
      </p:sp>
      <p:graphicFrame>
        <p:nvGraphicFramePr>
          <p:cNvPr id="9" name="8 Tabla"/>
          <p:cNvGraphicFramePr>
            <a:graphicFrameLocks noGrp="1"/>
          </p:cNvGraphicFramePr>
          <p:nvPr>
            <p:extLst>
              <p:ext uri="{D42A27DB-BD31-4B8C-83A1-F6EECF244321}">
                <p14:modId xmlns:p14="http://schemas.microsoft.com/office/powerpoint/2010/main" val="573199297"/>
              </p:ext>
            </p:extLst>
          </p:nvPr>
        </p:nvGraphicFramePr>
        <p:xfrm>
          <a:off x="683568" y="1122363"/>
          <a:ext cx="7704856" cy="5150649"/>
        </p:xfrm>
        <a:graphic>
          <a:graphicData uri="http://schemas.openxmlformats.org/drawingml/2006/table">
            <a:tbl>
              <a:tblPr firstRow="1" firstCol="1" lastRow="1" lastCol="1" bandRow="1" bandCol="1">
                <a:tableStyleId>{5C22544A-7EE6-4342-B048-85BDC9FD1C3A}</a:tableStyleId>
              </a:tblPr>
              <a:tblGrid>
                <a:gridCol w="2012980"/>
                <a:gridCol w="5691876"/>
              </a:tblGrid>
              <a:tr h="700569">
                <a:tc>
                  <a:txBody>
                    <a:bodyPr/>
                    <a:lstStyle/>
                    <a:p>
                      <a:pPr algn="just">
                        <a:spcAft>
                          <a:spcPts val="0"/>
                        </a:spcAft>
                      </a:pPr>
                      <a:r>
                        <a:rPr lang="es-ES" sz="1400" b="1" dirty="0">
                          <a:solidFill>
                            <a:schemeClr val="bg1"/>
                          </a:solidFill>
                          <a:effectLst/>
                          <a:latin typeface="+mj-lt"/>
                        </a:rPr>
                        <a:t>1.1 </a:t>
                      </a:r>
                      <a:r>
                        <a:rPr lang="es-ES" sz="1400" b="1" dirty="0" smtClean="0">
                          <a:solidFill>
                            <a:schemeClr val="bg1"/>
                          </a:solidFill>
                          <a:effectLst/>
                          <a:latin typeface="+mj-lt"/>
                        </a:rPr>
                        <a:t>Porcentaje </a:t>
                      </a:r>
                      <a:r>
                        <a:rPr lang="es-ES" sz="1400" b="1" dirty="0">
                          <a:solidFill>
                            <a:schemeClr val="bg1"/>
                          </a:solidFill>
                          <a:effectLst/>
                          <a:latin typeface="+mj-lt"/>
                        </a:rPr>
                        <a:t>de Garantías GES otorgadas en </a:t>
                      </a:r>
                      <a:r>
                        <a:rPr lang="es-ES" sz="1400" b="1" dirty="0" smtClean="0">
                          <a:solidFill>
                            <a:schemeClr val="bg1"/>
                          </a:solidFill>
                          <a:effectLst/>
                          <a:latin typeface="+mj-lt"/>
                        </a:rPr>
                        <a:t> la  red</a:t>
                      </a:r>
                      <a:endParaRPr lang="es-CL" sz="1400" b="1" dirty="0">
                        <a:solidFill>
                          <a:schemeClr val="bg1"/>
                        </a:solidFill>
                        <a:effectLst/>
                        <a:latin typeface="+mj-lt"/>
                        <a:ea typeface="Times New Roman"/>
                      </a:endParaRPr>
                    </a:p>
                  </a:txBody>
                  <a:tcPr marL="42328" marR="42328" marT="0" marB="0" anchor="ctr">
                    <a:solidFill>
                      <a:schemeClr val="accent1"/>
                    </a:solidFill>
                  </a:tcPr>
                </a:tc>
                <a:tc>
                  <a:txBody>
                    <a:bodyPr/>
                    <a:lstStyle/>
                    <a:p>
                      <a:pPr algn="ctr">
                        <a:spcAft>
                          <a:spcPts val="0"/>
                        </a:spcAft>
                      </a:pPr>
                      <a:r>
                        <a:rPr lang="es-ES" sz="1400" b="1" dirty="0">
                          <a:solidFill>
                            <a:schemeClr val="bg1"/>
                          </a:solidFill>
                          <a:effectLst/>
                        </a:rPr>
                        <a:t>Alcances </a:t>
                      </a:r>
                      <a:endParaRPr lang="es-CL" sz="1400" b="1" dirty="0">
                        <a:solidFill>
                          <a:schemeClr val="bg1"/>
                        </a:solidFill>
                        <a:effectLst/>
                        <a:latin typeface="Times New Roman"/>
                        <a:ea typeface="Times New Roman"/>
                      </a:endParaRPr>
                    </a:p>
                  </a:txBody>
                  <a:tcPr marL="42328" marR="42328" marT="0" marB="0" anchor="ctr">
                    <a:solidFill>
                      <a:schemeClr val="accent1"/>
                    </a:solidFill>
                  </a:tcPr>
                </a:tc>
              </a:tr>
              <a:tr h="4384947">
                <a:tc>
                  <a:txBody>
                    <a:bodyPr/>
                    <a:lstStyle/>
                    <a:p>
                      <a:pPr marL="0" algn="l" defTabSz="457200" rtl="0" eaLnBrk="1" latinLnBrk="0" hangingPunct="1">
                        <a:spcAft>
                          <a:spcPts val="0"/>
                        </a:spcAft>
                      </a:pPr>
                      <a:r>
                        <a:rPr lang="es-ES" sz="1400" b="1" dirty="0">
                          <a:solidFill>
                            <a:srgbClr val="0070C0"/>
                          </a:solidFill>
                          <a:effectLst/>
                        </a:rPr>
                        <a:t>Fórmula de </a:t>
                      </a:r>
                      <a:r>
                        <a:rPr lang="es-ES" sz="1400" b="1" dirty="0" smtClean="0">
                          <a:solidFill>
                            <a:srgbClr val="0070C0"/>
                          </a:solidFill>
                          <a:effectLst/>
                        </a:rPr>
                        <a:t>Cálculo : </a:t>
                      </a:r>
                      <a:r>
                        <a:rPr lang="es-ES" sz="1400" b="0" kern="1200" dirty="0" smtClean="0">
                          <a:solidFill>
                            <a:srgbClr val="0070C0"/>
                          </a:solidFill>
                          <a:effectLst/>
                          <a:latin typeface="+mn-lt"/>
                          <a:ea typeface="+mn-ea"/>
                          <a:cs typeface="+mn-cs"/>
                        </a:rPr>
                        <a:t>(</a:t>
                      </a:r>
                      <a:r>
                        <a:rPr lang="es-CL" sz="1400" b="0" kern="1200" dirty="0" smtClean="0">
                          <a:solidFill>
                            <a:srgbClr val="0070C0"/>
                          </a:solidFill>
                          <a:effectLst/>
                          <a:latin typeface="+mn-lt"/>
                          <a:ea typeface="+mn-ea"/>
                          <a:cs typeface="+mn-cs"/>
                        </a:rPr>
                        <a:t>Garantías cumplidas + Garantías Incumplidas  con Hito+ Garantías Exceptuadas) en el periodo / (Garantías cumplidas + Garantías Incumplidas con Hito + Garantías exceptuadas + Garantías exceptuadas No Gestionables por el establecimiento + Garantías Retrasadas) en el periodo * 100</a:t>
                      </a:r>
                      <a:r>
                        <a:rPr lang="es-ES" sz="1400" b="0" kern="1200" dirty="0" smtClean="0">
                          <a:solidFill>
                            <a:srgbClr val="0070C0"/>
                          </a:solidFill>
                          <a:effectLst/>
                          <a:latin typeface="+mn-lt"/>
                          <a:ea typeface="+mn-ea"/>
                          <a:cs typeface="+mn-cs"/>
                        </a:rPr>
                        <a:t> </a:t>
                      </a:r>
                      <a:endParaRPr lang="es-CL" sz="1400" b="0" kern="1200" dirty="0">
                        <a:solidFill>
                          <a:srgbClr val="0070C0"/>
                        </a:solidFill>
                        <a:effectLst/>
                        <a:latin typeface="+mn-lt"/>
                        <a:ea typeface="+mn-ea"/>
                        <a:cs typeface="+mn-cs"/>
                      </a:endParaRPr>
                    </a:p>
                  </a:txBody>
                  <a:tcPr marL="42328" marR="42328" marT="0" marB="0" anchor="ctr">
                    <a:solidFill>
                      <a:schemeClr val="accent1">
                        <a:lumMod val="20000"/>
                        <a:lumOff val="80000"/>
                      </a:schemeClr>
                    </a:solidFill>
                  </a:tcPr>
                </a:tc>
                <a:tc>
                  <a:txBody>
                    <a:bodyPr/>
                    <a:lstStyle/>
                    <a:p>
                      <a:pPr algn="just">
                        <a:spcAft>
                          <a:spcPts val="0"/>
                        </a:spcAft>
                      </a:pPr>
                      <a:r>
                        <a:rPr lang="es-ES" sz="1400" b="0" dirty="0">
                          <a:solidFill>
                            <a:srgbClr val="0070C0"/>
                          </a:solidFill>
                          <a:effectLst/>
                        </a:rPr>
                        <a:t>Para el cálculo del indicador se utilizará el reporte de la herramienta Informática DATAMART-SIGGES existente para ADP, por lo que el indicador se estructura de la siguiente forma</a:t>
                      </a:r>
                      <a:r>
                        <a:rPr lang="es-ES" sz="1400" b="0" dirty="0" smtClean="0">
                          <a:solidFill>
                            <a:srgbClr val="0070C0"/>
                          </a:solidFill>
                          <a:effectLst/>
                        </a:rPr>
                        <a:t>:</a:t>
                      </a:r>
                    </a:p>
                    <a:p>
                      <a:pPr algn="just">
                        <a:spcAft>
                          <a:spcPts val="0"/>
                        </a:spcAft>
                      </a:pPr>
                      <a:endParaRPr lang="es-CL" sz="1400" b="0" dirty="0">
                        <a:solidFill>
                          <a:srgbClr val="0070C0"/>
                        </a:solidFill>
                        <a:effectLst/>
                      </a:endParaRPr>
                    </a:p>
                    <a:p>
                      <a:pPr algn="just">
                        <a:spcAft>
                          <a:spcPts val="0"/>
                        </a:spcAft>
                      </a:pPr>
                      <a:r>
                        <a:rPr lang="es-ES" sz="1400" b="1" dirty="0">
                          <a:solidFill>
                            <a:srgbClr val="0070C0"/>
                          </a:solidFill>
                          <a:effectLst/>
                        </a:rPr>
                        <a:t>Garantías Cumplidas: </a:t>
                      </a:r>
                      <a:r>
                        <a:rPr lang="es-ES" sz="1400" b="0" dirty="0">
                          <a:solidFill>
                            <a:srgbClr val="0070C0"/>
                          </a:solidFill>
                          <a:effectLst/>
                        </a:rPr>
                        <a:t>en esta agrupación se consideran las garantías cumplidas dentro del plazo máximo que señala el decreto. </a:t>
                      </a:r>
                      <a:endParaRPr lang="es-ES" sz="1400" b="0" dirty="0" smtClean="0">
                        <a:solidFill>
                          <a:srgbClr val="0070C0"/>
                        </a:solidFill>
                        <a:effectLst/>
                      </a:endParaRPr>
                    </a:p>
                    <a:p>
                      <a:pPr algn="just">
                        <a:spcAft>
                          <a:spcPts val="0"/>
                        </a:spcAft>
                      </a:pPr>
                      <a:endParaRPr lang="es-CL" sz="1400" b="0" dirty="0">
                        <a:solidFill>
                          <a:srgbClr val="0070C0"/>
                        </a:solidFill>
                        <a:effectLst/>
                      </a:endParaRPr>
                    </a:p>
                    <a:p>
                      <a:pPr algn="just">
                        <a:spcAft>
                          <a:spcPts val="0"/>
                        </a:spcAft>
                      </a:pPr>
                      <a:r>
                        <a:rPr lang="es-ES" sz="1400" b="1" dirty="0">
                          <a:solidFill>
                            <a:srgbClr val="0070C0"/>
                          </a:solidFill>
                          <a:effectLst/>
                        </a:rPr>
                        <a:t>Garantías Incumplidas con evento: </a:t>
                      </a:r>
                      <a:r>
                        <a:rPr lang="es-ES" sz="1400" b="0" dirty="0">
                          <a:solidFill>
                            <a:srgbClr val="0070C0"/>
                          </a:solidFill>
                          <a:effectLst/>
                        </a:rPr>
                        <a:t>son aquellas garantías de oportunidad realizadas fuera del plazo garantizado para cada problema de salud incluido en GES. </a:t>
                      </a:r>
                      <a:endParaRPr lang="es-ES" sz="1400" b="0" dirty="0" smtClean="0">
                        <a:solidFill>
                          <a:srgbClr val="0070C0"/>
                        </a:solidFill>
                        <a:effectLst/>
                      </a:endParaRPr>
                    </a:p>
                    <a:p>
                      <a:pPr algn="just">
                        <a:spcAft>
                          <a:spcPts val="0"/>
                        </a:spcAft>
                      </a:pPr>
                      <a:endParaRPr lang="es-CL" sz="1400" b="0" dirty="0">
                        <a:solidFill>
                          <a:srgbClr val="0070C0"/>
                        </a:solidFill>
                        <a:effectLst/>
                      </a:endParaRPr>
                    </a:p>
                    <a:p>
                      <a:pPr algn="just">
                        <a:spcAft>
                          <a:spcPts val="0"/>
                        </a:spcAft>
                      </a:pPr>
                      <a:r>
                        <a:rPr lang="es-ES" sz="1400" b="1" dirty="0">
                          <a:solidFill>
                            <a:srgbClr val="0070C0"/>
                          </a:solidFill>
                          <a:effectLst/>
                        </a:rPr>
                        <a:t>Garantías Exceptuadas: </a:t>
                      </a:r>
                      <a:r>
                        <a:rPr lang="es-ES" sz="1400" b="0" dirty="0">
                          <a:solidFill>
                            <a:srgbClr val="0070C0"/>
                          </a:solidFill>
                          <a:effectLst/>
                        </a:rPr>
                        <a:t>garantías que de acuerdo a los criterios de excepción (Ord. Nº1417 de 30.06.2006) han debido ser postergadas </a:t>
                      </a:r>
                      <a:r>
                        <a:rPr lang="es-ES" sz="1400" b="0" dirty="0" smtClean="0">
                          <a:solidFill>
                            <a:srgbClr val="0070C0"/>
                          </a:solidFill>
                          <a:effectLst/>
                        </a:rPr>
                        <a:t>para un </a:t>
                      </a:r>
                      <a:r>
                        <a:rPr lang="es-ES" sz="1400" b="0" dirty="0">
                          <a:solidFill>
                            <a:srgbClr val="0070C0"/>
                          </a:solidFill>
                          <a:effectLst/>
                        </a:rPr>
                        <a:t>momento en que el paciente pueda estar en condiciones de recibir la prestación, o definitivamente no se le va a realizar la prestación por razones médicas y que se encuentre dentro del periodo garantizado. </a:t>
                      </a:r>
                      <a:endParaRPr lang="es-ES" sz="1400" b="0" dirty="0" smtClean="0">
                        <a:solidFill>
                          <a:srgbClr val="0070C0"/>
                        </a:solidFill>
                        <a:effectLst/>
                      </a:endParaRPr>
                    </a:p>
                    <a:p>
                      <a:pPr algn="just">
                        <a:spcAft>
                          <a:spcPts val="0"/>
                        </a:spcAft>
                      </a:pPr>
                      <a:endParaRPr lang="es-CL" sz="1400" b="0" dirty="0">
                        <a:solidFill>
                          <a:srgbClr val="0070C0"/>
                        </a:solidFill>
                        <a:effectLst/>
                      </a:endParaRPr>
                    </a:p>
                    <a:p>
                      <a:pPr algn="just">
                        <a:spcAft>
                          <a:spcPts val="0"/>
                        </a:spcAft>
                      </a:pPr>
                      <a:r>
                        <a:rPr lang="es-ES" sz="1400" b="1" dirty="0">
                          <a:solidFill>
                            <a:srgbClr val="0070C0"/>
                          </a:solidFill>
                          <a:effectLst/>
                        </a:rPr>
                        <a:t>Garantías Retrasadas: </a:t>
                      </a:r>
                      <a:r>
                        <a:rPr lang="es-ES" sz="1400" b="0" dirty="0">
                          <a:solidFill>
                            <a:srgbClr val="0070C0"/>
                          </a:solidFill>
                          <a:effectLst/>
                        </a:rPr>
                        <a:t>corresponde a aquellas que no evidencian en SIGGES una atención, ya sea por no registro de ésta o por no realización de la prestación</a:t>
                      </a:r>
                      <a:r>
                        <a:rPr lang="es-ES" sz="1400" b="0" dirty="0" smtClean="0">
                          <a:solidFill>
                            <a:srgbClr val="0070C0"/>
                          </a:solidFill>
                          <a:effectLst/>
                        </a:rPr>
                        <a:t>.</a:t>
                      </a:r>
                      <a:r>
                        <a:rPr lang="es-ES" sz="1200" b="0" dirty="0">
                          <a:solidFill>
                            <a:srgbClr val="0070C0"/>
                          </a:solidFill>
                          <a:effectLst/>
                        </a:rPr>
                        <a:t> </a:t>
                      </a:r>
                      <a:endParaRPr lang="es-CL" sz="1200" b="0" dirty="0">
                        <a:solidFill>
                          <a:srgbClr val="0070C0"/>
                        </a:solidFill>
                        <a:effectLst/>
                      </a:endParaRPr>
                    </a:p>
                    <a:p>
                      <a:pPr algn="just">
                        <a:spcAft>
                          <a:spcPts val="0"/>
                        </a:spcAft>
                      </a:pPr>
                      <a:r>
                        <a:rPr lang="es-ES" sz="1200" b="0" dirty="0" smtClean="0">
                          <a:solidFill>
                            <a:srgbClr val="0070C0"/>
                          </a:solidFill>
                          <a:effectLst/>
                        </a:rPr>
                        <a:t> </a:t>
                      </a:r>
                      <a:endParaRPr lang="es-CL" sz="1200" b="0" dirty="0">
                        <a:solidFill>
                          <a:srgbClr val="0070C0"/>
                        </a:solidFill>
                        <a:effectLst/>
                        <a:latin typeface="Times New Roman"/>
                        <a:ea typeface="Times New Roman"/>
                      </a:endParaRPr>
                    </a:p>
                  </a:txBody>
                  <a:tcPr marL="42328" marR="42328" marT="0" marB="0" anchor="ctr">
                    <a:solidFill>
                      <a:schemeClr val="accent1">
                        <a:lumMod val="20000"/>
                        <a:lumOff val="80000"/>
                      </a:schemeClr>
                    </a:solidFill>
                  </a:tcPr>
                </a:tc>
              </a:tr>
            </a:tbl>
          </a:graphicData>
        </a:graphic>
      </p:graphicFrame>
      <p:sp>
        <p:nvSpPr>
          <p:cNvPr id="10" name="Rectangle 7"/>
          <p:cNvSpPr>
            <a:spLocks noChangeArrowheads="1"/>
          </p:cNvSpPr>
          <p:nvPr/>
        </p:nvSpPr>
        <p:spPr bwMode="auto">
          <a:xfrm>
            <a:off x="1598613" y="1122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800" b="0" i="0" u="none" strike="noStrike" cap="none" normalizeH="0" baseline="0" smtClean="0">
                <a:ln>
                  <a:noFill/>
                </a:ln>
                <a:solidFill>
                  <a:schemeClr val="tx1"/>
                </a:solidFill>
                <a:effectLst/>
                <a:latin typeface="Arial" pitchFamily="34" charset="0"/>
                <a:cs typeface="Arial" pitchFamily="34" charset="0"/>
              </a:rPr>
              <a:t/>
            </a:r>
            <a:br>
              <a:rPr kumimoji="0" lang="es-CL" sz="1800" b="0" i="0" u="none" strike="noStrike" cap="none" normalizeH="0" baseline="0" smtClean="0">
                <a:ln>
                  <a:noFill/>
                </a:ln>
                <a:solidFill>
                  <a:schemeClr val="tx1"/>
                </a:solidFill>
                <a:effectLst/>
                <a:latin typeface="Arial" pitchFamily="34" charset="0"/>
                <a:cs typeface="Arial" pitchFamily="34" charset="0"/>
              </a:rPr>
            </a:br>
            <a:endParaRPr kumimoji="0" lang="es-CL"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472385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882277959"/>
              </p:ext>
            </p:extLst>
          </p:nvPr>
        </p:nvGraphicFramePr>
        <p:xfrm>
          <a:off x="847564" y="1831504"/>
          <a:ext cx="7560839" cy="4267200"/>
        </p:xfrm>
        <a:graphic>
          <a:graphicData uri="http://schemas.openxmlformats.org/drawingml/2006/table">
            <a:tbl>
              <a:tblPr firstRow="1" firstCol="1" lastRow="1" lastCol="1" bandRow="1" bandCol="1">
                <a:tableStyleId>{5C22544A-7EE6-4342-B048-85BDC9FD1C3A}</a:tableStyleId>
              </a:tblPr>
              <a:tblGrid>
                <a:gridCol w="2700027"/>
                <a:gridCol w="4860812"/>
              </a:tblGrid>
              <a:tr h="2016224">
                <a:tc>
                  <a:txBody>
                    <a:bodyPr/>
                    <a:lstStyle/>
                    <a:p>
                      <a:pPr algn="l">
                        <a:spcAft>
                          <a:spcPts val="0"/>
                        </a:spcAft>
                      </a:pPr>
                      <a:endParaRPr lang="es-CL" sz="1400" b="0" kern="1200" dirty="0">
                        <a:solidFill>
                          <a:srgbClr val="0B50B5"/>
                        </a:solidFill>
                        <a:effectLst/>
                        <a:latin typeface="+mn-lt"/>
                        <a:ea typeface="+mn-ea"/>
                        <a:cs typeface="+mn-cs"/>
                      </a:endParaRPr>
                    </a:p>
                  </a:txBody>
                  <a:tcPr marL="55344" marR="55344" marT="0" marB="0" anchor="ctr">
                    <a:solidFill>
                      <a:schemeClr val="accent1">
                        <a:lumMod val="20000"/>
                        <a:lumOff val="80000"/>
                      </a:schemeClr>
                    </a:solidFill>
                  </a:tcPr>
                </a:tc>
                <a:tc>
                  <a:txBody>
                    <a:bodyPr/>
                    <a:lstStyle/>
                    <a:p>
                      <a:pPr algn="just">
                        <a:spcAft>
                          <a:spcPts val="0"/>
                        </a:spcAft>
                      </a:pPr>
                      <a:r>
                        <a:rPr lang="es-CL" sz="1400" b="0" kern="1200" dirty="0" smtClean="0">
                          <a:solidFill>
                            <a:srgbClr val="0B50B5"/>
                          </a:solidFill>
                          <a:effectLst/>
                          <a:latin typeface="+mn-lt"/>
                          <a:ea typeface="+mn-ea"/>
                          <a:cs typeface="+mn-cs"/>
                        </a:rPr>
                        <a:t>La fuente de información para determinar el “Nº Total de Horas semanales Promedio Contratadas del establecimiento” es el Modelo de Dotación Práctico de </a:t>
                      </a:r>
                      <a:r>
                        <a:rPr lang="es-CL" sz="1400" b="0" kern="1200" dirty="0" err="1" smtClean="0">
                          <a:solidFill>
                            <a:srgbClr val="0B50B5"/>
                          </a:solidFill>
                          <a:effectLst/>
                          <a:latin typeface="+mn-lt"/>
                          <a:ea typeface="+mn-ea"/>
                          <a:cs typeface="+mn-cs"/>
                        </a:rPr>
                        <a:t>Qlikview</a:t>
                      </a:r>
                      <a:r>
                        <a:rPr lang="es-CL" sz="1400" b="0" kern="1200" dirty="0" smtClean="0">
                          <a:solidFill>
                            <a:srgbClr val="0B50B5"/>
                          </a:solidFill>
                          <a:effectLst/>
                          <a:latin typeface="+mn-lt"/>
                          <a:ea typeface="+mn-ea"/>
                          <a:cs typeface="+mn-cs"/>
                        </a:rPr>
                        <a:t>, en la vista de Evolución de la dotación efectiva (en horas).</a:t>
                      </a:r>
                    </a:p>
                    <a:p>
                      <a:pPr algn="just">
                        <a:spcAft>
                          <a:spcPts val="0"/>
                        </a:spcAft>
                      </a:pPr>
                      <a:endParaRPr lang="es-CL" sz="1400" b="0" kern="1200" dirty="0">
                        <a:solidFill>
                          <a:srgbClr val="0B50B5"/>
                        </a:solidFill>
                        <a:effectLst/>
                        <a:latin typeface="+mn-lt"/>
                        <a:ea typeface="+mn-ea"/>
                        <a:cs typeface="+mn-cs"/>
                      </a:endParaRPr>
                    </a:p>
                    <a:p>
                      <a:pPr algn="just">
                        <a:spcAft>
                          <a:spcPts val="0"/>
                        </a:spcAft>
                      </a:pPr>
                      <a:r>
                        <a:rPr lang="es-CL" sz="1400" b="0" kern="1200" dirty="0">
                          <a:solidFill>
                            <a:srgbClr val="0B50B5"/>
                          </a:solidFill>
                          <a:effectLst/>
                          <a:latin typeface="+mn-lt"/>
                          <a:ea typeface="+mn-ea"/>
                          <a:cs typeface="+mn-cs"/>
                        </a:rPr>
                        <a:t>Y la regla de negocio es:</a:t>
                      </a:r>
                    </a:p>
                    <a:p>
                      <a:pPr algn="just">
                        <a:spcAft>
                          <a:spcPts val="0"/>
                        </a:spcAft>
                      </a:pPr>
                      <a:r>
                        <a:rPr lang="es-CL" sz="1400" b="0" kern="1200" dirty="0">
                          <a:solidFill>
                            <a:srgbClr val="0B50B5"/>
                          </a:solidFill>
                          <a:effectLst/>
                          <a:latin typeface="+mn-lt"/>
                          <a:ea typeface="+mn-ea"/>
                          <a:cs typeface="+mn-cs"/>
                        </a:rPr>
                        <a:t> </a:t>
                      </a:r>
                    </a:p>
                    <a:p>
                      <a:pPr algn="just">
                        <a:spcAft>
                          <a:spcPts val="0"/>
                        </a:spcAft>
                      </a:pPr>
                      <a:r>
                        <a:rPr lang="es-CL" sz="1400" b="0" kern="1200" dirty="0">
                          <a:solidFill>
                            <a:srgbClr val="0B50B5"/>
                          </a:solidFill>
                          <a:effectLst/>
                          <a:latin typeface="+mn-lt"/>
                          <a:ea typeface="+mn-ea"/>
                          <a:cs typeface="+mn-cs"/>
                        </a:rPr>
                        <a:t>Nº Total de Horas semanales Promedio Contratadas del establecimiento del trimestre 1 = </a:t>
                      </a:r>
                      <a:r>
                        <a:rPr lang="es-CL" sz="1400" b="0" kern="1200" dirty="0" smtClean="0">
                          <a:solidFill>
                            <a:srgbClr val="0B50B5"/>
                          </a:solidFill>
                          <a:effectLst/>
                          <a:latin typeface="+mn-lt"/>
                          <a:ea typeface="+mn-ea"/>
                          <a:cs typeface="+mn-cs"/>
                        </a:rPr>
                        <a:t> ( </a:t>
                      </a:r>
                      <a:r>
                        <a:rPr lang="es-CL" sz="1400" b="0" kern="1200" dirty="0">
                          <a:solidFill>
                            <a:srgbClr val="0B50B5"/>
                          </a:solidFill>
                          <a:effectLst/>
                          <a:latin typeface="+mn-lt"/>
                          <a:ea typeface="+mn-ea"/>
                          <a:cs typeface="+mn-cs"/>
                        </a:rPr>
                        <a:t>Dotación efectiva en horas para las 3 </a:t>
                      </a:r>
                      <a:r>
                        <a:rPr lang="es-CL" sz="1400" b="0" kern="1200">
                          <a:solidFill>
                            <a:srgbClr val="0B50B5"/>
                          </a:solidFill>
                          <a:effectLst/>
                          <a:latin typeface="+mn-lt"/>
                          <a:ea typeface="+mn-ea"/>
                          <a:cs typeface="+mn-cs"/>
                        </a:rPr>
                        <a:t>leyes </a:t>
                      </a:r>
                      <a:r>
                        <a:rPr lang="es-CL" sz="1400" b="0" kern="1200" smtClean="0">
                          <a:solidFill>
                            <a:srgbClr val="0B50B5"/>
                          </a:solidFill>
                          <a:effectLst/>
                          <a:latin typeface="+mn-lt"/>
                          <a:ea typeface="+mn-ea"/>
                          <a:cs typeface="+mn-cs"/>
                        </a:rPr>
                        <a:t>15.076</a:t>
                      </a:r>
                      <a:r>
                        <a:rPr lang="es-CL" sz="1400" b="0" kern="1200">
                          <a:solidFill>
                            <a:srgbClr val="0B50B5"/>
                          </a:solidFill>
                          <a:effectLst/>
                          <a:latin typeface="+mn-lt"/>
                          <a:ea typeface="+mn-ea"/>
                          <a:cs typeface="+mn-cs"/>
                        </a:rPr>
                        <a:t>, </a:t>
                      </a:r>
                      <a:r>
                        <a:rPr lang="es-CL" sz="1400" b="0" kern="1200" smtClean="0">
                          <a:solidFill>
                            <a:srgbClr val="0B50B5"/>
                          </a:solidFill>
                          <a:effectLst/>
                          <a:latin typeface="+mn-lt"/>
                          <a:ea typeface="+mn-ea"/>
                          <a:cs typeface="+mn-cs"/>
                        </a:rPr>
                        <a:t>18.834 </a:t>
                      </a:r>
                      <a:r>
                        <a:rPr lang="es-CL" sz="1400" b="0" kern="1200">
                          <a:solidFill>
                            <a:srgbClr val="0B50B5"/>
                          </a:solidFill>
                          <a:effectLst/>
                          <a:latin typeface="+mn-lt"/>
                          <a:ea typeface="+mn-ea"/>
                          <a:cs typeface="+mn-cs"/>
                        </a:rPr>
                        <a:t>y </a:t>
                      </a:r>
                      <a:r>
                        <a:rPr lang="es-CL" sz="1400" b="0" kern="1200" smtClean="0">
                          <a:solidFill>
                            <a:srgbClr val="0B50B5"/>
                          </a:solidFill>
                          <a:effectLst/>
                          <a:latin typeface="+mn-lt"/>
                          <a:ea typeface="+mn-ea"/>
                          <a:cs typeface="+mn-cs"/>
                        </a:rPr>
                        <a:t>19.664  </a:t>
                      </a:r>
                      <a:r>
                        <a:rPr lang="es-CL" sz="1400" b="0" kern="1200" dirty="0">
                          <a:solidFill>
                            <a:srgbClr val="0B50B5"/>
                          </a:solidFill>
                          <a:effectLst/>
                          <a:latin typeface="+mn-lt"/>
                          <a:ea typeface="+mn-ea"/>
                          <a:cs typeface="+mn-cs"/>
                        </a:rPr>
                        <a:t>de mes 1 para cada establecimiento +  Dotación efectiva en horas para las 3 </a:t>
                      </a:r>
                      <a:r>
                        <a:rPr lang="es-CL" sz="1400" b="0" kern="1200">
                          <a:solidFill>
                            <a:srgbClr val="0B50B5"/>
                          </a:solidFill>
                          <a:effectLst/>
                          <a:latin typeface="+mn-lt"/>
                          <a:ea typeface="+mn-ea"/>
                          <a:cs typeface="+mn-cs"/>
                        </a:rPr>
                        <a:t>leyes </a:t>
                      </a:r>
                      <a:r>
                        <a:rPr lang="es-CL" sz="1400" b="0" kern="1200" smtClean="0">
                          <a:solidFill>
                            <a:srgbClr val="0B50B5"/>
                          </a:solidFill>
                          <a:effectLst/>
                          <a:latin typeface="+mn-lt"/>
                          <a:ea typeface="+mn-ea"/>
                          <a:cs typeface="+mn-cs"/>
                        </a:rPr>
                        <a:t>15.076</a:t>
                      </a:r>
                      <a:r>
                        <a:rPr lang="es-CL" sz="1400" b="0" kern="1200">
                          <a:solidFill>
                            <a:srgbClr val="0B50B5"/>
                          </a:solidFill>
                          <a:effectLst/>
                          <a:latin typeface="+mn-lt"/>
                          <a:ea typeface="+mn-ea"/>
                          <a:cs typeface="+mn-cs"/>
                        </a:rPr>
                        <a:t>, </a:t>
                      </a:r>
                      <a:r>
                        <a:rPr lang="es-CL" sz="1400" b="0" kern="1200" smtClean="0">
                          <a:solidFill>
                            <a:srgbClr val="0B50B5"/>
                          </a:solidFill>
                          <a:effectLst/>
                          <a:latin typeface="+mn-lt"/>
                          <a:ea typeface="+mn-ea"/>
                          <a:cs typeface="+mn-cs"/>
                        </a:rPr>
                        <a:t>18.834 </a:t>
                      </a:r>
                      <a:r>
                        <a:rPr lang="es-CL" sz="1400" b="0" kern="1200">
                          <a:solidFill>
                            <a:srgbClr val="0B50B5"/>
                          </a:solidFill>
                          <a:effectLst/>
                          <a:latin typeface="+mn-lt"/>
                          <a:ea typeface="+mn-ea"/>
                          <a:cs typeface="+mn-cs"/>
                        </a:rPr>
                        <a:t>y </a:t>
                      </a:r>
                      <a:r>
                        <a:rPr lang="es-CL" sz="1400" b="0" kern="1200" smtClean="0">
                          <a:solidFill>
                            <a:srgbClr val="0B50B5"/>
                          </a:solidFill>
                          <a:effectLst/>
                          <a:latin typeface="+mn-lt"/>
                          <a:ea typeface="+mn-ea"/>
                          <a:cs typeface="+mn-cs"/>
                        </a:rPr>
                        <a:t>19.664  </a:t>
                      </a:r>
                      <a:r>
                        <a:rPr lang="es-CL" sz="1400" b="0" kern="1200" dirty="0">
                          <a:solidFill>
                            <a:srgbClr val="0B50B5"/>
                          </a:solidFill>
                          <a:effectLst/>
                          <a:latin typeface="+mn-lt"/>
                          <a:ea typeface="+mn-ea"/>
                          <a:cs typeface="+mn-cs"/>
                        </a:rPr>
                        <a:t>de mes 2 para cada establecimiento +   Dotación efectiva en horas para las 3 </a:t>
                      </a:r>
                      <a:r>
                        <a:rPr lang="es-CL" sz="1400" b="0" kern="1200">
                          <a:solidFill>
                            <a:srgbClr val="0B50B5"/>
                          </a:solidFill>
                          <a:effectLst/>
                          <a:latin typeface="+mn-lt"/>
                          <a:ea typeface="+mn-ea"/>
                          <a:cs typeface="+mn-cs"/>
                        </a:rPr>
                        <a:t>leyes </a:t>
                      </a:r>
                      <a:r>
                        <a:rPr lang="es-CL" sz="1400" b="0" kern="1200" smtClean="0">
                          <a:solidFill>
                            <a:srgbClr val="0B50B5"/>
                          </a:solidFill>
                          <a:effectLst/>
                          <a:latin typeface="+mn-lt"/>
                          <a:ea typeface="+mn-ea"/>
                          <a:cs typeface="+mn-cs"/>
                        </a:rPr>
                        <a:t>15.076</a:t>
                      </a:r>
                      <a:r>
                        <a:rPr lang="es-CL" sz="1400" b="0" kern="1200">
                          <a:solidFill>
                            <a:srgbClr val="0B50B5"/>
                          </a:solidFill>
                          <a:effectLst/>
                          <a:latin typeface="+mn-lt"/>
                          <a:ea typeface="+mn-ea"/>
                          <a:cs typeface="+mn-cs"/>
                        </a:rPr>
                        <a:t>, </a:t>
                      </a:r>
                      <a:r>
                        <a:rPr lang="es-CL" sz="1400" b="0" kern="1200" smtClean="0">
                          <a:solidFill>
                            <a:srgbClr val="0B50B5"/>
                          </a:solidFill>
                          <a:effectLst/>
                          <a:latin typeface="+mn-lt"/>
                          <a:ea typeface="+mn-ea"/>
                          <a:cs typeface="+mn-cs"/>
                        </a:rPr>
                        <a:t>18.834 </a:t>
                      </a:r>
                      <a:r>
                        <a:rPr lang="es-CL" sz="1400" b="0" kern="1200">
                          <a:solidFill>
                            <a:srgbClr val="0B50B5"/>
                          </a:solidFill>
                          <a:effectLst/>
                          <a:latin typeface="+mn-lt"/>
                          <a:ea typeface="+mn-ea"/>
                          <a:cs typeface="+mn-cs"/>
                        </a:rPr>
                        <a:t>y </a:t>
                      </a:r>
                      <a:r>
                        <a:rPr lang="es-CL" sz="1400" b="0" kern="1200" smtClean="0">
                          <a:solidFill>
                            <a:srgbClr val="0B50B5"/>
                          </a:solidFill>
                          <a:effectLst/>
                          <a:latin typeface="+mn-lt"/>
                          <a:ea typeface="+mn-ea"/>
                          <a:cs typeface="+mn-cs"/>
                        </a:rPr>
                        <a:t>19.664  </a:t>
                      </a:r>
                      <a:r>
                        <a:rPr lang="es-CL" sz="1400" b="0" kern="1200" dirty="0">
                          <a:solidFill>
                            <a:srgbClr val="0B50B5"/>
                          </a:solidFill>
                          <a:effectLst/>
                          <a:latin typeface="+mn-lt"/>
                          <a:ea typeface="+mn-ea"/>
                          <a:cs typeface="+mn-cs"/>
                        </a:rPr>
                        <a:t>de mes 3 para cada establecimiento ) /</a:t>
                      </a:r>
                      <a:r>
                        <a:rPr lang="es-CL" sz="1400" b="0" kern="1200" dirty="0" smtClean="0">
                          <a:solidFill>
                            <a:srgbClr val="0B50B5"/>
                          </a:solidFill>
                          <a:effectLst/>
                          <a:latin typeface="+mn-lt"/>
                          <a:ea typeface="+mn-ea"/>
                          <a:cs typeface="+mn-cs"/>
                        </a:rPr>
                        <a:t>3</a:t>
                      </a:r>
                      <a:r>
                        <a:rPr lang="es-CL" sz="1400" b="0" kern="1200" dirty="0">
                          <a:solidFill>
                            <a:srgbClr val="0B50B5"/>
                          </a:solidFill>
                          <a:effectLst/>
                          <a:latin typeface="+mn-lt"/>
                          <a:ea typeface="+mn-ea"/>
                          <a:cs typeface="+mn-cs"/>
                        </a:rPr>
                        <a:t> </a:t>
                      </a:r>
                    </a:p>
                    <a:p>
                      <a:pPr algn="just">
                        <a:spcAft>
                          <a:spcPts val="0"/>
                        </a:spcAft>
                      </a:pPr>
                      <a:endParaRPr lang="es-CL" sz="1400" b="0" kern="1200" dirty="0">
                        <a:solidFill>
                          <a:srgbClr val="0B50B5"/>
                        </a:solidFill>
                        <a:effectLst/>
                        <a:latin typeface="+mn-lt"/>
                        <a:ea typeface="+mn-ea"/>
                        <a:cs typeface="+mn-cs"/>
                      </a:endParaRPr>
                    </a:p>
                  </a:txBody>
                  <a:tcPr marL="55344" marR="55344" marT="0" marB="0">
                    <a:solidFill>
                      <a:schemeClr val="accent1">
                        <a:lumMod val="20000"/>
                        <a:lumOff val="80000"/>
                      </a:schemeClr>
                    </a:solidFill>
                  </a:tcPr>
                </a:tc>
              </a:tr>
              <a:tr h="616024">
                <a:tc>
                  <a:txBody>
                    <a:bodyPr/>
                    <a:lstStyle/>
                    <a:p>
                      <a:pPr algn="l">
                        <a:spcAft>
                          <a:spcPts val="0"/>
                        </a:spcAft>
                      </a:pPr>
                      <a:endParaRPr lang="es-ES" sz="1200" b="1" dirty="0" smtClean="0">
                        <a:solidFill>
                          <a:srgbClr val="0B50B5"/>
                        </a:solidFill>
                        <a:effectLst/>
                      </a:endParaRPr>
                    </a:p>
                    <a:p>
                      <a:pPr algn="l">
                        <a:spcAft>
                          <a:spcPts val="0"/>
                        </a:spcAft>
                      </a:pPr>
                      <a:r>
                        <a:rPr lang="es-ES" sz="1200" b="1" dirty="0" smtClean="0">
                          <a:solidFill>
                            <a:srgbClr val="0B50B5"/>
                          </a:solidFill>
                          <a:effectLst/>
                        </a:rPr>
                        <a:t>Supuestos</a:t>
                      </a:r>
                      <a:endParaRPr lang="es-ES_tradnl" sz="1200" b="0" dirty="0" smtClean="0">
                        <a:solidFill>
                          <a:srgbClr val="0B50B5"/>
                        </a:solidFill>
                        <a:effectLst/>
                        <a:latin typeface="Times New Roman"/>
                        <a:ea typeface="Times New Roman"/>
                      </a:endParaRPr>
                    </a:p>
                    <a:p>
                      <a:pPr algn="l">
                        <a:spcAft>
                          <a:spcPts val="0"/>
                        </a:spcAft>
                      </a:pPr>
                      <a:endParaRPr lang="es-CL" sz="1200" b="0" dirty="0">
                        <a:solidFill>
                          <a:srgbClr val="0B50B5"/>
                        </a:solidFill>
                        <a:effectLst/>
                        <a:latin typeface="Times New Roman"/>
                        <a:ea typeface="Times New Roman"/>
                      </a:endParaRPr>
                    </a:p>
                  </a:txBody>
                  <a:tcPr marL="55344" marR="55344" marT="0" marB="0" anchor="ctr">
                    <a:solidFill>
                      <a:schemeClr val="accent1">
                        <a:lumMod val="20000"/>
                        <a:lumOff val="80000"/>
                      </a:schemeClr>
                    </a:solidFill>
                  </a:tcPr>
                </a:tc>
                <a:tc>
                  <a:txBody>
                    <a:bodyPr/>
                    <a:lstStyle/>
                    <a:p>
                      <a:pPr algn="just">
                        <a:spcAft>
                          <a:spcPts val="0"/>
                        </a:spcAft>
                      </a:pPr>
                      <a:endParaRPr lang="es-CL" sz="1400" b="0" kern="1200" dirty="0" smtClean="0">
                        <a:solidFill>
                          <a:srgbClr val="0B50B5"/>
                        </a:solidFill>
                        <a:effectLst/>
                        <a:latin typeface="+mn-lt"/>
                        <a:ea typeface="+mn-ea"/>
                        <a:cs typeface="+mn-cs"/>
                      </a:endParaRPr>
                    </a:p>
                    <a:p>
                      <a:pPr algn="just">
                        <a:spcAft>
                          <a:spcPts val="0"/>
                        </a:spcAft>
                      </a:pPr>
                      <a:r>
                        <a:rPr lang="es-CL" sz="1400" b="0" kern="1200" dirty="0" smtClean="0">
                          <a:solidFill>
                            <a:srgbClr val="0B50B5"/>
                          </a:solidFill>
                          <a:effectLst/>
                          <a:latin typeface="+mn-lt"/>
                          <a:ea typeface="+mn-ea"/>
                          <a:cs typeface="+mn-cs"/>
                        </a:rPr>
                        <a:t>Se mantienen estables las condiciones sanitario- ambientales y no se producen desastres naturales o de otro tipo que alteren la destinación de funciones del personal.</a:t>
                      </a:r>
                    </a:p>
                    <a:p>
                      <a:pPr algn="just">
                        <a:spcAft>
                          <a:spcPts val="0"/>
                        </a:spcAft>
                      </a:pPr>
                      <a:endParaRPr lang="es-CL" sz="1400" b="0" kern="1200" dirty="0">
                        <a:solidFill>
                          <a:srgbClr val="0B50B5"/>
                        </a:solidFill>
                        <a:effectLst/>
                        <a:latin typeface="+mn-lt"/>
                        <a:ea typeface="+mn-ea"/>
                        <a:cs typeface="+mn-cs"/>
                      </a:endParaRPr>
                    </a:p>
                  </a:txBody>
                  <a:tcPr marL="55344" marR="55344" marT="0" marB="0" anchor="ctr">
                    <a:solidFill>
                      <a:schemeClr val="accent1">
                        <a:lumMod val="20000"/>
                        <a:lumOff val="80000"/>
                      </a:schemeClr>
                    </a:solidFill>
                  </a:tcP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561328121"/>
              </p:ext>
            </p:extLst>
          </p:nvPr>
        </p:nvGraphicFramePr>
        <p:xfrm>
          <a:off x="847564" y="764704"/>
          <a:ext cx="7560839" cy="1066800"/>
        </p:xfrm>
        <a:graphic>
          <a:graphicData uri="http://schemas.openxmlformats.org/drawingml/2006/table">
            <a:tbl>
              <a:tblPr firstRow="1" firstCol="1" lastRow="1" lastCol="1" bandRow="1" bandCol="1">
                <a:tableStyleId>{5C22544A-7EE6-4342-B048-85BDC9FD1C3A}</a:tableStyleId>
              </a:tblPr>
              <a:tblGrid>
                <a:gridCol w="1021631"/>
                <a:gridCol w="1657100"/>
                <a:gridCol w="4882108"/>
              </a:tblGrid>
              <a:tr h="928112">
                <a:tc gridSpan="2">
                  <a:txBody>
                    <a:bodyPr/>
                    <a:lstStyle/>
                    <a:p>
                      <a:pPr algn="just">
                        <a:spcAft>
                          <a:spcPts val="0"/>
                        </a:spcAft>
                      </a:pPr>
                      <a:r>
                        <a:rPr lang="es-ES" sz="1400" dirty="0" smtClean="0">
                          <a:solidFill>
                            <a:schemeClr val="bg1"/>
                          </a:solidFill>
                          <a:effectLst/>
                          <a:latin typeface="+mj-lt"/>
                        </a:rPr>
                        <a:t>5.2</a:t>
                      </a:r>
                      <a:r>
                        <a:rPr lang="es-ES" sz="1400" baseline="0" dirty="0" smtClean="0">
                          <a:solidFill>
                            <a:schemeClr val="bg1"/>
                          </a:solidFill>
                          <a:effectLst/>
                          <a:latin typeface="+mj-lt"/>
                        </a:rPr>
                        <a:t>   </a:t>
                      </a:r>
                      <a:r>
                        <a:rPr lang="es-ES" sz="1400" dirty="0" smtClean="0">
                          <a:solidFill>
                            <a:schemeClr val="bg1"/>
                          </a:solidFill>
                          <a:effectLst/>
                          <a:latin typeface="+mj-lt"/>
                        </a:rPr>
                        <a:t>Porcentaje </a:t>
                      </a:r>
                      <a:r>
                        <a:rPr lang="es-ES" sz="1400" dirty="0">
                          <a:solidFill>
                            <a:schemeClr val="bg1"/>
                          </a:solidFill>
                          <a:effectLst/>
                          <a:latin typeface="+mj-lt"/>
                        </a:rPr>
                        <a:t>de incremento del indicador de Rendimiento del Recurso Humano del establecimiento en el periodo </a:t>
                      </a:r>
                      <a:r>
                        <a:rPr lang="es-ES" sz="1400" dirty="0" smtClean="0">
                          <a:solidFill>
                            <a:schemeClr val="bg1"/>
                          </a:solidFill>
                          <a:effectLst/>
                          <a:latin typeface="+mj-lt"/>
                        </a:rPr>
                        <a:t>t (1) </a:t>
                      </a:r>
                      <a:r>
                        <a:rPr lang="es-ES" sz="1400" dirty="0">
                          <a:solidFill>
                            <a:schemeClr val="bg1"/>
                          </a:solidFill>
                          <a:effectLst/>
                          <a:latin typeface="+mj-lt"/>
                        </a:rPr>
                        <a:t>en relación al mismo período </a:t>
                      </a:r>
                      <a:r>
                        <a:rPr lang="es-ES" sz="1400" dirty="0" smtClean="0">
                          <a:solidFill>
                            <a:schemeClr val="bg1"/>
                          </a:solidFill>
                          <a:effectLst/>
                          <a:latin typeface="+mj-lt"/>
                        </a:rPr>
                        <a:t>t-1</a:t>
                      </a:r>
                    </a:p>
                  </a:txBody>
                  <a:tcPr marL="55344" marR="55344" marT="0" marB="0" anchor="ctr">
                    <a:solidFill>
                      <a:schemeClr val="accent1"/>
                    </a:solidFill>
                  </a:tcPr>
                </a:tc>
                <a:tc hMerge="1">
                  <a:txBody>
                    <a:bodyPr/>
                    <a:lstStyle/>
                    <a:p>
                      <a:endParaRPr lang="es-CL"/>
                    </a:p>
                  </a:txBody>
                  <a:tcPr/>
                </a:tc>
                <a:tc>
                  <a:txBody>
                    <a:bodyPr/>
                    <a:lstStyle/>
                    <a:p>
                      <a:pPr algn="ctr">
                        <a:spcAft>
                          <a:spcPts val="0"/>
                        </a:spcAft>
                      </a:pPr>
                      <a:r>
                        <a:rPr lang="es-ES" sz="1400" dirty="0">
                          <a:solidFill>
                            <a:schemeClr val="bg1"/>
                          </a:solidFill>
                          <a:effectLst/>
                          <a:latin typeface="+mj-lt"/>
                        </a:rPr>
                        <a:t>Alcances</a:t>
                      </a:r>
                      <a:endParaRPr lang="es-CL" sz="1400" dirty="0">
                        <a:solidFill>
                          <a:schemeClr val="bg1"/>
                        </a:solidFill>
                        <a:effectLst/>
                        <a:latin typeface="+mj-lt"/>
                        <a:ea typeface="Times New Roman"/>
                      </a:endParaRPr>
                    </a:p>
                  </a:txBody>
                  <a:tcPr marL="55344" marR="55344" marT="0" marB="0" anchor="ctr">
                    <a:solidFill>
                      <a:schemeClr val="accent1"/>
                    </a:solidFill>
                  </a:tcPr>
                </a:tc>
              </a:tr>
            </a:tbl>
          </a:graphicData>
        </a:graphic>
      </p:graphicFrame>
    </p:spTree>
    <p:extLst>
      <p:ext uri="{BB962C8B-B14F-4D97-AF65-F5344CB8AC3E}">
        <p14:creationId xmlns:p14="http://schemas.microsoft.com/office/powerpoint/2010/main" val="33715493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5580063" y="545941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s-ES_tradnl" sz="2400">
              <a:latin typeface="Times New Roman" pitchFamily="18" charset="0"/>
            </a:endParaRPr>
          </a:p>
        </p:txBody>
      </p:sp>
      <p:sp>
        <p:nvSpPr>
          <p:cNvPr id="49155" name="Text Box 3"/>
          <p:cNvSpPr txBox="1">
            <a:spLocks noChangeArrowheads="1"/>
          </p:cNvSpPr>
          <p:nvPr/>
        </p:nvSpPr>
        <p:spPr bwMode="auto">
          <a:xfrm>
            <a:off x="3228311" y="5949022"/>
            <a:ext cx="5304130" cy="584775"/>
          </a:xfrm>
          <a:prstGeom prst="rect">
            <a:avLst/>
          </a:prstGeom>
          <a:noFill/>
          <a:ln w="9525" algn="ctr">
            <a:noFill/>
            <a:miter lim="800000"/>
            <a:headEnd/>
            <a:tailEnd/>
          </a:ln>
          <a:scene3d>
            <a:camera prst="orthographicFront"/>
            <a:lightRig rig="threePt" dir="t"/>
          </a:scene3d>
          <a:sp3d>
            <a:bevelT prst="relaxedInset"/>
          </a:sp3d>
        </p:spPr>
        <p:txBody>
          <a:bodyPr wrap="square">
            <a:spAutoFit/>
          </a:bodyPr>
          <a:lstStyle/>
          <a:p>
            <a:pPr>
              <a:lnSpc>
                <a:spcPct val="80000"/>
              </a:lnSpc>
              <a:spcBef>
                <a:spcPct val="50000"/>
              </a:spcBef>
              <a:defRPr/>
            </a:pPr>
            <a:r>
              <a:rPr lang="es-CL" sz="4000" b="1" i="1" dirty="0" smtClean="0"/>
              <a:t>Muchas gracias</a:t>
            </a:r>
            <a:endParaRPr lang="es-CL" sz="4000" b="1" i="1" dirty="0"/>
          </a:p>
        </p:txBody>
      </p:sp>
    </p:spTree>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Tabla"/>
          <p:cNvGraphicFramePr>
            <a:graphicFrameLocks noGrp="1"/>
          </p:cNvGraphicFramePr>
          <p:nvPr>
            <p:extLst>
              <p:ext uri="{D42A27DB-BD31-4B8C-83A1-F6EECF244321}">
                <p14:modId xmlns:p14="http://schemas.microsoft.com/office/powerpoint/2010/main" val="1999912902"/>
              </p:ext>
            </p:extLst>
          </p:nvPr>
        </p:nvGraphicFramePr>
        <p:xfrm>
          <a:off x="755576" y="548680"/>
          <a:ext cx="7704856" cy="5849237"/>
        </p:xfrm>
        <a:graphic>
          <a:graphicData uri="http://schemas.openxmlformats.org/drawingml/2006/table">
            <a:tbl>
              <a:tblPr firstRow="1" firstCol="1" lastRow="1" lastCol="1" bandRow="1" bandCol="1">
                <a:tableStyleId>{5C22544A-7EE6-4342-B048-85BDC9FD1C3A}</a:tableStyleId>
              </a:tblPr>
              <a:tblGrid>
                <a:gridCol w="2088232"/>
                <a:gridCol w="5616624"/>
              </a:tblGrid>
              <a:tr h="623491">
                <a:tc>
                  <a:txBody>
                    <a:bodyPr/>
                    <a:lstStyle/>
                    <a:p>
                      <a:pPr algn="just">
                        <a:spcAft>
                          <a:spcPts val="0"/>
                        </a:spcAft>
                      </a:pPr>
                      <a:r>
                        <a:rPr lang="es-ES" sz="1400" b="1" dirty="0">
                          <a:solidFill>
                            <a:schemeClr val="bg1"/>
                          </a:solidFill>
                          <a:effectLst/>
                          <a:latin typeface="+mj-lt"/>
                        </a:rPr>
                        <a:t>1.1 </a:t>
                      </a:r>
                      <a:r>
                        <a:rPr lang="es-ES" sz="1400" b="1" dirty="0" smtClean="0">
                          <a:solidFill>
                            <a:schemeClr val="bg1"/>
                          </a:solidFill>
                          <a:effectLst/>
                          <a:latin typeface="+mj-lt"/>
                        </a:rPr>
                        <a:t> Porcentaje </a:t>
                      </a:r>
                      <a:r>
                        <a:rPr lang="es-ES" sz="1400" b="1" dirty="0">
                          <a:solidFill>
                            <a:schemeClr val="bg1"/>
                          </a:solidFill>
                          <a:effectLst/>
                          <a:latin typeface="+mj-lt"/>
                        </a:rPr>
                        <a:t>de Garantías GES otorgadas en </a:t>
                      </a:r>
                      <a:r>
                        <a:rPr lang="es-ES" sz="1400" b="1" dirty="0" smtClean="0">
                          <a:solidFill>
                            <a:schemeClr val="bg1"/>
                          </a:solidFill>
                          <a:effectLst/>
                          <a:latin typeface="+mj-lt"/>
                        </a:rPr>
                        <a:t> la  red</a:t>
                      </a:r>
                      <a:endParaRPr lang="es-CL" sz="1400" b="1" dirty="0">
                        <a:solidFill>
                          <a:schemeClr val="bg1"/>
                        </a:solidFill>
                        <a:effectLst/>
                        <a:latin typeface="+mj-lt"/>
                        <a:ea typeface="Times New Roman"/>
                      </a:endParaRPr>
                    </a:p>
                  </a:txBody>
                  <a:tcPr marL="42328" marR="42328" marT="0" marB="0" anchor="ctr">
                    <a:solidFill>
                      <a:schemeClr val="accent1"/>
                    </a:solidFill>
                  </a:tcPr>
                </a:tc>
                <a:tc>
                  <a:txBody>
                    <a:bodyPr/>
                    <a:lstStyle/>
                    <a:p>
                      <a:pPr algn="ctr">
                        <a:spcAft>
                          <a:spcPts val="0"/>
                        </a:spcAft>
                      </a:pPr>
                      <a:r>
                        <a:rPr lang="es-ES" sz="1400" b="1" dirty="0">
                          <a:solidFill>
                            <a:schemeClr val="bg1"/>
                          </a:solidFill>
                          <a:effectLst/>
                        </a:rPr>
                        <a:t>Alcances </a:t>
                      </a:r>
                      <a:endParaRPr lang="es-CL" sz="1400" b="1" dirty="0">
                        <a:solidFill>
                          <a:schemeClr val="bg1"/>
                        </a:solidFill>
                        <a:effectLst/>
                        <a:latin typeface="Times New Roman"/>
                        <a:ea typeface="Times New Roman"/>
                      </a:endParaRPr>
                    </a:p>
                  </a:txBody>
                  <a:tcPr marL="42328" marR="42328" marT="0" marB="0" anchor="ctr">
                    <a:solidFill>
                      <a:schemeClr val="accent1"/>
                    </a:solidFill>
                  </a:tcPr>
                </a:tc>
              </a:tr>
              <a:tr h="5209157">
                <a:tc>
                  <a:txBody>
                    <a:bodyPr/>
                    <a:lstStyle/>
                    <a:p>
                      <a:pPr>
                        <a:spcAft>
                          <a:spcPts val="0"/>
                        </a:spcAft>
                      </a:pPr>
                      <a:r>
                        <a:rPr lang="es-ES" sz="1400" b="1" dirty="0">
                          <a:solidFill>
                            <a:srgbClr val="0070C0"/>
                          </a:solidFill>
                          <a:effectLst/>
                        </a:rPr>
                        <a:t>Fórmula de </a:t>
                      </a:r>
                      <a:r>
                        <a:rPr lang="es-ES" sz="1400" b="1" dirty="0" smtClean="0">
                          <a:solidFill>
                            <a:srgbClr val="0070C0"/>
                          </a:solidFill>
                          <a:effectLst/>
                        </a:rPr>
                        <a:t>Cálculo: </a:t>
                      </a:r>
                      <a:r>
                        <a:rPr lang="es-CL" sz="1400" b="1" dirty="0" smtClean="0">
                          <a:solidFill>
                            <a:srgbClr val="0070C0"/>
                          </a:solidFill>
                          <a:effectLst/>
                        </a:rPr>
                        <a:t>(Garantías cumplidas + Garantías Incumplidas  con Hito+ Garantías Exceptuadas) en el periodo / (Garantías cumplidas + Garantías Incumplidas con Hito + Garantías exceptuadas + Garantías exceptuadas No Gestionables por el establecimiento + Garantías Retrasadas) en el periodo * 100</a:t>
                      </a:r>
                      <a:endParaRPr lang="es-CL" sz="1400" b="0" dirty="0">
                        <a:solidFill>
                          <a:srgbClr val="0070C0"/>
                        </a:solidFill>
                        <a:effectLst/>
                        <a:latin typeface="Times New Roman"/>
                        <a:ea typeface="Times New Roman"/>
                      </a:endParaRPr>
                    </a:p>
                  </a:txBody>
                  <a:tcPr marL="42328" marR="42328" marT="0" marB="0" anchor="ctr">
                    <a:solidFill>
                      <a:schemeClr val="accent1">
                        <a:lumMod val="20000"/>
                        <a:lumOff val="80000"/>
                      </a:schemeClr>
                    </a:solidFill>
                  </a:tcPr>
                </a:tc>
                <a:tc>
                  <a:txBody>
                    <a:bodyPr/>
                    <a:lstStyle/>
                    <a:p>
                      <a:pPr algn="just">
                        <a:spcAft>
                          <a:spcPts val="0"/>
                        </a:spcAft>
                      </a:pPr>
                      <a:endParaRPr lang="es-CL" sz="1400" b="1" dirty="0" smtClean="0">
                        <a:solidFill>
                          <a:srgbClr val="0070C0"/>
                        </a:solidFill>
                        <a:effectLst/>
                      </a:endParaRPr>
                    </a:p>
                    <a:p>
                      <a:pPr algn="just">
                        <a:spcAft>
                          <a:spcPts val="0"/>
                        </a:spcAft>
                      </a:pPr>
                      <a:r>
                        <a:rPr lang="es-CL" sz="1400" b="1" dirty="0" smtClean="0">
                          <a:solidFill>
                            <a:srgbClr val="0070C0"/>
                          </a:solidFill>
                          <a:effectLst/>
                        </a:rPr>
                        <a:t>Garantías Exceptuadas fuera de plazo o GO Exceptuada no Gestionables por SS: </a:t>
                      </a:r>
                      <a:r>
                        <a:rPr lang="es-CL" sz="1400" b="0" dirty="0" smtClean="0">
                          <a:solidFill>
                            <a:srgbClr val="0070C0"/>
                          </a:solidFill>
                          <a:effectLst/>
                        </a:rPr>
                        <a:t>Garantías Retrasadas para lo cual se autoriza exceptuar bajo clasificación de “no gestionable”, debido a que, por causal atribuible al paciente ya no es factible entregar la prestación trazadora a pesar de contar el establecimiento prestador con las condiciones para hacerlo fuera del plazo garantizado. Esta última acepción instaurada con el objetivo de distinguir la lista espera GES gestionable.</a:t>
                      </a:r>
                    </a:p>
                    <a:p>
                      <a:pPr algn="just">
                        <a:spcAft>
                          <a:spcPts val="0"/>
                        </a:spcAft>
                      </a:pPr>
                      <a:endParaRPr lang="es-CL" sz="1400" b="0" dirty="0">
                        <a:solidFill>
                          <a:srgbClr val="0070C0"/>
                        </a:solidFill>
                        <a:effectLst/>
                      </a:endParaRPr>
                    </a:p>
                    <a:p>
                      <a:pPr algn="just">
                        <a:spcAft>
                          <a:spcPts val="0"/>
                        </a:spcAft>
                      </a:pPr>
                      <a:r>
                        <a:rPr lang="es-ES" sz="1400" b="0" dirty="0">
                          <a:solidFill>
                            <a:srgbClr val="0070C0"/>
                          </a:solidFill>
                          <a:effectLst/>
                        </a:rPr>
                        <a:t>Se incluirán todas las Garantías de tratamiento que están definidas en los decretos vigentes según el periodo de evaluación.  Para el universo de Garantías a considerar, el criterio es incluir todas aquellas que estén bajo la responsabilidad del SS a través de sus establecimientos de salud dependientes, es decir, por el responsable de la Garantía. En este contexto, si es una Garantía que gatilla el servicio a otra red, el que debe cumplir es el otro Servicio, puesto que es el que está definido como el responsable de la Garantía como tal.  De igual manera ocurre con aquellas garantías asignadas al SS desde otras redes. </a:t>
                      </a:r>
                      <a:r>
                        <a:rPr lang="es-ES" sz="1400" b="0" dirty="0" smtClean="0">
                          <a:solidFill>
                            <a:srgbClr val="0070C0"/>
                          </a:solidFill>
                          <a:effectLst/>
                        </a:rPr>
                        <a:t> En caso que sea el establecimiento el responsable de la resolución de la garantía, el Director de Hospital deberá</a:t>
                      </a:r>
                      <a:r>
                        <a:rPr lang="es-ES" sz="1400" b="0" baseline="0" dirty="0" smtClean="0">
                          <a:solidFill>
                            <a:srgbClr val="0070C0"/>
                          </a:solidFill>
                          <a:effectLst/>
                        </a:rPr>
                        <a:t> utilizar los mecanismos de contingencia planificados para estas circunstancias, en coordinación con el gestor de red.</a:t>
                      </a:r>
                      <a:r>
                        <a:rPr lang="es-ES" sz="1400" b="0" dirty="0" smtClean="0">
                          <a:solidFill>
                            <a:srgbClr val="0070C0"/>
                          </a:solidFill>
                          <a:effectLst/>
                        </a:rPr>
                        <a:t>  </a:t>
                      </a:r>
                      <a:endParaRPr lang="es-CL" sz="1400" b="0" dirty="0">
                        <a:solidFill>
                          <a:srgbClr val="0070C0"/>
                        </a:solidFill>
                        <a:effectLst/>
                      </a:endParaRPr>
                    </a:p>
                    <a:p>
                      <a:pPr algn="just">
                        <a:spcAft>
                          <a:spcPts val="0"/>
                        </a:spcAft>
                      </a:pPr>
                      <a:r>
                        <a:rPr lang="es-ES" sz="1400" b="0" dirty="0">
                          <a:solidFill>
                            <a:srgbClr val="0070C0"/>
                          </a:solidFill>
                          <a:effectLst/>
                        </a:rPr>
                        <a:t> </a:t>
                      </a:r>
                      <a:endParaRPr lang="es-CL" sz="1400" b="0" dirty="0">
                        <a:solidFill>
                          <a:srgbClr val="0070C0"/>
                        </a:solidFill>
                        <a:effectLst/>
                        <a:latin typeface="Times New Roman"/>
                        <a:ea typeface="Times New Roman"/>
                      </a:endParaRPr>
                    </a:p>
                  </a:txBody>
                  <a:tcPr marL="42328" marR="42328" marT="0" marB="0" anchor="ctr">
                    <a:solidFill>
                      <a:schemeClr val="accent1">
                        <a:lumMod val="20000"/>
                        <a:lumOff val="80000"/>
                      </a:schemeClr>
                    </a:solidFill>
                  </a:tcPr>
                </a:tc>
              </a:tr>
            </a:tbl>
          </a:graphicData>
        </a:graphic>
      </p:graphicFrame>
      <p:sp>
        <p:nvSpPr>
          <p:cNvPr id="10" name="Rectangle 7"/>
          <p:cNvSpPr>
            <a:spLocks noChangeArrowheads="1"/>
          </p:cNvSpPr>
          <p:nvPr/>
        </p:nvSpPr>
        <p:spPr bwMode="auto">
          <a:xfrm>
            <a:off x="1598613" y="1122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L" sz="1800" b="0" i="0" u="none" strike="noStrike" cap="none" normalizeH="0" baseline="0" smtClean="0">
                <a:ln>
                  <a:noFill/>
                </a:ln>
                <a:solidFill>
                  <a:schemeClr val="tx1"/>
                </a:solidFill>
                <a:effectLst/>
                <a:latin typeface="Arial" pitchFamily="34" charset="0"/>
                <a:cs typeface="Arial" pitchFamily="34" charset="0"/>
              </a:rPr>
              <a:t/>
            </a:r>
            <a:br>
              <a:rPr kumimoji="0" lang="es-CL" sz="1800" b="0" i="0" u="none" strike="noStrike" cap="none" normalizeH="0" baseline="0" smtClean="0">
                <a:ln>
                  <a:noFill/>
                </a:ln>
                <a:solidFill>
                  <a:schemeClr val="tx1"/>
                </a:solidFill>
                <a:effectLst/>
                <a:latin typeface="Arial" pitchFamily="34" charset="0"/>
                <a:cs typeface="Arial" pitchFamily="34" charset="0"/>
              </a:rPr>
            </a:br>
            <a:endParaRPr kumimoji="0" lang="es-CL"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73433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2914904521"/>
              </p:ext>
            </p:extLst>
          </p:nvPr>
        </p:nvGraphicFramePr>
        <p:xfrm>
          <a:off x="4932040" y="3645024"/>
          <a:ext cx="2592288" cy="1656186"/>
        </p:xfrm>
        <a:graphic>
          <a:graphicData uri="http://schemas.openxmlformats.org/drawingml/2006/table">
            <a:tbl>
              <a:tblPr firstRow="1" bandRow="1">
                <a:tableStyleId>{5C22544A-7EE6-4342-B048-85BDC9FD1C3A}</a:tableStyleId>
              </a:tblPr>
              <a:tblGrid>
                <a:gridCol w="1145404"/>
                <a:gridCol w="1446884"/>
              </a:tblGrid>
              <a:tr h="379466">
                <a:tc>
                  <a:txBody>
                    <a:bodyPr/>
                    <a:lstStyle/>
                    <a:p>
                      <a:r>
                        <a:rPr lang="es-ES_tradnl" sz="900" dirty="0" smtClean="0"/>
                        <a:t>Porcentaje</a:t>
                      </a:r>
                      <a:r>
                        <a:rPr lang="es-ES_tradnl" sz="900" baseline="0" dirty="0" smtClean="0"/>
                        <a:t> meta</a:t>
                      </a:r>
                      <a:endParaRPr lang="es-CL" sz="900" dirty="0"/>
                    </a:p>
                  </a:txBody>
                  <a:tcPr/>
                </a:tc>
                <a:tc>
                  <a:txBody>
                    <a:bodyPr/>
                    <a:lstStyle/>
                    <a:p>
                      <a:r>
                        <a:rPr lang="es-ES_tradnl" sz="900" dirty="0" smtClean="0"/>
                        <a:t>Índice</a:t>
                      </a:r>
                      <a:r>
                        <a:rPr lang="es-ES_tradnl" sz="900" baseline="0" dirty="0" smtClean="0"/>
                        <a:t> de Cumplimiento</a:t>
                      </a:r>
                      <a:endParaRPr lang="es-CL" sz="900" dirty="0"/>
                    </a:p>
                  </a:txBody>
                  <a:tcPr/>
                </a:tc>
              </a:tr>
              <a:tr h="255344">
                <a:tc>
                  <a:txBody>
                    <a:bodyPr/>
                    <a:lstStyle/>
                    <a:p>
                      <a:r>
                        <a:rPr lang="es-ES_tradnl" sz="900" dirty="0" smtClean="0"/>
                        <a:t>0%</a:t>
                      </a:r>
                      <a:endParaRPr lang="es-CL" sz="900" dirty="0"/>
                    </a:p>
                  </a:txBody>
                  <a:tcPr/>
                </a:tc>
                <a:tc>
                  <a:txBody>
                    <a:bodyPr/>
                    <a:lstStyle/>
                    <a:p>
                      <a:r>
                        <a:rPr lang="es-ES_tradnl" sz="900" dirty="0" smtClean="0"/>
                        <a:t>X &lt; 95,00%</a:t>
                      </a:r>
                      <a:endParaRPr lang="es-CL" sz="900" dirty="0"/>
                    </a:p>
                  </a:txBody>
                  <a:tcPr/>
                </a:tc>
              </a:tr>
              <a:tr h="255344">
                <a:tc>
                  <a:txBody>
                    <a:bodyPr/>
                    <a:lstStyle/>
                    <a:p>
                      <a:r>
                        <a:rPr lang="es-ES_tradnl" sz="900" dirty="0" smtClean="0"/>
                        <a:t>2,5%</a:t>
                      </a:r>
                      <a:endParaRPr lang="es-CL" sz="900" dirty="0"/>
                    </a:p>
                  </a:txBody>
                  <a:tcPr/>
                </a:tc>
                <a:tc>
                  <a:txBody>
                    <a:bodyPr/>
                    <a:lstStyle/>
                    <a:p>
                      <a:r>
                        <a:rPr lang="es-ES_tradnl" sz="900" dirty="0" smtClean="0"/>
                        <a:t>X ≥ 95,00%  y  &lt;</a:t>
                      </a:r>
                      <a:r>
                        <a:rPr lang="es-ES_tradnl" sz="900" baseline="0" dirty="0" smtClean="0"/>
                        <a:t> 96,68%</a:t>
                      </a:r>
                      <a:endParaRPr lang="es-CL" sz="900" dirty="0"/>
                    </a:p>
                  </a:txBody>
                  <a:tcPr/>
                </a:tc>
              </a:tr>
              <a:tr h="255344">
                <a:tc>
                  <a:txBody>
                    <a:bodyPr/>
                    <a:lstStyle/>
                    <a:p>
                      <a:r>
                        <a:rPr lang="es-ES_tradnl" sz="900" dirty="0" smtClean="0"/>
                        <a:t>5,0%</a:t>
                      </a:r>
                      <a:endParaRPr lang="es-CL" sz="9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_tradnl" sz="900" dirty="0" smtClean="0"/>
                        <a:t>X ≥ 96,68%  y  &lt;</a:t>
                      </a:r>
                      <a:r>
                        <a:rPr lang="es-ES_tradnl" sz="900" baseline="0" dirty="0" smtClean="0"/>
                        <a:t> 98,34%</a:t>
                      </a:r>
                      <a:endParaRPr lang="es-CL" sz="900" dirty="0" smtClean="0"/>
                    </a:p>
                  </a:txBody>
                  <a:tcPr/>
                </a:tc>
              </a:tr>
              <a:tr h="255344">
                <a:tc>
                  <a:txBody>
                    <a:bodyPr/>
                    <a:lstStyle/>
                    <a:p>
                      <a:r>
                        <a:rPr lang="es-ES_tradnl" sz="900" dirty="0" smtClean="0"/>
                        <a:t>7,5%</a:t>
                      </a:r>
                      <a:endParaRPr lang="es-CL" sz="900" dirty="0"/>
                    </a:p>
                  </a:txBody>
                  <a:tcPr/>
                </a:tc>
                <a:tc>
                  <a:txBody>
                    <a:bodyPr/>
                    <a:lstStyle/>
                    <a:p>
                      <a:r>
                        <a:rPr lang="es-CL" sz="900" dirty="0" smtClean="0"/>
                        <a:t>X ≥ 98,34%  y  &lt; 100,00%</a:t>
                      </a:r>
                    </a:p>
                  </a:txBody>
                  <a:tcPr/>
                </a:tc>
              </a:tr>
              <a:tr h="255344">
                <a:tc>
                  <a:txBody>
                    <a:bodyPr/>
                    <a:lstStyle/>
                    <a:p>
                      <a:r>
                        <a:rPr lang="es-ES_tradnl" sz="900" dirty="0" smtClean="0"/>
                        <a:t>10%</a:t>
                      </a:r>
                      <a:endParaRPr lang="es-CL" sz="900" dirty="0"/>
                    </a:p>
                  </a:txBody>
                  <a:tcPr/>
                </a:tc>
                <a:tc>
                  <a:txBody>
                    <a:bodyPr/>
                    <a:lstStyle/>
                    <a:p>
                      <a:r>
                        <a:rPr lang="es-ES_tradnl" sz="900" dirty="0" smtClean="0"/>
                        <a:t>X = 100,00%</a:t>
                      </a:r>
                      <a:endParaRPr lang="es-CL" sz="900" dirty="0"/>
                    </a:p>
                  </a:txBody>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2361379298"/>
              </p:ext>
            </p:extLst>
          </p:nvPr>
        </p:nvGraphicFramePr>
        <p:xfrm>
          <a:off x="683569" y="548680"/>
          <a:ext cx="7704855" cy="5616623"/>
        </p:xfrm>
        <a:graphic>
          <a:graphicData uri="http://schemas.openxmlformats.org/drawingml/2006/table">
            <a:tbl>
              <a:tblPr firstRow="1" firstCol="1" lastRow="1" lastCol="1" bandRow="1" bandCol="1">
                <a:tableStyleId>{5C22544A-7EE6-4342-B048-85BDC9FD1C3A}</a:tableStyleId>
              </a:tblPr>
              <a:tblGrid>
                <a:gridCol w="1080120"/>
                <a:gridCol w="1781683"/>
                <a:gridCol w="4843052"/>
              </a:tblGrid>
              <a:tr h="486643">
                <a:tc gridSpan="2">
                  <a:txBody>
                    <a:bodyPr/>
                    <a:lstStyle/>
                    <a:p>
                      <a:pPr algn="just">
                        <a:spcAft>
                          <a:spcPts val="0"/>
                        </a:spcAft>
                      </a:pPr>
                      <a:r>
                        <a:rPr lang="es-ES" sz="1400" b="1" dirty="0">
                          <a:solidFill>
                            <a:schemeClr val="bg1"/>
                          </a:solidFill>
                          <a:effectLst/>
                          <a:latin typeface="+mj-lt"/>
                        </a:rPr>
                        <a:t>1.1 </a:t>
                      </a:r>
                      <a:r>
                        <a:rPr lang="es-ES" sz="1400" b="1" dirty="0" smtClean="0">
                          <a:solidFill>
                            <a:schemeClr val="bg1"/>
                          </a:solidFill>
                          <a:effectLst/>
                          <a:latin typeface="+mj-lt"/>
                        </a:rPr>
                        <a:t> Porcentaje </a:t>
                      </a:r>
                      <a:r>
                        <a:rPr lang="es-ES" sz="1400" b="1" dirty="0">
                          <a:solidFill>
                            <a:schemeClr val="bg1"/>
                          </a:solidFill>
                          <a:effectLst/>
                          <a:latin typeface="+mj-lt"/>
                        </a:rPr>
                        <a:t>de Garantías GES otorgadas en </a:t>
                      </a:r>
                      <a:r>
                        <a:rPr lang="es-ES" sz="1400" b="1" dirty="0" smtClean="0">
                          <a:solidFill>
                            <a:schemeClr val="bg1"/>
                          </a:solidFill>
                          <a:effectLst/>
                          <a:latin typeface="+mj-lt"/>
                        </a:rPr>
                        <a:t> la  red</a:t>
                      </a:r>
                      <a:endParaRPr lang="es-CL" sz="1400" b="1" dirty="0">
                        <a:solidFill>
                          <a:schemeClr val="bg1"/>
                        </a:solidFill>
                        <a:effectLst/>
                        <a:latin typeface="+mj-lt"/>
                        <a:ea typeface="Times New Roman"/>
                      </a:endParaRPr>
                    </a:p>
                  </a:txBody>
                  <a:tcPr marL="42328" marR="42328" marT="0" marB="0" anchor="ctr">
                    <a:solidFill>
                      <a:schemeClr val="accent1"/>
                    </a:solidFill>
                  </a:tcPr>
                </a:tc>
                <a:tc hMerge="1">
                  <a:txBody>
                    <a:bodyPr/>
                    <a:lstStyle/>
                    <a:p>
                      <a:endParaRPr lang="es-CL"/>
                    </a:p>
                  </a:txBody>
                  <a:tcPr/>
                </a:tc>
                <a:tc>
                  <a:txBody>
                    <a:bodyPr/>
                    <a:lstStyle/>
                    <a:p>
                      <a:pPr algn="ctr">
                        <a:spcAft>
                          <a:spcPts val="0"/>
                        </a:spcAft>
                      </a:pPr>
                      <a:r>
                        <a:rPr lang="es-ES" sz="1400" b="1" dirty="0">
                          <a:solidFill>
                            <a:schemeClr val="bg1"/>
                          </a:solidFill>
                          <a:effectLst/>
                        </a:rPr>
                        <a:t>Alcances </a:t>
                      </a:r>
                      <a:endParaRPr lang="es-CL" sz="1400" b="1" dirty="0">
                        <a:solidFill>
                          <a:schemeClr val="bg1"/>
                        </a:solidFill>
                        <a:effectLst/>
                        <a:latin typeface="Times New Roman"/>
                        <a:ea typeface="Times New Roman"/>
                      </a:endParaRPr>
                    </a:p>
                  </a:txBody>
                  <a:tcPr marL="42328" marR="42328" marT="0" marB="0" anchor="ctr">
                    <a:solidFill>
                      <a:schemeClr val="accent1"/>
                    </a:solidFill>
                  </a:tcPr>
                </a:tc>
              </a:tr>
              <a:tr h="2509944">
                <a:tc>
                  <a:txBody>
                    <a:bodyPr/>
                    <a:lstStyle/>
                    <a:p>
                      <a:pPr>
                        <a:spcAft>
                          <a:spcPts val="0"/>
                        </a:spcAft>
                      </a:pPr>
                      <a:r>
                        <a:rPr lang="es-ES_tradnl" sz="1400" b="0" dirty="0" smtClean="0">
                          <a:solidFill>
                            <a:srgbClr val="0070C0"/>
                          </a:solidFill>
                          <a:effectLst/>
                          <a:latin typeface="+mn-lt"/>
                          <a:ea typeface="Times New Roman"/>
                        </a:rPr>
                        <a:t>METAS</a:t>
                      </a:r>
                      <a:endParaRPr lang="es-CL" sz="1400" b="0" dirty="0">
                        <a:solidFill>
                          <a:srgbClr val="0070C0"/>
                        </a:solidFill>
                        <a:effectLst/>
                        <a:latin typeface="+mn-lt"/>
                        <a:ea typeface="Times New Roman"/>
                      </a:endParaRPr>
                    </a:p>
                  </a:txBody>
                  <a:tcPr marL="42328" marR="42328" marT="0" marB="0" anchor="ctr">
                    <a:solidFill>
                      <a:schemeClr val="accent1">
                        <a:lumMod val="20000"/>
                        <a:lumOff val="80000"/>
                      </a:schemeClr>
                    </a:solidFill>
                  </a:tcPr>
                </a:tc>
                <a:tc>
                  <a:txBody>
                    <a:bodyPr/>
                    <a:lstStyle/>
                    <a:p>
                      <a:pPr>
                        <a:spcAft>
                          <a:spcPts val="0"/>
                        </a:spcAft>
                      </a:pPr>
                      <a:r>
                        <a:rPr lang="es-ES_tradnl" sz="1400" b="0" dirty="0" smtClean="0">
                          <a:solidFill>
                            <a:srgbClr val="0070C0"/>
                          </a:solidFill>
                          <a:effectLst/>
                          <a:latin typeface="+mn-lt"/>
                          <a:ea typeface="Times New Roman"/>
                        </a:rPr>
                        <a:t>Año 1: 100%</a:t>
                      </a:r>
                    </a:p>
                    <a:p>
                      <a:pPr>
                        <a:spcAft>
                          <a:spcPts val="0"/>
                        </a:spcAft>
                      </a:pPr>
                      <a:r>
                        <a:rPr lang="es-ES_tradnl" sz="1400" b="0" dirty="0" smtClean="0">
                          <a:solidFill>
                            <a:srgbClr val="0070C0"/>
                          </a:solidFill>
                          <a:effectLst/>
                          <a:latin typeface="+mn-lt"/>
                          <a:ea typeface="Times New Roman"/>
                        </a:rPr>
                        <a:t>Año 2: 100%</a:t>
                      </a:r>
                    </a:p>
                    <a:p>
                      <a:pPr>
                        <a:spcAft>
                          <a:spcPts val="0"/>
                        </a:spcAft>
                      </a:pPr>
                      <a:r>
                        <a:rPr lang="es-ES_tradnl" sz="1400" b="0" dirty="0" smtClean="0">
                          <a:solidFill>
                            <a:srgbClr val="0070C0"/>
                          </a:solidFill>
                          <a:effectLst/>
                          <a:latin typeface="+mn-lt"/>
                          <a:ea typeface="Times New Roman"/>
                        </a:rPr>
                        <a:t>Año 3: 100%</a:t>
                      </a:r>
                      <a:endParaRPr lang="es-CL" sz="1400" b="0" dirty="0">
                        <a:solidFill>
                          <a:srgbClr val="0070C0"/>
                        </a:solidFill>
                        <a:effectLst/>
                        <a:latin typeface="+mn-lt"/>
                        <a:ea typeface="Times New Roman"/>
                      </a:endParaRPr>
                    </a:p>
                  </a:txBody>
                  <a:tcPr marL="42328" marR="42328" marT="0" marB="0" anchor="ctr">
                    <a:solidFill>
                      <a:schemeClr val="accent1">
                        <a:lumMod val="20000"/>
                        <a:lumOff val="80000"/>
                      </a:schemeClr>
                    </a:solidFill>
                  </a:tcPr>
                </a:tc>
                <a:tc>
                  <a:txBody>
                    <a:bodyPr/>
                    <a:lstStyle/>
                    <a:p>
                      <a:pPr algn="just">
                        <a:spcAft>
                          <a:spcPts val="0"/>
                        </a:spcAft>
                      </a:pPr>
                      <a:r>
                        <a:rPr lang="es-ES_tradnl" sz="1400" b="0" dirty="0" smtClean="0">
                          <a:solidFill>
                            <a:srgbClr val="0070C0"/>
                          </a:solidFill>
                          <a:effectLst/>
                          <a:latin typeface="+mn-lt"/>
                        </a:rPr>
                        <a:t>El resultado</a:t>
                      </a:r>
                      <a:r>
                        <a:rPr lang="es-ES_tradnl" sz="1400" b="0" baseline="0" dirty="0" smtClean="0">
                          <a:solidFill>
                            <a:srgbClr val="0070C0"/>
                          </a:solidFill>
                          <a:effectLst/>
                          <a:latin typeface="+mn-lt"/>
                        </a:rPr>
                        <a:t> del indicador de cumplimiento  de garantías de  oportunidad menores al 100%, da como resultado la aplicación  de puntaje según la siguiente escala: </a:t>
                      </a:r>
                    </a:p>
                    <a:p>
                      <a:pPr algn="just">
                        <a:spcAft>
                          <a:spcPts val="0"/>
                        </a:spcAft>
                      </a:pPr>
                      <a:endParaRPr lang="es-ES_tradnl" sz="1400" b="0" baseline="0" dirty="0" smtClean="0">
                        <a:solidFill>
                          <a:srgbClr val="0070C0"/>
                        </a:solidFill>
                        <a:effectLst/>
                        <a:latin typeface="+mn-lt"/>
                      </a:endParaRPr>
                    </a:p>
                    <a:p>
                      <a:pPr algn="just">
                        <a:spcAft>
                          <a:spcPts val="0"/>
                        </a:spcAft>
                      </a:pPr>
                      <a:endParaRPr lang="es-ES_tradnl" sz="1400" b="0" baseline="0" dirty="0" smtClean="0">
                        <a:solidFill>
                          <a:srgbClr val="0070C0"/>
                        </a:solidFill>
                        <a:effectLst/>
                        <a:latin typeface="+mn-lt"/>
                      </a:endParaRPr>
                    </a:p>
                    <a:p>
                      <a:pPr algn="just">
                        <a:spcAft>
                          <a:spcPts val="0"/>
                        </a:spcAft>
                      </a:pPr>
                      <a:endParaRPr lang="es-ES_tradnl" sz="1400" b="0" baseline="0" dirty="0" smtClean="0">
                        <a:solidFill>
                          <a:srgbClr val="0070C0"/>
                        </a:solidFill>
                        <a:effectLst/>
                        <a:latin typeface="+mn-lt"/>
                      </a:endParaRPr>
                    </a:p>
                    <a:p>
                      <a:pPr algn="just">
                        <a:spcAft>
                          <a:spcPts val="0"/>
                        </a:spcAft>
                      </a:pPr>
                      <a:endParaRPr lang="es-ES_tradnl" sz="1400" b="0" baseline="0" dirty="0" smtClean="0">
                        <a:solidFill>
                          <a:srgbClr val="0070C0"/>
                        </a:solidFill>
                        <a:effectLst/>
                        <a:latin typeface="+mn-lt"/>
                      </a:endParaRPr>
                    </a:p>
                    <a:p>
                      <a:pPr algn="just">
                        <a:spcAft>
                          <a:spcPts val="0"/>
                        </a:spcAft>
                      </a:pPr>
                      <a:endParaRPr lang="es-ES_tradnl" sz="1400" b="0" baseline="0" dirty="0" smtClean="0">
                        <a:solidFill>
                          <a:srgbClr val="0070C0"/>
                        </a:solidFill>
                        <a:effectLst/>
                        <a:latin typeface="+mn-lt"/>
                      </a:endParaRPr>
                    </a:p>
                    <a:p>
                      <a:pPr algn="just">
                        <a:spcAft>
                          <a:spcPts val="0"/>
                        </a:spcAft>
                      </a:pPr>
                      <a:endParaRPr lang="es-ES_tradnl" sz="1400" b="0" baseline="0" dirty="0" smtClean="0">
                        <a:solidFill>
                          <a:srgbClr val="0070C0"/>
                        </a:solidFill>
                        <a:effectLst/>
                        <a:latin typeface="+mn-lt"/>
                      </a:endParaRPr>
                    </a:p>
                    <a:p>
                      <a:pPr algn="just">
                        <a:spcAft>
                          <a:spcPts val="0"/>
                        </a:spcAft>
                      </a:pPr>
                      <a:endParaRPr lang="es-ES_tradnl" sz="1400" b="0" baseline="0" dirty="0" smtClean="0">
                        <a:solidFill>
                          <a:srgbClr val="0070C0"/>
                        </a:solidFill>
                        <a:effectLst/>
                        <a:latin typeface="+mn-lt"/>
                      </a:endParaRPr>
                    </a:p>
                    <a:p>
                      <a:pPr algn="just">
                        <a:spcAft>
                          <a:spcPts val="0"/>
                        </a:spcAft>
                      </a:pPr>
                      <a:endParaRPr lang="es-ES_tradnl" sz="1400" b="0" baseline="0" dirty="0" smtClean="0">
                        <a:solidFill>
                          <a:srgbClr val="0070C0"/>
                        </a:solidFill>
                        <a:effectLst/>
                        <a:latin typeface="+mn-lt"/>
                      </a:endParaRPr>
                    </a:p>
                  </a:txBody>
                  <a:tcPr marL="42328" marR="42328" marT="0" marB="0">
                    <a:solidFill>
                      <a:schemeClr val="accent1">
                        <a:lumMod val="20000"/>
                        <a:lumOff val="80000"/>
                      </a:schemeClr>
                    </a:solidFill>
                  </a:tcPr>
                </a:tc>
              </a:tr>
              <a:tr h="1264763">
                <a:tc>
                  <a:txBody>
                    <a:bodyPr/>
                    <a:lstStyle/>
                    <a:p>
                      <a:pPr>
                        <a:spcAft>
                          <a:spcPts val="0"/>
                        </a:spcAft>
                      </a:pPr>
                      <a:r>
                        <a:rPr lang="es-ES_tradnl" sz="1400" b="0" dirty="0" smtClean="0">
                          <a:solidFill>
                            <a:srgbClr val="0070C0"/>
                          </a:solidFill>
                          <a:effectLst/>
                          <a:latin typeface="+mn-lt"/>
                          <a:ea typeface="Times New Roman"/>
                        </a:rPr>
                        <a:t>Medios de Verificación</a:t>
                      </a:r>
                      <a:endParaRPr lang="es-CL" sz="1400" b="0" dirty="0">
                        <a:solidFill>
                          <a:srgbClr val="0070C0"/>
                        </a:solidFill>
                        <a:effectLst/>
                        <a:latin typeface="+mn-lt"/>
                        <a:ea typeface="Times New Roman"/>
                      </a:endParaRPr>
                    </a:p>
                  </a:txBody>
                  <a:tcPr marL="42328" marR="42328" marT="0" marB="0" anchor="ctr">
                    <a:solidFill>
                      <a:schemeClr val="accent1">
                        <a:lumMod val="20000"/>
                        <a:lumOff val="80000"/>
                      </a:schemeClr>
                    </a:solidFill>
                  </a:tcPr>
                </a:tc>
                <a:tc>
                  <a:txBody>
                    <a:bodyPr/>
                    <a:lstStyle/>
                    <a:p>
                      <a:pPr>
                        <a:spcAft>
                          <a:spcPts val="0"/>
                        </a:spcAft>
                      </a:pPr>
                      <a:endParaRPr lang="es-CL" sz="1400" b="0" dirty="0">
                        <a:solidFill>
                          <a:srgbClr val="0070C0"/>
                        </a:solidFill>
                        <a:effectLst/>
                        <a:latin typeface="+mn-lt"/>
                        <a:ea typeface="Times New Roman"/>
                      </a:endParaRPr>
                    </a:p>
                  </a:txBody>
                  <a:tcPr marL="42328" marR="42328" marT="0" marB="0" anchor="ctr">
                    <a:solidFill>
                      <a:schemeClr val="accent1">
                        <a:lumMod val="20000"/>
                        <a:lumOff val="80000"/>
                      </a:schemeClr>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CL" sz="1400" b="0" dirty="0" smtClean="0">
                          <a:solidFill>
                            <a:srgbClr val="0070C0"/>
                          </a:solidFill>
                          <a:effectLst/>
                          <a:latin typeface="+mn-lt"/>
                          <a:ea typeface="Times New Roman"/>
                        </a:rPr>
                        <a:t>Informe del</a:t>
                      </a:r>
                      <a:r>
                        <a:rPr lang="es-CL" sz="1400" b="0" baseline="0" dirty="0" smtClean="0">
                          <a:solidFill>
                            <a:srgbClr val="0070C0"/>
                          </a:solidFill>
                          <a:effectLst/>
                          <a:latin typeface="+mn-lt"/>
                          <a:ea typeface="Times New Roman"/>
                        </a:rPr>
                        <a:t> Director del Establecimiento basado en el Sistema </a:t>
                      </a:r>
                      <a:r>
                        <a:rPr lang="es-CL" sz="1400" b="0" baseline="0" dirty="0" err="1" smtClean="0">
                          <a:solidFill>
                            <a:srgbClr val="0070C0"/>
                          </a:solidFill>
                          <a:effectLst/>
                          <a:latin typeface="+mn-lt"/>
                          <a:ea typeface="Times New Roman"/>
                        </a:rPr>
                        <a:t>Datamart-Sigges</a:t>
                      </a:r>
                      <a:r>
                        <a:rPr lang="es-CL" sz="1400" b="0" baseline="0" dirty="0" smtClean="0">
                          <a:solidFill>
                            <a:srgbClr val="0070C0"/>
                          </a:solidFill>
                          <a:effectLst/>
                          <a:latin typeface="+mn-lt"/>
                          <a:ea typeface="Times New Roman"/>
                        </a:rPr>
                        <a:t>, validado por el monitor </a:t>
                      </a:r>
                      <a:r>
                        <a:rPr lang="es-CL" sz="1400" b="0" baseline="0" dirty="0" err="1" smtClean="0">
                          <a:solidFill>
                            <a:srgbClr val="0070C0"/>
                          </a:solidFill>
                          <a:effectLst/>
                          <a:latin typeface="+mn-lt"/>
                          <a:ea typeface="Times New Roman"/>
                        </a:rPr>
                        <a:t>Sigges</a:t>
                      </a:r>
                      <a:r>
                        <a:rPr lang="es-CL" sz="1400" b="0" baseline="0" dirty="0" smtClean="0">
                          <a:solidFill>
                            <a:srgbClr val="0070C0"/>
                          </a:solidFill>
                          <a:effectLst/>
                          <a:latin typeface="+mn-lt"/>
                          <a:ea typeface="Times New Roman"/>
                        </a:rPr>
                        <a:t> o Encargado GES del SS, según corresponda.</a:t>
                      </a:r>
                      <a:endParaRPr lang="es-CL" sz="1600" b="0" dirty="0" smtClean="0">
                        <a:solidFill>
                          <a:srgbClr val="0070C0"/>
                        </a:solidFill>
                        <a:effectLst/>
                        <a:latin typeface="+mn-lt"/>
                        <a:ea typeface="Times New Roman"/>
                      </a:endParaRPr>
                    </a:p>
                  </a:txBody>
                  <a:tcPr marL="42328" marR="42328" marT="0" marB="0" anchor="ctr">
                    <a:solidFill>
                      <a:schemeClr val="accent1">
                        <a:lumMod val="20000"/>
                        <a:lumOff val="80000"/>
                      </a:schemeClr>
                    </a:solidFill>
                  </a:tcPr>
                </a:tc>
              </a:tr>
              <a:tr h="1355273">
                <a:tc>
                  <a:txBody>
                    <a:bodyPr/>
                    <a:lstStyle/>
                    <a:p>
                      <a:pPr>
                        <a:spcAft>
                          <a:spcPts val="0"/>
                        </a:spcAft>
                      </a:pPr>
                      <a:r>
                        <a:rPr lang="es-ES_tradnl" sz="1400" b="0" dirty="0" smtClean="0">
                          <a:solidFill>
                            <a:srgbClr val="0070C0"/>
                          </a:solidFill>
                          <a:effectLst/>
                          <a:latin typeface="+mn-lt"/>
                          <a:ea typeface="Times New Roman"/>
                        </a:rPr>
                        <a:t>Supuestos</a:t>
                      </a:r>
                      <a:endParaRPr lang="es-CL" sz="1400" b="0" dirty="0">
                        <a:solidFill>
                          <a:srgbClr val="0070C0"/>
                        </a:solidFill>
                        <a:effectLst/>
                        <a:latin typeface="+mn-lt"/>
                        <a:ea typeface="Times New Roman"/>
                      </a:endParaRPr>
                    </a:p>
                  </a:txBody>
                  <a:tcPr marL="42328" marR="42328" marT="0" marB="0" anchor="ctr">
                    <a:solidFill>
                      <a:schemeClr val="accent1">
                        <a:lumMod val="20000"/>
                        <a:lumOff val="80000"/>
                      </a:schemeClr>
                    </a:solidFill>
                  </a:tcPr>
                </a:tc>
                <a:tc>
                  <a:txBody>
                    <a:bodyPr/>
                    <a:lstStyle/>
                    <a:p>
                      <a:pPr>
                        <a:spcAft>
                          <a:spcPts val="0"/>
                        </a:spcAft>
                      </a:pPr>
                      <a:endParaRPr lang="es-CL" sz="1400" b="0" dirty="0">
                        <a:solidFill>
                          <a:srgbClr val="0070C0"/>
                        </a:solidFill>
                        <a:effectLst/>
                        <a:latin typeface="+mn-lt"/>
                        <a:ea typeface="Times New Roman"/>
                      </a:endParaRPr>
                    </a:p>
                  </a:txBody>
                  <a:tcPr marL="42328" marR="42328" marT="0" marB="0" anchor="ctr">
                    <a:solidFill>
                      <a:schemeClr val="accent1">
                        <a:lumMod val="20000"/>
                        <a:lumOff val="80000"/>
                      </a:schemeClr>
                    </a:solidFill>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s-ES_tradnl" sz="1400" b="0" dirty="0" smtClean="0">
                          <a:solidFill>
                            <a:srgbClr val="0070C0"/>
                          </a:solidFill>
                          <a:effectLst/>
                          <a:latin typeface="+mn-lt"/>
                        </a:rPr>
                        <a:t>Aquellos casos diagnosticados y confirmados que no puedan ser resueltos por el establecimiento,</a:t>
                      </a:r>
                      <a:r>
                        <a:rPr lang="es-ES_tradnl" sz="1400" b="0" baseline="0" dirty="0" smtClean="0">
                          <a:solidFill>
                            <a:srgbClr val="0070C0"/>
                          </a:solidFill>
                          <a:effectLst/>
                          <a:latin typeface="+mn-lt"/>
                        </a:rPr>
                        <a:t> deberán ser derivados inmediatamente a la red definida para ello.</a:t>
                      </a:r>
                      <a:endParaRPr lang="es-CL" sz="1400" b="0" dirty="0" smtClean="0">
                        <a:solidFill>
                          <a:srgbClr val="0070C0"/>
                        </a:solidFill>
                        <a:effectLst/>
                        <a:latin typeface="+mn-lt"/>
                      </a:endParaRPr>
                    </a:p>
                  </a:txBody>
                  <a:tcPr marL="42328" marR="42328" marT="0" marB="0" anchor="ctr">
                    <a:solidFill>
                      <a:schemeClr val="accent1">
                        <a:lumMod val="20000"/>
                        <a:lumOff val="80000"/>
                      </a:schemeClr>
                    </a:solidFill>
                  </a:tcP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1737435549"/>
              </p:ext>
            </p:extLst>
          </p:nvPr>
        </p:nvGraphicFramePr>
        <p:xfrm>
          <a:off x="3851920" y="1744266"/>
          <a:ext cx="3480048" cy="1645920"/>
        </p:xfrm>
        <a:graphic>
          <a:graphicData uri="http://schemas.openxmlformats.org/drawingml/2006/table">
            <a:tbl>
              <a:tblPr firstRow="1" bandRow="1">
                <a:tableStyleId>{5C22544A-7EE6-4342-B048-85BDC9FD1C3A}</a:tableStyleId>
              </a:tblPr>
              <a:tblGrid>
                <a:gridCol w="1418433"/>
                <a:gridCol w="2061615"/>
              </a:tblGrid>
              <a:tr h="252028">
                <a:tc>
                  <a:txBody>
                    <a:bodyPr/>
                    <a:lstStyle/>
                    <a:p>
                      <a:r>
                        <a:rPr lang="es-ES_tradnl" sz="1200" b="1" dirty="0" smtClean="0"/>
                        <a:t>Porcentaje meta</a:t>
                      </a:r>
                      <a:endParaRPr lang="es-CL" sz="1200" b="1" dirty="0"/>
                    </a:p>
                  </a:txBody>
                  <a:tcPr/>
                </a:tc>
                <a:tc>
                  <a:txBody>
                    <a:bodyPr/>
                    <a:lstStyle/>
                    <a:p>
                      <a:r>
                        <a:rPr lang="es-ES_tradnl" sz="1200" b="1" dirty="0" smtClean="0"/>
                        <a:t>Índice de Cumplimiento</a:t>
                      </a:r>
                      <a:endParaRPr lang="es-CL" sz="1200" b="1" dirty="0"/>
                    </a:p>
                  </a:txBody>
                  <a:tcPr/>
                </a:tc>
              </a:tr>
              <a:tr h="252028">
                <a:tc>
                  <a:txBody>
                    <a:bodyPr/>
                    <a:lstStyle/>
                    <a:p>
                      <a:pPr algn="ctr"/>
                      <a:r>
                        <a:rPr lang="es-ES_tradnl" sz="1200" dirty="0" smtClean="0"/>
                        <a:t>0 %</a:t>
                      </a:r>
                      <a:endParaRPr lang="es-CL" sz="1200" dirty="0"/>
                    </a:p>
                  </a:txBody>
                  <a:tcPr/>
                </a:tc>
                <a:tc>
                  <a:txBody>
                    <a:bodyPr/>
                    <a:lstStyle/>
                    <a:p>
                      <a:r>
                        <a:rPr lang="es-ES_tradnl" sz="1200" dirty="0" smtClean="0"/>
                        <a:t>X &lt; 95.00%</a:t>
                      </a:r>
                      <a:endParaRPr lang="es-CL" sz="1200" dirty="0"/>
                    </a:p>
                  </a:txBody>
                  <a:tcPr/>
                </a:tc>
              </a:tr>
              <a:tr h="252028">
                <a:tc>
                  <a:txBody>
                    <a:bodyPr/>
                    <a:lstStyle/>
                    <a:p>
                      <a:pPr algn="ctr"/>
                      <a:r>
                        <a:rPr lang="es-ES_tradnl" sz="1200" dirty="0" smtClean="0"/>
                        <a:t>2,5%</a:t>
                      </a:r>
                      <a:endParaRPr lang="es-CL" sz="1200" dirty="0"/>
                    </a:p>
                  </a:txBody>
                  <a:tcPr/>
                </a:tc>
                <a:tc>
                  <a:txBody>
                    <a:bodyPr/>
                    <a:lstStyle/>
                    <a:p>
                      <a:r>
                        <a:rPr lang="es-ES_tradnl" sz="1200" dirty="0" smtClean="0"/>
                        <a:t>X ≥ 95,00% y &lt; 96,68 %</a:t>
                      </a:r>
                      <a:endParaRPr lang="es-CL" sz="1200" dirty="0"/>
                    </a:p>
                  </a:txBody>
                  <a:tcPr/>
                </a:tc>
              </a:tr>
              <a:tr h="252028">
                <a:tc>
                  <a:txBody>
                    <a:bodyPr/>
                    <a:lstStyle/>
                    <a:p>
                      <a:pPr algn="ctr"/>
                      <a:r>
                        <a:rPr lang="es-ES_tradnl" sz="1200" dirty="0" smtClean="0"/>
                        <a:t>5,0%</a:t>
                      </a:r>
                      <a:endParaRPr lang="es-CL" sz="1200" dirty="0"/>
                    </a:p>
                  </a:txBody>
                  <a:tcPr/>
                </a:tc>
                <a:tc>
                  <a:txBody>
                    <a:bodyPr/>
                    <a:lstStyle/>
                    <a:p>
                      <a:r>
                        <a:rPr lang="es-ES_tradnl" sz="1200" dirty="0" smtClean="0"/>
                        <a:t>X ≥ 96,68% y &lt; 98,34%</a:t>
                      </a:r>
                      <a:endParaRPr lang="es-CL" sz="1200" dirty="0"/>
                    </a:p>
                  </a:txBody>
                  <a:tcPr/>
                </a:tc>
              </a:tr>
              <a:tr h="252028">
                <a:tc>
                  <a:txBody>
                    <a:bodyPr/>
                    <a:lstStyle/>
                    <a:p>
                      <a:pPr algn="ctr"/>
                      <a:r>
                        <a:rPr lang="es-ES_tradnl" sz="1200" dirty="0" smtClean="0"/>
                        <a:t>7,5 %</a:t>
                      </a:r>
                      <a:endParaRPr lang="es-CL" sz="1200" dirty="0"/>
                    </a:p>
                  </a:txBody>
                  <a:tcPr/>
                </a:tc>
                <a:tc>
                  <a:txBody>
                    <a:bodyPr/>
                    <a:lstStyle/>
                    <a:p>
                      <a:r>
                        <a:rPr lang="es-ES_tradnl" sz="1200" dirty="0" smtClean="0"/>
                        <a:t>X ≥ 98,34% y &lt; 100,00%</a:t>
                      </a:r>
                      <a:endParaRPr lang="es-CL" sz="1200" dirty="0"/>
                    </a:p>
                  </a:txBody>
                  <a:tcPr/>
                </a:tc>
              </a:tr>
              <a:tr h="252028">
                <a:tc>
                  <a:txBody>
                    <a:bodyPr/>
                    <a:lstStyle/>
                    <a:p>
                      <a:pPr algn="ctr"/>
                      <a:r>
                        <a:rPr lang="es-ES_tradnl" sz="1200" dirty="0" smtClean="0"/>
                        <a:t>10%</a:t>
                      </a:r>
                      <a:endParaRPr lang="es-CL" sz="1200" dirty="0"/>
                    </a:p>
                  </a:txBody>
                  <a:tcPr/>
                </a:tc>
                <a:tc>
                  <a:txBody>
                    <a:bodyPr/>
                    <a:lstStyle/>
                    <a:p>
                      <a:r>
                        <a:rPr lang="es-ES_tradnl" sz="1200" dirty="0" smtClean="0"/>
                        <a:t>X = 100,00%</a:t>
                      </a:r>
                      <a:endParaRPr lang="es-CL" sz="1200" dirty="0"/>
                    </a:p>
                  </a:txBody>
                  <a:tcPr/>
                </a:tc>
              </a:tr>
            </a:tbl>
          </a:graphicData>
        </a:graphic>
      </p:graphicFrame>
    </p:spTree>
    <p:extLst>
      <p:ext uri="{BB962C8B-B14F-4D97-AF65-F5344CB8AC3E}">
        <p14:creationId xmlns:p14="http://schemas.microsoft.com/office/powerpoint/2010/main" val="3133737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828349436"/>
              </p:ext>
            </p:extLst>
          </p:nvPr>
        </p:nvGraphicFramePr>
        <p:xfrm>
          <a:off x="683568" y="692696"/>
          <a:ext cx="7920880" cy="5369605"/>
        </p:xfrm>
        <a:graphic>
          <a:graphicData uri="http://schemas.openxmlformats.org/drawingml/2006/table">
            <a:tbl>
              <a:tblPr firstRow="1" firstCol="1" bandRow="1">
                <a:tableStyleId>{5C22544A-7EE6-4342-B048-85BDC9FD1C3A}</a:tableStyleId>
              </a:tblPr>
              <a:tblGrid>
                <a:gridCol w="864096"/>
                <a:gridCol w="1080120"/>
                <a:gridCol w="5976664"/>
              </a:tblGrid>
              <a:tr h="720079">
                <a:tc gridSpan="2">
                  <a:txBody>
                    <a:bodyPr/>
                    <a:lstStyle/>
                    <a:p>
                      <a:pPr algn="just">
                        <a:spcAft>
                          <a:spcPts val="0"/>
                        </a:spcAft>
                      </a:pPr>
                      <a:r>
                        <a:rPr lang="es-ES" sz="1400" baseline="0" dirty="0" smtClean="0">
                          <a:solidFill>
                            <a:schemeClr val="bg1"/>
                          </a:solidFill>
                          <a:effectLst/>
                          <a:latin typeface="+mj-lt"/>
                        </a:rPr>
                        <a:t>1.2  Incrementar los niveles de satisfacción </a:t>
                      </a:r>
                      <a:r>
                        <a:rPr lang="es-ES" sz="1400" baseline="0" dirty="0">
                          <a:solidFill>
                            <a:schemeClr val="bg1"/>
                          </a:solidFill>
                          <a:effectLst/>
                          <a:latin typeface="+mj-lt"/>
                        </a:rPr>
                        <a:t>usuaria del </a:t>
                      </a:r>
                      <a:r>
                        <a:rPr lang="es-ES" sz="1400" baseline="0" dirty="0" smtClean="0">
                          <a:solidFill>
                            <a:schemeClr val="bg1"/>
                          </a:solidFill>
                          <a:effectLst/>
                          <a:latin typeface="+mj-lt"/>
                        </a:rPr>
                        <a:t>establecimiento</a:t>
                      </a:r>
                      <a:endParaRPr lang="es-CL" sz="1200" baseline="0" dirty="0">
                        <a:solidFill>
                          <a:schemeClr val="bg1"/>
                        </a:solidFill>
                        <a:effectLst/>
                        <a:latin typeface="Times New Roman"/>
                        <a:ea typeface="Times New Roman"/>
                      </a:endParaRPr>
                    </a:p>
                  </a:txBody>
                  <a:tcPr marL="21940" marR="21940" marT="0" marB="0" anchor="ctr">
                    <a:solidFill>
                      <a:schemeClr val="accent1"/>
                    </a:solidFill>
                  </a:tcPr>
                </a:tc>
                <a:tc hMerge="1">
                  <a:txBody>
                    <a:bodyPr/>
                    <a:lstStyle/>
                    <a:p>
                      <a:endParaRPr lang="es-CL"/>
                    </a:p>
                  </a:txBody>
                  <a:tcPr/>
                </a:tc>
                <a:tc>
                  <a:txBody>
                    <a:bodyPr/>
                    <a:lstStyle/>
                    <a:p>
                      <a:pPr algn="ctr">
                        <a:spcAft>
                          <a:spcPts val="0"/>
                        </a:spcAft>
                      </a:pPr>
                      <a:r>
                        <a:rPr lang="es-ES" sz="1200" baseline="0" dirty="0">
                          <a:solidFill>
                            <a:schemeClr val="bg1"/>
                          </a:solidFill>
                          <a:effectLst/>
                        </a:rPr>
                        <a:t>Alcances</a:t>
                      </a:r>
                      <a:endParaRPr lang="es-CL" sz="1200" baseline="0" dirty="0">
                        <a:solidFill>
                          <a:schemeClr val="bg1"/>
                        </a:solidFill>
                        <a:effectLst/>
                        <a:latin typeface="Times New Roman"/>
                        <a:ea typeface="Times New Roman"/>
                      </a:endParaRPr>
                    </a:p>
                  </a:txBody>
                  <a:tcPr marL="21940" marR="21940" marT="0" marB="0" anchor="ctr">
                    <a:solidFill>
                      <a:schemeClr val="accent1"/>
                    </a:solidFill>
                  </a:tcPr>
                </a:tc>
              </a:tr>
              <a:tr h="936104">
                <a:tc>
                  <a:txBody>
                    <a:bodyPr/>
                    <a:lstStyle/>
                    <a:p>
                      <a:pPr>
                        <a:spcAft>
                          <a:spcPts val="0"/>
                        </a:spcAft>
                      </a:pPr>
                      <a:r>
                        <a:rPr lang="es-ES" sz="1200" baseline="0" dirty="0">
                          <a:solidFill>
                            <a:srgbClr val="0B50B5"/>
                          </a:solidFill>
                          <a:effectLst/>
                        </a:rPr>
                        <a:t>Fórmula de Cálculo</a:t>
                      </a:r>
                      <a:endParaRPr lang="es-CL" sz="1200" baseline="0" dirty="0">
                        <a:solidFill>
                          <a:srgbClr val="0B50B5"/>
                        </a:solidFill>
                        <a:effectLst/>
                        <a:latin typeface="Times New Roman"/>
                        <a:ea typeface="Times New Roman"/>
                      </a:endParaRPr>
                    </a:p>
                  </a:txBody>
                  <a:tcPr marL="21940" marR="21940" marT="0" marB="0" anchor="ctr">
                    <a:solidFill>
                      <a:schemeClr val="accent1">
                        <a:lumMod val="20000"/>
                        <a:lumOff val="80000"/>
                      </a:schemeClr>
                    </a:solidFill>
                  </a:tcPr>
                </a:tc>
                <a:tc>
                  <a:txBody>
                    <a:bodyPr/>
                    <a:lstStyle/>
                    <a:p>
                      <a:pPr algn="l">
                        <a:spcAft>
                          <a:spcPts val="0"/>
                        </a:spcAft>
                      </a:pPr>
                      <a:endParaRPr lang="es-CL" sz="1400" baseline="0" dirty="0">
                        <a:solidFill>
                          <a:srgbClr val="0B50B5"/>
                        </a:solidFill>
                        <a:effectLst/>
                        <a:latin typeface="Times New Roman"/>
                        <a:ea typeface="Times New Roman"/>
                      </a:endParaRPr>
                    </a:p>
                  </a:txBody>
                  <a:tcPr marL="21940" marR="21940" marT="0" marB="0" anchor="ctr"/>
                </a:tc>
                <a:tc>
                  <a:txBody>
                    <a:bodyPr/>
                    <a:lstStyle/>
                    <a:p>
                      <a:pPr algn="l">
                        <a:spcAft>
                          <a:spcPts val="0"/>
                        </a:spcAft>
                      </a:pPr>
                      <a:r>
                        <a:rPr lang="es-CL" sz="1400" baseline="0" dirty="0" smtClean="0">
                          <a:solidFill>
                            <a:srgbClr val="0B50B5"/>
                          </a:solidFill>
                          <a:effectLst/>
                          <a:latin typeface="Times New Roman"/>
                          <a:ea typeface="Times New Roman"/>
                        </a:rPr>
                        <a:t>(Puntaje obtenido en la encuesta de satisfacción usuaria año n – Puntaje obtenido en la encuesta año n-1)/(Puntaje obtenido en la encuesta año n-1)</a:t>
                      </a:r>
                      <a:endParaRPr lang="es-CL" sz="1400" baseline="0" dirty="0">
                        <a:solidFill>
                          <a:srgbClr val="0B50B5"/>
                        </a:solidFill>
                        <a:effectLst/>
                        <a:latin typeface="Times New Roman"/>
                        <a:ea typeface="Times New Roman"/>
                      </a:endParaRPr>
                    </a:p>
                  </a:txBody>
                  <a:tcPr marL="21940" marR="21940" marT="0" marB="0" anchor="ctr"/>
                </a:tc>
              </a:tr>
              <a:tr h="1788236">
                <a:tc rowSpan="2">
                  <a:txBody>
                    <a:bodyPr/>
                    <a:lstStyle/>
                    <a:p>
                      <a:pPr>
                        <a:spcAft>
                          <a:spcPts val="0"/>
                        </a:spcAft>
                      </a:pPr>
                      <a:r>
                        <a:rPr lang="es-ES" sz="1200" baseline="0" dirty="0">
                          <a:solidFill>
                            <a:srgbClr val="0B50B5"/>
                          </a:solidFill>
                          <a:effectLst/>
                        </a:rPr>
                        <a:t>Metas: </a:t>
                      </a:r>
                      <a:endParaRPr lang="es-CL" sz="1200" baseline="0" dirty="0">
                        <a:solidFill>
                          <a:srgbClr val="0B50B5"/>
                        </a:solidFill>
                        <a:effectLst/>
                        <a:latin typeface="Times New Roman"/>
                        <a:ea typeface="Times New Roman"/>
                      </a:endParaRPr>
                    </a:p>
                  </a:txBody>
                  <a:tcPr marL="21940" marR="21940" marT="0" marB="0" anchor="ctr">
                    <a:solidFill>
                      <a:schemeClr val="accent1">
                        <a:lumMod val="20000"/>
                        <a:lumOff val="80000"/>
                      </a:schemeClr>
                    </a:solidFill>
                  </a:tcPr>
                </a:tc>
                <a:tc rowSpan="2">
                  <a:txBody>
                    <a:bodyPr/>
                    <a:lstStyle/>
                    <a:p>
                      <a:pPr algn="just">
                        <a:spcAft>
                          <a:spcPts val="0"/>
                        </a:spcAft>
                      </a:pPr>
                      <a:r>
                        <a:rPr lang="es-ES" sz="1400" baseline="0" dirty="0">
                          <a:solidFill>
                            <a:srgbClr val="0B50B5"/>
                          </a:solidFill>
                          <a:effectLst/>
                        </a:rPr>
                        <a:t>Año 1: %</a:t>
                      </a:r>
                      <a:endParaRPr lang="es-CL" sz="1400" baseline="0" dirty="0">
                        <a:solidFill>
                          <a:srgbClr val="0B50B5"/>
                        </a:solidFill>
                        <a:effectLst/>
                      </a:endParaRPr>
                    </a:p>
                    <a:p>
                      <a:pPr algn="just">
                        <a:spcAft>
                          <a:spcPts val="0"/>
                        </a:spcAft>
                      </a:pPr>
                      <a:r>
                        <a:rPr lang="es-ES" sz="1400" baseline="0" dirty="0">
                          <a:solidFill>
                            <a:srgbClr val="0B50B5"/>
                          </a:solidFill>
                          <a:effectLst/>
                        </a:rPr>
                        <a:t>Año 2: %</a:t>
                      </a:r>
                      <a:endParaRPr lang="es-CL" sz="1400" baseline="0" dirty="0">
                        <a:solidFill>
                          <a:srgbClr val="0B50B5"/>
                        </a:solidFill>
                        <a:effectLst/>
                      </a:endParaRPr>
                    </a:p>
                    <a:p>
                      <a:pPr algn="just">
                        <a:spcAft>
                          <a:spcPts val="0"/>
                        </a:spcAft>
                      </a:pPr>
                      <a:r>
                        <a:rPr lang="es-ES" sz="1400" baseline="0" dirty="0">
                          <a:solidFill>
                            <a:srgbClr val="0B50B5"/>
                          </a:solidFill>
                          <a:effectLst/>
                        </a:rPr>
                        <a:t>Año 3: %</a:t>
                      </a:r>
                      <a:endParaRPr lang="es-CL" sz="1400" baseline="0" dirty="0">
                        <a:solidFill>
                          <a:srgbClr val="0B50B5"/>
                        </a:solidFill>
                        <a:effectLst/>
                        <a:latin typeface="Times New Roman"/>
                        <a:ea typeface="Times New Roman"/>
                      </a:endParaRPr>
                    </a:p>
                  </a:txBody>
                  <a:tcPr marL="21940" marR="21940" marT="0" marB="0" anchor="ctr"/>
                </a:tc>
                <a:tc>
                  <a:txBody>
                    <a:bodyPr/>
                    <a:lstStyle/>
                    <a:p>
                      <a:pPr algn="just">
                        <a:spcAft>
                          <a:spcPts val="0"/>
                        </a:spcAft>
                      </a:pPr>
                      <a:r>
                        <a:rPr lang="es-ES" sz="1400" baseline="0" dirty="0">
                          <a:solidFill>
                            <a:srgbClr val="0B50B5"/>
                          </a:solidFill>
                          <a:effectLst/>
                        </a:rPr>
                        <a:t>Se considera como valor de Línea base el resultado obtenido de la aplicación del instrumento  utilizado en el año anterior a la evaluación del Convenio, ya sea, </a:t>
                      </a:r>
                      <a:r>
                        <a:rPr lang="es-ES" sz="1400" baseline="0" dirty="0" err="1">
                          <a:solidFill>
                            <a:srgbClr val="0B50B5"/>
                          </a:solidFill>
                          <a:effectLst/>
                        </a:rPr>
                        <a:t>Adimark</a:t>
                      </a:r>
                      <a:r>
                        <a:rPr lang="es-ES" sz="1400" baseline="0" dirty="0">
                          <a:solidFill>
                            <a:srgbClr val="0B50B5"/>
                          </a:solidFill>
                          <a:effectLst/>
                        </a:rPr>
                        <a:t> u otra definida por la Subsecretaria de Redes Asistenciales o el Servicio de Salud respectivo, validada por  el Departamento de </a:t>
                      </a:r>
                      <a:r>
                        <a:rPr lang="es-ES" sz="1400" baseline="0" dirty="0" smtClean="0">
                          <a:solidFill>
                            <a:srgbClr val="0B50B5"/>
                          </a:solidFill>
                          <a:effectLst/>
                        </a:rPr>
                        <a:t>Participación </a:t>
                      </a:r>
                      <a:r>
                        <a:rPr lang="es-ES" sz="1400" baseline="0" dirty="0">
                          <a:solidFill>
                            <a:srgbClr val="0B50B5"/>
                          </a:solidFill>
                          <a:effectLst/>
                        </a:rPr>
                        <a:t>S</a:t>
                      </a:r>
                      <a:r>
                        <a:rPr lang="es-ES" sz="1400" baseline="0" dirty="0" smtClean="0">
                          <a:solidFill>
                            <a:srgbClr val="0B50B5"/>
                          </a:solidFill>
                          <a:effectLst/>
                        </a:rPr>
                        <a:t>ocial </a:t>
                      </a:r>
                      <a:r>
                        <a:rPr lang="es-ES" sz="1400" baseline="0" dirty="0">
                          <a:solidFill>
                            <a:srgbClr val="0B50B5"/>
                          </a:solidFill>
                          <a:effectLst/>
                        </a:rPr>
                        <a:t>del Ministerio de Salud, que deberá considerar instrumento de medición, metodología y población objetivo. </a:t>
                      </a:r>
                      <a:endParaRPr lang="es-CL" sz="1400" baseline="0" dirty="0">
                        <a:solidFill>
                          <a:srgbClr val="0B50B5"/>
                        </a:solidFill>
                        <a:effectLst/>
                      </a:endParaRPr>
                    </a:p>
                    <a:p>
                      <a:pPr algn="just">
                        <a:spcAft>
                          <a:spcPts val="0"/>
                        </a:spcAft>
                      </a:pPr>
                      <a:r>
                        <a:rPr lang="es-ES" sz="1400" baseline="0" dirty="0">
                          <a:solidFill>
                            <a:srgbClr val="0B50B5"/>
                          </a:solidFill>
                          <a:effectLst/>
                        </a:rPr>
                        <a:t> </a:t>
                      </a:r>
                      <a:endParaRPr lang="es-CL" sz="1400" baseline="0" dirty="0">
                        <a:solidFill>
                          <a:srgbClr val="0B50B5"/>
                        </a:solidFill>
                        <a:effectLst/>
                      </a:endParaRPr>
                    </a:p>
                    <a:p>
                      <a:pPr algn="just">
                        <a:spcAft>
                          <a:spcPts val="0"/>
                        </a:spcAft>
                      </a:pPr>
                      <a:r>
                        <a:rPr lang="es-ES" sz="1400" baseline="0" dirty="0">
                          <a:solidFill>
                            <a:srgbClr val="0B50B5"/>
                          </a:solidFill>
                          <a:effectLst/>
                        </a:rPr>
                        <a:t>La meta del Año 1 se calculará respecto a los resultados de línea base año 2011, y se definirá según la siguiente tabla</a:t>
                      </a:r>
                      <a:r>
                        <a:rPr lang="es-ES" sz="1400" baseline="0" dirty="0" smtClean="0">
                          <a:solidFill>
                            <a:srgbClr val="0B50B5"/>
                          </a:solidFill>
                          <a:effectLst/>
                        </a:rPr>
                        <a:t>:</a:t>
                      </a:r>
                      <a:endParaRPr lang="es-CL" sz="1400" baseline="0" dirty="0">
                        <a:solidFill>
                          <a:srgbClr val="0B50B5"/>
                        </a:solidFill>
                        <a:effectLst/>
                      </a:endParaRPr>
                    </a:p>
                  </a:txBody>
                  <a:tcPr marL="21940" marR="21940" marT="0" marB="0" anchor="ctr"/>
                </a:tc>
              </a:tr>
              <a:tr h="1659821">
                <a:tc vMerge="1">
                  <a:txBody>
                    <a:bodyPr/>
                    <a:lstStyle/>
                    <a:p>
                      <a:pPr algn="ctr">
                        <a:spcAft>
                          <a:spcPts val="0"/>
                        </a:spcAft>
                      </a:pPr>
                      <a:endParaRPr lang="es-CL" sz="1100" dirty="0">
                        <a:effectLst/>
                        <a:latin typeface="Times New Roman"/>
                        <a:ea typeface="Times New Roman"/>
                      </a:endParaRPr>
                    </a:p>
                  </a:txBody>
                  <a:tcPr marL="21940" marR="21940" marT="0" marB="0"/>
                </a:tc>
                <a:tc vMerge="1">
                  <a:txBody>
                    <a:bodyPr/>
                    <a:lstStyle/>
                    <a:p>
                      <a:pPr algn="ctr">
                        <a:spcAft>
                          <a:spcPts val="0"/>
                        </a:spcAft>
                      </a:pPr>
                      <a:endParaRPr lang="es-CL" sz="1100" dirty="0">
                        <a:effectLst/>
                        <a:latin typeface="Times New Roman"/>
                        <a:ea typeface="Times New Roman"/>
                      </a:endParaRPr>
                    </a:p>
                  </a:txBody>
                  <a:tcPr marL="21940" marR="21940" marT="0" marB="0"/>
                </a:tc>
                <a:tc>
                  <a:txBody>
                    <a:bodyPr/>
                    <a:lstStyle/>
                    <a:p>
                      <a:pPr marL="0" indent="0">
                        <a:buNone/>
                      </a:pPr>
                      <a:endParaRPr lang="es-CL" sz="1400" kern="1200" baseline="0" dirty="0">
                        <a:solidFill>
                          <a:srgbClr val="0B50B5"/>
                        </a:solidFill>
                        <a:latin typeface="+mn-lt"/>
                        <a:ea typeface="+mn-ea"/>
                        <a:cs typeface="+mn-cs"/>
                      </a:endParaRPr>
                    </a:p>
                  </a:txBody>
                  <a:tcPr marL="29253" marR="29253" marT="14627" marB="14627"/>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593044537"/>
              </p:ext>
            </p:extLst>
          </p:nvPr>
        </p:nvGraphicFramePr>
        <p:xfrm>
          <a:off x="3419872" y="4509120"/>
          <a:ext cx="3888432" cy="1478010"/>
        </p:xfrm>
        <a:graphic>
          <a:graphicData uri="http://schemas.openxmlformats.org/drawingml/2006/table">
            <a:tbl>
              <a:tblPr firstRow="1" bandRow="1">
                <a:tableStyleId>{5C22544A-7EE6-4342-B048-85BDC9FD1C3A}</a:tableStyleId>
              </a:tblPr>
              <a:tblGrid>
                <a:gridCol w="2232247"/>
                <a:gridCol w="1656185"/>
              </a:tblGrid>
              <a:tr h="309354">
                <a:tc>
                  <a:txBody>
                    <a:bodyPr/>
                    <a:lstStyle/>
                    <a:p>
                      <a:r>
                        <a:rPr lang="es-ES_tradnl" sz="800" dirty="0" smtClean="0"/>
                        <a:t>Porcentaje obtenido por Establecimiento</a:t>
                      </a:r>
                      <a:r>
                        <a:rPr lang="es-ES_tradnl" sz="800" baseline="0" dirty="0" smtClean="0"/>
                        <a:t> </a:t>
                      </a:r>
                      <a:endParaRPr lang="es-CL" sz="800" dirty="0"/>
                    </a:p>
                  </a:txBody>
                  <a:tcPr/>
                </a:tc>
                <a:tc>
                  <a:txBody>
                    <a:bodyPr/>
                    <a:lstStyle/>
                    <a:p>
                      <a:pPr marL="0" algn="l" defTabSz="457200" rtl="0" eaLnBrk="1" latinLnBrk="0" hangingPunct="1"/>
                      <a:r>
                        <a:rPr lang="es-ES_tradnl" sz="800" b="1" kern="1200" dirty="0" smtClean="0">
                          <a:solidFill>
                            <a:schemeClr val="lt1"/>
                          </a:solidFill>
                          <a:latin typeface="+mn-lt"/>
                          <a:ea typeface="+mn-ea"/>
                          <a:cs typeface="+mn-cs"/>
                        </a:rPr>
                        <a:t>Porcentaje de cumplimiento</a:t>
                      </a:r>
                      <a:endParaRPr lang="es-CL" sz="800" b="1" kern="1200" dirty="0">
                        <a:solidFill>
                          <a:schemeClr val="lt1"/>
                        </a:solidFill>
                        <a:latin typeface="+mn-lt"/>
                        <a:ea typeface="+mn-ea"/>
                        <a:cs typeface="+mn-cs"/>
                      </a:endParaRPr>
                    </a:p>
                  </a:txBody>
                  <a:tcPr/>
                </a:tc>
              </a:tr>
              <a:tr h="296284">
                <a:tc>
                  <a:txBody>
                    <a:bodyPr/>
                    <a:lstStyle/>
                    <a:p>
                      <a:r>
                        <a:rPr lang="es-CL" sz="800" dirty="0" smtClean="0"/>
                        <a:t>Establecimientos ≤ 60%</a:t>
                      </a:r>
                      <a:endParaRPr lang="es-CL" sz="800" dirty="0"/>
                    </a:p>
                  </a:txBody>
                  <a:tcPr/>
                </a:tc>
                <a:tc>
                  <a:txBody>
                    <a:bodyPr/>
                    <a:lstStyle/>
                    <a:p>
                      <a:r>
                        <a:rPr lang="es-CL" sz="800" dirty="0" smtClean="0"/>
                        <a:t>incrementar en un 10%.</a:t>
                      </a:r>
                      <a:endParaRPr lang="es-CL" sz="800" dirty="0"/>
                    </a:p>
                  </a:txBody>
                  <a:tcPr/>
                </a:tc>
              </a:tr>
              <a:tr h="288681">
                <a:tc>
                  <a:txBody>
                    <a:bodyPr/>
                    <a:lstStyle/>
                    <a:p>
                      <a:pPr marL="0" algn="l" defTabSz="457200" rtl="0" eaLnBrk="1" latinLnBrk="0" hangingPunct="1"/>
                      <a:r>
                        <a:rPr lang="es-CL" sz="800" kern="1200" dirty="0" smtClean="0">
                          <a:solidFill>
                            <a:schemeClr val="dk1"/>
                          </a:solidFill>
                          <a:latin typeface="+mn-lt"/>
                          <a:ea typeface="+mn-ea"/>
                          <a:cs typeface="+mn-cs"/>
                        </a:rPr>
                        <a:t>Establecimientos 60% ≥  X ≤ 70%</a:t>
                      </a:r>
                      <a:endParaRPr lang="es-CL" sz="800" kern="1200" dirty="0">
                        <a:solidFill>
                          <a:schemeClr val="dk1"/>
                        </a:solidFill>
                        <a:latin typeface="+mn-lt"/>
                        <a:ea typeface="+mn-ea"/>
                        <a:cs typeface="+mn-cs"/>
                      </a:endParaRPr>
                    </a:p>
                  </a:txBody>
                  <a:tcPr/>
                </a:tc>
                <a:tc>
                  <a:txBody>
                    <a:bodyPr/>
                    <a:lstStyle/>
                    <a:p>
                      <a:pPr marL="0" algn="l" defTabSz="457200" rtl="0" eaLnBrk="1" latinLnBrk="0" hangingPunct="1"/>
                      <a:r>
                        <a:rPr lang="es-CL" sz="800" kern="1200" dirty="0" smtClean="0">
                          <a:solidFill>
                            <a:schemeClr val="dk1"/>
                          </a:solidFill>
                          <a:latin typeface="+mn-lt"/>
                          <a:ea typeface="+mn-ea"/>
                          <a:cs typeface="+mn-cs"/>
                        </a:rPr>
                        <a:t>Incrementar en un 8%.</a:t>
                      </a:r>
                      <a:endParaRPr lang="es-CL" sz="800" kern="1200" dirty="0">
                        <a:solidFill>
                          <a:schemeClr val="dk1"/>
                        </a:solidFill>
                        <a:latin typeface="+mn-lt"/>
                        <a:ea typeface="+mn-ea"/>
                        <a:cs typeface="+mn-cs"/>
                      </a:endParaRPr>
                    </a:p>
                  </a:txBody>
                  <a:tcPr/>
                </a:tc>
              </a:tr>
              <a:tr h="310532">
                <a:tc>
                  <a:txBody>
                    <a:bodyPr/>
                    <a:lstStyle/>
                    <a:p>
                      <a:pPr marL="0" algn="l" defTabSz="457200" rtl="0" eaLnBrk="1" latinLnBrk="0" hangingPunct="1"/>
                      <a:r>
                        <a:rPr lang="es-CL" sz="800" kern="1200" dirty="0" smtClean="0">
                          <a:solidFill>
                            <a:schemeClr val="dk1"/>
                          </a:solidFill>
                          <a:latin typeface="+mn-lt"/>
                          <a:ea typeface="+mn-ea"/>
                          <a:cs typeface="+mn-cs"/>
                        </a:rPr>
                        <a:t>Establecimientos ≥ 70% </a:t>
                      </a:r>
                      <a:endParaRPr lang="es-CL" sz="800" kern="1200" dirty="0">
                        <a:solidFill>
                          <a:schemeClr val="dk1"/>
                        </a:solidFill>
                        <a:latin typeface="+mn-lt"/>
                        <a:ea typeface="+mn-ea"/>
                        <a:cs typeface="+mn-cs"/>
                      </a:endParaRPr>
                    </a:p>
                  </a:txBody>
                  <a:tcPr/>
                </a:tc>
                <a:tc>
                  <a:txBody>
                    <a:bodyPr/>
                    <a:lstStyle/>
                    <a:p>
                      <a:pPr marL="0" algn="l" defTabSz="457200" rtl="0" eaLnBrk="1" latinLnBrk="0" hangingPunct="1"/>
                      <a:r>
                        <a:rPr lang="es-CL" sz="800" kern="1200" dirty="0" smtClean="0">
                          <a:solidFill>
                            <a:schemeClr val="dk1"/>
                          </a:solidFill>
                          <a:latin typeface="+mn-lt"/>
                          <a:ea typeface="+mn-ea"/>
                          <a:cs typeface="+mn-cs"/>
                        </a:rPr>
                        <a:t>Incrementar en un 5%.</a:t>
                      </a:r>
                    </a:p>
                  </a:txBody>
                  <a:tcPr/>
                </a:tc>
              </a:tr>
              <a:tr h="273159">
                <a:tc>
                  <a:txBody>
                    <a:bodyPr/>
                    <a:lstStyle/>
                    <a:p>
                      <a:pPr marL="0" algn="l" defTabSz="457200" rtl="0" eaLnBrk="1" latinLnBrk="0" hangingPunct="1"/>
                      <a:r>
                        <a:rPr lang="es-CL" sz="800" kern="1200" dirty="0" smtClean="0">
                          <a:solidFill>
                            <a:schemeClr val="dk1"/>
                          </a:solidFill>
                          <a:latin typeface="+mn-lt"/>
                          <a:ea typeface="+mn-ea"/>
                          <a:cs typeface="+mn-cs"/>
                        </a:rPr>
                        <a:t>Establecimientos ≥ 80%</a:t>
                      </a:r>
                      <a:endParaRPr lang="es-CL" sz="800" kern="1200" dirty="0">
                        <a:solidFill>
                          <a:schemeClr val="dk1"/>
                        </a:solidFill>
                        <a:latin typeface="+mn-lt"/>
                        <a:ea typeface="+mn-ea"/>
                        <a:cs typeface="+mn-cs"/>
                      </a:endParaRPr>
                    </a:p>
                  </a:txBody>
                  <a:tcPr/>
                </a:tc>
                <a:tc>
                  <a:txBody>
                    <a:bodyPr/>
                    <a:lstStyle/>
                    <a:p>
                      <a:pPr marL="0" algn="l" defTabSz="457200" rtl="0" eaLnBrk="1" latinLnBrk="0" hangingPunct="1"/>
                      <a:r>
                        <a:rPr lang="es-CL" sz="800" kern="1200" dirty="0" smtClean="0">
                          <a:solidFill>
                            <a:schemeClr val="dk1"/>
                          </a:solidFill>
                          <a:latin typeface="+mn-lt"/>
                          <a:ea typeface="+mn-ea"/>
                          <a:cs typeface="+mn-cs"/>
                        </a:rPr>
                        <a:t>Mantener</a:t>
                      </a:r>
                    </a:p>
                  </a:txBody>
                  <a:tcPr/>
                </a:tc>
              </a:tr>
            </a:tbl>
          </a:graphicData>
        </a:graphic>
      </p:graphicFrame>
    </p:spTree>
    <p:extLst>
      <p:ext uri="{BB962C8B-B14F-4D97-AF65-F5344CB8AC3E}">
        <p14:creationId xmlns:p14="http://schemas.microsoft.com/office/powerpoint/2010/main" val="186491476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998412383"/>
              </p:ext>
            </p:extLst>
          </p:nvPr>
        </p:nvGraphicFramePr>
        <p:xfrm>
          <a:off x="587218" y="2905522"/>
          <a:ext cx="7801206" cy="2886422"/>
        </p:xfrm>
        <a:graphic>
          <a:graphicData uri="http://schemas.openxmlformats.org/drawingml/2006/table">
            <a:tbl>
              <a:tblPr firstRow="1" firstCol="1" lastRow="1" lastCol="1" bandRow="1" bandCol="1">
                <a:tableStyleId>{5C22544A-7EE6-4342-B048-85BDC9FD1C3A}</a:tableStyleId>
              </a:tblPr>
              <a:tblGrid>
                <a:gridCol w="975151"/>
                <a:gridCol w="1200186"/>
                <a:gridCol w="5625869"/>
              </a:tblGrid>
              <a:tr h="1819622">
                <a:tc>
                  <a:txBody>
                    <a:bodyPr/>
                    <a:lstStyle/>
                    <a:p>
                      <a:pPr>
                        <a:spcAft>
                          <a:spcPts val="0"/>
                        </a:spcAft>
                      </a:pPr>
                      <a:r>
                        <a:rPr lang="es-ES" sz="1200" dirty="0">
                          <a:solidFill>
                            <a:srgbClr val="0B50B5"/>
                          </a:solidFill>
                          <a:effectLst/>
                        </a:rPr>
                        <a:t>Medios de Verificación</a:t>
                      </a:r>
                      <a:endParaRPr lang="es-CL" sz="1200" dirty="0">
                        <a:solidFill>
                          <a:srgbClr val="0B50B5"/>
                        </a:solidFill>
                        <a:effectLst/>
                        <a:latin typeface="Times New Roman"/>
                        <a:ea typeface="Times New Roman"/>
                      </a:endParaRPr>
                    </a:p>
                  </a:txBody>
                  <a:tcPr marL="40623" marR="40623" marT="0" marB="0" anchor="ctr">
                    <a:solidFill>
                      <a:schemeClr val="accent1">
                        <a:lumMod val="20000"/>
                        <a:lumOff val="80000"/>
                      </a:schemeClr>
                    </a:solidFill>
                  </a:tcPr>
                </a:tc>
                <a:tc>
                  <a:txBody>
                    <a:bodyPr/>
                    <a:lstStyle/>
                    <a:p>
                      <a:pPr algn="l">
                        <a:spcAft>
                          <a:spcPts val="0"/>
                        </a:spcAft>
                      </a:pPr>
                      <a:endParaRPr lang="es-CL" sz="1400" b="0" dirty="0">
                        <a:solidFill>
                          <a:srgbClr val="0B50B5"/>
                        </a:solidFill>
                        <a:effectLst/>
                        <a:latin typeface="Times New Roman"/>
                        <a:ea typeface="Times New Roman"/>
                      </a:endParaRPr>
                    </a:p>
                  </a:txBody>
                  <a:tcPr marL="40623" marR="40623" marT="0" marB="0" anchor="ctr">
                    <a:solidFill>
                      <a:schemeClr val="accent1">
                        <a:lumMod val="20000"/>
                        <a:lumOff val="80000"/>
                      </a:schemeClr>
                    </a:solidFill>
                  </a:tcPr>
                </a:tc>
                <a:tc>
                  <a:txBody>
                    <a:bodyPr/>
                    <a:lstStyle/>
                    <a:p>
                      <a:pPr algn="just">
                        <a:spcAft>
                          <a:spcPts val="0"/>
                        </a:spcAft>
                      </a:pPr>
                      <a:r>
                        <a:rPr lang="es-ES" sz="1400" b="0" dirty="0">
                          <a:solidFill>
                            <a:srgbClr val="0B50B5"/>
                          </a:solidFill>
                          <a:effectLst/>
                        </a:rPr>
                        <a:t>Documento con informe de resultados de aplicación anual que incluye instrumento aplicado, metodología de aplicación, tamaño </a:t>
                      </a:r>
                      <a:r>
                        <a:rPr lang="es-ES" sz="1400" b="0" dirty="0" err="1">
                          <a:solidFill>
                            <a:srgbClr val="0B50B5"/>
                          </a:solidFill>
                          <a:effectLst/>
                        </a:rPr>
                        <a:t>muestral</a:t>
                      </a:r>
                      <a:r>
                        <a:rPr lang="es-ES" sz="1400" b="0" dirty="0">
                          <a:solidFill>
                            <a:srgbClr val="0B50B5"/>
                          </a:solidFill>
                          <a:effectLst/>
                        </a:rPr>
                        <a:t>, análisis de resultados, propuestas de mejora en base a resultados y estrategias de difusión de resultados, validado por la Dirección de Servicio en concordancia con las orientaciones de la Unidad de Participación MINSAL.</a:t>
                      </a:r>
                      <a:endParaRPr lang="es-CL" sz="1400" b="0" dirty="0">
                        <a:solidFill>
                          <a:srgbClr val="0B50B5"/>
                        </a:solidFill>
                        <a:effectLst/>
                        <a:latin typeface="Times New Roman"/>
                        <a:ea typeface="Times New Roman"/>
                      </a:endParaRPr>
                    </a:p>
                  </a:txBody>
                  <a:tcPr marL="40623" marR="40623" marT="0" marB="0" anchor="ctr">
                    <a:solidFill>
                      <a:schemeClr val="accent1">
                        <a:lumMod val="20000"/>
                        <a:lumOff val="80000"/>
                      </a:schemeClr>
                    </a:solidFill>
                  </a:tcPr>
                </a:tc>
              </a:tr>
              <a:tr h="812691">
                <a:tc>
                  <a:txBody>
                    <a:bodyPr/>
                    <a:lstStyle/>
                    <a:p>
                      <a:pPr>
                        <a:spcAft>
                          <a:spcPts val="0"/>
                        </a:spcAft>
                      </a:pPr>
                      <a:r>
                        <a:rPr lang="es-ES" sz="1400" dirty="0">
                          <a:solidFill>
                            <a:srgbClr val="0B50B5"/>
                          </a:solidFill>
                          <a:effectLst/>
                        </a:rPr>
                        <a:t>Supuestos</a:t>
                      </a:r>
                      <a:endParaRPr lang="es-CL" sz="1400" dirty="0">
                        <a:solidFill>
                          <a:srgbClr val="0B50B5"/>
                        </a:solidFill>
                        <a:effectLst/>
                        <a:latin typeface="Times New Roman"/>
                        <a:ea typeface="Times New Roman"/>
                      </a:endParaRPr>
                    </a:p>
                  </a:txBody>
                  <a:tcPr marL="40623" marR="40623" marT="0" marB="0" anchor="ctr">
                    <a:solidFill>
                      <a:schemeClr val="accent1">
                        <a:lumMod val="20000"/>
                        <a:lumOff val="80000"/>
                      </a:schemeClr>
                    </a:solidFill>
                  </a:tcPr>
                </a:tc>
                <a:tc>
                  <a:txBody>
                    <a:bodyPr/>
                    <a:lstStyle/>
                    <a:p>
                      <a:pPr algn="l">
                        <a:spcAft>
                          <a:spcPts val="0"/>
                        </a:spcAft>
                      </a:pPr>
                      <a:endParaRPr lang="es-CL" sz="1400" b="0" dirty="0">
                        <a:solidFill>
                          <a:srgbClr val="0B50B5"/>
                        </a:solidFill>
                        <a:effectLst/>
                        <a:latin typeface="Times New Roman"/>
                        <a:ea typeface="Times New Roman"/>
                      </a:endParaRPr>
                    </a:p>
                  </a:txBody>
                  <a:tcPr marL="40623" marR="40623" marT="0" marB="0" anchor="ctr">
                    <a:solidFill>
                      <a:schemeClr val="accent1">
                        <a:lumMod val="20000"/>
                        <a:lumOff val="80000"/>
                      </a:schemeClr>
                    </a:solidFill>
                  </a:tcPr>
                </a:tc>
                <a:tc>
                  <a:txBody>
                    <a:bodyPr/>
                    <a:lstStyle/>
                    <a:p>
                      <a:pPr marL="0" algn="just" defTabSz="457200" rtl="0" eaLnBrk="1" latinLnBrk="0" hangingPunct="1">
                        <a:spcAft>
                          <a:spcPts val="0"/>
                        </a:spcAft>
                      </a:pPr>
                      <a:r>
                        <a:rPr lang="es-ES_tradnl" sz="1400" b="0" kern="1200" dirty="0" smtClean="0">
                          <a:solidFill>
                            <a:srgbClr val="0B50B5"/>
                          </a:solidFill>
                          <a:effectLst/>
                          <a:latin typeface="+mn-lt"/>
                          <a:ea typeface="+mn-ea"/>
                          <a:cs typeface="+mn-cs"/>
                        </a:rPr>
                        <a:t>1.-</a:t>
                      </a:r>
                      <a:r>
                        <a:rPr lang="es-ES_tradnl" sz="1400" b="0" kern="1200" baseline="0" dirty="0" smtClean="0">
                          <a:solidFill>
                            <a:srgbClr val="0B50B5"/>
                          </a:solidFill>
                          <a:effectLst/>
                          <a:latin typeface="+mn-lt"/>
                          <a:ea typeface="+mn-ea"/>
                          <a:cs typeface="+mn-cs"/>
                        </a:rPr>
                        <a:t> </a:t>
                      </a:r>
                      <a:r>
                        <a:rPr lang="es-ES_tradnl" sz="1400" b="0" kern="1200" dirty="0" smtClean="0">
                          <a:solidFill>
                            <a:srgbClr val="0B50B5"/>
                          </a:solidFill>
                          <a:effectLst/>
                          <a:latin typeface="+mn-lt"/>
                          <a:ea typeface="+mn-ea"/>
                          <a:cs typeface="+mn-cs"/>
                        </a:rPr>
                        <a:t>El Director de Servicio entregará orientaciones técnicas y metodológicas respecto al instrumento de evaluación. </a:t>
                      </a:r>
                    </a:p>
                    <a:p>
                      <a:pPr marL="0" algn="just" defTabSz="457200" rtl="0" eaLnBrk="1" latinLnBrk="0" hangingPunct="1">
                        <a:spcAft>
                          <a:spcPts val="0"/>
                        </a:spcAft>
                      </a:pPr>
                      <a:r>
                        <a:rPr lang="es-ES_tradnl" sz="1400" b="0" kern="1200" dirty="0" smtClean="0">
                          <a:solidFill>
                            <a:srgbClr val="0B50B5"/>
                          </a:solidFill>
                          <a:effectLst/>
                          <a:latin typeface="+mn-lt"/>
                          <a:ea typeface="+mn-ea"/>
                          <a:cs typeface="+mn-cs"/>
                        </a:rPr>
                        <a:t>2.-  Línea Base: la encuesta  </a:t>
                      </a:r>
                      <a:r>
                        <a:rPr lang="es-ES_tradnl" sz="1400" b="0" kern="1200" dirty="0" err="1" smtClean="0">
                          <a:solidFill>
                            <a:srgbClr val="0B50B5"/>
                          </a:solidFill>
                          <a:effectLst/>
                          <a:latin typeface="+mn-lt"/>
                          <a:ea typeface="+mn-ea"/>
                          <a:cs typeface="+mn-cs"/>
                        </a:rPr>
                        <a:t>Adimark</a:t>
                      </a:r>
                      <a:r>
                        <a:rPr lang="es-ES_tradnl" sz="1400" b="0" kern="1200" dirty="0" smtClean="0">
                          <a:solidFill>
                            <a:srgbClr val="0B50B5"/>
                          </a:solidFill>
                          <a:effectLst/>
                          <a:latin typeface="+mn-lt"/>
                          <a:ea typeface="+mn-ea"/>
                          <a:cs typeface="+mn-cs"/>
                        </a:rPr>
                        <a:t> </a:t>
                      </a:r>
                      <a:r>
                        <a:rPr lang="es-ES_tradnl" sz="1400" b="0" kern="1200" dirty="0" smtClean="0">
                          <a:solidFill>
                            <a:srgbClr val="0B50B5"/>
                          </a:solidFill>
                          <a:effectLst/>
                          <a:latin typeface="+mn-lt"/>
                          <a:ea typeface="+mn-ea"/>
                          <a:cs typeface="+mn-cs"/>
                        </a:rPr>
                        <a:t>2011 o cualquier otra herramienta</a:t>
                      </a:r>
                      <a:r>
                        <a:rPr lang="es-ES_tradnl" sz="1400" b="0" kern="1200" baseline="0" dirty="0" smtClean="0">
                          <a:solidFill>
                            <a:srgbClr val="0B50B5"/>
                          </a:solidFill>
                          <a:effectLst/>
                          <a:latin typeface="+mn-lt"/>
                          <a:ea typeface="+mn-ea"/>
                          <a:cs typeface="+mn-cs"/>
                        </a:rPr>
                        <a:t> que mida los niveles de satisfacción usuaria que la Subsecretaría de Redes Asistenciales, o el Servicio de Salud respectivo, defina.</a:t>
                      </a:r>
                    </a:p>
                  </a:txBody>
                  <a:tcPr marL="40623" marR="40623" marT="0" marB="0" anchor="ctr">
                    <a:solidFill>
                      <a:schemeClr val="accent1">
                        <a:lumMod val="20000"/>
                        <a:lumOff val="80000"/>
                      </a:schemeClr>
                    </a:solidFill>
                  </a:tcP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1226097382"/>
              </p:ext>
            </p:extLst>
          </p:nvPr>
        </p:nvGraphicFramePr>
        <p:xfrm>
          <a:off x="587219" y="1340768"/>
          <a:ext cx="7801205" cy="1634489"/>
        </p:xfrm>
        <a:graphic>
          <a:graphicData uri="http://schemas.openxmlformats.org/drawingml/2006/table">
            <a:tbl>
              <a:tblPr firstRow="1" firstCol="1" bandRow="1">
                <a:tableStyleId>{5C22544A-7EE6-4342-B048-85BDC9FD1C3A}</a:tableStyleId>
              </a:tblPr>
              <a:tblGrid>
                <a:gridCol w="975151"/>
                <a:gridCol w="1200185"/>
                <a:gridCol w="5625869"/>
              </a:tblGrid>
              <a:tr h="1634489">
                <a:tc>
                  <a:txBody>
                    <a:bodyPr/>
                    <a:lstStyle/>
                    <a:p>
                      <a:pPr marL="0" algn="ctr" defTabSz="457200" rtl="0" eaLnBrk="1" latinLnBrk="0" hangingPunct="1">
                        <a:spcAft>
                          <a:spcPts val="0"/>
                        </a:spcAft>
                      </a:pPr>
                      <a:r>
                        <a:rPr lang="es-ES" sz="1400" b="0" kern="1200" dirty="0">
                          <a:solidFill>
                            <a:srgbClr val="0B50B5"/>
                          </a:solidFill>
                          <a:effectLst/>
                          <a:latin typeface="+mn-lt"/>
                          <a:ea typeface="+mn-ea"/>
                          <a:cs typeface="+mn-cs"/>
                        </a:rPr>
                        <a:t>Metas: </a:t>
                      </a:r>
                      <a:endParaRPr lang="es-CL" sz="1400" b="0" kern="1200" dirty="0">
                        <a:solidFill>
                          <a:srgbClr val="0B50B5"/>
                        </a:solidFill>
                        <a:effectLst/>
                        <a:latin typeface="+mn-lt"/>
                        <a:ea typeface="+mn-ea"/>
                        <a:cs typeface="+mn-cs"/>
                      </a:endParaRPr>
                    </a:p>
                  </a:txBody>
                  <a:tcPr marL="21940" marR="21940" marT="0" marB="0" anchor="ctr">
                    <a:solidFill>
                      <a:schemeClr val="accent1">
                        <a:lumMod val="20000"/>
                        <a:lumOff val="80000"/>
                      </a:schemeClr>
                    </a:solidFill>
                  </a:tcPr>
                </a:tc>
                <a:tc>
                  <a:txBody>
                    <a:bodyPr/>
                    <a:lstStyle/>
                    <a:p>
                      <a:pPr marL="0" algn="ctr" defTabSz="457200" rtl="0" eaLnBrk="1" latinLnBrk="0" hangingPunct="1">
                        <a:spcAft>
                          <a:spcPts val="0"/>
                        </a:spcAft>
                      </a:pPr>
                      <a:r>
                        <a:rPr lang="es-ES" sz="1400" b="0" kern="1200" dirty="0">
                          <a:solidFill>
                            <a:srgbClr val="0B50B5"/>
                          </a:solidFill>
                          <a:effectLst/>
                          <a:latin typeface="+mn-lt"/>
                          <a:ea typeface="+mn-ea"/>
                          <a:cs typeface="+mn-cs"/>
                        </a:rPr>
                        <a:t>Año 1: %</a:t>
                      </a:r>
                      <a:endParaRPr lang="es-CL" sz="1400" b="0" kern="1200" dirty="0">
                        <a:solidFill>
                          <a:srgbClr val="0B50B5"/>
                        </a:solidFill>
                        <a:effectLst/>
                        <a:latin typeface="+mn-lt"/>
                        <a:ea typeface="+mn-ea"/>
                        <a:cs typeface="+mn-cs"/>
                      </a:endParaRPr>
                    </a:p>
                    <a:p>
                      <a:pPr marL="0" algn="ctr" defTabSz="457200" rtl="0" eaLnBrk="1" latinLnBrk="0" hangingPunct="1">
                        <a:spcAft>
                          <a:spcPts val="0"/>
                        </a:spcAft>
                      </a:pPr>
                      <a:r>
                        <a:rPr lang="es-ES" sz="1400" b="0" kern="1200" dirty="0">
                          <a:solidFill>
                            <a:srgbClr val="0B50B5"/>
                          </a:solidFill>
                          <a:effectLst/>
                          <a:latin typeface="+mn-lt"/>
                          <a:ea typeface="+mn-ea"/>
                          <a:cs typeface="+mn-cs"/>
                        </a:rPr>
                        <a:t>Año 2: %</a:t>
                      </a:r>
                      <a:endParaRPr lang="es-CL" sz="1400" b="0" kern="1200" dirty="0">
                        <a:solidFill>
                          <a:srgbClr val="0B50B5"/>
                        </a:solidFill>
                        <a:effectLst/>
                        <a:latin typeface="+mn-lt"/>
                        <a:ea typeface="+mn-ea"/>
                        <a:cs typeface="+mn-cs"/>
                      </a:endParaRPr>
                    </a:p>
                    <a:p>
                      <a:pPr marL="0" algn="ctr" defTabSz="457200" rtl="0" eaLnBrk="1" latinLnBrk="0" hangingPunct="1">
                        <a:spcAft>
                          <a:spcPts val="0"/>
                        </a:spcAft>
                      </a:pPr>
                      <a:r>
                        <a:rPr lang="es-ES" sz="1400" b="0" kern="1200" dirty="0">
                          <a:solidFill>
                            <a:srgbClr val="0B50B5"/>
                          </a:solidFill>
                          <a:effectLst/>
                          <a:latin typeface="+mn-lt"/>
                          <a:ea typeface="+mn-ea"/>
                          <a:cs typeface="+mn-cs"/>
                        </a:rPr>
                        <a:t>Año 3: %</a:t>
                      </a:r>
                      <a:endParaRPr lang="es-CL" sz="1400" b="0" kern="1200" dirty="0">
                        <a:solidFill>
                          <a:srgbClr val="0B50B5"/>
                        </a:solidFill>
                        <a:effectLst/>
                        <a:latin typeface="+mn-lt"/>
                        <a:ea typeface="+mn-ea"/>
                        <a:cs typeface="+mn-cs"/>
                      </a:endParaRPr>
                    </a:p>
                  </a:txBody>
                  <a:tcPr marL="21940" marR="21940" marT="0" marB="0" anchor="ctr">
                    <a:solidFill>
                      <a:schemeClr val="accent1">
                        <a:lumMod val="20000"/>
                        <a:lumOff val="80000"/>
                      </a:schemeClr>
                    </a:solidFill>
                  </a:tcPr>
                </a:tc>
                <a:tc>
                  <a:txBody>
                    <a:bodyPr/>
                    <a:lstStyle/>
                    <a:p>
                      <a:pPr marL="0" algn="l" defTabSz="457200" rtl="0" eaLnBrk="1" latinLnBrk="0" hangingPunct="1">
                        <a:spcAft>
                          <a:spcPts val="0"/>
                        </a:spcAft>
                      </a:pPr>
                      <a:r>
                        <a:rPr lang="es-CL" sz="1400" b="0" kern="1200" dirty="0" smtClean="0">
                          <a:solidFill>
                            <a:srgbClr val="0B50B5"/>
                          </a:solidFill>
                          <a:effectLst/>
                          <a:latin typeface="+mn-lt"/>
                          <a:ea typeface="+mn-ea"/>
                          <a:cs typeface="+mn-cs"/>
                        </a:rPr>
                        <a:t>La progresión de la Meta para los años 2 y 3 será acordada con el Director de Servicio, para cada establecimiento de acuerdo a su realidad local y teniendo en consideración la tabla antes indicada.</a:t>
                      </a:r>
                    </a:p>
                    <a:p>
                      <a:pPr marL="0" algn="l" defTabSz="457200" rtl="0" eaLnBrk="1" latinLnBrk="0" hangingPunct="1">
                        <a:spcAft>
                          <a:spcPts val="0"/>
                        </a:spcAft>
                      </a:pPr>
                      <a:endParaRPr lang="es-CL" sz="1400" b="0" kern="1200" dirty="0" smtClean="0">
                        <a:solidFill>
                          <a:srgbClr val="0B50B5"/>
                        </a:solidFill>
                        <a:effectLst/>
                        <a:latin typeface="+mn-lt"/>
                        <a:ea typeface="+mn-ea"/>
                        <a:cs typeface="+mn-cs"/>
                      </a:endParaRPr>
                    </a:p>
                    <a:p>
                      <a:pPr marL="0" algn="l" defTabSz="457200" rtl="0" eaLnBrk="1" latinLnBrk="0" hangingPunct="1">
                        <a:spcAft>
                          <a:spcPts val="0"/>
                        </a:spcAft>
                      </a:pPr>
                      <a:r>
                        <a:rPr lang="es-CL" sz="1400" b="0" kern="1200" dirty="0" smtClean="0">
                          <a:solidFill>
                            <a:srgbClr val="0B50B5"/>
                          </a:solidFill>
                          <a:effectLst/>
                          <a:latin typeface="+mn-lt"/>
                          <a:ea typeface="+mn-ea"/>
                          <a:cs typeface="+mn-cs"/>
                        </a:rPr>
                        <a:t>Para la determinación del cumplimiento del indicador, se calculará el resultado obtenido de forma proporcional a la meta definida. (Resultado dividido por la meta por 100).</a:t>
                      </a:r>
                      <a:endParaRPr lang="es-CL" sz="1400" b="0" kern="1200" dirty="0">
                        <a:solidFill>
                          <a:srgbClr val="0B50B5"/>
                        </a:solidFill>
                        <a:effectLst/>
                        <a:latin typeface="+mn-lt"/>
                        <a:ea typeface="+mn-ea"/>
                        <a:cs typeface="+mn-cs"/>
                      </a:endParaRPr>
                    </a:p>
                  </a:txBody>
                  <a:tcPr marL="29253" marR="29253" marT="14627" marB="14627">
                    <a:solidFill>
                      <a:schemeClr val="accent1">
                        <a:lumMod val="20000"/>
                        <a:lumOff val="80000"/>
                      </a:schemeClr>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939398803"/>
              </p:ext>
            </p:extLst>
          </p:nvPr>
        </p:nvGraphicFramePr>
        <p:xfrm>
          <a:off x="587220" y="620689"/>
          <a:ext cx="7776863" cy="720079"/>
        </p:xfrm>
        <a:graphic>
          <a:graphicData uri="http://schemas.openxmlformats.org/drawingml/2006/table">
            <a:tbl>
              <a:tblPr firstRow="1" firstCol="1" bandRow="1">
                <a:tableStyleId>{5C22544A-7EE6-4342-B048-85BDC9FD1C3A}</a:tableStyleId>
              </a:tblPr>
              <a:tblGrid>
                <a:gridCol w="848385"/>
                <a:gridCol w="1336195"/>
                <a:gridCol w="5592283"/>
              </a:tblGrid>
              <a:tr h="720079">
                <a:tc gridSpan="2">
                  <a:txBody>
                    <a:bodyPr/>
                    <a:lstStyle/>
                    <a:p>
                      <a:pPr algn="just">
                        <a:spcAft>
                          <a:spcPts val="0"/>
                        </a:spcAft>
                      </a:pPr>
                      <a:r>
                        <a:rPr lang="es-ES" sz="1400" baseline="0" dirty="0" smtClean="0">
                          <a:solidFill>
                            <a:schemeClr val="bg1"/>
                          </a:solidFill>
                          <a:effectLst/>
                          <a:latin typeface="+mj-lt"/>
                        </a:rPr>
                        <a:t>1.2   Incrementar los niveles de satisfacción </a:t>
                      </a:r>
                      <a:r>
                        <a:rPr lang="es-ES" sz="1400" baseline="0" dirty="0">
                          <a:solidFill>
                            <a:schemeClr val="bg1"/>
                          </a:solidFill>
                          <a:effectLst/>
                          <a:latin typeface="+mj-lt"/>
                        </a:rPr>
                        <a:t>usuaria del </a:t>
                      </a:r>
                      <a:r>
                        <a:rPr lang="es-ES" sz="1400" baseline="0" dirty="0" smtClean="0">
                          <a:solidFill>
                            <a:schemeClr val="bg1"/>
                          </a:solidFill>
                          <a:effectLst/>
                          <a:latin typeface="+mj-lt"/>
                        </a:rPr>
                        <a:t>establecimiento</a:t>
                      </a:r>
                      <a:endParaRPr lang="es-CL" sz="1200" baseline="0" dirty="0">
                        <a:solidFill>
                          <a:schemeClr val="bg1"/>
                        </a:solidFill>
                        <a:effectLst/>
                        <a:latin typeface="Times New Roman"/>
                        <a:ea typeface="Times New Roman"/>
                      </a:endParaRPr>
                    </a:p>
                  </a:txBody>
                  <a:tcPr marL="21940" marR="21940" marT="0" marB="0" anchor="ctr">
                    <a:solidFill>
                      <a:schemeClr val="accent1"/>
                    </a:solidFill>
                  </a:tcPr>
                </a:tc>
                <a:tc hMerge="1">
                  <a:txBody>
                    <a:bodyPr/>
                    <a:lstStyle/>
                    <a:p>
                      <a:endParaRPr lang="es-CL"/>
                    </a:p>
                  </a:txBody>
                  <a:tcPr/>
                </a:tc>
                <a:tc>
                  <a:txBody>
                    <a:bodyPr/>
                    <a:lstStyle/>
                    <a:p>
                      <a:pPr algn="ctr">
                        <a:spcAft>
                          <a:spcPts val="0"/>
                        </a:spcAft>
                      </a:pPr>
                      <a:r>
                        <a:rPr lang="es-ES" sz="1200" baseline="0" dirty="0">
                          <a:solidFill>
                            <a:schemeClr val="bg1"/>
                          </a:solidFill>
                          <a:effectLst/>
                        </a:rPr>
                        <a:t>Alcances</a:t>
                      </a:r>
                      <a:endParaRPr lang="es-CL" sz="1200" baseline="0" dirty="0">
                        <a:solidFill>
                          <a:schemeClr val="bg1"/>
                        </a:solidFill>
                        <a:effectLst/>
                        <a:latin typeface="Times New Roman"/>
                        <a:ea typeface="Times New Roman"/>
                      </a:endParaRPr>
                    </a:p>
                  </a:txBody>
                  <a:tcPr marL="21940" marR="21940" marT="0" marB="0" anchor="ctr">
                    <a:solidFill>
                      <a:schemeClr val="accent1"/>
                    </a:solidFill>
                  </a:tcPr>
                </a:tc>
              </a:tr>
            </a:tbl>
          </a:graphicData>
        </a:graphic>
      </p:graphicFrame>
    </p:spTree>
    <p:extLst>
      <p:ext uri="{BB962C8B-B14F-4D97-AF65-F5344CB8AC3E}">
        <p14:creationId xmlns:p14="http://schemas.microsoft.com/office/powerpoint/2010/main" val="2367678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Marcador de contenido"/>
          <p:cNvGraphicFramePr>
            <a:graphicFrameLocks noGrp="1"/>
          </p:cNvGraphicFramePr>
          <p:nvPr>
            <p:ph idx="1"/>
            <p:extLst>
              <p:ext uri="{D42A27DB-BD31-4B8C-83A1-F6EECF244321}">
                <p14:modId xmlns:p14="http://schemas.microsoft.com/office/powerpoint/2010/main" val="4125837506"/>
              </p:ext>
            </p:extLst>
          </p:nvPr>
        </p:nvGraphicFramePr>
        <p:xfrm>
          <a:off x="467544" y="620688"/>
          <a:ext cx="8147050" cy="5760720"/>
        </p:xfrm>
        <a:graphic>
          <a:graphicData uri="http://schemas.openxmlformats.org/drawingml/2006/table">
            <a:tbl>
              <a:tblPr firstRow="1" firstCol="1" lastRow="1" lastCol="1" bandRow="1" bandCol="1">
                <a:tableStyleId>{5C22544A-7EE6-4342-B048-85BDC9FD1C3A}</a:tableStyleId>
              </a:tblPr>
              <a:tblGrid>
                <a:gridCol w="1101002"/>
                <a:gridCol w="2067350"/>
                <a:gridCol w="4978698"/>
              </a:tblGrid>
              <a:tr h="504769">
                <a:tc gridSpan="2">
                  <a:txBody>
                    <a:bodyPr/>
                    <a:lstStyle/>
                    <a:p>
                      <a:pPr algn="just">
                        <a:spcAft>
                          <a:spcPts val="0"/>
                        </a:spcAft>
                      </a:pPr>
                      <a:r>
                        <a:rPr lang="es-ES" sz="1400" b="1" dirty="0" smtClean="0">
                          <a:solidFill>
                            <a:schemeClr val="bg1"/>
                          </a:solidFill>
                          <a:effectLst/>
                          <a:latin typeface="+mj-lt"/>
                          <a:ea typeface="Verdana" pitchFamily="34" charset="0"/>
                          <a:cs typeface="Verdana" pitchFamily="34" charset="0"/>
                        </a:rPr>
                        <a:t>1.3  Porcentaje </a:t>
                      </a:r>
                      <a:r>
                        <a:rPr lang="es-ES" sz="1400" b="1" dirty="0">
                          <a:solidFill>
                            <a:schemeClr val="bg1"/>
                          </a:solidFill>
                          <a:effectLst/>
                          <a:latin typeface="+mj-lt"/>
                          <a:ea typeface="Verdana" pitchFamily="34" charset="0"/>
                          <a:cs typeface="Verdana" pitchFamily="34" charset="0"/>
                        </a:rPr>
                        <a:t>de Cumplimiento de las Notas Finales acordadas en Compromisos de Gestión del Servicio de Salud</a:t>
                      </a:r>
                      <a:endParaRPr lang="es-CL" sz="1400" b="1" dirty="0">
                        <a:solidFill>
                          <a:schemeClr val="bg1"/>
                        </a:solidFill>
                        <a:effectLst/>
                        <a:latin typeface="+mj-lt"/>
                        <a:ea typeface="Verdana" pitchFamily="34" charset="0"/>
                        <a:cs typeface="Verdana" pitchFamily="34" charset="0"/>
                      </a:endParaRPr>
                    </a:p>
                  </a:txBody>
                  <a:tcPr marL="64745" marR="64745" marT="0" marB="0" anchor="ctr">
                    <a:solidFill>
                      <a:schemeClr val="accent1"/>
                    </a:solidFill>
                  </a:tcPr>
                </a:tc>
                <a:tc hMerge="1">
                  <a:txBody>
                    <a:bodyPr/>
                    <a:lstStyle/>
                    <a:p>
                      <a:endParaRPr lang="es-CL"/>
                    </a:p>
                  </a:txBody>
                  <a:tcPr/>
                </a:tc>
                <a:tc>
                  <a:txBody>
                    <a:bodyPr/>
                    <a:lstStyle/>
                    <a:p>
                      <a:pPr algn="ctr">
                        <a:spcAft>
                          <a:spcPts val="0"/>
                        </a:spcAft>
                      </a:pPr>
                      <a:r>
                        <a:rPr lang="es-ES" sz="1200" dirty="0">
                          <a:solidFill>
                            <a:schemeClr val="bg1"/>
                          </a:solidFill>
                          <a:effectLst/>
                        </a:rPr>
                        <a:t>Alcances</a:t>
                      </a:r>
                      <a:endParaRPr lang="es-CL" sz="1200" dirty="0">
                        <a:solidFill>
                          <a:schemeClr val="bg1"/>
                        </a:solidFill>
                        <a:effectLst/>
                        <a:latin typeface="Times New Roman"/>
                        <a:ea typeface="Times New Roman"/>
                      </a:endParaRPr>
                    </a:p>
                  </a:txBody>
                  <a:tcPr marL="64745" marR="64745" marT="0" marB="0" anchor="ctr">
                    <a:solidFill>
                      <a:schemeClr val="accent1"/>
                    </a:solidFill>
                  </a:tcPr>
                </a:tc>
              </a:tr>
              <a:tr h="561653">
                <a:tc>
                  <a:txBody>
                    <a:bodyPr/>
                    <a:lstStyle/>
                    <a:p>
                      <a:pPr>
                        <a:spcAft>
                          <a:spcPts val="0"/>
                        </a:spcAft>
                      </a:pPr>
                      <a:r>
                        <a:rPr lang="es-ES" sz="1400" dirty="0">
                          <a:solidFill>
                            <a:srgbClr val="0B50B5"/>
                          </a:solidFill>
                          <a:effectLst/>
                        </a:rPr>
                        <a:t>Fórmula de Cálculo</a:t>
                      </a:r>
                      <a:endParaRPr lang="es-CL" sz="1400" dirty="0">
                        <a:solidFill>
                          <a:srgbClr val="0B50B5"/>
                        </a:solidFill>
                        <a:effectLst/>
                        <a:latin typeface="Times New Roman"/>
                        <a:ea typeface="Times New Roman"/>
                      </a:endParaRPr>
                    </a:p>
                  </a:txBody>
                  <a:tcPr marL="64745" marR="64745" marT="0" marB="0" anchor="ctr">
                    <a:solidFill>
                      <a:schemeClr val="accent1">
                        <a:lumMod val="20000"/>
                        <a:lumOff val="80000"/>
                      </a:schemeClr>
                    </a:solidFill>
                  </a:tcPr>
                </a:tc>
                <a:tc>
                  <a:txBody>
                    <a:bodyPr/>
                    <a:lstStyle/>
                    <a:p>
                      <a:pPr algn="l">
                        <a:spcAft>
                          <a:spcPts val="0"/>
                        </a:spcAft>
                      </a:pPr>
                      <a:endParaRPr lang="es-CL" sz="1400" dirty="0">
                        <a:solidFill>
                          <a:srgbClr val="0B50B5"/>
                        </a:solidFill>
                        <a:effectLst/>
                        <a:latin typeface="Times New Roman"/>
                        <a:ea typeface="Times New Roman"/>
                      </a:endParaRPr>
                    </a:p>
                  </a:txBody>
                  <a:tcPr marL="64745" marR="64745" marT="0" marB="0" anchor="ctr">
                    <a:solidFill>
                      <a:schemeClr val="accent1">
                        <a:lumMod val="20000"/>
                        <a:lumOff val="80000"/>
                      </a:schemeClr>
                    </a:solidFill>
                  </a:tcPr>
                </a:tc>
                <a:tc>
                  <a:txBody>
                    <a:bodyPr/>
                    <a:lstStyle/>
                    <a:p>
                      <a:pPr algn="l">
                        <a:spcAft>
                          <a:spcPts val="0"/>
                        </a:spcAft>
                      </a:pPr>
                      <a:r>
                        <a:rPr lang="es-CL" sz="1400" b="0" kern="1200" dirty="0" smtClean="0">
                          <a:solidFill>
                            <a:srgbClr val="0B50B5"/>
                          </a:solidFill>
                          <a:effectLst/>
                          <a:latin typeface="+mn-lt"/>
                          <a:ea typeface="+mn-ea"/>
                          <a:cs typeface="+mn-cs"/>
                        </a:rPr>
                        <a:t>(Promedio de Notas finales obtenidas en los  Compromisos de Gestión correspondientes al periodo de evaluación/ Nota máxima a cumplir  en los Compromisos de Gestión correspondientes al periodo de evaluación) * 100 </a:t>
                      </a:r>
                      <a:endParaRPr lang="es-CL" sz="1400" b="0" kern="1200" dirty="0">
                        <a:solidFill>
                          <a:srgbClr val="0B50B5"/>
                        </a:solidFill>
                        <a:effectLst/>
                        <a:latin typeface="+mn-lt"/>
                        <a:ea typeface="+mn-ea"/>
                        <a:cs typeface="+mn-cs"/>
                      </a:endParaRPr>
                    </a:p>
                  </a:txBody>
                  <a:tcPr marL="64745" marR="64745" marT="0" marB="0" anchor="ctr">
                    <a:solidFill>
                      <a:schemeClr val="accent1">
                        <a:lumMod val="20000"/>
                        <a:lumOff val="80000"/>
                      </a:schemeClr>
                    </a:solidFill>
                  </a:tcPr>
                </a:tc>
              </a:tr>
              <a:tr h="2330812">
                <a:tc>
                  <a:txBody>
                    <a:bodyPr/>
                    <a:lstStyle/>
                    <a:p>
                      <a:pPr>
                        <a:spcAft>
                          <a:spcPts val="0"/>
                        </a:spcAft>
                      </a:pPr>
                      <a:r>
                        <a:rPr lang="es-ES" sz="1400" dirty="0">
                          <a:solidFill>
                            <a:srgbClr val="0B50B5"/>
                          </a:solidFill>
                          <a:effectLst/>
                        </a:rPr>
                        <a:t>Metas: </a:t>
                      </a:r>
                      <a:endParaRPr lang="es-CL" sz="1400" dirty="0">
                        <a:solidFill>
                          <a:srgbClr val="0B50B5"/>
                        </a:solidFill>
                        <a:effectLst/>
                        <a:latin typeface="Times New Roman"/>
                        <a:ea typeface="Times New Roman"/>
                      </a:endParaRPr>
                    </a:p>
                  </a:txBody>
                  <a:tcPr marL="64745" marR="64745" marT="0" marB="0" anchor="ctr">
                    <a:solidFill>
                      <a:schemeClr val="accent1">
                        <a:lumMod val="20000"/>
                        <a:lumOff val="80000"/>
                      </a:schemeClr>
                    </a:solidFill>
                  </a:tcPr>
                </a:tc>
                <a:tc>
                  <a:txBody>
                    <a:bodyPr/>
                    <a:lstStyle/>
                    <a:p>
                      <a:pPr algn="just">
                        <a:spcAft>
                          <a:spcPts val="0"/>
                        </a:spcAft>
                      </a:pPr>
                      <a:r>
                        <a:rPr lang="es-ES" sz="1400" dirty="0">
                          <a:solidFill>
                            <a:srgbClr val="0B50B5"/>
                          </a:solidFill>
                          <a:effectLst/>
                        </a:rPr>
                        <a:t>Año 1: 90%</a:t>
                      </a:r>
                      <a:endParaRPr lang="es-CL" sz="1400" dirty="0">
                        <a:solidFill>
                          <a:srgbClr val="0B50B5"/>
                        </a:solidFill>
                        <a:effectLst/>
                      </a:endParaRPr>
                    </a:p>
                    <a:p>
                      <a:pPr algn="just">
                        <a:spcAft>
                          <a:spcPts val="0"/>
                        </a:spcAft>
                      </a:pPr>
                      <a:r>
                        <a:rPr lang="es-ES" sz="1400" dirty="0">
                          <a:solidFill>
                            <a:srgbClr val="0B50B5"/>
                          </a:solidFill>
                          <a:effectLst/>
                        </a:rPr>
                        <a:t>Año 2: 92%</a:t>
                      </a:r>
                      <a:endParaRPr lang="es-CL" sz="1400" dirty="0">
                        <a:solidFill>
                          <a:srgbClr val="0B50B5"/>
                        </a:solidFill>
                        <a:effectLst/>
                      </a:endParaRPr>
                    </a:p>
                    <a:p>
                      <a:pPr algn="just">
                        <a:spcAft>
                          <a:spcPts val="0"/>
                        </a:spcAft>
                      </a:pPr>
                      <a:r>
                        <a:rPr lang="es-ES" sz="1400" dirty="0">
                          <a:solidFill>
                            <a:srgbClr val="0B50B5"/>
                          </a:solidFill>
                          <a:effectLst/>
                        </a:rPr>
                        <a:t>Año 3: 95%</a:t>
                      </a:r>
                      <a:endParaRPr lang="es-CL" sz="1400" dirty="0">
                        <a:solidFill>
                          <a:srgbClr val="0B50B5"/>
                        </a:solidFill>
                        <a:effectLst/>
                        <a:latin typeface="Times New Roman"/>
                        <a:ea typeface="Times New Roman"/>
                      </a:endParaRPr>
                    </a:p>
                  </a:txBody>
                  <a:tcPr marL="64745" marR="64745" marT="0" marB="0" anchor="ctr">
                    <a:solidFill>
                      <a:schemeClr val="accent1">
                        <a:lumMod val="20000"/>
                        <a:lumOff val="80000"/>
                      </a:schemeClr>
                    </a:solidFill>
                  </a:tcPr>
                </a:tc>
                <a:tc>
                  <a:txBody>
                    <a:bodyPr/>
                    <a:lstStyle/>
                    <a:p>
                      <a:pPr algn="just">
                        <a:spcAft>
                          <a:spcPts val="0"/>
                        </a:spcAft>
                      </a:pPr>
                      <a:r>
                        <a:rPr lang="es-ES" sz="1400" b="0" dirty="0" smtClean="0">
                          <a:solidFill>
                            <a:srgbClr val="0B50B5"/>
                          </a:solidFill>
                          <a:effectLst/>
                        </a:rPr>
                        <a:t>Una </a:t>
                      </a:r>
                      <a:r>
                        <a:rPr lang="es-ES" sz="1400" b="0" dirty="0">
                          <a:solidFill>
                            <a:srgbClr val="0B50B5"/>
                          </a:solidFill>
                          <a:effectLst/>
                        </a:rPr>
                        <a:t>vez definidos por parte del Minsal los Compromisos de Gestión para el Servicio de Salud, el Director de Servicio entregará propuesta al director del establecimiento </a:t>
                      </a:r>
                      <a:r>
                        <a:rPr lang="es-ES" sz="1400" b="0" dirty="0" err="1">
                          <a:solidFill>
                            <a:srgbClr val="0B50B5"/>
                          </a:solidFill>
                          <a:effectLst/>
                        </a:rPr>
                        <a:t>autogestionado</a:t>
                      </a:r>
                      <a:r>
                        <a:rPr lang="es-ES" sz="1400" b="0" dirty="0">
                          <a:solidFill>
                            <a:srgbClr val="0B50B5"/>
                          </a:solidFill>
                          <a:effectLst/>
                        </a:rPr>
                        <a:t>, dejando explícito los indicadores que son de responsabilidad   del establecimiento y metas a cumplir.</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La meta referida al año 1, establece cumplir el 90% de la nota total 5.0, lo que corresponde a 4.5 como nota final. </a:t>
                      </a:r>
                      <a:endParaRPr lang="es-CL" sz="1400" b="0" dirty="0">
                        <a:solidFill>
                          <a:srgbClr val="0B50B5"/>
                        </a:solidFill>
                        <a:effectLst/>
                      </a:endParaRPr>
                    </a:p>
                    <a:p>
                      <a:pPr algn="just">
                        <a:spcAft>
                          <a:spcPts val="0"/>
                        </a:spcAft>
                      </a:pPr>
                      <a:r>
                        <a:rPr lang="es-ES" sz="1400" b="0" dirty="0">
                          <a:solidFill>
                            <a:srgbClr val="0B50B5"/>
                          </a:solidFill>
                          <a:effectLst/>
                        </a:rPr>
                        <a:t>La meta referida al año 2, establece cumplir el 92% de la nota total 5.0, lo que corresponde a 4.6 como nota final. </a:t>
                      </a:r>
                      <a:endParaRPr lang="es-CL" sz="1400" b="0" dirty="0">
                        <a:solidFill>
                          <a:srgbClr val="0B50B5"/>
                        </a:solidFill>
                        <a:effectLst/>
                      </a:endParaRPr>
                    </a:p>
                    <a:p>
                      <a:pPr algn="just">
                        <a:spcAft>
                          <a:spcPts val="0"/>
                        </a:spcAft>
                      </a:pPr>
                      <a:r>
                        <a:rPr lang="es-ES" sz="1400" b="0" dirty="0">
                          <a:solidFill>
                            <a:srgbClr val="0B50B5"/>
                          </a:solidFill>
                          <a:effectLst/>
                        </a:rPr>
                        <a:t>La meta referida al año 3, establece cumplir el 95% de la nota total 5.0, lo que corresponde a 4.8 como nota final. </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La metodología considera como nota máxima a obtener un 5.0 (Escala notas 1 a 5).</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La nota mínima a cumplir por el establecimiento para poder asignar un porcentaje del ponderador del indicador, corresponde a la nota 4,0. </a:t>
                      </a:r>
                      <a:endParaRPr lang="es-ES" sz="1400" b="0" dirty="0" smtClean="0">
                        <a:solidFill>
                          <a:srgbClr val="0B50B5"/>
                        </a:solidFill>
                        <a:effectLst/>
                      </a:endParaRPr>
                    </a:p>
                  </a:txBody>
                  <a:tcPr marL="64745" marR="64745"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1762629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2419888828"/>
              </p:ext>
            </p:extLst>
          </p:nvPr>
        </p:nvGraphicFramePr>
        <p:xfrm>
          <a:off x="604410" y="1412776"/>
          <a:ext cx="7920880" cy="5120640"/>
        </p:xfrm>
        <a:graphic>
          <a:graphicData uri="http://schemas.openxmlformats.org/drawingml/2006/table">
            <a:tbl>
              <a:tblPr firstRow="1" firstCol="1" lastRow="1" lastCol="1" bandRow="1" bandCol="1">
                <a:tableStyleId>{5C22544A-7EE6-4342-B048-85BDC9FD1C3A}</a:tableStyleId>
              </a:tblPr>
              <a:tblGrid>
                <a:gridCol w="1070437"/>
                <a:gridCol w="1377834"/>
                <a:gridCol w="5472609"/>
              </a:tblGrid>
              <a:tr h="1311977">
                <a:tc>
                  <a:txBody>
                    <a:bodyPr/>
                    <a:lstStyle/>
                    <a:p>
                      <a:pPr>
                        <a:spcAft>
                          <a:spcPts val="0"/>
                        </a:spcAft>
                      </a:pPr>
                      <a:r>
                        <a:rPr lang="es-ES" sz="1400" dirty="0">
                          <a:solidFill>
                            <a:srgbClr val="0B50B5"/>
                          </a:solidFill>
                          <a:effectLst/>
                        </a:rPr>
                        <a:t>Medios de Verificación</a:t>
                      </a:r>
                      <a:endParaRPr lang="es-CL" sz="1400" dirty="0">
                        <a:solidFill>
                          <a:srgbClr val="0B50B5"/>
                        </a:solidFill>
                        <a:effectLst/>
                        <a:latin typeface="Times New Roman"/>
                        <a:ea typeface="Times New Roman"/>
                      </a:endParaRPr>
                    </a:p>
                  </a:txBody>
                  <a:tcPr marL="63597" marR="63597" marT="0" marB="0" anchor="ctr">
                    <a:solidFill>
                      <a:schemeClr val="accent1">
                        <a:lumMod val="20000"/>
                        <a:lumOff val="80000"/>
                      </a:schemeClr>
                    </a:solidFill>
                  </a:tcPr>
                </a:tc>
                <a:tc>
                  <a:txBody>
                    <a:bodyPr/>
                    <a:lstStyle/>
                    <a:p>
                      <a:pPr algn="l">
                        <a:spcAft>
                          <a:spcPts val="0"/>
                        </a:spcAft>
                      </a:pPr>
                      <a:endParaRPr lang="es-CL" sz="1400" b="0" dirty="0">
                        <a:solidFill>
                          <a:srgbClr val="0B50B5"/>
                        </a:solidFill>
                        <a:effectLst/>
                        <a:latin typeface="Times New Roman"/>
                        <a:ea typeface="Times New Roman"/>
                      </a:endParaRPr>
                    </a:p>
                  </a:txBody>
                  <a:tcPr marL="63597" marR="63597" marT="0" marB="0" anchor="ctr">
                    <a:solidFill>
                      <a:schemeClr val="accent1">
                        <a:lumMod val="20000"/>
                        <a:lumOff val="80000"/>
                      </a:schemeClr>
                    </a:solidFill>
                  </a:tcPr>
                </a:tc>
                <a:tc>
                  <a:txBody>
                    <a:bodyPr/>
                    <a:lstStyle/>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La </a:t>
                      </a:r>
                      <a:r>
                        <a:rPr lang="es-ES" sz="1400" b="0" dirty="0">
                          <a:solidFill>
                            <a:srgbClr val="0B50B5"/>
                          </a:solidFill>
                          <a:effectLst/>
                        </a:rPr>
                        <a:t>Dirección del Servicio de Salud será responsable de validar los resultados trimestrales del establecimiento. Para la evaluación del Año 1, 2 y 3 se considera como nota final el promedio de las notas obtenidas en los cortes trimestrales correspondientes al periodo de evaluación. </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Para la evaluación del convenio, se considerarán las modificaciones o renegociaciones aprobadas formalmente por el Minsal</a:t>
                      </a:r>
                      <a:r>
                        <a:rPr lang="es-ES" sz="1400" b="0" dirty="0" smtClean="0">
                          <a:solidFill>
                            <a:srgbClr val="0B50B5"/>
                          </a:solidFill>
                          <a:effectLst/>
                        </a:rPr>
                        <a:t>.</a:t>
                      </a:r>
                    </a:p>
                    <a:p>
                      <a:pPr algn="just">
                        <a:spcAft>
                          <a:spcPts val="0"/>
                        </a:spcAft>
                      </a:pPr>
                      <a:endParaRPr lang="es-CL" sz="1400" b="0" dirty="0">
                        <a:solidFill>
                          <a:srgbClr val="0B50B5"/>
                        </a:solidFill>
                        <a:effectLst/>
                        <a:latin typeface="Times New Roman"/>
                        <a:ea typeface="Times New Roman"/>
                      </a:endParaRPr>
                    </a:p>
                  </a:txBody>
                  <a:tcPr marL="63597" marR="63597" marT="0" marB="0" anchor="ctr">
                    <a:solidFill>
                      <a:schemeClr val="accent1">
                        <a:lumMod val="20000"/>
                        <a:lumOff val="80000"/>
                      </a:schemeClr>
                    </a:solidFill>
                  </a:tcPr>
                </a:tc>
              </a:tr>
              <a:tr h="1907902">
                <a:tc>
                  <a:txBody>
                    <a:bodyPr/>
                    <a:lstStyle/>
                    <a:p>
                      <a:pPr>
                        <a:spcAft>
                          <a:spcPts val="0"/>
                        </a:spcAft>
                      </a:pPr>
                      <a:r>
                        <a:rPr lang="es-ES" sz="1400">
                          <a:solidFill>
                            <a:srgbClr val="0B50B5"/>
                          </a:solidFill>
                          <a:effectLst/>
                        </a:rPr>
                        <a:t>Supuestos</a:t>
                      </a:r>
                      <a:endParaRPr lang="es-CL" sz="1400">
                        <a:solidFill>
                          <a:srgbClr val="0B50B5"/>
                        </a:solidFill>
                        <a:effectLst/>
                        <a:latin typeface="Times New Roman"/>
                        <a:ea typeface="Times New Roman"/>
                      </a:endParaRPr>
                    </a:p>
                  </a:txBody>
                  <a:tcPr marL="63597" marR="63597" marT="0" marB="0" anchor="ctr">
                    <a:solidFill>
                      <a:schemeClr val="accent1">
                        <a:lumMod val="20000"/>
                        <a:lumOff val="80000"/>
                      </a:schemeClr>
                    </a:solidFill>
                  </a:tcPr>
                </a:tc>
                <a:tc>
                  <a:txBody>
                    <a:bodyPr/>
                    <a:lstStyle/>
                    <a:p>
                      <a:pPr algn="l">
                        <a:spcAft>
                          <a:spcPts val="0"/>
                        </a:spcAft>
                      </a:pPr>
                      <a:endParaRPr lang="es-CL" sz="1400" b="0" dirty="0">
                        <a:solidFill>
                          <a:srgbClr val="0B50B5"/>
                        </a:solidFill>
                        <a:effectLst/>
                        <a:latin typeface="Times New Roman"/>
                        <a:ea typeface="Times New Roman"/>
                      </a:endParaRPr>
                    </a:p>
                  </a:txBody>
                  <a:tcPr marL="63597" marR="63597" marT="0" marB="0" anchor="ctr">
                    <a:solidFill>
                      <a:schemeClr val="accent1">
                        <a:lumMod val="20000"/>
                        <a:lumOff val="80000"/>
                      </a:schemeClr>
                    </a:solidFill>
                  </a:tcPr>
                </a:tc>
                <a:tc>
                  <a:txBody>
                    <a:bodyPr/>
                    <a:lstStyle/>
                    <a:p>
                      <a:pPr algn="just">
                        <a:spcAft>
                          <a:spcPts val="0"/>
                        </a:spcAft>
                      </a:pPr>
                      <a:endParaRPr lang="es-ES" sz="1400" b="0" dirty="0" smtClean="0">
                        <a:solidFill>
                          <a:srgbClr val="0B50B5"/>
                        </a:solidFill>
                        <a:effectLst/>
                      </a:endParaRPr>
                    </a:p>
                    <a:p>
                      <a:pPr algn="just">
                        <a:spcAft>
                          <a:spcPts val="0"/>
                        </a:spcAft>
                      </a:pPr>
                      <a:r>
                        <a:rPr lang="es-ES" sz="1400" b="0" dirty="0" smtClean="0">
                          <a:solidFill>
                            <a:srgbClr val="0B50B5"/>
                          </a:solidFill>
                          <a:effectLst/>
                        </a:rPr>
                        <a:t>Existe </a:t>
                      </a:r>
                      <a:r>
                        <a:rPr lang="es-ES" sz="1400" b="0" dirty="0">
                          <a:solidFill>
                            <a:srgbClr val="0B50B5"/>
                          </a:solidFill>
                          <a:effectLst/>
                        </a:rPr>
                        <a:t>participación por parte del Director del EAR en el proceso de negociación de los Compromisos de Gestión que se realiza entre la Dirección de Servicio y el MINSAL. Aquellos directivos que asuman en una fecha posterior al  proceso de negociación deberán asumir los compromisos acordados por el Director de Servicio.</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La Dirección del Servicio de Salud y del Establecimiento acuerdan una metodología de evaluación trimestral  conforme a los lineamientos del Departamento de Gestión de la Información de MINSAL.</a:t>
                      </a:r>
                      <a:endParaRPr lang="es-CL" sz="1400" b="0" dirty="0">
                        <a:solidFill>
                          <a:srgbClr val="0B50B5"/>
                        </a:solidFill>
                        <a:effectLst/>
                      </a:endParaRPr>
                    </a:p>
                    <a:p>
                      <a:pPr algn="just">
                        <a:spcAft>
                          <a:spcPts val="0"/>
                        </a:spcAft>
                      </a:pPr>
                      <a:r>
                        <a:rPr lang="es-ES" sz="1400" b="0" dirty="0">
                          <a:solidFill>
                            <a:srgbClr val="0B50B5"/>
                          </a:solidFill>
                          <a:effectLst/>
                        </a:rPr>
                        <a:t> </a:t>
                      </a:r>
                      <a:endParaRPr lang="es-CL" sz="1400" b="0" dirty="0">
                        <a:solidFill>
                          <a:srgbClr val="0B50B5"/>
                        </a:solidFill>
                        <a:effectLst/>
                      </a:endParaRPr>
                    </a:p>
                    <a:p>
                      <a:pPr algn="just">
                        <a:spcAft>
                          <a:spcPts val="0"/>
                        </a:spcAft>
                      </a:pPr>
                      <a:r>
                        <a:rPr lang="es-ES" sz="1400" b="0" dirty="0">
                          <a:solidFill>
                            <a:srgbClr val="0B50B5"/>
                          </a:solidFill>
                          <a:effectLst/>
                        </a:rPr>
                        <a:t>Existe proceso de retroalimentación trimestral (a lo menos) por parte del Servicio de Salud respecto de los resultados obtenidos por el Establecimiento</a:t>
                      </a:r>
                      <a:r>
                        <a:rPr lang="es-ES" sz="1400" b="0" dirty="0" smtClean="0">
                          <a:solidFill>
                            <a:srgbClr val="0B50B5"/>
                          </a:solidFill>
                          <a:effectLst/>
                        </a:rPr>
                        <a:t>.</a:t>
                      </a:r>
                      <a:r>
                        <a:rPr lang="es-ES" sz="1400" b="0" dirty="0">
                          <a:solidFill>
                            <a:srgbClr val="0B50B5"/>
                          </a:solidFill>
                          <a:effectLst/>
                        </a:rPr>
                        <a:t> </a:t>
                      </a:r>
                      <a:endParaRPr lang="es-ES" sz="1400" b="0" dirty="0" smtClean="0">
                        <a:solidFill>
                          <a:srgbClr val="0B50B5"/>
                        </a:solidFill>
                        <a:effectLst/>
                      </a:endParaRPr>
                    </a:p>
                    <a:p>
                      <a:pPr algn="just">
                        <a:spcAft>
                          <a:spcPts val="0"/>
                        </a:spcAft>
                      </a:pPr>
                      <a:endParaRPr lang="es-CL" sz="1400" b="0" dirty="0">
                        <a:solidFill>
                          <a:srgbClr val="0B50B5"/>
                        </a:solidFill>
                        <a:effectLst/>
                        <a:latin typeface="Times New Roman"/>
                        <a:ea typeface="Times New Roman"/>
                      </a:endParaRPr>
                    </a:p>
                  </a:txBody>
                  <a:tcPr marL="63597" marR="63597" marT="0" marB="0" anchor="ctr">
                    <a:solidFill>
                      <a:schemeClr val="accent1">
                        <a:lumMod val="20000"/>
                        <a:lumOff val="80000"/>
                      </a:schemeClr>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2447912805"/>
              </p:ext>
            </p:extLst>
          </p:nvPr>
        </p:nvGraphicFramePr>
        <p:xfrm>
          <a:off x="611561" y="327210"/>
          <a:ext cx="7920880" cy="1066800"/>
        </p:xfrm>
        <a:graphic>
          <a:graphicData uri="http://schemas.openxmlformats.org/drawingml/2006/table">
            <a:tbl>
              <a:tblPr firstRow="1" firstCol="1" lastRow="1" lastCol="1" bandRow="1" bandCol="1">
                <a:tableStyleId>{5C22544A-7EE6-4342-B048-85BDC9FD1C3A}</a:tableStyleId>
              </a:tblPr>
              <a:tblGrid>
                <a:gridCol w="1070437"/>
                <a:gridCol w="1377834"/>
                <a:gridCol w="5472609"/>
              </a:tblGrid>
              <a:tr h="889009">
                <a:tc gridSpan="2">
                  <a:txBody>
                    <a:bodyPr/>
                    <a:lstStyle/>
                    <a:p>
                      <a:pPr algn="just">
                        <a:spcAft>
                          <a:spcPts val="0"/>
                        </a:spcAft>
                      </a:pPr>
                      <a:r>
                        <a:rPr lang="es-ES" sz="1400" b="1" dirty="0" smtClean="0">
                          <a:solidFill>
                            <a:schemeClr val="bg1"/>
                          </a:solidFill>
                          <a:effectLst/>
                          <a:latin typeface="+mj-lt"/>
                          <a:ea typeface="Verdana" pitchFamily="34" charset="0"/>
                          <a:cs typeface="Verdana" pitchFamily="34" charset="0"/>
                        </a:rPr>
                        <a:t>1.3</a:t>
                      </a:r>
                      <a:r>
                        <a:rPr lang="es-ES" sz="1400" b="1" baseline="0" dirty="0" smtClean="0">
                          <a:solidFill>
                            <a:schemeClr val="bg1"/>
                          </a:solidFill>
                          <a:effectLst/>
                          <a:latin typeface="+mj-lt"/>
                          <a:ea typeface="Verdana" pitchFamily="34" charset="0"/>
                          <a:cs typeface="Verdana" pitchFamily="34" charset="0"/>
                        </a:rPr>
                        <a:t> </a:t>
                      </a:r>
                      <a:r>
                        <a:rPr lang="es-ES" sz="1400" b="1" dirty="0" smtClean="0">
                          <a:solidFill>
                            <a:schemeClr val="bg1"/>
                          </a:solidFill>
                          <a:effectLst/>
                          <a:latin typeface="+mj-lt"/>
                          <a:ea typeface="Verdana" pitchFamily="34" charset="0"/>
                          <a:cs typeface="Verdana" pitchFamily="34" charset="0"/>
                        </a:rPr>
                        <a:t>Porcentaje </a:t>
                      </a:r>
                      <a:r>
                        <a:rPr lang="es-ES" sz="1400" b="1" dirty="0">
                          <a:solidFill>
                            <a:schemeClr val="bg1"/>
                          </a:solidFill>
                          <a:effectLst/>
                          <a:latin typeface="+mj-lt"/>
                          <a:ea typeface="Verdana" pitchFamily="34" charset="0"/>
                          <a:cs typeface="Verdana" pitchFamily="34" charset="0"/>
                        </a:rPr>
                        <a:t>de Cumplimiento de las Notas Finales acordadas en Compromisos de Gestión del Servicio de Salud</a:t>
                      </a:r>
                      <a:endParaRPr lang="es-CL" sz="1400" b="1" dirty="0">
                        <a:solidFill>
                          <a:schemeClr val="bg1"/>
                        </a:solidFill>
                        <a:effectLst/>
                        <a:latin typeface="+mj-lt"/>
                        <a:ea typeface="Verdana" pitchFamily="34" charset="0"/>
                        <a:cs typeface="Verdana" pitchFamily="34" charset="0"/>
                      </a:endParaRPr>
                    </a:p>
                  </a:txBody>
                  <a:tcPr marL="64745" marR="64745" marT="0" marB="0" anchor="ctr">
                    <a:solidFill>
                      <a:schemeClr val="accent1"/>
                    </a:solidFill>
                  </a:tcPr>
                </a:tc>
                <a:tc hMerge="1">
                  <a:txBody>
                    <a:bodyPr/>
                    <a:lstStyle/>
                    <a:p>
                      <a:endParaRPr lang="es-CL"/>
                    </a:p>
                  </a:txBody>
                  <a:tcPr/>
                </a:tc>
                <a:tc>
                  <a:txBody>
                    <a:bodyPr/>
                    <a:lstStyle/>
                    <a:p>
                      <a:pPr algn="ctr">
                        <a:spcAft>
                          <a:spcPts val="0"/>
                        </a:spcAft>
                      </a:pPr>
                      <a:r>
                        <a:rPr lang="es-ES" sz="1200" dirty="0">
                          <a:solidFill>
                            <a:schemeClr val="bg1"/>
                          </a:solidFill>
                          <a:effectLst/>
                        </a:rPr>
                        <a:t>Alcances</a:t>
                      </a:r>
                      <a:endParaRPr lang="es-CL" sz="1200" dirty="0">
                        <a:solidFill>
                          <a:schemeClr val="bg1"/>
                        </a:solidFill>
                        <a:effectLst/>
                        <a:latin typeface="Times New Roman"/>
                        <a:ea typeface="Times New Roman"/>
                      </a:endParaRPr>
                    </a:p>
                  </a:txBody>
                  <a:tcPr marL="64745" marR="64745" marT="0" marB="0" anchor="ctr">
                    <a:solidFill>
                      <a:schemeClr val="accent1"/>
                    </a:solidFill>
                  </a:tcPr>
                </a:tc>
              </a:tr>
            </a:tbl>
          </a:graphicData>
        </a:graphic>
      </p:graphicFrame>
    </p:spTree>
    <p:extLst>
      <p:ext uri="{BB962C8B-B14F-4D97-AF65-F5344CB8AC3E}">
        <p14:creationId xmlns:p14="http://schemas.microsoft.com/office/powerpoint/2010/main" val="590260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10333</TotalTime>
  <Words>3411</Words>
  <Application>Microsoft Office PowerPoint</Application>
  <PresentationFormat>Presentación en pantalla (4:3)</PresentationFormat>
  <Paragraphs>508</Paragraphs>
  <Slides>31</Slides>
  <Notes>1</Notes>
  <HiddenSlides>0</HiddenSlides>
  <MMClips>0</MMClips>
  <ScaleCrop>false</ScaleCrop>
  <HeadingPairs>
    <vt:vector size="6" baseType="variant">
      <vt:variant>
        <vt:lpstr>Fuentes usadas</vt:lpstr>
      </vt:variant>
      <vt:variant>
        <vt:i4>7</vt:i4>
      </vt:variant>
      <vt:variant>
        <vt:lpstr>Tema</vt:lpstr>
      </vt:variant>
      <vt:variant>
        <vt:i4>3</vt:i4>
      </vt:variant>
      <vt:variant>
        <vt:lpstr>Títulos de diapositiva</vt:lpstr>
      </vt:variant>
      <vt:variant>
        <vt:i4>31</vt:i4>
      </vt:variant>
    </vt:vector>
  </HeadingPairs>
  <TitlesOfParts>
    <vt:vector size="41" baseType="lpstr">
      <vt:lpstr>Arial</vt:lpstr>
      <vt:lpstr>Verdana</vt:lpstr>
      <vt:lpstr>ヒラギノ角ゴ Pro W3</vt:lpstr>
      <vt:lpstr>Swis721 LtCn BT</vt:lpstr>
      <vt:lpstr>Calibri</vt:lpstr>
      <vt:lpstr>Aharoni</vt:lpstr>
      <vt:lpstr>Times New Roman</vt:lpstr>
      <vt:lpstr>Office Theme</vt:lpstr>
      <vt:lpstr>1_Office Theme</vt:lpstr>
      <vt:lpstr>2_Office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Gabriel Badagnani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Executive Director</dc:creator>
  <cp:lastModifiedBy>Flor Eliana Mora Ortega</cp:lastModifiedBy>
  <cp:revision>710</cp:revision>
  <dcterms:created xsi:type="dcterms:W3CDTF">2010-11-27T19:44:20Z</dcterms:created>
  <dcterms:modified xsi:type="dcterms:W3CDTF">2013-08-22T20:23:57Z</dcterms:modified>
</cp:coreProperties>
</file>