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8"/>
  </p:notesMasterIdLst>
  <p:sldIdLst>
    <p:sldId id="256" r:id="rId4"/>
    <p:sldId id="395" r:id="rId5"/>
    <p:sldId id="383" r:id="rId6"/>
    <p:sldId id="384" r:id="rId7"/>
    <p:sldId id="386" r:id="rId8"/>
    <p:sldId id="402" r:id="rId9"/>
    <p:sldId id="404" r:id="rId10"/>
    <p:sldId id="405" r:id="rId11"/>
    <p:sldId id="406" r:id="rId12"/>
    <p:sldId id="408" r:id="rId13"/>
    <p:sldId id="409" r:id="rId14"/>
    <p:sldId id="389" r:id="rId15"/>
    <p:sldId id="413" r:id="rId16"/>
    <p:sldId id="414" r:id="rId17"/>
    <p:sldId id="415" r:id="rId18"/>
    <p:sldId id="416" r:id="rId19"/>
    <p:sldId id="421" r:id="rId20"/>
    <p:sldId id="407" r:id="rId21"/>
    <p:sldId id="419" r:id="rId22"/>
    <p:sldId id="412" r:id="rId23"/>
    <p:sldId id="418" r:id="rId24"/>
    <p:sldId id="422" r:id="rId25"/>
    <p:sldId id="420" r:id="rId26"/>
    <p:sldId id="261" r:id="rId27"/>
  </p:sldIdLst>
  <p:sldSz cx="9144000" cy="6858000" type="screen4x3"/>
  <p:notesSz cx="7302500" cy="95885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04040"/>
    <a:srgbClr val="808080"/>
    <a:srgbClr val="CCCCCC"/>
    <a:srgbClr val="005FA1"/>
    <a:srgbClr val="E17068"/>
    <a:srgbClr val="FE454A"/>
    <a:srgbClr val="E10202"/>
    <a:srgbClr val="EF4144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 snapToObjects="1">
      <p:cViewPr>
        <p:scale>
          <a:sx n="66" d="100"/>
          <a:sy n="66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178FB-F107-4B22-B945-0CDBB88F286B}" type="doc">
      <dgm:prSet loTypeId="urn:microsoft.com/office/officeart/2005/8/layout/gear1" loCatId="process" qsTypeId="urn:microsoft.com/office/officeart/2005/8/quickstyle/simple1" qsCatId="simple" csTypeId="urn:microsoft.com/office/officeart/2005/8/colors/accent1_4" csCatId="accent1" phldr="1"/>
      <dgm:spPr/>
    </dgm:pt>
    <dgm:pt modelId="{5709E6BE-9B81-45BA-A082-CC0239D9ADE7}">
      <dgm:prSet phldrT="[Texto]"/>
      <dgm:spPr/>
      <dgm:t>
        <a:bodyPr/>
        <a:lstStyle/>
        <a:p>
          <a:r>
            <a:rPr lang="es-CL" dirty="0" smtClean="0"/>
            <a:t>Medición de Indicadores</a:t>
          </a:r>
          <a:endParaRPr lang="es-CL" dirty="0"/>
        </a:p>
      </dgm:t>
    </dgm:pt>
    <dgm:pt modelId="{B3C1FCE0-0A74-40B5-95FE-D33480C470F1}" type="parTrans" cxnId="{42920E84-929B-45DF-81C1-186FD581F30B}">
      <dgm:prSet/>
      <dgm:spPr/>
      <dgm:t>
        <a:bodyPr/>
        <a:lstStyle/>
        <a:p>
          <a:endParaRPr lang="es-CL"/>
        </a:p>
      </dgm:t>
    </dgm:pt>
    <dgm:pt modelId="{DCE43B98-BE97-41AB-876E-5DA7A3BA31BC}" type="sibTrans" cxnId="{42920E84-929B-45DF-81C1-186FD581F30B}">
      <dgm:prSet/>
      <dgm:spPr/>
      <dgm:t>
        <a:bodyPr/>
        <a:lstStyle/>
        <a:p>
          <a:endParaRPr lang="es-CL"/>
        </a:p>
      </dgm:t>
    </dgm:pt>
    <dgm:pt modelId="{8173603B-6686-4043-8E9B-C34AFDA897E9}">
      <dgm:prSet phldrT="[Texto]"/>
      <dgm:spPr/>
      <dgm:t>
        <a:bodyPr/>
        <a:lstStyle/>
        <a:p>
          <a:r>
            <a:rPr lang="es-CL" dirty="0" smtClean="0"/>
            <a:t>Capacitación</a:t>
          </a:r>
          <a:endParaRPr lang="es-CL" dirty="0"/>
        </a:p>
      </dgm:t>
    </dgm:pt>
    <dgm:pt modelId="{0937CDA4-7C20-4688-B85A-15A5689E7F5F}" type="parTrans" cxnId="{7D61277B-AEA8-4807-A6D1-5845E96BC2DC}">
      <dgm:prSet/>
      <dgm:spPr/>
      <dgm:t>
        <a:bodyPr/>
        <a:lstStyle/>
        <a:p>
          <a:endParaRPr lang="es-CL"/>
        </a:p>
      </dgm:t>
    </dgm:pt>
    <dgm:pt modelId="{3BFE9933-49EE-4D14-B667-E9C55583C97C}" type="sibTrans" cxnId="{7D61277B-AEA8-4807-A6D1-5845E96BC2DC}">
      <dgm:prSet/>
      <dgm:spPr/>
      <dgm:t>
        <a:bodyPr/>
        <a:lstStyle/>
        <a:p>
          <a:endParaRPr lang="es-CL"/>
        </a:p>
      </dgm:t>
    </dgm:pt>
    <dgm:pt modelId="{7B87C2A8-715B-4601-847A-13CFA44CBEAE}">
      <dgm:prSet phldrT="[Texto]"/>
      <dgm:spPr/>
      <dgm:t>
        <a:bodyPr/>
        <a:lstStyle/>
        <a:p>
          <a:r>
            <a:rPr lang="es-CL" dirty="0" smtClean="0"/>
            <a:t>Definición de Metodologías Estimación de Brechas de RHS</a:t>
          </a:r>
          <a:endParaRPr lang="es-CL" dirty="0"/>
        </a:p>
      </dgm:t>
    </dgm:pt>
    <dgm:pt modelId="{9EE40364-9328-454F-B19B-E96FB21C3A52}" type="parTrans" cxnId="{3CF1DD29-45E5-4244-A619-1217FEE14C87}">
      <dgm:prSet/>
      <dgm:spPr/>
      <dgm:t>
        <a:bodyPr/>
        <a:lstStyle/>
        <a:p>
          <a:endParaRPr lang="es-CL"/>
        </a:p>
      </dgm:t>
    </dgm:pt>
    <dgm:pt modelId="{C729523A-5402-4855-B394-91B43E2C7400}" type="sibTrans" cxnId="{3CF1DD29-45E5-4244-A619-1217FEE14C87}">
      <dgm:prSet/>
      <dgm:spPr/>
      <dgm:t>
        <a:bodyPr/>
        <a:lstStyle/>
        <a:p>
          <a:endParaRPr lang="es-CL"/>
        </a:p>
      </dgm:t>
    </dgm:pt>
    <dgm:pt modelId="{F2D35681-FDAA-467A-A946-0ABDB0C8027A}" type="pres">
      <dgm:prSet presAssocID="{C55178FB-F107-4B22-B945-0CDBB88F28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951FDED-4BAC-4558-B0CC-E9321E440E41}" type="pres">
      <dgm:prSet presAssocID="{5709E6BE-9B81-45BA-A082-CC0239D9ADE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721A3B-0743-40D6-B400-A29A552E6899}" type="pres">
      <dgm:prSet presAssocID="{5709E6BE-9B81-45BA-A082-CC0239D9ADE7}" presName="gear1srcNode" presStyleLbl="node1" presStyleIdx="0" presStyleCnt="3"/>
      <dgm:spPr/>
      <dgm:t>
        <a:bodyPr/>
        <a:lstStyle/>
        <a:p>
          <a:endParaRPr lang="es-CL"/>
        </a:p>
      </dgm:t>
    </dgm:pt>
    <dgm:pt modelId="{8FD743E3-D56B-46A6-ACD3-A2A9D8F59AD7}" type="pres">
      <dgm:prSet presAssocID="{5709E6BE-9B81-45BA-A082-CC0239D9ADE7}" presName="gear1dstNode" presStyleLbl="node1" presStyleIdx="0" presStyleCnt="3"/>
      <dgm:spPr/>
      <dgm:t>
        <a:bodyPr/>
        <a:lstStyle/>
        <a:p>
          <a:endParaRPr lang="es-CL"/>
        </a:p>
      </dgm:t>
    </dgm:pt>
    <dgm:pt modelId="{9E15A38B-1853-4899-85EE-C78B1E81C53E}" type="pres">
      <dgm:prSet presAssocID="{8173603B-6686-4043-8E9B-C34AFDA897E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C42CE6-667D-4A93-8979-9D5B730B21F4}" type="pres">
      <dgm:prSet presAssocID="{8173603B-6686-4043-8E9B-C34AFDA897E9}" presName="gear2srcNode" presStyleLbl="node1" presStyleIdx="1" presStyleCnt="3"/>
      <dgm:spPr/>
      <dgm:t>
        <a:bodyPr/>
        <a:lstStyle/>
        <a:p>
          <a:endParaRPr lang="es-CL"/>
        </a:p>
      </dgm:t>
    </dgm:pt>
    <dgm:pt modelId="{190705C8-E979-40D8-BF3B-E0BE1C668231}" type="pres">
      <dgm:prSet presAssocID="{8173603B-6686-4043-8E9B-C34AFDA897E9}" presName="gear2dstNode" presStyleLbl="node1" presStyleIdx="1" presStyleCnt="3"/>
      <dgm:spPr/>
      <dgm:t>
        <a:bodyPr/>
        <a:lstStyle/>
        <a:p>
          <a:endParaRPr lang="es-CL"/>
        </a:p>
      </dgm:t>
    </dgm:pt>
    <dgm:pt modelId="{68CA0833-F70D-48E9-BF67-FE543F79701A}" type="pres">
      <dgm:prSet presAssocID="{7B87C2A8-715B-4601-847A-13CFA44CBEAE}" presName="gear3" presStyleLbl="node1" presStyleIdx="2" presStyleCnt="3"/>
      <dgm:spPr/>
      <dgm:t>
        <a:bodyPr/>
        <a:lstStyle/>
        <a:p>
          <a:endParaRPr lang="es-CL"/>
        </a:p>
      </dgm:t>
    </dgm:pt>
    <dgm:pt modelId="{0E83D0F8-0D15-46CC-90BB-93036A24EA7E}" type="pres">
      <dgm:prSet presAssocID="{7B87C2A8-715B-4601-847A-13CFA44CBE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702313-DEBD-404F-BB7E-2E4A4E24BF30}" type="pres">
      <dgm:prSet presAssocID="{7B87C2A8-715B-4601-847A-13CFA44CBEAE}" presName="gear3srcNode" presStyleLbl="node1" presStyleIdx="2" presStyleCnt="3"/>
      <dgm:spPr/>
      <dgm:t>
        <a:bodyPr/>
        <a:lstStyle/>
        <a:p>
          <a:endParaRPr lang="es-CL"/>
        </a:p>
      </dgm:t>
    </dgm:pt>
    <dgm:pt modelId="{4C5CF7C3-5902-46F0-9E63-30263476EDCE}" type="pres">
      <dgm:prSet presAssocID="{7B87C2A8-715B-4601-847A-13CFA44CBEAE}" presName="gear3dstNode" presStyleLbl="node1" presStyleIdx="2" presStyleCnt="3"/>
      <dgm:spPr/>
      <dgm:t>
        <a:bodyPr/>
        <a:lstStyle/>
        <a:p>
          <a:endParaRPr lang="es-CL"/>
        </a:p>
      </dgm:t>
    </dgm:pt>
    <dgm:pt modelId="{4AF89563-69D7-4A43-8029-D4FF7AEB0C31}" type="pres">
      <dgm:prSet presAssocID="{DCE43B98-BE97-41AB-876E-5DA7A3BA31BC}" presName="connector1" presStyleLbl="sibTrans2D1" presStyleIdx="0" presStyleCnt="3"/>
      <dgm:spPr/>
      <dgm:t>
        <a:bodyPr/>
        <a:lstStyle/>
        <a:p>
          <a:endParaRPr lang="es-CL"/>
        </a:p>
      </dgm:t>
    </dgm:pt>
    <dgm:pt modelId="{2AD0F195-3564-4498-8086-655A4A1ABD37}" type="pres">
      <dgm:prSet presAssocID="{3BFE9933-49EE-4D14-B667-E9C55583C97C}" presName="connector2" presStyleLbl="sibTrans2D1" presStyleIdx="1" presStyleCnt="3"/>
      <dgm:spPr/>
      <dgm:t>
        <a:bodyPr/>
        <a:lstStyle/>
        <a:p>
          <a:endParaRPr lang="es-CL"/>
        </a:p>
      </dgm:t>
    </dgm:pt>
    <dgm:pt modelId="{8CC59A7E-A246-4877-9648-9713E557EB86}" type="pres">
      <dgm:prSet presAssocID="{C729523A-5402-4855-B394-91B43E2C7400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801669EF-F0A4-4A41-BB82-5FD95FA8CE29}" type="presOf" srcId="{3BFE9933-49EE-4D14-B667-E9C55583C97C}" destId="{2AD0F195-3564-4498-8086-655A4A1ABD37}" srcOrd="0" destOrd="0" presId="urn:microsoft.com/office/officeart/2005/8/layout/gear1"/>
    <dgm:cxn modelId="{F3682D1A-E33C-419F-8832-988B6A13EDB1}" type="presOf" srcId="{7B87C2A8-715B-4601-847A-13CFA44CBEAE}" destId="{0E83D0F8-0D15-46CC-90BB-93036A24EA7E}" srcOrd="1" destOrd="0" presId="urn:microsoft.com/office/officeart/2005/8/layout/gear1"/>
    <dgm:cxn modelId="{3CF1DD29-45E5-4244-A619-1217FEE14C87}" srcId="{C55178FB-F107-4B22-B945-0CDBB88F286B}" destId="{7B87C2A8-715B-4601-847A-13CFA44CBEAE}" srcOrd="2" destOrd="0" parTransId="{9EE40364-9328-454F-B19B-E96FB21C3A52}" sibTransId="{C729523A-5402-4855-B394-91B43E2C7400}"/>
    <dgm:cxn modelId="{649DBFE9-3AE3-476A-B76B-0BA84257210E}" type="presOf" srcId="{8173603B-6686-4043-8E9B-C34AFDA897E9}" destId="{190705C8-E979-40D8-BF3B-E0BE1C668231}" srcOrd="2" destOrd="0" presId="urn:microsoft.com/office/officeart/2005/8/layout/gear1"/>
    <dgm:cxn modelId="{B02F28FE-F119-42C0-908D-6D33E51F1A9C}" type="presOf" srcId="{C729523A-5402-4855-B394-91B43E2C7400}" destId="{8CC59A7E-A246-4877-9648-9713E557EB86}" srcOrd="0" destOrd="0" presId="urn:microsoft.com/office/officeart/2005/8/layout/gear1"/>
    <dgm:cxn modelId="{5859C640-D6A1-4148-BFF4-AC010C650846}" type="presOf" srcId="{DCE43B98-BE97-41AB-876E-5DA7A3BA31BC}" destId="{4AF89563-69D7-4A43-8029-D4FF7AEB0C31}" srcOrd="0" destOrd="0" presId="urn:microsoft.com/office/officeart/2005/8/layout/gear1"/>
    <dgm:cxn modelId="{B1DDFDB9-D799-4F0E-BC22-BB328EAFB0AC}" type="presOf" srcId="{7B87C2A8-715B-4601-847A-13CFA44CBEAE}" destId="{68CA0833-F70D-48E9-BF67-FE543F79701A}" srcOrd="0" destOrd="0" presId="urn:microsoft.com/office/officeart/2005/8/layout/gear1"/>
    <dgm:cxn modelId="{C1D26A51-EF13-43B8-BE11-E25381E5B1C8}" type="presOf" srcId="{8173603B-6686-4043-8E9B-C34AFDA897E9}" destId="{B1C42CE6-667D-4A93-8979-9D5B730B21F4}" srcOrd="1" destOrd="0" presId="urn:microsoft.com/office/officeart/2005/8/layout/gear1"/>
    <dgm:cxn modelId="{42920E84-929B-45DF-81C1-186FD581F30B}" srcId="{C55178FB-F107-4B22-B945-0CDBB88F286B}" destId="{5709E6BE-9B81-45BA-A082-CC0239D9ADE7}" srcOrd="0" destOrd="0" parTransId="{B3C1FCE0-0A74-40B5-95FE-D33480C470F1}" sibTransId="{DCE43B98-BE97-41AB-876E-5DA7A3BA31BC}"/>
    <dgm:cxn modelId="{A131A058-DDA6-4A52-A698-2DD432BF46F1}" type="presOf" srcId="{5709E6BE-9B81-45BA-A082-CC0239D9ADE7}" destId="{7951FDED-4BAC-4558-B0CC-E9321E440E41}" srcOrd="0" destOrd="0" presId="urn:microsoft.com/office/officeart/2005/8/layout/gear1"/>
    <dgm:cxn modelId="{5E5F6C75-729E-4F0C-A9A5-854B9B8181F2}" type="presOf" srcId="{5709E6BE-9B81-45BA-A082-CC0239D9ADE7}" destId="{85721A3B-0743-40D6-B400-A29A552E6899}" srcOrd="1" destOrd="0" presId="urn:microsoft.com/office/officeart/2005/8/layout/gear1"/>
    <dgm:cxn modelId="{EB4C5454-A843-4F60-98F0-E72084CC4A80}" type="presOf" srcId="{8173603B-6686-4043-8E9B-C34AFDA897E9}" destId="{9E15A38B-1853-4899-85EE-C78B1E81C53E}" srcOrd="0" destOrd="0" presId="urn:microsoft.com/office/officeart/2005/8/layout/gear1"/>
    <dgm:cxn modelId="{5AD5C12C-7D52-453A-83CD-B1039ABFDB87}" type="presOf" srcId="{7B87C2A8-715B-4601-847A-13CFA44CBEAE}" destId="{6B702313-DEBD-404F-BB7E-2E4A4E24BF30}" srcOrd="2" destOrd="0" presId="urn:microsoft.com/office/officeart/2005/8/layout/gear1"/>
    <dgm:cxn modelId="{D47AB681-F7D5-4056-BC12-90D904A8E3BD}" type="presOf" srcId="{5709E6BE-9B81-45BA-A082-CC0239D9ADE7}" destId="{8FD743E3-D56B-46A6-ACD3-A2A9D8F59AD7}" srcOrd="2" destOrd="0" presId="urn:microsoft.com/office/officeart/2005/8/layout/gear1"/>
    <dgm:cxn modelId="{7D61277B-AEA8-4807-A6D1-5845E96BC2DC}" srcId="{C55178FB-F107-4B22-B945-0CDBB88F286B}" destId="{8173603B-6686-4043-8E9B-C34AFDA897E9}" srcOrd="1" destOrd="0" parTransId="{0937CDA4-7C20-4688-B85A-15A5689E7F5F}" sibTransId="{3BFE9933-49EE-4D14-B667-E9C55583C97C}"/>
    <dgm:cxn modelId="{B9512C8C-09FF-4EE5-A5DC-5CAFA4C3636D}" type="presOf" srcId="{C55178FB-F107-4B22-B945-0CDBB88F286B}" destId="{F2D35681-FDAA-467A-A946-0ABDB0C8027A}" srcOrd="0" destOrd="0" presId="urn:microsoft.com/office/officeart/2005/8/layout/gear1"/>
    <dgm:cxn modelId="{17A4C6C0-1AA5-46F8-A06A-DDF0A14DD17B}" type="presOf" srcId="{7B87C2A8-715B-4601-847A-13CFA44CBEAE}" destId="{4C5CF7C3-5902-46F0-9E63-30263476EDCE}" srcOrd="3" destOrd="0" presId="urn:microsoft.com/office/officeart/2005/8/layout/gear1"/>
    <dgm:cxn modelId="{EEC7C24C-9A6E-4558-ABC0-705D581D3FB3}" type="presParOf" srcId="{F2D35681-FDAA-467A-A946-0ABDB0C8027A}" destId="{7951FDED-4BAC-4558-B0CC-E9321E440E41}" srcOrd="0" destOrd="0" presId="urn:microsoft.com/office/officeart/2005/8/layout/gear1"/>
    <dgm:cxn modelId="{61BC34F2-24C8-42B4-A896-21E7BFFDEFB7}" type="presParOf" srcId="{F2D35681-FDAA-467A-A946-0ABDB0C8027A}" destId="{85721A3B-0743-40D6-B400-A29A552E6899}" srcOrd="1" destOrd="0" presId="urn:microsoft.com/office/officeart/2005/8/layout/gear1"/>
    <dgm:cxn modelId="{3B2D6EAA-3C34-4B8C-8263-49971DA9B7F0}" type="presParOf" srcId="{F2D35681-FDAA-467A-A946-0ABDB0C8027A}" destId="{8FD743E3-D56B-46A6-ACD3-A2A9D8F59AD7}" srcOrd="2" destOrd="0" presId="urn:microsoft.com/office/officeart/2005/8/layout/gear1"/>
    <dgm:cxn modelId="{73DCB4F7-A0EE-4844-A41A-7EF4BA01221A}" type="presParOf" srcId="{F2D35681-FDAA-467A-A946-0ABDB0C8027A}" destId="{9E15A38B-1853-4899-85EE-C78B1E81C53E}" srcOrd="3" destOrd="0" presId="urn:microsoft.com/office/officeart/2005/8/layout/gear1"/>
    <dgm:cxn modelId="{46FBE8C9-1321-48BB-98F5-D998C20A209F}" type="presParOf" srcId="{F2D35681-FDAA-467A-A946-0ABDB0C8027A}" destId="{B1C42CE6-667D-4A93-8979-9D5B730B21F4}" srcOrd="4" destOrd="0" presId="urn:microsoft.com/office/officeart/2005/8/layout/gear1"/>
    <dgm:cxn modelId="{9FDCEF22-9BF8-441C-BB49-A57BF28C1775}" type="presParOf" srcId="{F2D35681-FDAA-467A-A946-0ABDB0C8027A}" destId="{190705C8-E979-40D8-BF3B-E0BE1C668231}" srcOrd="5" destOrd="0" presId="urn:microsoft.com/office/officeart/2005/8/layout/gear1"/>
    <dgm:cxn modelId="{794E4B43-251A-4DFA-B753-2D5BE0D2648A}" type="presParOf" srcId="{F2D35681-FDAA-467A-A946-0ABDB0C8027A}" destId="{68CA0833-F70D-48E9-BF67-FE543F79701A}" srcOrd="6" destOrd="0" presId="urn:microsoft.com/office/officeart/2005/8/layout/gear1"/>
    <dgm:cxn modelId="{857E8EDB-CEB7-4D99-90AD-59345AC6357C}" type="presParOf" srcId="{F2D35681-FDAA-467A-A946-0ABDB0C8027A}" destId="{0E83D0F8-0D15-46CC-90BB-93036A24EA7E}" srcOrd="7" destOrd="0" presId="urn:microsoft.com/office/officeart/2005/8/layout/gear1"/>
    <dgm:cxn modelId="{B2102DCF-30FC-4155-BF62-C4A1D4BC3AC6}" type="presParOf" srcId="{F2D35681-FDAA-467A-A946-0ABDB0C8027A}" destId="{6B702313-DEBD-404F-BB7E-2E4A4E24BF30}" srcOrd="8" destOrd="0" presId="urn:microsoft.com/office/officeart/2005/8/layout/gear1"/>
    <dgm:cxn modelId="{72E9171B-3163-4425-BD5F-9525F87C7C3F}" type="presParOf" srcId="{F2D35681-FDAA-467A-A946-0ABDB0C8027A}" destId="{4C5CF7C3-5902-46F0-9E63-30263476EDCE}" srcOrd="9" destOrd="0" presId="urn:microsoft.com/office/officeart/2005/8/layout/gear1"/>
    <dgm:cxn modelId="{EF6B0BFF-1ED3-4839-8552-3753A7C70CB6}" type="presParOf" srcId="{F2D35681-FDAA-467A-A946-0ABDB0C8027A}" destId="{4AF89563-69D7-4A43-8029-D4FF7AEB0C31}" srcOrd="10" destOrd="0" presId="urn:microsoft.com/office/officeart/2005/8/layout/gear1"/>
    <dgm:cxn modelId="{A2BFA6E1-9314-450A-A4A6-BF46EADFF150}" type="presParOf" srcId="{F2D35681-FDAA-467A-A946-0ABDB0C8027A}" destId="{2AD0F195-3564-4498-8086-655A4A1ABD37}" srcOrd="11" destOrd="0" presId="urn:microsoft.com/office/officeart/2005/8/layout/gear1"/>
    <dgm:cxn modelId="{D8F726CC-9393-45C1-8F94-6D584A0AFD8B}" type="presParOf" srcId="{F2D35681-FDAA-467A-A946-0ABDB0C8027A}" destId="{8CC59A7E-A246-4877-9648-9713E557EB8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8E124-5273-4165-961B-1A22FA70BD2A}" type="doc">
      <dgm:prSet loTypeId="urn:microsoft.com/office/officeart/2005/8/layout/cycle8" loCatId="cycle" qsTypeId="urn:microsoft.com/office/officeart/2005/8/quickstyle/simple4" qsCatId="simple" csTypeId="urn:microsoft.com/office/officeart/2005/8/colors/accent4_5" csCatId="accent4" phldr="1"/>
      <dgm:spPr/>
    </dgm:pt>
    <dgm:pt modelId="{99B5DABF-3A6E-4FE1-9F1D-D80A52C305AA}">
      <dgm:prSet phldrT="[Texto]"/>
      <dgm:spPr/>
      <dgm:t>
        <a:bodyPr/>
        <a:lstStyle/>
        <a:p>
          <a:r>
            <a:rPr lang="es-CL" dirty="0" smtClean="0"/>
            <a:t>Construcción de Orientaciones Técnicas</a:t>
          </a:r>
          <a:endParaRPr lang="es-CL" dirty="0"/>
        </a:p>
      </dgm:t>
    </dgm:pt>
    <dgm:pt modelId="{74CB5590-6E56-4981-9B14-EFBBE08E718A}" type="parTrans" cxnId="{1C137F07-1CD2-4A0F-9500-CECE58997C42}">
      <dgm:prSet/>
      <dgm:spPr/>
      <dgm:t>
        <a:bodyPr/>
        <a:lstStyle/>
        <a:p>
          <a:endParaRPr lang="es-CL"/>
        </a:p>
      </dgm:t>
    </dgm:pt>
    <dgm:pt modelId="{D990985C-4296-4498-BD8F-4F0881F841E6}" type="sibTrans" cxnId="{1C137F07-1CD2-4A0F-9500-CECE58997C42}">
      <dgm:prSet/>
      <dgm:spPr/>
      <dgm:t>
        <a:bodyPr/>
        <a:lstStyle/>
        <a:p>
          <a:endParaRPr lang="es-CL"/>
        </a:p>
      </dgm:t>
    </dgm:pt>
    <dgm:pt modelId="{31448DC1-D141-4B6D-8230-9FFCB61811F3}">
      <dgm:prSet phldrT="[Texto]"/>
      <dgm:spPr/>
      <dgm:t>
        <a:bodyPr/>
        <a:lstStyle/>
        <a:p>
          <a:r>
            <a:rPr lang="es-CL" dirty="0" smtClean="0"/>
            <a:t>Conformación de Equipos Transversales de Trabajo</a:t>
          </a:r>
          <a:endParaRPr lang="es-CL" dirty="0"/>
        </a:p>
      </dgm:t>
    </dgm:pt>
    <dgm:pt modelId="{C2D54D02-CB44-4EB8-A509-4815B2A34C50}" type="parTrans" cxnId="{591BF44B-1AED-430E-BA3E-79EFF22E3EB6}">
      <dgm:prSet/>
      <dgm:spPr/>
      <dgm:t>
        <a:bodyPr/>
        <a:lstStyle/>
        <a:p>
          <a:endParaRPr lang="es-CL"/>
        </a:p>
      </dgm:t>
    </dgm:pt>
    <dgm:pt modelId="{BA992576-B1E6-4E7A-A478-549547D016C2}" type="sibTrans" cxnId="{591BF44B-1AED-430E-BA3E-79EFF22E3EB6}">
      <dgm:prSet/>
      <dgm:spPr/>
      <dgm:t>
        <a:bodyPr/>
        <a:lstStyle/>
        <a:p>
          <a:endParaRPr lang="es-CL"/>
        </a:p>
      </dgm:t>
    </dgm:pt>
    <dgm:pt modelId="{B0B8054F-8171-4CAE-ACC4-5FF250E20B85}">
      <dgm:prSet phldrT="[Texto]"/>
      <dgm:spPr/>
      <dgm:t>
        <a:bodyPr/>
        <a:lstStyle/>
        <a:p>
          <a:r>
            <a:rPr lang="es-CL" dirty="0" smtClean="0"/>
            <a:t>Determinación de Estándares</a:t>
          </a:r>
          <a:endParaRPr lang="es-CL" dirty="0"/>
        </a:p>
      </dgm:t>
    </dgm:pt>
    <dgm:pt modelId="{D07F9BE4-039A-437B-936B-FA1855299694}" type="parTrans" cxnId="{52172331-DD2F-40C2-92C2-7D5E1528E5FE}">
      <dgm:prSet/>
      <dgm:spPr/>
      <dgm:t>
        <a:bodyPr/>
        <a:lstStyle/>
        <a:p>
          <a:endParaRPr lang="es-CL"/>
        </a:p>
      </dgm:t>
    </dgm:pt>
    <dgm:pt modelId="{73E43CB8-48D6-47E2-81D2-518FD2C9B717}" type="sibTrans" cxnId="{52172331-DD2F-40C2-92C2-7D5E1528E5FE}">
      <dgm:prSet/>
      <dgm:spPr/>
      <dgm:t>
        <a:bodyPr/>
        <a:lstStyle/>
        <a:p>
          <a:endParaRPr lang="es-CL"/>
        </a:p>
      </dgm:t>
    </dgm:pt>
    <dgm:pt modelId="{7CC73B66-9AD8-4D00-AB85-75C22297E451}" type="pres">
      <dgm:prSet presAssocID="{7798E124-5273-4165-961B-1A22FA70BD2A}" presName="compositeShape" presStyleCnt="0">
        <dgm:presLayoutVars>
          <dgm:chMax val="7"/>
          <dgm:dir/>
          <dgm:resizeHandles val="exact"/>
        </dgm:presLayoutVars>
      </dgm:prSet>
      <dgm:spPr/>
    </dgm:pt>
    <dgm:pt modelId="{0D63E1A5-5F9C-4431-ACF9-80F657B78D3C}" type="pres">
      <dgm:prSet presAssocID="{7798E124-5273-4165-961B-1A22FA70BD2A}" presName="wedge1" presStyleLbl="node1" presStyleIdx="0" presStyleCnt="3"/>
      <dgm:spPr/>
      <dgm:t>
        <a:bodyPr/>
        <a:lstStyle/>
        <a:p>
          <a:endParaRPr lang="es-CL"/>
        </a:p>
      </dgm:t>
    </dgm:pt>
    <dgm:pt modelId="{32A343D8-78C0-4A1B-9E1B-14336247F67F}" type="pres">
      <dgm:prSet presAssocID="{7798E124-5273-4165-961B-1A22FA70BD2A}" presName="dummy1a" presStyleCnt="0"/>
      <dgm:spPr/>
    </dgm:pt>
    <dgm:pt modelId="{462FE949-8068-4DF6-91B4-7E7AC2206831}" type="pres">
      <dgm:prSet presAssocID="{7798E124-5273-4165-961B-1A22FA70BD2A}" presName="dummy1b" presStyleCnt="0"/>
      <dgm:spPr/>
    </dgm:pt>
    <dgm:pt modelId="{712AF69B-59B8-4800-BB77-32B6FB950050}" type="pres">
      <dgm:prSet presAssocID="{7798E124-5273-4165-961B-1A22FA70BD2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714C70-32B4-42E4-9A06-CB4CDEDC4A19}" type="pres">
      <dgm:prSet presAssocID="{7798E124-5273-4165-961B-1A22FA70BD2A}" presName="wedge2" presStyleLbl="node1" presStyleIdx="1" presStyleCnt="3"/>
      <dgm:spPr/>
      <dgm:t>
        <a:bodyPr/>
        <a:lstStyle/>
        <a:p>
          <a:endParaRPr lang="es-CL"/>
        </a:p>
      </dgm:t>
    </dgm:pt>
    <dgm:pt modelId="{16473F9F-6451-457F-AE12-B1B1EB2E7F0C}" type="pres">
      <dgm:prSet presAssocID="{7798E124-5273-4165-961B-1A22FA70BD2A}" presName="dummy2a" presStyleCnt="0"/>
      <dgm:spPr/>
    </dgm:pt>
    <dgm:pt modelId="{BDC2FE7B-C349-4905-8153-8D9E248FF9B2}" type="pres">
      <dgm:prSet presAssocID="{7798E124-5273-4165-961B-1A22FA70BD2A}" presName="dummy2b" presStyleCnt="0"/>
      <dgm:spPr/>
    </dgm:pt>
    <dgm:pt modelId="{FD5CA860-61A1-48ED-9E4A-B33705AE7FE1}" type="pres">
      <dgm:prSet presAssocID="{7798E124-5273-4165-961B-1A22FA70BD2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61C6EC-90DC-4654-922D-880696A5C7FA}" type="pres">
      <dgm:prSet presAssocID="{7798E124-5273-4165-961B-1A22FA70BD2A}" presName="wedge3" presStyleLbl="node1" presStyleIdx="2" presStyleCnt="3"/>
      <dgm:spPr/>
      <dgm:t>
        <a:bodyPr/>
        <a:lstStyle/>
        <a:p>
          <a:endParaRPr lang="es-CL"/>
        </a:p>
      </dgm:t>
    </dgm:pt>
    <dgm:pt modelId="{3B944A34-5279-47F3-9726-EA3A86FD08F2}" type="pres">
      <dgm:prSet presAssocID="{7798E124-5273-4165-961B-1A22FA70BD2A}" presName="dummy3a" presStyleCnt="0"/>
      <dgm:spPr/>
    </dgm:pt>
    <dgm:pt modelId="{9F81FD57-2D2F-453C-AC67-613F63C32D75}" type="pres">
      <dgm:prSet presAssocID="{7798E124-5273-4165-961B-1A22FA70BD2A}" presName="dummy3b" presStyleCnt="0"/>
      <dgm:spPr/>
    </dgm:pt>
    <dgm:pt modelId="{AFB93147-9B5E-4BFB-A714-E573C2DB75BD}" type="pres">
      <dgm:prSet presAssocID="{7798E124-5273-4165-961B-1A22FA70BD2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49747B-D07A-483F-B29C-508FF5EBB393}" type="pres">
      <dgm:prSet presAssocID="{D990985C-4296-4498-BD8F-4F0881F841E6}" presName="arrowWedge1" presStyleLbl="fgSibTrans2D1" presStyleIdx="0" presStyleCnt="3"/>
      <dgm:spPr/>
    </dgm:pt>
    <dgm:pt modelId="{44E6F5DA-89B7-4422-BE79-AE9C25285A7B}" type="pres">
      <dgm:prSet presAssocID="{BA992576-B1E6-4E7A-A478-549547D016C2}" presName="arrowWedge2" presStyleLbl="fgSibTrans2D1" presStyleIdx="1" presStyleCnt="3"/>
      <dgm:spPr/>
    </dgm:pt>
    <dgm:pt modelId="{5E7C256C-0EF5-4281-8E8F-1C0474817B75}" type="pres">
      <dgm:prSet presAssocID="{73E43CB8-48D6-47E2-81D2-518FD2C9B717}" presName="arrowWedge3" presStyleLbl="fgSibTrans2D1" presStyleIdx="2" presStyleCnt="3"/>
      <dgm:spPr/>
    </dgm:pt>
  </dgm:ptLst>
  <dgm:cxnLst>
    <dgm:cxn modelId="{591BF44B-1AED-430E-BA3E-79EFF22E3EB6}" srcId="{7798E124-5273-4165-961B-1A22FA70BD2A}" destId="{31448DC1-D141-4B6D-8230-9FFCB61811F3}" srcOrd="1" destOrd="0" parTransId="{C2D54D02-CB44-4EB8-A509-4815B2A34C50}" sibTransId="{BA992576-B1E6-4E7A-A478-549547D016C2}"/>
    <dgm:cxn modelId="{1C137F07-1CD2-4A0F-9500-CECE58997C42}" srcId="{7798E124-5273-4165-961B-1A22FA70BD2A}" destId="{99B5DABF-3A6E-4FE1-9F1D-D80A52C305AA}" srcOrd="0" destOrd="0" parTransId="{74CB5590-6E56-4981-9B14-EFBBE08E718A}" sibTransId="{D990985C-4296-4498-BD8F-4F0881F841E6}"/>
    <dgm:cxn modelId="{B9348CC7-F870-4020-B30B-DA6F40B9B6F6}" type="presOf" srcId="{31448DC1-D141-4B6D-8230-9FFCB61811F3}" destId="{05714C70-32B4-42E4-9A06-CB4CDEDC4A19}" srcOrd="0" destOrd="0" presId="urn:microsoft.com/office/officeart/2005/8/layout/cycle8"/>
    <dgm:cxn modelId="{C608F4E9-FD08-4C28-BB56-5FEE5F8FF977}" type="presOf" srcId="{99B5DABF-3A6E-4FE1-9F1D-D80A52C305AA}" destId="{712AF69B-59B8-4800-BB77-32B6FB950050}" srcOrd="1" destOrd="0" presId="urn:microsoft.com/office/officeart/2005/8/layout/cycle8"/>
    <dgm:cxn modelId="{BA5F01A0-122B-4CCF-9EB6-C8D10B08F38D}" type="presOf" srcId="{7798E124-5273-4165-961B-1A22FA70BD2A}" destId="{7CC73B66-9AD8-4D00-AB85-75C22297E451}" srcOrd="0" destOrd="0" presId="urn:microsoft.com/office/officeart/2005/8/layout/cycle8"/>
    <dgm:cxn modelId="{47E53A77-80C4-4A0B-B3F0-67A943B190F1}" type="presOf" srcId="{31448DC1-D141-4B6D-8230-9FFCB61811F3}" destId="{FD5CA860-61A1-48ED-9E4A-B33705AE7FE1}" srcOrd="1" destOrd="0" presId="urn:microsoft.com/office/officeart/2005/8/layout/cycle8"/>
    <dgm:cxn modelId="{7552440B-709B-4920-A829-FD5A618B206F}" type="presOf" srcId="{B0B8054F-8171-4CAE-ACC4-5FF250E20B85}" destId="{5261C6EC-90DC-4654-922D-880696A5C7FA}" srcOrd="0" destOrd="0" presId="urn:microsoft.com/office/officeart/2005/8/layout/cycle8"/>
    <dgm:cxn modelId="{1A3F25FA-9D7F-4962-B87B-1BC745E593E7}" type="presOf" srcId="{B0B8054F-8171-4CAE-ACC4-5FF250E20B85}" destId="{AFB93147-9B5E-4BFB-A714-E573C2DB75BD}" srcOrd="1" destOrd="0" presId="urn:microsoft.com/office/officeart/2005/8/layout/cycle8"/>
    <dgm:cxn modelId="{FA67CE1C-730B-497F-A139-1C6BC29722AD}" type="presOf" srcId="{99B5DABF-3A6E-4FE1-9F1D-D80A52C305AA}" destId="{0D63E1A5-5F9C-4431-ACF9-80F657B78D3C}" srcOrd="0" destOrd="0" presId="urn:microsoft.com/office/officeart/2005/8/layout/cycle8"/>
    <dgm:cxn modelId="{52172331-DD2F-40C2-92C2-7D5E1528E5FE}" srcId="{7798E124-5273-4165-961B-1A22FA70BD2A}" destId="{B0B8054F-8171-4CAE-ACC4-5FF250E20B85}" srcOrd="2" destOrd="0" parTransId="{D07F9BE4-039A-437B-936B-FA1855299694}" sibTransId="{73E43CB8-48D6-47E2-81D2-518FD2C9B717}"/>
    <dgm:cxn modelId="{08CB61CB-D16E-496C-88A4-2C30E9DC48E8}" type="presParOf" srcId="{7CC73B66-9AD8-4D00-AB85-75C22297E451}" destId="{0D63E1A5-5F9C-4431-ACF9-80F657B78D3C}" srcOrd="0" destOrd="0" presId="urn:microsoft.com/office/officeart/2005/8/layout/cycle8"/>
    <dgm:cxn modelId="{C784E2CA-DFC7-41C7-BFE9-762D772A6F9F}" type="presParOf" srcId="{7CC73B66-9AD8-4D00-AB85-75C22297E451}" destId="{32A343D8-78C0-4A1B-9E1B-14336247F67F}" srcOrd="1" destOrd="0" presId="urn:microsoft.com/office/officeart/2005/8/layout/cycle8"/>
    <dgm:cxn modelId="{A46AFEF2-8DCA-46BF-834E-576459182C01}" type="presParOf" srcId="{7CC73B66-9AD8-4D00-AB85-75C22297E451}" destId="{462FE949-8068-4DF6-91B4-7E7AC2206831}" srcOrd="2" destOrd="0" presId="urn:microsoft.com/office/officeart/2005/8/layout/cycle8"/>
    <dgm:cxn modelId="{F7E0FF94-524C-4198-8341-D0ACC48B4213}" type="presParOf" srcId="{7CC73B66-9AD8-4D00-AB85-75C22297E451}" destId="{712AF69B-59B8-4800-BB77-32B6FB950050}" srcOrd="3" destOrd="0" presId="urn:microsoft.com/office/officeart/2005/8/layout/cycle8"/>
    <dgm:cxn modelId="{A7E7013A-B267-4CE6-96A8-1EC508B045C3}" type="presParOf" srcId="{7CC73B66-9AD8-4D00-AB85-75C22297E451}" destId="{05714C70-32B4-42E4-9A06-CB4CDEDC4A19}" srcOrd="4" destOrd="0" presId="urn:microsoft.com/office/officeart/2005/8/layout/cycle8"/>
    <dgm:cxn modelId="{31B0205E-7D3C-40EE-9DDD-13F2DAF43DCE}" type="presParOf" srcId="{7CC73B66-9AD8-4D00-AB85-75C22297E451}" destId="{16473F9F-6451-457F-AE12-B1B1EB2E7F0C}" srcOrd="5" destOrd="0" presId="urn:microsoft.com/office/officeart/2005/8/layout/cycle8"/>
    <dgm:cxn modelId="{36C7ECAC-4D9B-44DB-B635-DF4BE1341E2F}" type="presParOf" srcId="{7CC73B66-9AD8-4D00-AB85-75C22297E451}" destId="{BDC2FE7B-C349-4905-8153-8D9E248FF9B2}" srcOrd="6" destOrd="0" presId="urn:microsoft.com/office/officeart/2005/8/layout/cycle8"/>
    <dgm:cxn modelId="{B1548BBE-ECA5-42F0-A489-E3ED7B30BDD8}" type="presParOf" srcId="{7CC73B66-9AD8-4D00-AB85-75C22297E451}" destId="{FD5CA860-61A1-48ED-9E4A-B33705AE7FE1}" srcOrd="7" destOrd="0" presId="urn:microsoft.com/office/officeart/2005/8/layout/cycle8"/>
    <dgm:cxn modelId="{8C5E4FE4-DCDD-411D-BEBD-E459B2426BD0}" type="presParOf" srcId="{7CC73B66-9AD8-4D00-AB85-75C22297E451}" destId="{5261C6EC-90DC-4654-922D-880696A5C7FA}" srcOrd="8" destOrd="0" presId="urn:microsoft.com/office/officeart/2005/8/layout/cycle8"/>
    <dgm:cxn modelId="{769B10AF-1D73-4E20-84FF-12AA35B5E91D}" type="presParOf" srcId="{7CC73B66-9AD8-4D00-AB85-75C22297E451}" destId="{3B944A34-5279-47F3-9726-EA3A86FD08F2}" srcOrd="9" destOrd="0" presId="urn:microsoft.com/office/officeart/2005/8/layout/cycle8"/>
    <dgm:cxn modelId="{61D2A6F8-65E0-4FDC-8610-A5970AECFC66}" type="presParOf" srcId="{7CC73B66-9AD8-4D00-AB85-75C22297E451}" destId="{9F81FD57-2D2F-453C-AC67-613F63C32D75}" srcOrd="10" destOrd="0" presId="urn:microsoft.com/office/officeart/2005/8/layout/cycle8"/>
    <dgm:cxn modelId="{786D8789-2882-499B-BC21-2EE00F675B6E}" type="presParOf" srcId="{7CC73B66-9AD8-4D00-AB85-75C22297E451}" destId="{AFB93147-9B5E-4BFB-A714-E573C2DB75BD}" srcOrd="11" destOrd="0" presId="urn:microsoft.com/office/officeart/2005/8/layout/cycle8"/>
    <dgm:cxn modelId="{BC7D732D-A850-4526-9467-817B01012BEA}" type="presParOf" srcId="{7CC73B66-9AD8-4D00-AB85-75C22297E451}" destId="{BF49747B-D07A-483F-B29C-508FF5EBB393}" srcOrd="12" destOrd="0" presId="urn:microsoft.com/office/officeart/2005/8/layout/cycle8"/>
    <dgm:cxn modelId="{467860EE-C0AE-419E-8C55-93FF6B207A31}" type="presParOf" srcId="{7CC73B66-9AD8-4D00-AB85-75C22297E451}" destId="{44E6F5DA-89B7-4422-BE79-AE9C25285A7B}" srcOrd="13" destOrd="0" presId="urn:microsoft.com/office/officeart/2005/8/layout/cycle8"/>
    <dgm:cxn modelId="{FFD76107-572B-4329-AAC8-8F0120A2E1C0}" type="presParOf" srcId="{7CC73B66-9AD8-4D00-AB85-75C22297E451}" destId="{5E7C256C-0EF5-4281-8E8F-1C0474817B7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98E124-5273-4165-961B-1A22FA70BD2A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99B5DABF-3A6E-4FE1-9F1D-D80A52C305AA}">
      <dgm:prSet phldrT="[Texto]"/>
      <dgm:spPr/>
      <dgm:t>
        <a:bodyPr/>
        <a:lstStyle/>
        <a:p>
          <a:r>
            <a:rPr lang="es-CL" dirty="0" smtClean="0"/>
            <a:t>Metodología para Determinar Brechas de Dotación</a:t>
          </a:r>
          <a:endParaRPr lang="es-CL" dirty="0"/>
        </a:p>
      </dgm:t>
    </dgm:pt>
    <dgm:pt modelId="{74CB5590-6E56-4981-9B14-EFBBE08E718A}" type="parTrans" cxnId="{1C137F07-1CD2-4A0F-9500-CECE58997C42}">
      <dgm:prSet/>
      <dgm:spPr/>
      <dgm:t>
        <a:bodyPr/>
        <a:lstStyle/>
        <a:p>
          <a:endParaRPr lang="es-CL"/>
        </a:p>
      </dgm:t>
    </dgm:pt>
    <dgm:pt modelId="{D990985C-4296-4498-BD8F-4F0881F841E6}" type="sibTrans" cxnId="{1C137F07-1CD2-4A0F-9500-CECE58997C42}">
      <dgm:prSet/>
      <dgm:spPr/>
      <dgm:t>
        <a:bodyPr/>
        <a:lstStyle/>
        <a:p>
          <a:endParaRPr lang="es-CL"/>
        </a:p>
      </dgm:t>
    </dgm:pt>
    <dgm:pt modelId="{31448DC1-D141-4B6D-8230-9FFCB61811F3}">
      <dgm:prSet phldrT="[Texto]"/>
      <dgm:spPr/>
      <dgm:t>
        <a:bodyPr/>
        <a:lstStyle/>
        <a:p>
          <a:r>
            <a:rPr lang="es-CL" dirty="0" smtClean="0"/>
            <a:t>Conformación de Equipos Transversales de Trabajo</a:t>
          </a:r>
          <a:endParaRPr lang="es-CL" dirty="0"/>
        </a:p>
      </dgm:t>
    </dgm:pt>
    <dgm:pt modelId="{C2D54D02-CB44-4EB8-A509-4815B2A34C50}" type="parTrans" cxnId="{591BF44B-1AED-430E-BA3E-79EFF22E3EB6}">
      <dgm:prSet/>
      <dgm:spPr/>
      <dgm:t>
        <a:bodyPr/>
        <a:lstStyle/>
        <a:p>
          <a:endParaRPr lang="es-CL"/>
        </a:p>
      </dgm:t>
    </dgm:pt>
    <dgm:pt modelId="{BA992576-B1E6-4E7A-A478-549547D016C2}" type="sibTrans" cxnId="{591BF44B-1AED-430E-BA3E-79EFF22E3EB6}">
      <dgm:prSet/>
      <dgm:spPr/>
      <dgm:t>
        <a:bodyPr/>
        <a:lstStyle/>
        <a:p>
          <a:endParaRPr lang="es-CL"/>
        </a:p>
      </dgm:t>
    </dgm:pt>
    <dgm:pt modelId="{B0B8054F-8171-4CAE-ACC4-5FF250E20B85}">
      <dgm:prSet phldrT="[Texto]"/>
      <dgm:spPr/>
      <dgm:t>
        <a:bodyPr/>
        <a:lstStyle/>
        <a:p>
          <a:r>
            <a:rPr lang="es-CL" dirty="0" smtClean="0"/>
            <a:t>Determinación de Brechas de Hospitales Comunitarios</a:t>
          </a:r>
          <a:endParaRPr lang="es-CL" dirty="0"/>
        </a:p>
      </dgm:t>
    </dgm:pt>
    <dgm:pt modelId="{D07F9BE4-039A-437B-936B-FA1855299694}" type="parTrans" cxnId="{52172331-DD2F-40C2-92C2-7D5E1528E5FE}">
      <dgm:prSet/>
      <dgm:spPr/>
      <dgm:t>
        <a:bodyPr/>
        <a:lstStyle/>
        <a:p>
          <a:endParaRPr lang="es-CL"/>
        </a:p>
      </dgm:t>
    </dgm:pt>
    <dgm:pt modelId="{73E43CB8-48D6-47E2-81D2-518FD2C9B717}" type="sibTrans" cxnId="{52172331-DD2F-40C2-92C2-7D5E1528E5FE}">
      <dgm:prSet/>
      <dgm:spPr/>
      <dgm:t>
        <a:bodyPr/>
        <a:lstStyle/>
        <a:p>
          <a:endParaRPr lang="es-CL"/>
        </a:p>
      </dgm:t>
    </dgm:pt>
    <dgm:pt modelId="{7CC73B66-9AD8-4D00-AB85-75C22297E451}" type="pres">
      <dgm:prSet presAssocID="{7798E124-5273-4165-961B-1A22FA70BD2A}" presName="compositeShape" presStyleCnt="0">
        <dgm:presLayoutVars>
          <dgm:chMax val="7"/>
          <dgm:dir/>
          <dgm:resizeHandles val="exact"/>
        </dgm:presLayoutVars>
      </dgm:prSet>
      <dgm:spPr/>
    </dgm:pt>
    <dgm:pt modelId="{0D63E1A5-5F9C-4431-ACF9-80F657B78D3C}" type="pres">
      <dgm:prSet presAssocID="{7798E124-5273-4165-961B-1A22FA70BD2A}" presName="wedge1" presStyleLbl="node1" presStyleIdx="0" presStyleCnt="3"/>
      <dgm:spPr/>
      <dgm:t>
        <a:bodyPr/>
        <a:lstStyle/>
        <a:p>
          <a:endParaRPr lang="es-CL"/>
        </a:p>
      </dgm:t>
    </dgm:pt>
    <dgm:pt modelId="{32A343D8-78C0-4A1B-9E1B-14336247F67F}" type="pres">
      <dgm:prSet presAssocID="{7798E124-5273-4165-961B-1A22FA70BD2A}" presName="dummy1a" presStyleCnt="0"/>
      <dgm:spPr/>
    </dgm:pt>
    <dgm:pt modelId="{462FE949-8068-4DF6-91B4-7E7AC2206831}" type="pres">
      <dgm:prSet presAssocID="{7798E124-5273-4165-961B-1A22FA70BD2A}" presName="dummy1b" presStyleCnt="0"/>
      <dgm:spPr/>
    </dgm:pt>
    <dgm:pt modelId="{712AF69B-59B8-4800-BB77-32B6FB950050}" type="pres">
      <dgm:prSet presAssocID="{7798E124-5273-4165-961B-1A22FA70BD2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714C70-32B4-42E4-9A06-CB4CDEDC4A19}" type="pres">
      <dgm:prSet presAssocID="{7798E124-5273-4165-961B-1A22FA70BD2A}" presName="wedge2" presStyleLbl="node1" presStyleIdx="1" presStyleCnt="3"/>
      <dgm:spPr/>
      <dgm:t>
        <a:bodyPr/>
        <a:lstStyle/>
        <a:p>
          <a:endParaRPr lang="es-CL"/>
        </a:p>
      </dgm:t>
    </dgm:pt>
    <dgm:pt modelId="{16473F9F-6451-457F-AE12-B1B1EB2E7F0C}" type="pres">
      <dgm:prSet presAssocID="{7798E124-5273-4165-961B-1A22FA70BD2A}" presName="dummy2a" presStyleCnt="0"/>
      <dgm:spPr/>
    </dgm:pt>
    <dgm:pt modelId="{BDC2FE7B-C349-4905-8153-8D9E248FF9B2}" type="pres">
      <dgm:prSet presAssocID="{7798E124-5273-4165-961B-1A22FA70BD2A}" presName="dummy2b" presStyleCnt="0"/>
      <dgm:spPr/>
    </dgm:pt>
    <dgm:pt modelId="{FD5CA860-61A1-48ED-9E4A-B33705AE7FE1}" type="pres">
      <dgm:prSet presAssocID="{7798E124-5273-4165-961B-1A22FA70BD2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61C6EC-90DC-4654-922D-880696A5C7FA}" type="pres">
      <dgm:prSet presAssocID="{7798E124-5273-4165-961B-1A22FA70BD2A}" presName="wedge3" presStyleLbl="node1" presStyleIdx="2" presStyleCnt="3"/>
      <dgm:spPr/>
      <dgm:t>
        <a:bodyPr/>
        <a:lstStyle/>
        <a:p>
          <a:endParaRPr lang="es-CL"/>
        </a:p>
      </dgm:t>
    </dgm:pt>
    <dgm:pt modelId="{3B944A34-5279-47F3-9726-EA3A86FD08F2}" type="pres">
      <dgm:prSet presAssocID="{7798E124-5273-4165-961B-1A22FA70BD2A}" presName="dummy3a" presStyleCnt="0"/>
      <dgm:spPr/>
    </dgm:pt>
    <dgm:pt modelId="{9F81FD57-2D2F-453C-AC67-613F63C32D75}" type="pres">
      <dgm:prSet presAssocID="{7798E124-5273-4165-961B-1A22FA70BD2A}" presName="dummy3b" presStyleCnt="0"/>
      <dgm:spPr/>
    </dgm:pt>
    <dgm:pt modelId="{AFB93147-9B5E-4BFB-A714-E573C2DB75BD}" type="pres">
      <dgm:prSet presAssocID="{7798E124-5273-4165-961B-1A22FA70BD2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49747B-D07A-483F-B29C-508FF5EBB393}" type="pres">
      <dgm:prSet presAssocID="{D990985C-4296-4498-BD8F-4F0881F841E6}" presName="arrowWedge1" presStyleLbl="fgSibTrans2D1" presStyleIdx="0" presStyleCnt="3"/>
      <dgm:spPr/>
    </dgm:pt>
    <dgm:pt modelId="{44E6F5DA-89B7-4422-BE79-AE9C25285A7B}" type="pres">
      <dgm:prSet presAssocID="{BA992576-B1E6-4E7A-A478-549547D016C2}" presName="arrowWedge2" presStyleLbl="fgSibTrans2D1" presStyleIdx="1" presStyleCnt="3"/>
      <dgm:spPr/>
    </dgm:pt>
    <dgm:pt modelId="{5E7C256C-0EF5-4281-8E8F-1C0474817B75}" type="pres">
      <dgm:prSet presAssocID="{73E43CB8-48D6-47E2-81D2-518FD2C9B717}" presName="arrowWedge3" presStyleLbl="fgSibTrans2D1" presStyleIdx="2" presStyleCnt="3"/>
      <dgm:spPr/>
    </dgm:pt>
  </dgm:ptLst>
  <dgm:cxnLst>
    <dgm:cxn modelId="{A2C483A3-2F31-4327-861D-4AC53EA883C0}" type="presOf" srcId="{B0B8054F-8171-4CAE-ACC4-5FF250E20B85}" destId="{5261C6EC-90DC-4654-922D-880696A5C7FA}" srcOrd="0" destOrd="0" presId="urn:microsoft.com/office/officeart/2005/8/layout/cycle8"/>
    <dgm:cxn modelId="{DE98362C-7E78-40AE-8DFB-469F7EBC5195}" type="presOf" srcId="{31448DC1-D141-4B6D-8230-9FFCB61811F3}" destId="{FD5CA860-61A1-48ED-9E4A-B33705AE7FE1}" srcOrd="1" destOrd="0" presId="urn:microsoft.com/office/officeart/2005/8/layout/cycle8"/>
    <dgm:cxn modelId="{ED26C78C-9BB9-48E0-A341-D2D111F52CFA}" type="presOf" srcId="{B0B8054F-8171-4CAE-ACC4-5FF250E20B85}" destId="{AFB93147-9B5E-4BFB-A714-E573C2DB75BD}" srcOrd="1" destOrd="0" presId="urn:microsoft.com/office/officeart/2005/8/layout/cycle8"/>
    <dgm:cxn modelId="{591BF44B-1AED-430E-BA3E-79EFF22E3EB6}" srcId="{7798E124-5273-4165-961B-1A22FA70BD2A}" destId="{31448DC1-D141-4B6D-8230-9FFCB61811F3}" srcOrd="1" destOrd="0" parTransId="{C2D54D02-CB44-4EB8-A509-4815B2A34C50}" sibTransId="{BA992576-B1E6-4E7A-A478-549547D016C2}"/>
    <dgm:cxn modelId="{1C137F07-1CD2-4A0F-9500-CECE58997C42}" srcId="{7798E124-5273-4165-961B-1A22FA70BD2A}" destId="{99B5DABF-3A6E-4FE1-9F1D-D80A52C305AA}" srcOrd="0" destOrd="0" parTransId="{74CB5590-6E56-4981-9B14-EFBBE08E718A}" sibTransId="{D990985C-4296-4498-BD8F-4F0881F841E6}"/>
    <dgm:cxn modelId="{538EFA56-92B9-4362-8DC0-F9ED5D184703}" type="presOf" srcId="{31448DC1-D141-4B6D-8230-9FFCB61811F3}" destId="{05714C70-32B4-42E4-9A06-CB4CDEDC4A19}" srcOrd="0" destOrd="0" presId="urn:microsoft.com/office/officeart/2005/8/layout/cycle8"/>
    <dgm:cxn modelId="{3953DF18-13A6-43A7-BDFC-35DBCF040917}" type="presOf" srcId="{7798E124-5273-4165-961B-1A22FA70BD2A}" destId="{7CC73B66-9AD8-4D00-AB85-75C22297E451}" srcOrd="0" destOrd="0" presId="urn:microsoft.com/office/officeart/2005/8/layout/cycle8"/>
    <dgm:cxn modelId="{6C9A9308-8DFD-4DF4-9D67-88012CE892B6}" type="presOf" srcId="{99B5DABF-3A6E-4FE1-9F1D-D80A52C305AA}" destId="{712AF69B-59B8-4800-BB77-32B6FB950050}" srcOrd="1" destOrd="0" presId="urn:microsoft.com/office/officeart/2005/8/layout/cycle8"/>
    <dgm:cxn modelId="{52172331-DD2F-40C2-92C2-7D5E1528E5FE}" srcId="{7798E124-5273-4165-961B-1A22FA70BD2A}" destId="{B0B8054F-8171-4CAE-ACC4-5FF250E20B85}" srcOrd="2" destOrd="0" parTransId="{D07F9BE4-039A-437B-936B-FA1855299694}" sibTransId="{73E43CB8-48D6-47E2-81D2-518FD2C9B717}"/>
    <dgm:cxn modelId="{C4C87958-CC8F-4C33-BE25-77A062E18EFE}" type="presOf" srcId="{99B5DABF-3A6E-4FE1-9F1D-D80A52C305AA}" destId="{0D63E1A5-5F9C-4431-ACF9-80F657B78D3C}" srcOrd="0" destOrd="0" presId="urn:microsoft.com/office/officeart/2005/8/layout/cycle8"/>
    <dgm:cxn modelId="{EE850FC6-2393-4D9B-8609-125382636E4F}" type="presParOf" srcId="{7CC73B66-9AD8-4D00-AB85-75C22297E451}" destId="{0D63E1A5-5F9C-4431-ACF9-80F657B78D3C}" srcOrd="0" destOrd="0" presId="urn:microsoft.com/office/officeart/2005/8/layout/cycle8"/>
    <dgm:cxn modelId="{909F6540-EB45-46BB-9A8E-0167FCE6C0FE}" type="presParOf" srcId="{7CC73B66-9AD8-4D00-AB85-75C22297E451}" destId="{32A343D8-78C0-4A1B-9E1B-14336247F67F}" srcOrd="1" destOrd="0" presId="urn:microsoft.com/office/officeart/2005/8/layout/cycle8"/>
    <dgm:cxn modelId="{F8E4EA23-2D80-4ABD-A356-68265DF84AAE}" type="presParOf" srcId="{7CC73B66-9AD8-4D00-AB85-75C22297E451}" destId="{462FE949-8068-4DF6-91B4-7E7AC2206831}" srcOrd="2" destOrd="0" presId="urn:microsoft.com/office/officeart/2005/8/layout/cycle8"/>
    <dgm:cxn modelId="{F5001022-B476-4860-B649-AB64B7CB8EF4}" type="presParOf" srcId="{7CC73B66-9AD8-4D00-AB85-75C22297E451}" destId="{712AF69B-59B8-4800-BB77-32B6FB950050}" srcOrd="3" destOrd="0" presId="urn:microsoft.com/office/officeart/2005/8/layout/cycle8"/>
    <dgm:cxn modelId="{8E3A2C42-E07D-4274-A896-DD06D3F39BAE}" type="presParOf" srcId="{7CC73B66-9AD8-4D00-AB85-75C22297E451}" destId="{05714C70-32B4-42E4-9A06-CB4CDEDC4A19}" srcOrd="4" destOrd="0" presId="urn:microsoft.com/office/officeart/2005/8/layout/cycle8"/>
    <dgm:cxn modelId="{1336DD31-A4F3-4EC5-9DC1-B1039E6FA4B2}" type="presParOf" srcId="{7CC73B66-9AD8-4D00-AB85-75C22297E451}" destId="{16473F9F-6451-457F-AE12-B1B1EB2E7F0C}" srcOrd="5" destOrd="0" presId="urn:microsoft.com/office/officeart/2005/8/layout/cycle8"/>
    <dgm:cxn modelId="{F8858737-F854-450B-8EC4-FEFBB1BE2BD0}" type="presParOf" srcId="{7CC73B66-9AD8-4D00-AB85-75C22297E451}" destId="{BDC2FE7B-C349-4905-8153-8D9E248FF9B2}" srcOrd="6" destOrd="0" presId="urn:microsoft.com/office/officeart/2005/8/layout/cycle8"/>
    <dgm:cxn modelId="{A5C47678-28E2-42A4-A76A-FE6ECF91AF9B}" type="presParOf" srcId="{7CC73B66-9AD8-4D00-AB85-75C22297E451}" destId="{FD5CA860-61A1-48ED-9E4A-B33705AE7FE1}" srcOrd="7" destOrd="0" presId="urn:microsoft.com/office/officeart/2005/8/layout/cycle8"/>
    <dgm:cxn modelId="{12E66B1A-AC2C-4B99-9E45-A11C65874931}" type="presParOf" srcId="{7CC73B66-9AD8-4D00-AB85-75C22297E451}" destId="{5261C6EC-90DC-4654-922D-880696A5C7FA}" srcOrd="8" destOrd="0" presId="urn:microsoft.com/office/officeart/2005/8/layout/cycle8"/>
    <dgm:cxn modelId="{45CE6049-B912-4C49-8062-981CD9E7DC22}" type="presParOf" srcId="{7CC73B66-9AD8-4D00-AB85-75C22297E451}" destId="{3B944A34-5279-47F3-9726-EA3A86FD08F2}" srcOrd="9" destOrd="0" presId="urn:microsoft.com/office/officeart/2005/8/layout/cycle8"/>
    <dgm:cxn modelId="{620020F3-9EAE-4AEC-A7D8-B8B0BC979EC9}" type="presParOf" srcId="{7CC73B66-9AD8-4D00-AB85-75C22297E451}" destId="{9F81FD57-2D2F-453C-AC67-613F63C32D75}" srcOrd="10" destOrd="0" presId="urn:microsoft.com/office/officeart/2005/8/layout/cycle8"/>
    <dgm:cxn modelId="{4F58B8D5-1322-4755-8304-366358C59721}" type="presParOf" srcId="{7CC73B66-9AD8-4D00-AB85-75C22297E451}" destId="{AFB93147-9B5E-4BFB-A714-E573C2DB75BD}" srcOrd="11" destOrd="0" presId="urn:microsoft.com/office/officeart/2005/8/layout/cycle8"/>
    <dgm:cxn modelId="{1BBDE855-A890-4596-80D3-44B58D400C8A}" type="presParOf" srcId="{7CC73B66-9AD8-4D00-AB85-75C22297E451}" destId="{BF49747B-D07A-483F-B29C-508FF5EBB393}" srcOrd="12" destOrd="0" presId="urn:microsoft.com/office/officeart/2005/8/layout/cycle8"/>
    <dgm:cxn modelId="{C8CAF69C-B556-4D22-A393-9EF0B32A4FA1}" type="presParOf" srcId="{7CC73B66-9AD8-4D00-AB85-75C22297E451}" destId="{44E6F5DA-89B7-4422-BE79-AE9C25285A7B}" srcOrd="13" destOrd="0" presId="urn:microsoft.com/office/officeart/2005/8/layout/cycle8"/>
    <dgm:cxn modelId="{D8E500D4-F6DD-427D-8FAC-457006874A4D}" type="presParOf" srcId="{7CC73B66-9AD8-4D00-AB85-75C22297E451}" destId="{5E7C256C-0EF5-4281-8E8F-1C0474817B7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34C0AF-0F25-4E83-82D2-D64F24E9EBFD}" type="doc">
      <dgm:prSet loTypeId="urn:microsoft.com/office/officeart/2005/8/layout/arrow4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2E8653B5-2202-4BC4-9C72-AC835C93C879}">
      <dgm:prSet phldrT="[Texto]" custT="1"/>
      <dgm:spPr/>
      <dgm:t>
        <a:bodyPr/>
        <a:lstStyle/>
        <a:p>
          <a:r>
            <a:rPr lang="es-CL" sz="1400" b="1" i="1" dirty="0" smtClean="0">
              <a:solidFill>
                <a:srgbClr val="C00000"/>
              </a:solidFill>
            </a:rPr>
            <a:t>MINISTERIO DE SALUD</a:t>
          </a:r>
        </a:p>
        <a:p>
          <a:r>
            <a:rPr lang="es-CL" sz="1400" dirty="0" smtClean="0"/>
            <a:t>Lidera proceso de definición de Política Pública </a:t>
          </a:r>
        </a:p>
        <a:p>
          <a:r>
            <a:rPr lang="es-CL" sz="1400" dirty="0" smtClean="0"/>
            <a:t>Articula con actores</a:t>
          </a:r>
        </a:p>
        <a:p>
          <a:r>
            <a:rPr lang="es-CL" sz="1400" dirty="0" smtClean="0"/>
            <a:t>Promueve la gobernanza del sector en este ámbito</a:t>
          </a:r>
        </a:p>
        <a:p>
          <a:r>
            <a:rPr lang="es-CL" sz="1400" dirty="0" smtClean="0"/>
            <a:t>Autoridades Ministeriales: validan la política</a:t>
          </a:r>
          <a:endParaRPr lang="es-CL" sz="1400" dirty="0"/>
        </a:p>
      </dgm:t>
    </dgm:pt>
    <dgm:pt modelId="{A0931091-BE12-4F15-B69F-2D88EB5E81E3}" type="parTrans" cxnId="{D73E806E-1B5F-4C43-98AB-0BF58BFCA747}">
      <dgm:prSet/>
      <dgm:spPr/>
      <dgm:t>
        <a:bodyPr/>
        <a:lstStyle/>
        <a:p>
          <a:endParaRPr lang="es-CL"/>
        </a:p>
      </dgm:t>
    </dgm:pt>
    <dgm:pt modelId="{FEABA1F2-221F-484B-B608-EB6251C9901E}" type="sibTrans" cxnId="{D73E806E-1B5F-4C43-98AB-0BF58BFCA747}">
      <dgm:prSet/>
      <dgm:spPr/>
      <dgm:t>
        <a:bodyPr/>
        <a:lstStyle/>
        <a:p>
          <a:endParaRPr lang="es-CL"/>
        </a:p>
      </dgm:t>
    </dgm:pt>
    <dgm:pt modelId="{1562437B-F2B2-42AA-B619-3F8975AA4208}">
      <dgm:prSet phldrT="[Texto]" custT="1"/>
      <dgm:spPr/>
      <dgm:t>
        <a:bodyPr/>
        <a:lstStyle/>
        <a:p>
          <a:r>
            <a:rPr lang="es-CL" sz="1400" b="1" i="1" dirty="0" smtClean="0">
              <a:solidFill>
                <a:srgbClr val="C00000"/>
              </a:solidFill>
            </a:rPr>
            <a:t>SERVICIOS DE SALUD</a:t>
          </a:r>
        </a:p>
        <a:p>
          <a:r>
            <a:rPr lang="es-CL" sz="1400" dirty="0" smtClean="0"/>
            <a:t>Promueven la discusión en sus respectivos ámbitos</a:t>
          </a:r>
        </a:p>
        <a:p>
          <a:r>
            <a:rPr lang="es-CL" sz="1400" dirty="0" smtClean="0"/>
            <a:t>Participan  del proceso de formulación</a:t>
          </a:r>
        </a:p>
        <a:p>
          <a:r>
            <a:rPr lang="es-CL" sz="1400" dirty="0" smtClean="0"/>
            <a:t>Diseñan planes operativos de RHS para implementar la política  </a:t>
          </a:r>
          <a:endParaRPr lang="es-CL" sz="1400" dirty="0"/>
        </a:p>
      </dgm:t>
    </dgm:pt>
    <dgm:pt modelId="{762F7B8C-3E7C-448E-B80D-8858D45A2415}" type="parTrans" cxnId="{C9A3347B-0423-4F8C-AAA4-1DE83F9ACF2C}">
      <dgm:prSet/>
      <dgm:spPr/>
      <dgm:t>
        <a:bodyPr/>
        <a:lstStyle/>
        <a:p>
          <a:endParaRPr lang="es-CL"/>
        </a:p>
      </dgm:t>
    </dgm:pt>
    <dgm:pt modelId="{59426F55-C562-43BB-AA0C-AF8FA9DD3CA7}" type="sibTrans" cxnId="{C9A3347B-0423-4F8C-AAA4-1DE83F9ACF2C}">
      <dgm:prSet/>
      <dgm:spPr/>
      <dgm:t>
        <a:bodyPr/>
        <a:lstStyle/>
        <a:p>
          <a:endParaRPr lang="es-CL"/>
        </a:p>
      </dgm:t>
    </dgm:pt>
    <dgm:pt modelId="{3EE4BF09-E842-4F87-ABCC-AFB31CE334DF}" type="pres">
      <dgm:prSet presAssocID="{C334C0AF-0F25-4E83-82D2-D64F24E9EB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541DF52-9F4B-4C71-BBDC-4CA3A0EEEC9F}" type="pres">
      <dgm:prSet presAssocID="{2E8653B5-2202-4BC4-9C72-AC835C93C879}" presName="upArrow" presStyleLbl="node1" presStyleIdx="0" presStyleCnt="2"/>
      <dgm:spPr/>
    </dgm:pt>
    <dgm:pt modelId="{9AC77136-657F-4E0C-AC37-F8C7DB6ABEFF}" type="pres">
      <dgm:prSet presAssocID="{2E8653B5-2202-4BC4-9C72-AC835C93C87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8626D9-6BEB-405A-883C-292E9A9C2409}" type="pres">
      <dgm:prSet presAssocID="{1562437B-F2B2-42AA-B619-3F8975AA4208}" presName="downArrow" presStyleLbl="node1" presStyleIdx="1" presStyleCnt="2"/>
      <dgm:spPr/>
    </dgm:pt>
    <dgm:pt modelId="{5344723F-4299-4055-B5E9-B299714BAC42}" type="pres">
      <dgm:prSet presAssocID="{1562437B-F2B2-42AA-B619-3F8975AA420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3E806E-1B5F-4C43-98AB-0BF58BFCA747}" srcId="{C334C0AF-0F25-4E83-82D2-D64F24E9EBFD}" destId="{2E8653B5-2202-4BC4-9C72-AC835C93C879}" srcOrd="0" destOrd="0" parTransId="{A0931091-BE12-4F15-B69F-2D88EB5E81E3}" sibTransId="{FEABA1F2-221F-484B-B608-EB6251C9901E}"/>
    <dgm:cxn modelId="{803AA5F6-B168-4965-81C6-9A4143FA781E}" type="presOf" srcId="{C334C0AF-0F25-4E83-82D2-D64F24E9EBFD}" destId="{3EE4BF09-E842-4F87-ABCC-AFB31CE334DF}" srcOrd="0" destOrd="0" presId="urn:microsoft.com/office/officeart/2005/8/layout/arrow4"/>
    <dgm:cxn modelId="{F23FB545-AB32-4491-B9B0-44D559C09DF4}" type="presOf" srcId="{2E8653B5-2202-4BC4-9C72-AC835C93C879}" destId="{9AC77136-657F-4E0C-AC37-F8C7DB6ABEFF}" srcOrd="0" destOrd="0" presId="urn:microsoft.com/office/officeart/2005/8/layout/arrow4"/>
    <dgm:cxn modelId="{9B03481E-6A99-4B6A-9D85-C1E584237145}" type="presOf" srcId="{1562437B-F2B2-42AA-B619-3F8975AA4208}" destId="{5344723F-4299-4055-B5E9-B299714BAC42}" srcOrd="0" destOrd="0" presId="urn:microsoft.com/office/officeart/2005/8/layout/arrow4"/>
    <dgm:cxn modelId="{C9A3347B-0423-4F8C-AAA4-1DE83F9ACF2C}" srcId="{C334C0AF-0F25-4E83-82D2-D64F24E9EBFD}" destId="{1562437B-F2B2-42AA-B619-3F8975AA4208}" srcOrd="1" destOrd="0" parTransId="{762F7B8C-3E7C-448E-B80D-8858D45A2415}" sibTransId="{59426F55-C562-43BB-AA0C-AF8FA9DD3CA7}"/>
    <dgm:cxn modelId="{3DF9B329-6C29-4DB1-BFF5-BDF21D617EAF}" type="presParOf" srcId="{3EE4BF09-E842-4F87-ABCC-AFB31CE334DF}" destId="{C541DF52-9F4B-4C71-BBDC-4CA3A0EEEC9F}" srcOrd="0" destOrd="0" presId="urn:microsoft.com/office/officeart/2005/8/layout/arrow4"/>
    <dgm:cxn modelId="{1FF3A2AC-3D55-4AF3-ADB3-6C162B326F68}" type="presParOf" srcId="{3EE4BF09-E842-4F87-ABCC-AFB31CE334DF}" destId="{9AC77136-657F-4E0C-AC37-F8C7DB6ABEFF}" srcOrd="1" destOrd="0" presId="urn:microsoft.com/office/officeart/2005/8/layout/arrow4"/>
    <dgm:cxn modelId="{7EB82981-7CEC-40F1-901A-7326545A3895}" type="presParOf" srcId="{3EE4BF09-E842-4F87-ABCC-AFB31CE334DF}" destId="{318626D9-6BEB-405A-883C-292E9A9C2409}" srcOrd="2" destOrd="0" presId="urn:microsoft.com/office/officeart/2005/8/layout/arrow4"/>
    <dgm:cxn modelId="{60F09D1E-7CB6-408B-A2A9-F6DE043652D8}" type="presParOf" srcId="{3EE4BF09-E842-4F87-ABCC-AFB31CE334DF}" destId="{5344723F-4299-4055-B5E9-B299714BAC4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1FDED-4BAC-4558-B0CC-E9321E440E41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Medición de Indicadores</a:t>
          </a:r>
          <a:endParaRPr lang="es-CL" sz="1100" kern="1200" dirty="0"/>
        </a:p>
      </dsp:txBody>
      <dsp:txXfrm>
        <a:off x="2844800" y="1828800"/>
        <a:ext cx="2235200" cy="2235200"/>
      </dsp:txXfrm>
    </dsp:sp>
    <dsp:sp modelId="{9E15A38B-1853-4899-85EE-C78B1E81C53E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Capacitación</a:t>
          </a:r>
          <a:endParaRPr lang="es-CL" sz="1100" kern="1200" dirty="0"/>
        </a:p>
      </dsp:txBody>
      <dsp:txXfrm>
        <a:off x="1544320" y="1300480"/>
        <a:ext cx="1625600" cy="1625600"/>
      </dsp:txXfrm>
    </dsp:sp>
    <dsp:sp modelId="{68CA0833-F70D-48E9-BF67-FE543F79701A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Definición de Metodologías Estimación de Brechas de RHS</a:t>
          </a:r>
          <a:endParaRPr lang="es-CL" sz="1100" kern="1200" dirty="0"/>
        </a:p>
      </dsp:txBody>
      <dsp:txXfrm>
        <a:off x="2804160" y="528320"/>
        <a:ext cx="894080" cy="894080"/>
      </dsp:txXfrm>
    </dsp:sp>
    <dsp:sp modelId="{4AF89563-69D7-4A43-8029-D4FF7AEB0C31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0F195-3564-4498-8086-655A4A1ABD37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59A7E-A246-4877-9648-9713E557EB86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63E1A5-5F9C-4431-ACF9-80F657B78D3C}">
      <dsp:nvSpPr>
        <dsp:cNvPr id="0" name=""/>
        <dsp:cNvSpPr/>
      </dsp:nvSpPr>
      <dsp:spPr>
        <a:xfrm>
          <a:off x="704159" y="150802"/>
          <a:ext cx="1948826" cy="194882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Construcción de Orientaciones Técnicas</a:t>
          </a:r>
          <a:endParaRPr lang="es-CL" sz="800" kern="1200" dirty="0"/>
        </a:p>
      </dsp:txBody>
      <dsp:txXfrm>
        <a:off x="1731237" y="563767"/>
        <a:ext cx="696009" cy="580008"/>
      </dsp:txXfrm>
    </dsp:sp>
    <dsp:sp modelId="{05714C70-32B4-42E4-9A06-CB4CDEDC4A19}">
      <dsp:nvSpPr>
        <dsp:cNvPr id="0" name=""/>
        <dsp:cNvSpPr/>
      </dsp:nvSpPr>
      <dsp:spPr>
        <a:xfrm>
          <a:off x="664022" y="220403"/>
          <a:ext cx="1948826" cy="194882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Conformación de Equipos Transversales de Trabajo</a:t>
          </a:r>
          <a:endParaRPr lang="es-CL" sz="800" kern="1200" dirty="0"/>
        </a:p>
      </dsp:txBody>
      <dsp:txXfrm>
        <a:off x="1128028" y="1484820"/>
        <a:ext cx="1044014" cy="510407"/>
      </dsp:txXfrm>
    </dsp:sp>
    <dsp:sp modelId="{5261C6EC-90DC-4654-922D-880696A5C7FA}">
      <dsp:nvSpPr>
        <dsp:cNvPr id="0" name=""/>
        <dsp:cNvSpPr/>
      </dsp:nvSpPr>
      <dsp:spPr>
        <a:xfrm>
          <a:off x="623886" y="150802"/>
          <a:ext cx="1948826" cy="194882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Determinación de Estándares</a:t>
          </a:r>
          <a:endParaRPr lang="es-CL" sz="800" kern="1200" dirty="0"/>
        </a:p>
      </dsp:txBody>
      <dsp:txXfrm>
        <a:off x="849625" y="563767"/>
        <a:ext cx="696009" cy="580008"/>
      </dsp:txXfrm>
    </dsp:sp>
    <dsp:sp modelId="{BF49747B-D07A-483F-B29C-508FF5EBB393}">
      <dsp:nvSpPr>
        <dsp:cNvPr id="0" name=""/>
        <dsp:cNvSpPr/>
      </dsp:nvSpPr>
      <dsp:spPr>
        <a:xfrm>
          <a:off x="583678" y="30160"/>
          <a:ext cx="2190110" cy="219011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E6F5DA-89B7-4422-BE79-AE9C25285A7B}">
      <dsp:nvSpPr>
        <dsp:cNvPr id="0" name=""/>
        <dsp:cNvSpPr/>
      </dsp:nvSpPr>
      <dsp:spPr>
        <a:xfrm>
          <a:off x="543380" y="99638"/>
          <a:ext cx="2190110" cy="219011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shade val="90000"/>
                <a:hueOff val="-108785"/>
                <a:satOff val="-2965"/>
                <a:lumOff val="160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90000"/>
                <a:hueOff val="-108785"/>
                <a:satOff val="-2965"/>
                <a:lumOff val="160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7C256C-0EF5-4281-8E8F-1C0474817B75}">
      <dsp:nvSpPr>
        <dsp:cNvPr id="0" name=""/>
        <dsp:cNvSpPr/>
      </dsp:nvSpPr>
      <dsp:spPr>
        <a:xfrm>
          <a:off x="503083" y="30160"/>
          <a:ext cx="2190110" cy="219011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shade val="90000"/>
                <a:hueOff val="-217570"/>
                <a:satOff val="-5929"/>
                <a:lumOff val="320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90000"/>
                <a:hueOff val="-217570"/>
                <a:satOff val="-5929"/>
                <a:lumOff val="320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63E1A5-5F9C-4431-ACF9-80F657B78D3C}">
      <dsp:nvSpPr>
        <dsp:cNvPr id="0" name=""/>
        <dsp:cNvSpPr/>
      </dsp:nvSpPr>
      <dsp:spPr>
        <a:xfrm>
          <a:off x="704159" y="150802"/>
          <a:ext cx="1948826" cy="194882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Metodología para Determinar Brechas de Dotación</a:t>
          </a:r>
          <a:endParaRPr lang="es-CL" sz="800" kern="1200" dirty="0"/>
        </a:p>
      </dsp:txBody>
      <dsp:txXfrm>
        <a:off x="1731237" y="563767"/>
        <a:ext cx="696009" cy="580008"/>
      </dsp:txXfrm>
    </dsp:sp>
    <dsp:sp modelId="{05714C70-32B4-42E4-9A06-CB4CDEDC4A19}">
      <dsp:nvSpPr>
        <dsp:cNvPr id="0" name=""/>
        <dsp:cNvSpPr/>
      </dsp:nvSpPr>
      <dsp:spPr>
        <a:xfrm>
          <a:off x="664022" y="220403"/>
          <a:ext cx="1948826" cy="1948826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Conformación de Equipos Transversales de Trabajo</a:t>
          </a:r>
          <a:endParaRPr lang="es-CL" sz="800" kern="1200" dirty="0"/>
        </a:p>
      </dsp:txBody>
      <dsp:txXfrm>
        <a:off x="1128028" y="1484820"/>
        <a:ext cx="1044014" cy="510407"/>
      </dsp:txXfrm>
    </dsp:sp>
    <dsp:sp modelId="{5261C6EC-90DC-4654-922D-880696A5C7FA}">
      <dsp:nvSpPr>
        <dsp:cNvPr id="0" name=""/>
        <dsp:cNvSpPr/>
      </dsp:nvSpPr>
      <dsp:spPr>
        <a:xfrm>
          <a:off x="623886" y="150802"/>
          <a:ext cx="1948826" cy="194882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Determinación de Brechas de Hospitales Comunitarios</a:t>
          </a:r>
          <a:endParaRPr lang="es-CL" sz="800" kern="1200" dirty="0"/>
        </a:p>
      </dsp:txBody>
      <dsp:txXfrm>
        <a:off x="849625" y="563767"/>
        <a:ext cx="696009" cy="580008"/>
      </dsp:txXfrm>
    </dsp:sp>
    <dsp:sp modelId="{BF49747B-D07A-483F-B29C-508FF5EBB393}">
      <dsp:nvSpPr>
        <dsp:cNvPr id="0" name=""/>
        <dsp:cNvSpPr/>
      </dsp:nvSpPr>
      <dsp:spPr>
        <a:xfrm>
          <a:off x="583678" y="30160"/>
          <a:ext cx="2190110" cy="219011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6F5DA-89B7-4422-BE79-AE9C25285A7B}">
      <dsp:nvSpPr>
        <dsp:cNvPr id="0" name=""/>
        <dsp:cNvSpPr/>
      </dsp:nvSpPr>
      <dsp:spPr>
        <a:xfrm>
          <a:off x="543380" y="99638"/>
          <a:ext cx="2190110" cy="219011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C256C-0EF5-4281-8E8F-1C0474817B75}">
      <dsp:nvSpPr>
        <dsp:cNvPr id="0" name=""/>
        <dsp:cNvSpPr/>
      </dsp:nvSpPr>
      <dsp:spPr>
        <a:xfrm>
          <a:off x="503083" y="30160"/>
          <a:ext cx="2190110" cy="219011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41DF52-9F4B-4C71-BBDC-4CA3A0EEEC9F}">
      <dsp:nvSpPr>
        <dsp:cNvPr id="0" name=""/>
        <dsp:cNvSpPr/>
      </dsp:nvSpPr>
      <dsp:spPr>
        <a:xfrm>
          <a:off x="4079" y="0"/>
          <a:ext cx="2447551" cy="1839456"/>
        </a:xfrm>
        <a:prstGeom prst="upArrow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77136-657F-4E0C-AC37-F8C7DB6ABEFF}">
      <dsp:nvSpPr>
        <dsp:cNvPr id="0" name=""/>
        <dsp:cNvSpPr/>
      </dsp:nvSpPr>
      <dsp:spPr>
        <a:xfrm>
          <a:off x="2525057" y="0"/>
          <a:ext cx="4153421" cy="183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i="1" kern="1200" dirty="0" smtClean="0">
              <a:solidFill>
                <a:srgbClr val="C00000"/>
              </a:solidFill>
            </a:rPr>
            <a:t>MINISTERIO DE SALUD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Lidera proceso de definición de Política Pública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Articula con actores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Promueve la gobernanza del sector en este ámbito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Autoridades Ministeriales: validan la política</a:t>
          </a:r>
          <a:endParaRPr lang="es-CL" sz="1400" kern="1200" dirty="0"/>
        </a:p>
      </dsp:txBody>
      <dsp:txXfrm>
        <a:off x="2525057" y="0"/>
        <a:ext cx="4153421" cy="1839456"/>
      </dsp:txXfrm>
    </dsp:sp>
    <dsp:sp modelId="{318626D9-6BEB-405A-883C-292E9A9C2409}">
      <dsp:nvSpPr>
        <dsp:cNvPr id="0" name=""/>
        <dsp:cNvSpPr/>
      </dsp:nvSpPr>
      <dsp:spPr>
        <a:xfrm>
          <a:off x="738344" y="1992744"/>
          <a:ext cx="2447551" cy="1839456"/>
        </a:xfrm>
        <a:prstGeom prst="downArrow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44723F-4299-4055-B5E9-B299714BAC42}">
      <dsp:nvSpPr>
        <dsp:cNvPr id="0" name=""/>
        <dsp:cNvSpPr/>
      </dsp:nvSpPr>
      <dsp:spPr>
        <a:xfrm>
          <a:off x="3259323" y="1992744"/>
          <a:ext cx="4153421" cy="183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i="1" kern="1200" dirty="0" smtClean="0">
              <a:solidFill>
                <a:srgbClr val="C00000"/>
              </a:solidFill>
            </a:rPr>
            <a:t>SERVICIOS DE SALUD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Promueven la discusión en sus respectivos ámbitos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Participan  del proceso de formulación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Diseñan planes operativos de RHS para implementar la política  </a:t>
          </a:r>
          <a:endParaRPr lang="es-CL" sz="1400" kern="1200" dirty="0"/>
        </a:p>
      </dsp:txBody>
      <dsp:txXfrm>
        <a:off x="3259323" y="1992744"/>
        <a:ext cx="4153421" cy="183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5AD7642-64C8-4BF8-B98E-AC2C48F02367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515" tIns="48257" rIns="96515" bIns="4825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C4C4672-36F1-423A-8E3A-524C042726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6396415-C0C0-4D16-8061-F165D615D4B4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4CAB55A-2253-4536-8C17-8A7D64A873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F683-FC25-4BC9-9306-3EFCE8DFF2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7B16-B2F6-4ED2-912B-899B0246BF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79A6-5589-44AD-9801-C9242F0881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30F7-3A33-4BF1-91D0-A099389FE5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4375-1B75-4E70-AB8F-B1B22AA9DD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7513-6064-4E1F-814D-8A0F2640ED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52539BD-E009-4298-8DA6-60B1F2063F18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B313A9E-7224-4E1B-8AC8-86C8AA5E0C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41944B0-CBBE-4883-8BCB-928C90AB2252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3DBC550-F1A5-4491-A6BF-D54CF1D55A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979B95F-45DB-4CF8-8995-C393FF83B4B4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3044874-18F2-452A-A6CC-2EC3C26139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E0FA928-7B42-4378-A2D1-9C5BE64586A6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440038A-9A5C-44E3-8308-0F85DB3B7B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1F743A9-4DF3-44A5-9C92-5B7FE9127620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0FDC13D-4A87-4065-A399-A6ADD614B8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ABF1B32-5A39-452C-8EC7-E240DF3E4F97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C77429B-FAE6-4BF5-9194-4B8310E536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DF1457D-09B2-4E8E-B80D-D1AB082F2979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C190D37-27DA-46AC-9121-6048CFFC3D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6606496-C87F-45F2-ADA2-F63D5102EB9E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0E0DC80-089E-41E8-B46F-191F68894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5102F7E-EF68-4470-BA47-1C5225BC2AB9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4DDB84A-BC6D-43C3-925B-1826DB10B5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FA2E5D4-267E-4A2F-89BD-6FDEE62A3E7C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AE587C2-18B7-4E6E-8A46-9F3786057B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542E71C-AD07-406F-BCBA-5F266771C962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3225F1B-A054-44C2-86A1-CFBF10A80A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24535CF-B6FD-4EFE-84AE-05A354AC773F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C98EB3B-257D-4E87-9BD1-A85E69A10D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1660FE9-724F-4BAB-A714-64B6A2B5549A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5314E85-B515-406D-8F74-1FEEE93450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B2FDAA-CF0A-4A48-BECD-3438F380F31D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81CFF6E-62EC-44E3-A2AE-9633C30143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8ED027C-0846-4055-8B83-EB80FF7C2989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C53B-B294-420C-8D55-0E6F3C0F05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BF40-9906-4952-9BD0-517FB406A0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D2783A0-2AF9-41F2-9493-0D9DD78BF1BA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8779-B8A1-41B5-BB52-FEFFC77438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E0BBB5A-B65F-4D9E-8FB4-90C81B040C2D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A011-9AFF-4659-B0CE-70DF6ADCF6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2377D33-DAB7-48EB-8B38-4810E54AC2DC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BBD1-E4BF-473F-8881-0B2ECB99D8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BE617D-0880-43C1-8D5F-8A76D76405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  <p:sldLayoutId id="2147484960" r:id="rId6"/>
    <p:sldLayoutId id="2147484961" r:id="rId7"/>
    <p:sldLayoutId id="2147484962" r:id="rId8"/>
    <p:sldLayoutId id="2147484963" r:id="rId9"/>
    <p:sldLayoutId id="2147484964" r:id="rId10"/>
    <p:sldLayoutId id="214748496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  <p:sldLayoutId id="214748497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467544" y="1484784"/>
            <a:ext cx="8291264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I </a:t>
            </a:r>
            <a:r>
              <a:rPr lang="es-ES_tradn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Taller de Planificación y </a:t>
            </a:r>
            <a:r>
              <a:rPr lang="es-ES_tradn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Gestión </a:t>
            </a:r>
            <a:r>
              <a:rPr lang="es-ES_tradn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de RHS</a:t>
            </a:r>
            <a:r>
              <a:rPr lang="es-ES_tradnl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 </a:t>
            </a:r>
            <a:r>
              <a:rPr lang="es-ES_tradnl" sz="1800" b="1" dirty="0" err="1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Reñaca</a:t>
            </a:r>
            <a:r>
              <a:rPr lang="es-ES_tradn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, V Región</a:t>
            </a:r>
            <a:r>
              <a:rPr lang="es-ES_tradn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Estrategia Nacional de Salud y Metodología de Estimación de Brechas de RRHH</a:t>
            </a:r>
            <a:endParaRPr lang="es-ES_tradnl" sz="3200" b="1" dirty="0" smtClean="0">
              <a:solidFill>
                <a:srgbClr val="FFFFFF"/>
              </a:solidFill>
              <a:latin typeface="Verdana" pitchFamily="34" charset="0"/>
              <a:ea typeface="ヒラギノ角ゴ Pro W3"/>
              <a:cs typeface="ヒラギノ角ゴ Pro W3"/>
              <a:sym typeface="Verdana Bold"/>
            </a:endParaRPr>
          </a:p>
        </p:txBody>
      </p:sp>
      <p:sp>
        <p:nvSpPr>
          <p:cNvPr id="30724" name="6 CuadroTexto"/>
          <p:cNvSpPr txBox="1">
            <a:spLocks noChangeArrowheads="1"/>
          </p:cNvSpPr>
          <p:nvPr/>
        </p:nvSpPr>
        <p:spPr bwMode="auto">
          <a:xfrm>
            <a:off x="3104902" y="4568061"/>
            <a:ext cx="58595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200" b="1" dirty="0" smtClean="0">
                <a:solidFill>
                  <a:schemeClr val="tx2"/>
                </a:solidFill>
              </a:rPr>
              <a:t>DEPARTAMENTO DE PLANIFICACIÓN DE RHS Y CONTROL DE GESTIÓN</a:t>
            </a:r>
          </a:p>
          <a:p>
            <a:r>
              <a:rPr lang="es-CL" sz="1200" dirty="0" smtClean="0"/>
              <a:t>División de Gestión y Desarrollo de las Personas, </a:t>
            </a:r>
          </a:p>
          <a:p>
            <a:r>
              <a:rPr lang="es-CL" sz="1200" dirty="0" smtClean="0"/>
              <a:t>Subsecretaría de Redes Asistenciales</a:t>
            </a:r>
          </a:p>
          <a:p>
            <a:r>
              <a:rPr lang="es-CL" sz="1200" dirty="0" smtClean="0"/>
              <a:t>Ministerio de Salud de Chile</a:t>
            </a:r>
          </a:p>
          <a:p>
            <a:r>
              <a:rPr lang="es-CL" sz="1200" dirty="0" smtClean="0"/>
              <a:t>Agosto de 2103</a:t>
            </a:r>
            <a:endParaRPr lang="es-CL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" y="5589240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77" y="830996"/>
            <a:ext cx="8656637" cy="45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0" y="0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s-CL" sz="2400" b="1" dirty="0" smtClean="0">
                <a:solidFill>
                  <a:srgbClr val="0070C0"/>
                </a:solidFill>
                <a:latin typeface="+mj-lt"/>
              </a:rPr>
              <a:t>ESTRATEGIA NACIONAL DE SALUD</a:t>
            </a:r>
          </a:p>
          <a:p>
            <a:r>
              <a:rPr lang="es-CL" sz="2400" b="1" dirty="0" smtClean="0">
                <a:solidFill>
                  <a:srgbClr val="0070C0"/>
                </a:solidFill>
                <a:latin typeface="+mj-lt"/>
              </a:rPr>
              <a:t>  				</a:t>
            </a:r>
            <a:r>
              <a:rPr lang="es-CL" sz="2000" b="1" dirty="0" smtClean="0">
                <a:solidFill>
                  <a:srgbClr val="0070C0"/>
                </a:solidFill>
                <a:latin typeface="+mj-lt"/>
              </a:rPr>
              <a:t>RRHH: 6 ÁREAS DE RESULTADOS ESPERADOS</a:t>
            </a:r>
            <a:endParaRPr lang="es-CL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3 Estrella de 5 puntas"/>
          <p:cNvSpPr/>
          <p:nvPr/>
        </p:nvSpPr>
        <p:spPr>
          <a:xfrm>
            <a:off x="6815100" y="1037182"/>
            <a:ext cx="853244" cy="649892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strella de 32 puntas"/>
          <p:cNvSpPr/>
          <p:nvPr/>
        </p:nvSpPr>
        <p:spPr>
          <a:xfrm>
            <a:off x="539552" y="1687074"/>
            <a:ext cx="2016224" cy="1429058"/>
          </a:xfrm>
          <a:prstGeom prst="star32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chemeClr val="tx1"/>
                </a:solidFill>
              </a:rPr>
              <a:t>30</a:t>
            </a:r>
          </a:p>
          <a:p>
            <a:pPr algn="ctr"/>
            <a:r>
              <a:rPr lang="es-ES_tradnl" sz="1400" b="1" dirty="0" smtClean="0">
                <a:solidFill>
                  <a:schemeClr val="tx1"/>
                </a:solidFill>
              </a:rPr>
              <a:t>Indicadores</a:t>
            </a:r>
            <a:endParaRPr lang="es-CL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75" y="2571750"/>
            <a:ext cx="5381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127451" y="101600"/>
            <a:ext cx="8532440" cy="1023144"/>
          </a:xfrm>
        </p:spPr>
        <p:txBody>
          <a:bodyPr/>
          <a:lstStyle/>
          <a:p>
            <a:pPr algn="ctr"/>
            <a:r>
              <a:rPr lang="es-CL" sz="2000" b="1" dirty="0" smtClean="0">
                <a:latin typeface="Verdana" pitchFamily="34" charset="0"/>
                <a:ea typeface="ヒラギノ角ゴ Pro W3"/>
                <a:cs typeface="Verdana" pitchFamily="34" charset="0"/>
              </a:rPr>
              <a:t>Aprobación Políticas de Recursos Humanos de Salud. 2012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85813"/>
            <a:ext cx="54006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539552" y="1988840"/>
          <a:ext cx="7416824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34925" y="188640"/>
            <a:ext cx="90106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800000"/>
                </a:solidFill>
              </a:rPr>
              <a:t> </a:t>
            </a:r>
            <a:r>
              <a:rPr lang="es-CL" sz="2400" b="1" dirty="0" smtClean="0">
                <a:solidFill>
                  <a:schemeClr val="accent1"/>
                </a:solidFill>
                <a:latin typeface="+mj-lt"/>
              </a:rPr>
              <a:t>Estrategia Nacional de Salud</a:t>
            </a:r>
          </a:p>
          <a:p>
            <a:r>
              <a:rPr lang="es-CL" sz="24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s-CL" sz="2000" b="1" dirty="0" smtClean="0">
                <a:solidFill>
                  <a:srgbClr val="C00000"/>
                </a:solidFill>
                <a:latin typeface="+mj-lt"/>
              </a:rPr>
              <a:t>Política de RHS – Niveles de Responsabilidad</a:t>
            </a:r>
            <a:endParaRPr lang="es-CL" sz="24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es-CL" sz="2400" b="1" dirty="0" smtClean="0">
                <a:solidFill>
                  <a:schemeClr val="accent1"/>
                </a:solidFill>
                <a:latin typeface="+mj-lt"/>
              </a:rPr>
              <a:t>  </a:t>
            </a:r>
            <a:endParaRPr lang="es-CL" sz="28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768" y="116632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</a:t>
            </a:r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INDICADORES  DE LAS ESTRATEGIAS </a:t>
            </a:r>
            <a:r>
              <a:rPr lang="es-MX" sz="20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1- Políticas de RHS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0274677"/>
              </p:ext>
            </p:extLst>
          </p:nvPr>
        </p:nvGraphicFramePr>
        <p:xfrm>
          <a:off x="161814" y="1052734"/>
          <a:ext cx="8802674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674"/>
              </a:tblGrid>
              <a:tr h="884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1.1. Proporción de SS que suscriben y difunden la política de Recursos Humanos en Salud RHS vigente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2667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Medición</a:t>
                      </a:r>
                      <a:r>
                        <a:rPr lang="es-CL" sz="24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Semestral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910649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n-lt"/>
                        </a:rPr>
                        <a:t>2015:</a:t>
                      </a:r>
                      <a:r>
                        <a:rPr lang="es-CL" sz="2400" baseline="0" dirty="0" smtClean="0">
                          <a:latin typeface="+mn-lt"/>
                        </a:rPr>
                        <a:t>                                                                                     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(29/29) SS</a:t>
                      </a:r>
                    </a:p>
                    <a:p>
                      <a:r>
                        <a:rPr lang="es-CL" sz="2400" baseline="0" dirty="0" smtClean="0">
                          <a:latin typeface="+mn-lt"/>
                        </a:rPr>
                        <a:t>2019:                                                                                     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(29/29) SS</a:t>
                      </a:r>
                      <a:endParaRPr lang="es-CL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315382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n-lt"/>
                        </a:rPr>
                        <a:t>Se  considera</a:t>
                      </a:r>
                      <a:r>
                        <a:rPr lang="es-CL" sz="2400" baseline="0" dirty="0" smtClean="0">
                          <a:latin typeface="+mn-lt"/>
                        </a:rPr>
                        <a:t> valido todo tipo de difusión. El SS debe mandar al nivel central un informe que de cuenta de la difusión, sus medios y su extensión (debe incluir la APS)</a:t>
                      </a:r>
                      <a:endParaRPr lang="es-CL" sz="2400" dirty="0">
                        <a:latin typeface="+mn-lt"/>
                      </a:endParaRPr>
                    </a:p>
                  </a:txBody>
                  <a:tcPr/>
                </a:tc>
              </a:tr>
              <a:tr h="951182">
                <a:tc>
                  <a:txBody>
                    <a:bodyPr/>
                    <a:lstStyle/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recolectar</a:t>
                      </a:r>
                      <a:r>
                        <a:rPr lang="es-CL" sz="2400" baseline="0" dirty="0" smtClean="0">
                          <a:latin typeface="+mn-lt"/>
                        </a:rPr>
                        <a:t>: Dpto. de </a:t>
                      </a:r>
                      <a:r>
                        <a:rPr lang="es-CL" sz="2400" baseline="0" dirty="0" err="1" smtClean="0">
                          <a:latin typeface="+mn-lt"/>
                        </a:rPr>
                        <a:t>Planif</a:t>
                      </a:r>
                      <a:r>
                        <a:rPr lang="es-CL" sz="2400" baseline="0" dirty="0" smtClean="0">
                          <a:latin typeface="+mn-lt"/>
                        </a:rPr>
                        <a:t>. de RHS</a:t>
                      </a:r>
                    </a:p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Reportar</a:t>
                      </a:r>
                      <a:r>
                        <a:rPr lang="es-CL" sz="2400" baseline="0" dirty="0" smtClean="0">
                          <a:latin typeface="+mn-lt"/>
                        </a:rPr>
                        <a:t>: Jefe DIGEDEP</a:t>
                      </a:r>
                      <a:endParaRPr lang="es-CL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774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768" y="116632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</a:t>
            </a:r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INDICADORES  DE LAS ESTRATEGIAS </a:t>
            </a:r>
            <a:r>
              <a:rPr lang="es-MX" sz="20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1- Políticas de RHS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0896163"/>
              </p:ext>
            </p:extLst>
          </p:nvPr>
        </p:nvGraphicFramePr>
        <p:xfrm>
          <a:off x="161814" y="1052735"/>
          <a:ext cx="8891604" cy="574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604"/>
              </a:tblGrid>
              <a:tr h="10275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0" i="0" u="none" strike="noStrike" dirty="0">
                          <a:latin typeface="+mn-lt"/>
                        </a:rPr>
                        <a:t>1.2. Proporción de SEREMI que suscriben y difunden la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política </a:t>
                      </a:r>
                      <a:r>
                        <a:rPr lang="es-CL" sz="2400" b="0" i="0" u="none" strike="noStrike" dirty="0">
                          <a:latin typeface="+mn-lt"/>
                        </a:rPr>
                        <a:t>de Recursos Humanos en Salud vigente</a:t>
                      </a:r>
                    </a:p>
                  </a:txBody>
                  <a:tcPr marL="0" marR="0" marT="0" marB="0" anchor="ctr"/>
                </a:tc>
              </a:tr>
              <a:tr h="5890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Medición</a:t>
                      </a:r>
                      <a:r>
                        <a:rPr lang="es-CL" sz="2400" b="0" i="0" u="none" strike="noStrike" baseline="0" dirty="0" smtClean="0">
                          <a:latin typeface="+mn-lt"/>
                        </a:rPr>
                        <a:t> Semestral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824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2015:                    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15/15 SEREMI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2019:                    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15/15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SEREMI</a:t>
                      </a:r>
                      <a:endParaRPr lang="es-CL" sz="240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142216">
                <a:tc>
                  <a:txBody>
                    <a:bodyPr/>
                    <a:lstStyle/>
                    <a:p>
                      <a:pPr algn="l" fontAlgn="ctr"/>
                      <a:endParaRPr lang="es-CL" sz="2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s-C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Informe </a:t>
                      </a:r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desde la región por correo electrónico con Plan de Implementación de la política y medios de verificación sobre su difusión (listas de asistencia a capacitaciones, documentos de difusión como boletines, correos, publicaciones, etc</a:t>
                      </a:r>
                      <a:r>
                        <a:rPr lang="es-C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.)</a:t>
                      </a:r>
                    </a:p>
                    <a:p>
                      <a:pPr algn="l" fontAlgn="ctr"/>
                      <a:endParaRPr lang="es-CL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104948">
                <a:tc>
                  <a:txBody>
                    <a:bodyPr/>
                    <a:lstStyle/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recolectar</a:t>
                      </a:r>
                      <a:r>
                        <a:rPr lang="es-CL" sz="2400" baseline="0" dirty="0" smtClean="0">
                          <a:latin typeface="+mn-lt"/>
                        </a:rPr>
                        <a:t>:     Unidad Desarrollo de Personal</a:t>
                      </a:r>
                    </a:p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Reportar</a:t>
                      </a:r>
                      <a:r>
                        <a:rPr lang="es-CL" sz="2400" baseline="0" dirty="0" smtClean="0">
                          <a:latin typeface="+mn-lt"/>
                        </a:rPr>
                        <a:t>:        Jefe DPTO RHS SSP</a:t>
                      </a:r>
                      <a:endParaRPr lang="es-CL" sz="24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6882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768" y="116632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</a:t>
            </a:r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INDICADORES  DE LAS ESTRATEGIAS </a:t>
            </a:r>
            <a:r>
              <a:rPr lang="es-MX" sz="20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1- Políticas de RHS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5937015"/>
              </p:ext>
            </p:extLst>
          </p:nvPr>
        </p:nvGraphicFramePr>
        <p:xfrm>
          <a:off x="179512" y="1052734"/>
          <a:ext cx="8873906" cy="504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3906"/>
              </a:tblGrid>
              <a:tr h="1138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1.3.  Proporción de SS con planes operativos* de la política de RHS, implementados al menos cada </a:t>
                      </a:r>
                      <a:r>
                        <a:rPr lang="es-CL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</a:t>
                      </a:r>
                      <a:r>
                        <a:rPr lang="es-CL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años a partir </a:t>
                      </a:r>
                      <a:r>
                        <a:rPr lang="es-CL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del año 2013</a:t>
                      </a:r>
                      <a:endParaRPr lang="es-CL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6527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Medición:      </a:t>
                      </a:r>
                      <a:r>
                        <a:rPr lang="es-CL" sz="2400" b="0" i="0" u="none" strike="noStrike" baseline="0" dirty="0" smtClean="0">
                          <a:latin typeface="+mn-lt"/>
                        </a:rPr>
                        <a:t> Anual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913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2015:          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15/29 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2019:          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29/29 SS</a:t>
                      </a:r>
                      <a:endParaRPr lang="es-CL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111078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n-lt"/>
                        </a:rPr>
                        <a:t>Informe</a:t>
                      </a:r>
                      <a:r>
                        <a:rPr lang="es-CL" sz="2400" baseline="0" dirty="0" smtClean="0">
                          <a:latin typeface="+mn-lt"/>
                        </a:rPr>
                        <a:t> de Reporte enviado por mail al la DIGEDEP y elaborada según formato emitido por el nivel central</a:t>
                      </a:r>
                      <a:endParaRPr lang="es-CL" sz="2400" dirty="0">
                        <a:latin typeface="+mn-lt"/>
                      </a:endParaRPr>
                    </a:p>
                  </a:txBody>
                  <a:tcPr/>
                </a:tc>
              </a:tr>
              <a:tr h="1224299">
                <a:tc>
                  <a:txBody>
                    <a:bodyPr/>
                    <a:lstStyle/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recolectar </a:t>
                      </a:r>
                      <a:r>
                        <a:rPr lang="es-CL" sz="2400" baseline="0" dirty="0" smtClean="0">
                          <a:latin typeface="+mn-lt"/>
                        </a:rPr>
                        <a:t>: Dpto. de </a:t>
                      </a:r>
                      <a:r>
                        <a:rPr lang="es-CL" sz="2400" baseline="0" dirty="0" err="1" smtClean="0">
                          <a:latin typeface="+mn-lt"/>
                        </a:rPr>
                        <a:t>Planif</a:t>
                      </a:r>
                      <a:r>
                        <a:rPr lang="es-CL" sz="2400" baseline="0" dirty="0" smtClean="0">
                          <a:latin typeface="+mn-lt"/>
                        </a:rPr>
                        <a:t>. de RHS</a:t>
                      </a:r>
                    </a:p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reportar</a:t>
                      </a:r>
                      <a:r>
                        <a:rPr lang="es-CL" sz="2400" baseline="0" dirty="0" smtClean="0">
                          <a:latin typeface="+mn-lt"/>
                        </a:rPr>
                        <a:t>:     Jefe de la DIGEDEP</a:t>
                      </a:r>
                      <a:endParaRPr lang="es-CL" sz="24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323528" y="609329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1400" b="1" dirty="0" smtClean="0">
                <a:solidFill>
                  <a:srgbClr val="C00000"/>
                </a:solidFill>
                <a:latin typeface="Calibri"/>
              </a:rPr>
              <a:t>*Planes </a:t>
            </a:r>
            <a:r>
              <a:rPr lang="es-CL" sz="1400" b="1" dirty="0">
                <a:solidFill>
                  <a:srgbClr val="C00000"/>
                </a:solidFill>
                <a:latin typeface="Calibri"/>
              </a:rPr>
              <a:t>operativos </a:t>
            </a:r>
            <a:r>
              <a:rPr lang="es-CL" sz="1400" b="1" dirty="0" smtClean="0">
                <a:solidFill>
                  <a:srgbClr val="C00000"/>
                </a:solidFill>
                <a:latin typeface="Calibri"/>
              </a:rPr>
              <a:t>: </a:t>
            </a:r>
            <a:r>
              <a:rPr lang="es-CL" sz="1400" b="1" dirty="0">
                <a:solidFill>
                  <a:srgbClr val="C00000"/>
                </a:solidFill>
                <a:latin typeface="Calibri"/>
              </a:rPr>
              <a:t>entendidos como el conjunto de acciones que se comprometerán cada 2 años a objeto de cumplir con las políticas de RHS establecidas.</a:t>
            </a:r>
          </a:p>
        </p:txBody>
      </p:sp>
    </p:spTree>
    <p:extLst>
      <p:ext uri="{BB962C8B-B14F-4D97-AF65-F5344CB8AC3E}">
        <p14:creationId xmlns:p14="http://schemas.microsoft.com/office/powerpoint/2010/main" xmlns="" val="3355009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768" y="116632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</a:t>
            </a:r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INDICADORES  DE LAS ESTRATEGIAS </a:t>
            </a:r>
            <a:r>
              <a:rPr lang="es-MX" sz="20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1- Políticas de RHS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255330"/>
              </p:ext>
            </p:extLst>
          </p:nvPr>
        </p:nvGraphicFramePr>
        <p:xfrm>
          <a:off x="161814" y="947631"/>
          <a:ext cx="8891604" cy="552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604"/>
              </a:tblGrid>
              <a:tr h="10731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>
                          <a:latin typeface="+mn-lt"/>
                        </a:rPr>
                        <a:t>1.4. Proporción de SEREMI con planes operativos de la política de RHS, implementados al menos cada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2 </a:t>
                      </a:r>
                      <a:r>
                        <a:rPr lang="es-CL" sz="2400" b="0" i="0" u="none" strike="noStrike" dirty="0">
                          <a:latin typeface="+mn-lt"/>
                        </a:rPr>
                        <a:t>años a partir de 2013</a:t>
                      </a:r>
                    </a:p>
                  </a:txBody>
                  <a:tcPr marL="0" marR="0" marT="0" marB="0" anchor="ctr"/>
                </a:tc>
              </a:tr>
              <a:tr h="6151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Medición:          Semestral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861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2015: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5/15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2019: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15/15</a:t>
                      </a:r>
                      <a:endParaRPr lang="es-CL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24215">
                <a:tc>
                  <a:txBody>
                    <a:bodyPr/>
                    <a:lstStyle/>
                    <a:p>
                      <a:pPr algn="l" fontAlgn="ctr"/>
                      <a:endParaRPr lang="es-CL" sz="2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s-C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Informe </a:t>
                      </a:r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desde la región por correo electrónico, con medios de verificación (Actividades del Plan en curso, con fecha y evidencia)</a:t>
                      </a:r>
                    </a:p>
                  </a:txBody>
                  <a:tcPr marL="0" marR="0" marT="0" marB="0"/>
                </a:tc>
              </a:tr>
              <a:tr h="1153887">
                <a:tc>
                  <a:txBody>
                    <a:bodyPr/>
                    <a:lstStyle/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recolectar</a:t>
                      </a:r>
                      <a:r>
                        <a:rPr lang="es-CL" sz="2400" baseline="0" dirty="0" smtClean="0">
                          <a:latin typeface="+mn-lt"/>
                        </a:rPr>
                        <a:t>: Unidad Desarrollo de Personal</a:t>
                      </a:r>
                    </a:p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Reportar</a:t>
                      </a:r>
                      <a:r>
                        <a:rPr lang="es-CL" sz="2400" baseline="0" dirty="0" smtClean="0">
                          <a:latin typeface="+mn-lt"/>
                        </a:rPr>
                        <a:t>: Jefe DPTO RHS SSP</a:t>
                      </a:r>
                      <a:endParaRPr lang="es-CL" sz="24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572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" y="5589240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77" y="830996"/>
            <a:ext cx="8656637" cy="45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0" y="0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s-CL" sz="2400" b="1" dirty="0" smtClean="0">
                <a:solidFill>
                  <a:srgbClr val="0070C0"/>
                </a:solidFill>
                <a:latin typeface="+mj-lt"/>
              </a:rPr>
              <a:t>ESTRATEGIA NACIONAL DE SALUD</a:t>
            </a:r>
          </a:p>
          <a:p>
            <a:r>
              <a:rPr lang="es-CL" sz="2400" b="1" dirty="0" smtClean="0">
                <a:solidFill>
                  <a:srgbClr val="0070C0"/>
                </a:solidFill>
                <a:latin typeface="+mj-lt"/>
              </a:rPr>
              <a:t>  				</a:t>
            </a:r>
            <a:r>
              <a:rPr lang="es-CL" sz="2000" b="1" dirty="0" smtClean="0">
                <a:solidFill>
                  <a:srgbClr val="0070C0"/>
                </a:solidFill>
                <a:latin typeface="+mj-lt"/>
              </a:rPr>
              <a:t>RRHH: 6 ÁREAS DE RESULTADOS ESPERADOS</a:t>
            </a:r>
            <a:endParaRPr lang="es-CL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3 Estrella de 5 puntas"/>
          <p:cNvSpPr/>
          <p:nvPr/>
        </p:nvSpPr>
        <p:spPr>
          <a:xfrm>
            <a:off x="7241722" y="1687074"/>
            <a:ext cx="853244" cy="649892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strella de 32 puntas"/>
          <p:cNvSpPr/>
          <p:nvPr/>
        </p:nvSpPr>
        <p:spPr>
          <a:xfrm>
            <a:off x="539552" y="1687074"/>
            <a:ext cx="2016224" cy="1429058"/>
          </a:xfrm>
          <a:prstGeom prst="star32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chemeClr val="tx1"/>
                </a:solidFill>
              </a:rPr>
              <a:t>30</a:t>
            </a:r>
          </a:p>
          <a:p>
            <a:pPr algn="ctr"/>
            <a:r>
              <a:rPr lang="es-ES_tradnl" sz="1400" b="1" dirty="0" smtClean="0">
                <a:solidFill>
                  <a:schemeClr val="tx1"/>
                </a:solidFill>
              </a:rPr>
              <a:t>Indicadores</a:t>
            </a:r>
            <a:endParaRPr lang="es-CL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373216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29564" y="188640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s-CL" sz="2400" b="1" dirty="0" smtClean="0">
                <a:solidFill>
                  <a:srgbClr val="0070C0"/>
                </a:solidFill>
                <a:latin typeface="+mn-lt"/>
              </a:rPr>
              <a:t>ESTRATEGIA NACIONAL DE SALUD</a:t>
            </a:r>
          </a:p>
          <a:p>
            <a:r>
              <a:rPr lang="es-CL" b="1" dirty="0" smtClean="0">
                <a:solidFill>
                  <a:srgbClr val="0070C0"/>
                </a:solidFill>
                <a:latin typeface="+mn-lt"/>
              </a:rPr>
              <a:t> 1  </a:t>
            </a:r>
            <a:r>
              <a:rPr lang="es-CL" sz="2000" b="1" dirty="0" smtClean="0">
                <a:solidFill>
                  <a:srgbClr val="0070C0"/>
                </a:solidFill>
                <a:latin typeface="+mn-lt"/>
              </a:rPr>
              <a:t>META DE IMPACTO EN EL ÁMBITO DE RHS – 3 INDICADORES TRAZADORES</a:t>
            </a:r>
            <a:endParaRPr lang="es-CL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32521" y="1442463"/>
            <a:ext cx="7848872" cy="792088"/>
          </a:xfrm>
          <a:prstGeom prst="roundRect">
            <a:avLst/>
          </a:prstGeom>
          <a:solidFill>
            <a:srgbClr val="FE454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Aumentar y mejorar la dotación de RRHH en el Sector Salud</a:t>
            </a:r>
            <a:endParaRPr lang="es-CL" sz="2400" b="1" dirty="0"/>
          </a:p>
        </p:txBody>
      </p:sp>
      <p:sp>
        <p:nvSpPr>
          <p:cNvPr id="19" name="18 Proceso predefinido"/>
          <p:cNvSpPr/>
          <p:nvPr/>
        </p:nvSpPr>
        <p:spPr>
          <a:xfrm>
            <a:off x="539553" y="2852936"/>
            <a:ext cx="2304256" cy="1900262"/>
          </a:xfrm>
          <a:prstGeom prst="flowChartPredefined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Indicador</a:t>
            </a:r>
          </a:p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Porcentaje de SEREMI con dotación adecuada de RRHH</a:t>
            </a:r>
          </a:p>
          <a:p>
            <a:pPr algn="ctr"/>
            <a:endParaRPr lang="es-CL" sz="1200" b="1" dirty="0" smtClean="0">
              <a:solidFill>
                <a:schemeClr val="bg1"/>
              </a:solidFill>
            </a:endParaRPr>
          </a:p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Porcentaje de SS con dotación adecuada de RRHH</a:t>
            </a:r>
          </a:p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 + 20% </a:t>
            </a:r>
            <a:endParaRPr lang="es-CL" sz="1200" b="1" dirty="0">
              <a:solidFill>
                <a:schemeClr val="bg1"/>
              </a:solidFill>
            </a:endParaRPr>
          </a:p>
        </p:txBody>
      </p:sp>
      <p:sp>
        <p:nvSpPr>
          <p:cNvPr id="20" name="19 Proceso predefinido"/>
          <p:cNvSpPr/>
          <p:nvPr/>
        </p:nvSpPr>
        <p:spPr>
          <a:xfrm>
            <a:off x="3347864" y="2852936"/>
            <a:ext cx="2304256" cy="1900262"/>
          </a:xfrm>
          <a:prstGeom prst="flowChartPredefined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Indicador</a:t>
            </a:r>
          </a:p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Porcentaje anual de Servicios de Urgencia de Hospitales de Alta Complejidad que cumplen estándar de RRHH</a:t>
            </a:r>
          </a:p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35%</a:t>
            </a:r>
            <a:endParaRPr lang="es-CL" sz="1200" b="1" dirty="0">
              <a:solidFill>
                <a:schemeClr val="bg1"/>
              </a:solidFill>
            </a:endParaRPr>
          </a:p>
        </p:txBody>
      </p:sp>
      <p:sp>
        <p:nvSpPr>
          <p:cNvPr id="21" name="20 Proceso predefinido"/>
          <p:cNvSpPr/>
          <p:nvPr/>
        </p:nvSpPr>
        <p:spPr>
          <a:xfrm>
            <a:off x="6084169" y="2852936"/>
            <a:ext cx="2304256" cy="1900262"/>
          </a:xfrm>
          <a:prstGeom prst="flowChartPredefined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Indicador</a:t>
            </a:r>
          </a:p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Porcentaje anual de UPC de Hospitales de Alta Complejidad que cumplen estándar de RHS</a:t>
            </a:r>
          </a:p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44%</a:t>
            </a:r>
            <a:endParaRPr lang="es-CL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768" y="116632"/>
            <a:ext cx="901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¿ DOTACIÓN ADECUADA ?</a:t>
            </a:r>
            <a:endParaRPr lang="es-MX" sz="2400" b="1" i="1" dirty="0" smtClean="0">
              <a:solidFill>
                <a:srgbClr val="C00000"/>
              </a:solidFill>
              <a:latin typeface="+mj-lt"/>
              <a:cs typeface="Verdan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1519" y="1013013"/>
            <a:ext cx="5184575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Desarrollar un Sistema de Planificación de RHS</a:t>
            </a:r>
            <a:endParaRPr lang="es-CL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661929" y="2613414"/>
            <a:ext cx="4363751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Establecer metodologías </a:t>
            </a:r>
            <a:endParaRPr lang="es-CL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823249" y="1013013"/>
            <a:ext cx="3185274" cy="64807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Lineamiento de la Política de RHS 2012</a:t>
            </a:r>
            <a:endParaRPr lang="es-CL" sz="1600" b="1" dirty="0"/>
          </a:p>
        </p:txBody>
      </p:sp>
      <p:sp>
        <p:nvSpPr>
          <p:cNvPr id="3" name="2 Flecha izquierda"/>
          <p:cNvSpPr/>
          <p:nvPr/>
        </p:nvSpPr>
        <p:spPr>
          <a:xfrm>
            <a:off x="5441912" y="1176602"/>
            <a:ext cx="333873" cy="324036"/>
          </a:xfrm>
          <a:prstGeom prst="lef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 redondeado"/>
          <p:cNvSpPr/>
          <p:nvPr/>
        </p:nvSpPr>
        <p:spPr>
          <a:xfrm>
            <a:off x="5765034" y="3172138"/>
            <a:ext cx="3243489" cy="64807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DIGEDEP, DIGERA, DIVAP, para Redes</a:t>
            </a:r>
            <a:endParaRPr lang="es-CL" sz="16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765034" y="2289378"/>
            <a:ext cx="3243489" cy="64807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Dpto. RRHH </a:t>
            </a:r>
            <a:r>
              <a:rPr lang="es-ES_tradnl" sz="1600" b="1" dirty="0" err="1" smtClean="0"/>
              <a:t>Subse</a:t>
            </a:r>
            <a:r>
              <a:rPr lang="es-ES_tradnl" sz="1600" b="1" dirty="0" smtClean="0"/>
              <a:t>. de Salud Pública</a:t>
            </a:r>
            <a:endParaRPr lang="es-CL" sz="1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547662" y="4149080"/>
            <a:ext cx="2592288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Indicador ENS</a:t>
            </a:r>
            <a:endParaRPr lang="es-CL" b="1" dirty="0"/>
          </a:p>
        </p:txBody>
      </p:sp>
      <p:sp>
        <p:nvSpPr>
          <p:cNvPr id="11" name="10 Flecha arriba"/>
          <p:cNvSpPr/>
          <p:nvPr/>
        </p:nvSpPr>
        <p:spPr>
          <a:xfrm>
            <a:off x="2699792" y="3261486"/>
            <a:ext cx="484632" cy="738744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Abrir llave"/>
          <p:cNvSpPr/>
          <p:nvPr/>
        </p:nvSpPr>
        <p:spPr>
          <a:xfrm>
            <a:off x="5241714" y="2613414"/>
            <a:ext cx="299464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647355" y="5163092"/>
            <a:ext cx="3758068" cy="16927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L" sz="6000" b="1" i="1" dirty="0" smtClean="0">
                <a:latin typeface="Calibri"/>
              </a:rPr>
              <a:t>I</a:t>
            </a:r>
            <a:r>
              <a:rPr lang="es-CL" sz="2000" b="1" i="1" dirty="0" smtClean="0">
                <a:latin typeface="Calibri"/>
              </a:rPr>
              <a:t>nforme </a:t>
            </a:r>
            <a:r>
              <a:rPr lang="es-CL" sz="2000" b="1" i="1" dirty="0">
                <a:latin typeface="Calibri"/>
              </a:rPr>
              <a:t>de Brechas de </a:t>
            </a:r>
            <a:r>
              <a:rPr lang="es-CL" sz="2000" b="1" i="1" dirty="0" smtClean="0">
                <a:latin typeface="Calibri"/>
              </a:rPr>
              <a:t>Recursos Humanos </a:t>
            </a:r>
            <a:r>
              <a:rPr lang="es-CL" sz="2000" b="1" i="1" dirty="0">
                <a:latin typeface="Calibri"/>
              </a:rPr>
              <a:t>de Salud </a:t>
            </a:r>
            <a:endParaRPr lang="es-CL" sz="2000" dirty="0">
              <a:latin typeface="Calibri"/>
            </a:endParaRPr>
          </a:p>
          <a:p>
            <a:r>
              <a:rPr lang="es-CL" sz="1200" dirty="0">
                <a:latin typeface="Calibri"/>
              </a:rPr>
              <a:t>Glosa H, Ley N° 20.557 de Presupuestos </a:t>
            </a:r>
          </a:p>
          <a:p>
            <a:r>
              <a:rPr lang="es-CL" sz="1200" dirty="0">
                <a:latin typeface="Calibri"/>
              </a:rPr>
              <a:t>del Sector Público Año 2012 </a:t>
            </a:r>
            <a:endParaRPr lang="es-CL" sz="1200" dirty="0"/>
          </a:p>
        </p:txBody>
      </p:sp>
      <p:sp>
        <p:nvSpPr>
          <p:cNvPr id="19" name="18 Rectángulo"/>
          <p:cNvSpPr/>
          <p:nvPr/>
        </p:nvSpPr>
        <p:spPr>
          <a:xfrm>
            <a:off x="4481756" y="4919008"/>
            <a:ext cx="4572000" cy="19389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r>
              <a:rPr lang="es-CL" sz="1050" dirty="0" smtClean="0">
                <a:latin typeface="Calibri"/>
              </a:rPr>
              <a:t> </a:t>
            </a:r>
            <a:r>
              <a:rPr lang="es-CL" sz="6000" b="1" i="1" dirty="0">
                <a:latin typeface="Calibri"/>
              </a:rPr>
              <a:t>I</a:t>
            </a:r>
            <a:r>
              <a:rPr lang="es-CL" b="1" i="1" dirty="0">
                <a:latin typeface="Calibri"/>
              </a:rPr>
              <a:t>nforme Estrategias de Superación o Cierre de Brechas de Recursos Humanos de Salud 2013 </a:t>
            </a:r>
            <a:endParaRPr lang="es-CL" dirty="0">
              <a:latin typeface="Calibri"/>
            </a:endParaRPr>
          </a:p>
          <a:p>
            <a:r>
              <a:rPr lang="es-CL" sz="1200" dirty="0">
                <a:latin typeface="Calibri"/>
              </a:rPr>
              <a:t>Glosa 14 de la Ley Nº 20.641 de Presupuestos </a:t>
            </a:r>
          </a:p>
          <a:p>
            <a:r>
              <a:rPr lang="es-CL" sz="1200" dirty="0">
                <a:latin typeface="Calibri"/>
              </a:rPr>
              <a:t>del Sector Público Año 2013 </a:t>
            </a:r>
            <a:endParaRPr lang="es-CL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7084564" y="3930639"/>
            <a:ext cx="871812" cy="86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3997792" y="3930639"/>
            <a:ext cx="3086772" cy="1084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419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611560" y="260648"/>
            <a:ext cx="76328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Estructura Funcional </a:t>
            </a:r>
            <a:r>
              <a:rPr lang="es-CL" sz="2400" b="1" dirty="0" err="1" smtClean="0"/>
              <a:t>Minsal</a:t>
            </a:r>
            <a:r>
              <a:rPr lang="es-CL" sz="2400" b="1" dirty="0" smtClean="0"/>
              <a:t> </a:t>
            </a:r>
            <a:r>
              <a:rPr lang="es-CL" sz="2400" b="1" dirty="0" smtClean="0"/>
              <a:t>para llevar a cabo la Política de RHS en el SNSS</a:t>
            </a:r>
            <a:endParaRPr lang="es-CL" sz="2400" b="1" dirty="0"/>
          </a:p>
        </p:txBody>
      </p:sp>
      <p:pic>
        <p:nvPicPr>
          <p:cNvPr id="10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48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768" y="127247"/>
            <a:ext cx="901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  INDICADOR  </a:t>
            </a:r>
            <a:r>
              <a:rPr lang="es-MX" sz="24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Meta de Impacto 1</a:t>
            </a:r>
            <a:endParaRPr lang="es-CL" sz="2000" b="1" i="1" dirty="0">
              <a:solidFill>
                <a:srgbClr val="C00000"/>
              </a:solidFill>
              <a:latin typeface="+mj-lt"/>
              <a:cs typeface="Verdan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4499719"/>
              </p:ext>
            </p:extLst>
          </p:nvPr>
        </p:nvGraphicFramePr>
        <p:xfrm>
          <a:off x="161814" y="764705"/>
          <a:ext cx="8802674" cy="5785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674"/>
              </a:tblGrid>
              <a:tr h="1018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i="0" u="none" strike="noStrike" dirty="0">
                          <a:latin typeface="+mj-lt"/>
                        </a:rPr>
                        <a:t>1. Proporción de Servicios de Salud y Secretarias Regionales Ministeriales de Salud con dotación de Recursos Humanos </a:t>
                      </a:r>
                      <a:r>
                        <a:rPr lang="es-CL" sz="2400" b="1" i="0" u="none" strike="noStrike" dirty="0" smtClean="0">
                          <a:latin typeface="+mj-lt"/>
                        </a:rPr>
                        <a:t>adecuada </a:t>
                      </a:r>
                      <a:endParaRPr lang="es-CL" sz="2400" b="1" i="0" u="none" strike="noStrike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85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>
                          <a:latin typeface="+mj-lt"/>
                        </a:rPr>
                        <a:t>Este indicador 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mide </a:t>
                      </a:r>
                      <a:r>
                        <a:rPr lang="es-CL" sz="2400" b="0" i="0" u="none" strike="noStrike" dirty="0">
                          <a:latin typeface="+mj-lt"/>
                        </a:rPr>
                        <a:t>el resultado final de las estrategias 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definidas para  lograr  </a:t>
                      </a:r>
                      <a:r>
                        <a:rPr lang="es-CL" sz="2400" b="0" i="0" u="none" strike="noStrike" dirty="0">
                          <a:latin typeface="+mj-lt"/>
                        </a:rPr>
                        <a:t>un 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incremento  </a:t>
                      </a:r>
                      <a:r>
                        <a:rPr lang="es-CL" sz="2400" b="0" i="0" u="none" strike="noStrike" dirty="0">
                          <a:latin typeface="+mj-lt"/>
                        </a:rPr>
                        <a:t>de la proporción de Servicios de Salud y SEREMIS que cuentan con una dotación 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adecuada</a:t>
                      </a:r>
                      <a:r>
                        <a:rPr lang="es-CL" sz="2400" b="0" i="0" u="none" strike="noStrike" baseline="0" dirty="0" smtClean="0">
                          <a:latin typeface="+mj-lt"/>
                        </a:rPr>
                        <a:t> (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distribuida </a:t>
                      </a:r>
                      <a:r>
                        <a:rPr lang="es-CL" sz="2400" b="0" i="0" u="none" strike="noStrike" dirty="0">
                          <a:latin typeface="+mj-lt"/>
                        </a:rPr>
                        <a:t>en función de las necesidades 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sanitarias). </a:t>
                      </a:r>
                      <a:endParaRPr lang="es-CL" sz="2400" b="0" i="0" u="none" strike="noStrike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846717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j-lt"/>
                        </a:rPr>
                        <a:t>Medición</a:t>
                      </a:r>
                      <a:r>
                        <a:rPr lang="es-CL" sz="2400" baseline="0" dirty="0" smtClean="0">
                          <a:latin typeface="+mj-lt"/>
                        </a:rPr>
                        <a:t>:            anual</a:t>
                      </a:r>
                    </a:p>
                    <a:p>
                      <a:r>
                        <a:rPr lang="es-CL" sz="2400" baseline="0" dirty="0" smtClean="0">
                          <a:latin typeface="+mj-lt"/>
                        </a:rPr>
                        <a:t>Línea de base:     2013</a:t>
                      </a:r>
                      <a:endParaRPr lang="es-CL" sz="2400" dirty="0">
                        <a:latin typeface="+mj-lt"/>
                      </a:endParaRPr>
                    </a:p>
                  </a:txBody>
                  <a:tcPr/>
                </a:tc>
              </a:tr>
              <a:tr h="846717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j-lt"/>
                        </a:rPr>
                        <a:t>2015: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+ 8% sobre línea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base</a:t>
                      </a:r>
                    </a:p>
                    <a:p>
                      <a:r>
                        <a:rPr lang="es-CL" sz="2400" baseline="0" dirty="0" smtClean="0">
                          <a:latin typeface="+mj-lt"/>
                        </a:rPr>
                        <a:t>2019:                                                                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+ 20% sobre línea base</a:t>
                      </a:r>
                      <a:endParaRPr lang="es-CL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095263">
                <a:tc>
                  <a:txBody>
                    <a:bodyPr/>
                    <a:lstStyle/>
                    <a:p>
                      <a:r>
                        <a:rPr lang="es-CL" sz="2400" i="1" dirty="0" smtClean="0">
                          <a:latin typeface="+mj-lt"/>
                        </a:rPr>
                        <a:t>Responsable</a:t>
                      </a:r>
                      <a:r>
                        <a:rPr lang="es-CL" sz="2400" i="1" baseline="0" dirty="0" smtClean="0">
                          <a:latin typeface="+mj-lt"/>
                        </a:rPr>
                        <a:t> de Recolectar</a:t>
                      </a:r>
                      <a:r>
                        <a:rPr lang="es-CL" sz="2400" baseline="0" dirty="0" smtClean="0">
                          <a:latin typeface="+mj-lt"/>
                        </a:rPr>
                        <a:t>: </a:t>
                      </a:r>
                      <a:r>
                        <a:rPr lang="es-CL" sz="2400" baseline="0" dirty="0" err="1" smtClean="0">
                          <a:latin typeface="+mj-lt"/>
                        </a:rPr>
                        <a:t>Dpto</a:t>
                      </a:r>
                      <a:r>
                        <a:rPr lang="es-CL" sz="2400" baseline="0" dirty="0" smtClean="0">
                          <a:latin typeface="+mj-lt"/>
                        </a:rPr>
                        <a:t> </a:t>
                      </a:r>
                      <a:r>
                        <a:rPr lang="es-CL" sz="2400" baseline="0" dirty="0" err="1" smtClean="0">
                          <a:latin typeface="+mj-lt"/>
                        </a:rPr>
                        <a:t>Planif</a:t>
                      </a:r>
                      <a:r>
                        <a:rPr lang="es-CL" sz="2400" baseline="0" dirty="0" smtClean="0">
                          <a:latin typeface="+mj-lt"/>
                        </a:rPr>
                        <a:t> RHS y </a:t>
                      </a:r>
                      <a:r>
                        <a:rPr lang="es-CL" sz="2400" baseline="0" dirty="0" err="1" smtClean="0">
                          <a:latin typeface="+mj-lt"/>
                        </a:rPr>
                        <a:t>Dpto</a:t>
                      </a:r>
                      <a:r>
                        <a:rPr lang="es-CL" sz="2400" baseline="0" dirty="0" smtClean="0">
                          <a:latin typeface="+mj-lt"/>
                        </a:rPr>
                        <a:t> RRHH SSP</a:t>
                      </a:r>
                    </a:p>
                    <a:p>
                      <a:r>
                        <a:rPr lang="es-CL" sz="2400" i="1" baseline="0" dirty="0" smtClean="0">
                          <a:latin typeface="+mj-lt"/>
                        </a:rPr>
                        <a:t>Responsable de Reportar</a:t>
                      </a:r>
                      <a:r>
                        <a:rPr lang="es-CL" sz="2400" baseline="0" dirty="0" smtClean="0">
                          <a:latin typeface="+mj-lt"/>
                        </a:rPr>
                        <a:t>: Jefe DIGEDEP y Jefe RRHH SSP</a:t>
                      </a:r>
                      <a:endParaRPr lang="es-CL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768" y="116632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</a:t>
            </a:r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INDICADORES  DE LAS ESTRATEGIAS </a:t>
            </a:r>
            <a:r>
              <a:rPr lang="es-MX" sz="20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Ejemplo Redes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5559662"/>
              </p:ext>
            </p:extLst>
          </p:nvPr>
        </p:nvGraphicFramePr>
        <p:xfrm>
          <a:off x="112779" y="1052735"/>
          <a:ext cx="8945914" cy="483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5914"/>
              </a:tblGrid>
              <a:tr h="1143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0" i="0" u="none" strike="noStrike" dirty="0">
                          <a:latin typeface="+mn-lt"/>
                        </a:rPr>
                        <a:t>2.6. Proporción de SS que cuentan con número de profesionales nucleares* adecuados por beneficiarios FONASA</a:t>
                      </a:r>
                    </a:p>
                  </a:txBody>
                  <a:tcPr marL="0" marR="0" marT="0" marB="0" anchor="ctr"/>
                </a:tc>
              </a:tr>
              <a:tr h="6557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Medición</a:t>
                      </a:r>
                      <a:r>
                        <a:rPr lang="es-CL" sz="2400" b="0" i="0" u="none" strike="noStrike" baseline="0" dirty="0" smtClean="0">
                          <a:latin typeface="+mn-lt"/>
                        </a:rPr>
                        <a:t> Anual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918115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n-lt"/>
                        </a:rPr>
                        <a:t>2015:</a:t>
                      </a:r>
                      <a:r>
                        <a:rPr lang="es-CL" sz="2400" baseline="0" dirty="0" smtClean="0">
                          <a:latin typeface="+mn-lt"/>
                        </a:rPr>
                        <a:t>                                                                            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20/29 SS</a:t>
                      </a:r>
                    </a:p>
                    <a:p>
                      <a:r>
                        <a:rPr lang="es-CL" sz="2400" baseline="0" dirty="0" smtClean="0">
                          <a:latin typeface="+mn-lt"/>
                        </a:rPr>
                        <a:t>2019:                                                                            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29/29 SS</a:t>
                      </a:r>
                      <a:endParaRPr lang="es-CL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82672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n-lt"/>
                        </a:rPr>
                        <a:t>Incluye APS</a:t>
                      </a:r>
                    </a:p>
                    <a:p>
                      <a:r>
                        <a:rPr lang="es-CL" sz="2400" dirty="0" smtClean="0">
                          <a:latin typeface="+mn-lt"/>
                        </a:rPr>
                        <a:t>Informe del</a:t>
                      </a:r>
                      <a:r>
                        <a:rPr lang="es-CL" sz="2400" baseline="0" dirty="0" smtClean="0">
                          <a:latin typeface="+mn-lt"/>
                        </a:rPr>
                        <a:t> nivel central</a:t>
                      </a:r>
                      <a:endParaRPr lang="es-CL" sz="2400" dirty="0">
                        <a:latin typeface="+mn-lt"/>
                      </a:endParaRPr>
                    </a:p>
                  </a:txBody>
                  <a:tcPr/>
                </a:tc>
              </a:tr>
              <a:tr h="122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1" u="none" strike="noStrike" dirty="0" smtClean="0">
                          <a:latin typeface="+mn-lt"/>
                        </a:rPr>
                        <a:t>Responsable</a:t>
                      </a:r>
                      <a:r>
                        <a:rPr lang="es-CL" sz="2400" b="0" i="0" u="none" strike="noStrike" baseline="0" dirty="0" smtClean="0">
                          <a:latin typeface="+mn-lt"/>
                        </a:rPr>
                        <a:t> recolectar: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Unidad </a:t>
                      </a:r>
                      <a:r>
                        <a:rPr lang="es-CL" sz="2400" b="0" i="0" u="none" strike="noStrike" dirty="0">
                          <a:latin typeface="+mn-lt"/>
                        </a:rPr>
                        <a:t>de Gestión de la Información de RRHH,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DIGEDEP</a:t>
                      </a:r>
                      <a:r>
                        <a:rPr lang="es-CL" sz="2400" b="0" i="0" u="none" strike="noStrike" dirty="0">
                          <a:latin typeface="+mn-lt"/>
                        </a:rPr>
                        <a:t>, y  Dpto. Modelo de Atención de APS de la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DIVAP-</a:t>
                      </a:r>
                    </a:p>
                    <a:p>
                      <a:pPr algn="l" fontAlgn="ctr"/>
                      <a:r>
                        <a:rPr lang="es-CL" sz="2400" b="0" i="1" u="none" strike="noStrike" dirty="0" smtClean="0">
                          <a:latin typeface="+mn-lt"/>
                        </a:rPr>
                        <a:t>Responsables reportar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: JEFE DIVAP, JEFE DIGEDEP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83905" y="6372375"/>
            <a:ext cx="483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C00000"/>
                </a:solidFill>
                <a:latin typeface="+mj-lt"/>
              </a:rPr>
              <a:t>*Definición y estándar según recomendación OPS</a:t>
            </a:r>
            <a:endParaRPr lang="es-CL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512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768" y="116632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</a:t>
            </a:r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INDICADORES  DE LAS </a:t>
            </a:r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ESTRATEGIAS </a:t>
            </a:r>
            <a:r>
              <a:rPr lang="es-MX" sz="20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 smtClean="0">
                <a:solidFill>
                  <a:srgbClr val="C00000"/>
                </a:solidFill>
                <a:latin typeface="+mj-lt"/>
                <a:cs typeface="Verdana" pitchFamily="34" charset="0"/>
              </a:rPr>
              <a:t>Resumen </a:t>
            </a:r>
            <a:endParaRPr lang="es-MX" sz="2400" b="1" i="1" dirty="0" smtClean="0">
              <a:solidFill>
                <a:srgbClr val="C00000"/>
              </a:solidFill>
              <a:latin typeface="+mj-lt"/>
              <a:cs typeface="Verdana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12874"/>
            <a:ext cx="8729890" cy="45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88512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768" y="116632"/>
            <a:ext cx="901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6CB7"/>
                </a:solidFill>
                <a:latin typeface="+mj-lt"/>
                <a:cs typeface="Verdana" pitchFamily="34" charset="0"/>
              </a:rPr>
              <a:t>DIFUSIÓN Y MONITOREO ENS desde la DIGEDEP</a:t>
            </a:r>
            <a:endParaRPr lang="es-MX" sz="2400" b="1" i="1" dirty="0" smtClean="0">
              <a:solidFill>
                <a:srgbClr val="C00000"/>
              </a:solidFill>
              <a:latin typeface="+mj-lt"/>
              <a:cs typeface="Verdan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889468" y="1124744"/>
            <a:ext cx="5184575" cy="64807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DIVISIÓN DE GESTIÓN Y DESARROLLO DE LAS PERSONAS</a:t>
            </a:r>
            <a:endParaRPr lang="es-CL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2483768" y="2780928"/>
            <a:ext cx="4363751" cy="648072"/>
          </a:xfrm>
          <a:prstGeom prst="roundRect">
            <a:avLst/>
          </a:prstGeom>
          <a:solidFill>
            <a:srgbClr val="E170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Subdirección de RRHH de los SS y Establecimientos </a:t>
            </a:r>
            <a:r>
              <a:rPr lang="es-ES_tradnl" b="1" dirty="0" err="1"/>
              <a:t>A</a:t>
            </a:r>
            <a:r>
              <a:rPr lang="es-ES_tradnl" b="1" dirty="0" err="1" smtClean="0"/>
              <a:t>utogestionados</a:t>
            </a:r>
            <a:r>
              <a:rPr lang="es-ES_tradnl" b="1" dirty="0" smtClean="0"/>
              <a:t> en Red</a:t>
            </a:r>
            <a:endParaRPr lang="es-CL" b="1" dirty="0"/>
          </a:p>
        </p:txBody>
      </p:sp>
      <p:sp>
        <p:nvSpPr>
          <p:cNvPr id="16" name="15 Flecha arriba"/>
          <p:cNvSpPr/>
          <p:nvPr/>
        </p:nvSpPr>
        <p:spPr>
          <a:xfrm>
            <a:off x="3615687" y="1916832"/>
            <a:ext cx="484632" cy="738744"/>
          </a:xfrm>
          <a:prstGeom prst="up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Flecha arriba"/>
          <p:cNvSpPr/>
          <p:nvPr/>
        </p:nvSpPr>
        <p:spPr>
          <a:xfrm rot="10800000">
            <a:off x="4671040" y="1916832"/>
            <a:ext cx="484632" cy="738744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 redondeado"/>
          <p:cNvSpPr/>
          <p:nvPr/>
        </p:nvSpPr>
        <p:spPr>
          <a:xfrm>
            <a:off x="129940" y="3789040"/>
            <a:ext cx="4209742" cy="71565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Jornada diciembre 2011: talleres sobre la Política de RHS</a:t>
            </a:r>
            <a:endParaRPr lang="es-CL" b="1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4211960" y="5909456"/>
            <a:ext cx="4209742" cy="86409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Jornadas Nacionales de RHS</a:t>
            </a:r>
          </a:p>
          <a:p>
            <a:pPr algn="ctr"/>
            <a:r>
              <a:rPr lang="es-ES_tradnl" b="1" dirty="0" smtClean="0"/>
              <a:t> diciembre 2012 y mayo 2013</a:t>
            </a:r>
            <a:endParaRPr lang="es-CL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3347864" y="4797152"/>
            <a:ext cx="4209742" cy="71565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Jornadas Nacionales de Capacitación</a:t>
            </a:r>
          </a:p>
          <a:p>
            <a:pPr algn="ctr"/>
            <a:r>
              <a:rPr lang="es-ES_tradnl" b="1" dirty="0" smtClean="0"/>
              <a:t>2012 y 2013</a:t>
            </a:r>
            <a:endParaRPr lang="es-CL" b="1" dirty="0"/>
          </a:p>
        </p:txBody>
      </p:sp>
      <p:sp>
        <p:nvSpPr>
          <p:cNvPr id="2" name="1 Cerrar llave"/>
          <p:cNvSpPr/>
          <p:nvPr/>
        </p:nvSpPr>
        <p:spPr>
          <a:xfrm>
            <a:off x="7184321" y="1445805"/>
            <a:ext cx="432048" cy="18362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7606024" y="1132814"/>
            <a:ext cx="1537976" cy="26776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C00000"/>
                </a:solidFill>
                <a:latin typeface="+mj-lt"/>
              </a:rPr>
              <a:t>Responsables </a:t>
            </a:r>
          </a:p>
          <a:p>
            <a:r>
              <a:rPr lang="es-ES_tradnl" sz="1400" dirty="0" smtClean="0">
                <a:solidFill>
                  <a:srgbClr val="C00000"/>
                </a:solidFill>
                <a:latin typeface="+mj-lt"/>
              </a:rPr>
              <a:t>de dptos. </a:t>
            </a:r>
          </a:p>
          <a:p>
            <a:r>
              <a:rPr lang="es-ES_tradnl" sz="1400" dirty="0" smtClean="0">
                <a:solidFill>
                  <a:srgbClr val="C00000"/>
                </a:solidFill>
                <a:latin typeface="+mj-lt"/>
              </a:rPr>
              <a:t>o unidades: </a:t>
            </a:r>
          </a:p>
          <a:p>
            <a:endParaRPr lang="es-ES_tradnl" sz="1400" dirty="0" smtClean="0">
              <a:solidFill>
                <a:srgbClr val="C00000"/>
              </a:solidFill>
              <a:latin typeface="+mj-lt"/>
            </a:endParaRPr>
          </a:p>
          <a:p>
            <a:r>
              <a:rPr lang="es-ES_tradnl" sz="1400" dirty="0" smtClean="0">
                <a:latin typeface="+mj-lt"/>
              </a:rPr>
              <a:t>Planificación,</a:t>
            </a:r>
          </a:p>
          <a:p>
            <a:r>
              <a:rPr lang="es-ES_tradnl" sz="1400" dirty="0" smtClean="0">
                <a:latin typeface="+mj-lt"/>
              </a:rPr>
              <a:t>Capacitación,</a:t>
            </a:r>
          </a:p>
          <a:p>
            <a:r>
              <a:rPr lang="es-ES_tradnl" sz="1400" dirty="0" smtClean="0">
                <a:latin typeface="+mj-lt"/>
              </a:rPr>
              <a:t>Formación,</a:t>
            </a:r>
          </a:p>
          <a:p>
            <a:r>
              <a:rPr lang="es-ES_tradnl" sz="1400" dirty="0" smtClean="0">
                <a:latin typeface="+mj-lt"/>
              </a:rPr>
              <a:t>Relaciones </a:t>
            </a:r>
          </a:p>
          <a:p>
            <a:r>
              <a:rPr lang="es-ES_tradnl" sz="1400" dirty="0" smtClean="0">
                <a:latin typeface="+mj-lt"/>
              </a:rPr>
              <a:t>Laborales,</a:t>
            </a:r>
          </a:p>
          <a:p>
            <a:r>
              <a:rPr lang="es-ES_tradnl" sz="1400" dirty="0" smtClean="0">
                <a:latin typeface="+mj-lt"/>
              </a:rPr>
              <a:t>Salud Ocupacional, </a:t>
            </a:r>
          </a:p>
          <a:p>
            <a:r>
              <a:rPr lang="es-ES_tradnl" sz="1400" dirty="0" smtClean="0">
                <a:latin typeface="+mj-lt"/>
              </a:rPr>
              <a:t>Bienestar </a:t>
            </a:r>
            <a:endParaRPr lang="es-CL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70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sz="920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Gracias.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1124744"/>
            <a:ext cx="820891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Generar propuestas de políticas de RHS, velando por su adecuada difusión a la red.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Monitorear la implementación de la Estrategia Nacional de Salud en el área de RHS.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Generar y aplicar metodologías de detección de necesidades de recursos humanos sanitarios, incluyendo la evaluación de los Estudios de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Preinversión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Hospitalaria Módulo de RRHH.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Distribuir y controlar las expansiones de cargos de cargo por línea, generando los decretos que correspondan.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Participar en la macro gestión presupuestaria del subtítulo 21 de gastos en personal, considerando los procesos de formulación presupuestaria, negociación y control de la ejecución de los subtítulos 21, 22, 24, 29 y 31, en coordinación con el Departamento de Gestión de RHS.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Efectuar análisis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cuali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/cuantitativo de las estadísticas e información de RHS y elaborar informes sobre disponibilidad y caracterización de los RHS para entrega a organismos nacionales e internacionales.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Coordinar las relaciones con organismos internacionales en materia de recursos humanos, tales como UNASUR, OPS, OMS, OCDE, entre otros.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Dimensionar y proyectar las necesidades globales de RHS a nivel nacional y en el SNSS, para el mediano y largo plazo.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Desarrollar estudios priorizados por la autoridad en el ámbito de los RHS.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Monitorear el cumplimiento de los planes anuales de trabajo de la División.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Monitorear el set de indicadores de la División y los Compromisos de Gestión, remitiendo oportunamente los reportes al Dpto. de Gestión de la Información de la Subsecretaria.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Participar en la definición de prioridades y metas nacionales, en la suscripción de convenios de desempeño y su evaluación, asociados a pago de asignaciones de desempeño colectivo institucional.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Generar herramientas de medición de gestión de la División, canalizando los recursos humanos, financieros y materiales hacia el logro de las metas e indicadores de gestión definidos. 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Gestionar el presupuesto de la División y realizar la coordinación administrativa de ésta, incluyendo la certificación de disponibilidad presupuestaria.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0106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800000"/>
                </a:solidFill>
              </a:rPr>
              <a:t> </a:t>
            </a:r>
            <a:r>
              <a:rPr lang="es-CL" sz="2400" b="1" dirty="0" smtClean="0">
                <a:solidFill>
                  <a:schemeClr val="accent1"/>
                </a:solidFill>
                <a:latin typeface="+mj-lt"/>
              </a:rPr>
              <a:t>Departamento de Planificación de RHS y Control de Gestión</a:t>
            </a:r>
            <a:endParaRPr lang="es-CL" sz="2400" b="1" dirty="0" smtClean="0">
              <a:solidFill>
                <a:schemeClr val="accent1"/>
              </a:solidFill>
              <a:latin typeface="+mj-lt"/>
            </a:endParaRPr>
          </a:p>
          <a:p>
            <a:r>
              <a:rPr lang="es-CL" sz="24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s-CL" sz="2000" b="1" dirty="0" smtClean="0">
                <a:solidFill>
                  <a:srgbClr val="C00000"/>
                </a:solidFill>
                <a:latin typeface="+mj-lt"/>
              </a:rPr>
              <a:t>Principales Funciones</a:t>
            </a:r>
            <a:endParaRPr lang="es-CL" sz="24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es-CL" sz="2400" b="1" dirty="0" smtClean="0">
                <a:solidFill>
                  <a:schemeClr val="accent1"/>
                </a:solidFill>
                <a:latin typeface="+mj-lt"/>
              </a:rPr>
              <a:t>  </a:t>
            </a:r>
            <a:endParaRPr lang="es-CL" sz="28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445224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/>
        </p:nvGraphicFramePr>
        <p:xfrm>
          <a:off x="1331640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5789204" y="908720"/>
          <a:ext cx="3276872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34925" y="2924944"/>
          <a:ext cx="3276872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0"/>
            <a:ext cx="9010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800000"/>
                </a:solidFill>
              </a:rPr>
              <a:t> </a:t>
            </a:r>
            <a:r>
              <a:rPr lang="es-CL" sz="2400" b="1" dirty="0" smtClean="0">
                <a:solidFill>
                  <a:schemeClr val="accent1"/>
                </a:solidFill>
                <a:latin typeface="+mj-lt"/>
              </a:rPr>
              <a:t>Departamento de Planificación de RHS y Control de Gestión</a:t>
            </a:r>
            <a:endParaRPr lang="es-CL" sz="2400" b="1" dirty="0" smtClean="0">
              <a:solidFill>
                <a:schemeClr val="accent1"/>
              </a:solidFill>
              <a:latin typeface="+mj-lt"/>
            </a:endParaRPr>
          </a:p>
          <a:p>
            <a:r>
              <a:rPr lang="es-CL" sz="24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s-CL" sz="2000" b="1" dirty="0" smtClean="0">
                <a:solidFill>
                  <a:srgbClr val="C00000"/>
                </a:solidFill>
                <a:latin typeface="+mj-lt"/>
              </a:rPr>
              <a:t>Plan de Trabajo 2013</a:t>
            </a:r>
            <a:endParaRPr lang="es-CL" sz="28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984250" y="1988840"/>
            <a:ext cx="8093075" cy="3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ctr" eaLnBrk="0" hangingPunct="0">
              <a:spcBef>
                <a:spcPct val="20000"/>
              </a:spcBef>
              <a:defRPr/>
            </a:pPr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ESTRATEGIA NACIONAL DE SALUD</a:t>
            </a:r>
            <a:endParaRPr lang="es-MX" sz="4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620713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915816" y="3754782"/>
            <a:ext cx="3451613" cy="18036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Objetivos Estratégicos </a:t>
            </a:r>
          </a:p>
          <a:p>
            <a:pPr algn="ctr"/>
            <a:r>
              <a:rPr lang="es-ES_tradnl" sz="2000" b="1" dirty="0">
                <a:solidFill>
                  <a:schemeClr val="bg1"/>
                </a:solidFill>
              </a:rPr>
              <a:t>y</a:t>
            </a:r>
            <a:r>
              <a:rPr lang="es-ES_tradnl" sz="2000" b="1" dirty="0" smtClean="0">
                <a:solidFill>
                  <a:schemeClr val="bg1"/>
                </a:solidFill>
              </a:rPr>
              <a:t> Metas de Recursos Humanos</a:t>
            </a:r>
            <a:endParaRPr lang="es-ES_tradnl" sz="2000" b="1" dirty="0">
              <a:solidFill>
                <a:schemeClr val="bg1"/>
              </a:solidFill>
            </a:endParaRPr>
          </a:p>
          <a:p>
            <a:pPr algn="ctr"/>
            <a:endParaRPr lang="es-ES" sz="16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028" y="1988840"/>
            <a:ext cx="1180443" cy="87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5589240"/>
            <a:ext cx="90106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1124744"/>
            <a:ext cx="6215980" cy="42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0" y="261610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800000"/>
                </a:solidFill>
              </a:rPr>
              <a:t> </a:t>
            </a:r>
            <a:r>
              <a:rPr lang="es-CL" sz="2800" b="1" dirty="0" smtClean="0">
                <a:solidFill>
                  <a:srgbClr val="800000"/>
                </a:solidFill>
                <a:latin typeface="+mj-lt"/>
              </a:rPr>
              <a:t>Estrategia Nacional de Salud</a:t>
            </a:r>
          </a:p>
          <a:p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Organización Sectorial</a:t>
            </a:r>
            <a:endParaRPr lang="es-CL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5677070"/>
            <a:ext cx="9010650" cy="7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4925" y="188640"/>
            <a:ext cx="9010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 smtClean="0">
                <a:solidFill>
                  <a:srgbClr val="0070C0"/>
                </a:solidFill>
                <a:latin typeface="+mn-lt"/>
              </a:rPr>
              <a:t> ESTRATEGIA NACIONAL DE SALUD Y RHS</a:t>
            </a:r>
            <a:endParaRPr lang="es-CL" sz="3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168417"/>
            <a:ext cx="7611144" cy="39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Elipse"/>
          <p:cNvSpPr/>
          <p:nvPr/>
        </p:nvSpPr>
        <p:spPr>
          <a:xfrm>
            <a:off x="6259488" y="3717032"/>
            <a:ext cx="2200944" cy="194421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Elipse"/>
          <p:cNvSpPr/>
          <p:nvPr/>
        </p:nvSpPr>
        <p:spPr>
          <a:xfrm>
            <a:off x="7195864" y="4869160"/>
            <a:ext cx="1058416" cy="6283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C00000"/>
                </a:solidFill>
              </a:rPr>
              <a:t>Metas</a:t>
            </a:r>
          </a:p>
          <a:p>
            <a:pPr algn="ctr"/>
            <a:r>
              <a:rPr lang="es-ES_tradnl" sz="1600" b="1" dirty="0" smtClean="0">
                <a:solidFill>
                  <a:srgbClr val="C00000"/>
                </a:solidFill>
              </a:rPr>
              <a:t>RHS</a:t>
            </a:r>
            <a:endParaRPr lang="es-CL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2" y="152400"/>
            <a:ext cx="8164513" cy="830997"/>
          </a:xfr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accent1"/>
                </a:solidFill>
                <a:latin typeface="+mj-lt"/>
                <a:ea typeface="ヒラギノ角ゴ Pro W3"/>
                <a:cs typeface="ヒラギノ角ゴ Pro W3"/>
              </a:rPr>
              <a:t>ESTRATEGIA NACIONAL DE SALUD 2011-2020  </a:t>
            </a:r>
            <a:br>
              <a:rPr lang="es-CL" b="1" dirty="0">
                <a:solidFill>
                  <a:schemeClr val="accent1"/>
                </a:solidFill>
                <a:latin typeface="+mj-lt"/>
                <a:ea typeface="ヒラギノ角ゴ Pro W3"/>
                <a:cs typeface="ヒラギノ角ゴ Pro W3"/>
              </a:rPr>
            </a:br>
            <a:r>
              <a:rPr lang="es-CL" b="1" dirty="0" smtClean="0">
                <a:solidFill>
                  <a:srgbClr val="C00000"/>
                </a:solidFill>
                <a:latin typeface="+mj-lt"/>
                <a:ea typeface="ヒラギノ角ゴ Pro W3"/>
                <a:cs typeface="ヒラギノ角ゴ Pro W3"/>
              </a:rPr>
              <a:t>Ámbitos de Aplicación</a:t>
            </a:r>
            <a:endParaRPr lang="es-CL" b="1" dirty="0">
              <a:solidFill>
                <a:schemeClr val="accent1"/>
              </a:solidFill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6881" y="983397"/>
            <a:ext cx="8177213" cy="5220580"/>
          </a:xfrm>
        </p:spPr>
        <p:txBody>
          <a:bodyPr/>
          <a:lstStyle/>
          <a:p>
            <a:endParaRPr lang="es-CL" b="1" dirty="0" smtClean="0">
              <a:solidFill>
                <a:srgbClr val="C00000"/>
              </a:solidFill>
            </a:endParaRPr>
          </a:p>
          <a:p>
            <a:endParaRPr lang="es-CL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ABAD2-78FF-4019-B831-79E75B6779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" name="20 Grupo"/>
          <p:cNvGrpSpPr>
            <a:grpSpLocks/>
          </p:cNvGrpSpPr>
          <p:nvPr/>
        </p:nvGrpSpPr>
        <p:grpSpPr bwMode="auto">
          <a:xfrm>
            <a:off x="708460" y="946351"/>
            <a:ext cx="7745634" cy="4774739"/>
            <a:chOff x="366712" y="900189"/>
            <a:chExt cx="8088427" cy="4917089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5221762" y="3300975"/>
              <a:ext cx="3233377" cy="2516303"/>
            </a:xfrm>
            <a:prstGeom prst="ellipse">
              <a:avLst/>
            </a:prstGeom>
            <a:solidFill>
              <a:srgbClr val="EF414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14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ES_tradnl" sz="14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latin typeface="+mn-lt"/>
                </a:rPr>
                <a:t>POLÍTICA DE RECURSOS HUMANOS </a:t>
              </a:r>
            </a:p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latin typeface="+mn-lt"/>
                </a:rPr>
                <a:t>INTEGRADA:</a:t>
              </a:r>
            </a:p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latin typeface="+mn-lt"/>
                </a:rPr>
                <a:t> Redes  Asistenciales </a:t>
              </a:r>
            </a:p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latin typeface="+mn-lt"/>
                </a:rPr>
                <a:t>de todos niveles de complejidad </a:t>
              </a:r>
            </a:p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latin typeface="+mn-lt"/>
                </a:rPr>
                <a:t>y </a:t>
              </a:r>
            </a:p>
            <a:p>
              <a:pPr algn="ctr"/>
              <a:r>
                <a:rPr lang="es-ES_tradnl" sz="1400" b="1" dirty="0" smtClean="0">
                  <a:solidFill>
                    <a:schemeClr val="bg1"/>
                  </a:solidFill>
                  <a:latin typeface="+mn-lt"/>
                </a:rPr>
                <a:t> Redes de Salud Pública</a:t>
              </a:r>
            </a:p>
            <a:p>
              <a:pPr algn="ctr"/>
              <a:endParaRPr lang="es-E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66712" y="1443229"/>
              <a:ext cx="3821751" cy="31961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CL" sz="16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6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6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6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6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6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6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6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6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6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s-CL" sz="2000" b="1" dirty="0" smtClean="0">
                  <a:solidFill>
                    <a:schemeClr val="bg1"/>
                  </a:solidFill>
                  <a:latin typeface="+mn-lt"/>
                </a:rPr>
                <a:t>Estrategia Nacional de Salud </a:t>
              </a:r>
            </a:p>
            <a:p>
              <a:pPr algn="ctr"/>
              <a:r>
                <a:rPr lang="es-CL" sz="2000" b="1" dirty="0" smtClean="0">
                  <a:solidFill>
                    <a:schemeClr val="bg1"/>
                  </a:solidFill>
                  <a:latin typeface="+mn-lt"/>
                </a:rPr>
                <a:t>para el Cumplimiento de las </a:t>
              </a:r>
            </a:p>
            <a:p>
              <a:pPr algn="ctr"/>
              <a:r>
                <a:rPr lang="es-CL" sz="2000" b="1" dirty="0" smtClean="0">
                  <a:solidFill>
                    <a:schemeClr val="bg1"/>
                  </a:solidFill>
                  <a:latin typeface="+mn-lt"/>
                </a:rPr>
                <a:t>Metas Sanitarias 2011-2020</a:t>
              </a:r>
              <a:endParaRPr lang="es-CL" sz="1600" b="1" dirty="0">
                <a:latin typeface="+mn-lt"/>
              </a:endParaRPr>
            </a:p>
            <a:p>
              <a:pPr algn="ctr"/>
              <a:endParaRPr lang="es-CL" sz="1200" dirty="0">
                <a:latin typeface="+mn-lt"/>
              </a:endParaRPr>
            </a:p>
            <a:p>
              <a:pPr algn="ctr"/>
              <a:endParaRPr lang="es-CL" sz="1200" dirty="0">
                <a:latin typeface="+mn-lt"/>
              </a:endParaRPr>
            </a:p>
            <a:p>
              <a:pPr algn="ctr"/>
              <a:endParaRPr lang="es-CL" sz="1000" dirty="0">
                <a:latin typeface="+mn-lt"/>
              </a:endParaRPr>
            </a:p>
            <a:p>
              <a:pPr algn="ctr"/>
              <a:endParaRPr lang="es-CL" sz="1200" b="1" dirty="0">
                <a:latin typeface="+mn-lt"/>
              </a:endParaRPr>
            </a:p>
            <a:p>
              <a:pPr algn="ctr"/>
              <a:endParaRPr lang="es-CL" sz="1200" b="1" dirty="0">
                <a:latin typeface="+mn-lt"/>
              </a:endParaRPr>
            </a:p>
            <a:p>
              <a:pPr algn="ctr"/>
              <a:endParaRPr lang="es-CL" sz="1200" b="1" dirty="0">
                <a:latin typeface="+mn-lt"/>
              </a:endParaRPr>
            </a:p>
            <a:p>
              <a:pPr algn="ctr"/>
              <a:endParaRPr lang="es-CL" sz="14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4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4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s-CL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5221762" y="900189"/>
              <a:ext cx="3233377" cy="185746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s-ES_tradnl" b="1" dirty="0" smtClean="0">
                  <a:solidFill>
                    <a:schemeClr val="bg1"/>
                  </a:solidFill>
                </a:rPr>
                <a:t>Objetivos Estratégicos </a:t>
              </a:r>
            </a:p>
            <a:p>
              <a:pPr algn="ctr"/>
              <a:r>
                <a:rPr lang="es-ES_tradnl" b="1" dirty="0">
                  <a:solidFill>
                    <a:schemeClr val="bg1"/>
                  </a:solidFill>
                </a:rPr>
                <a:t>y</a:t>
              </a:r>
              <a:r>
                <a:rPr lang="es-ES_tradnl" b="1" dirty="0" smtClean="0">
                  <a:solidFill>
                    <a:schemeClr val="bg1"/>
                  </a:solidFill>
                </a:rPr>
                <a:t> Metas de </a:t>
              </a:r>
              <a:r>
                <a:rPr lang="es-ES_tradnl" b="1" dirty="0" smtClean="0">
                  <a:solidFill>
                    <a:schemeClr val="bg1"/>
                  </a:solidFill>
                </a:rPr>
                <a:t>Recursos</a:t>
              </a:r>
            </a:p>
            <a:p>
              <a:pPr algn="ctr"/>
              <a:r>
                <a:rPr lang="es-ES_tradnl" b="1" dirty="0" smtClean="0">
                  <a:solidFill>
                    <a:schemeClr val="bg1"/>
                  </a:solidFill>
                </a:rPr>
                <a:t> </a:t>
              </a:r>
              <a:r>
                <a:rPr lang="es-ES_tradnl" b="1" dirty="0" smtClean="0">
                  <a:solidFill>
                    <a:schemeClr val="bg1"/>
                  </a:solidFill>
                </a:rPr>
                <a:t>Humanos</a:t>
              </a:r>
              <a:endParaRPr lang="es-ES_tradnl" b="1" dirty="0">
                <a:solidFill>
                  <a:schemeClr val="bg1"/>
                </a:solidFill>
              </a:endParaRPr>
            </a:p>
            <a:p>
              <a:pPr algn="ctr"/>
              <a:endParaRPr lang="es-ES" sz="1400" b="1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6780326" y="2842198"/>
              <a:ext cx="487235" cy="46953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70C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 flipV="1">
              <a:off x="4188464" y="1754599"/>
              <a:ext cx="1033298" cy="842838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207" y="1633394"/>
            <a:ext cx="1180443" cy="87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6" y="5834064"/>
            <a:ext cx="901065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Flecha a la derecha con muesca"/>
          <p:cNvSpPr/>
          <p:nvPr/>
        </p:nvSpPr>
        <p:spPr>
          <a:xfrm rot="10800000">
            <a:off x="3936664" y="4804029"/>
            <a:ext cx="866204" cy="484633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Rectángulo"/>
          <p:cNvSpPr/>
          <p:nvPr/>
        </p:nvSpPr>
        <p:spPr>
          <a:xfrm>
            <a:off x="276881" y="4804029"/>
            <a:ext cx="3038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sz="1400" b="1" dirty="0" smtClean="0">
                <a:solidFill>
                  <a:srgbClr val="C00000"/>
                </a:solidFill>
              </a:rPr>
              <a:t>Orientar </a:t>
            </a:r>
            <a:r>
              <a:rPr lang="es-CL" sz="1400" b="1" dirty="0" smtClean="0">
                <a:solidFill>
                  <a:srgbClr val="C00000"/>
                </a:solidFill>
              </a:rPr>
              <a:t>el </a:t>
            </a:r>
            <a:r>
              <a:rPr lang="es-CL" sz="1400" b="1" dirty="0">
                <a:solidFill>
                  <a:srgbClr val="C00000"/>
                </a:solidFill>
              </a:rPr>
              <a:t>quehacer </a:t>
            </a:r>
            <a:r>
              <a:rPr lang="es-CL" sz="1400" b="1" dirty="0" smtClean="0">
                <a:solidFill>
                  <a:srgbClr val="C00000"/>
                </a:solidFill>
              </a:rPr>
              <a:t>sectorial </a:t>
            </a:r>
            <a:r>
              <a:rPr lang="es-CL" sz="1400" b="1" dirty="0">
                <a:solidFill>
                  <a:srgbClr val="C00000"/>
                </a:solidFill>
              </a:rPr>
              <a:t>en </a:t>
            </a:r>
            <a:r>
              <a:rPr lang="es-CL" sz="1400" b="1" dirty="0" smtClean="0">
                <a:solidFill>
                  <a:srgbClr val="C00000"/>
                </a:solidFill>
              </a:rPr>
              <a:t>RHS                 </a:t>
            </a:r>
            <a:endParaRPr lang="es-CL" sz="1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s-CL" sz="1400" b="1" dirty="0" smtClean="0">
                <a:solidFill>
                  <a:srgbClr val="C00000"/>
                </a:solidFill>
              </a:rPr>
              <a:t> </a:t>
            </a:r>
            <a:r>
              <a:rPr lang="es-CL" sz="1400" b="1" dirty="0" smtClean="0">
                <a:solidFill>
                  <a:srgbClr val="C00000"/>
                </a:solidFill>
              </a:rPr>
              <a:t>v</a:t>
            </a:r>
            <a:r>
              <a:rPr lang="es-CL" sz="1400" b="1" dirty="0" smtClean="0">
                <a:solidFill>
                  <a:srgbClr val="C00000"/>
                </a:solidFill>
              </a:rPr>
              <a:t>iabilizar </a:t>
            </a:r>
            <a:r>
              <a:rPr lang="es-CL" sz="1400" b="1" dirty="0">
                <a:solidFill>
                  <a:srgbClr val="C00000"/>
                </a:solidFill>
              </a:rPr>
              <a:t>l</a:t>
            </a:r>
            <a:r>
              <a:rPr lang="es-CL" sz="1400" b="1" dirty="0" smtClean="0">
                <a:solidFill>
                  <a:srgbClr val="C00000"/>
                </a:solidFill>
              </a:rPr>
              <a:t>os </a:t>
            </a:r>
            <a:r>
              <a:rPr lang="es-CL" sz="1400" b="1" dirty="0">
                <a:solidFill>
                  <a:srgbClr val="C00000"/>
                </a:solidFill>
              </a:rPr>
              <a:t>O</a:t>
            </a:r>
            <a:r>
              <a:rPr lang="es-CL" sz="1400" b="1" dirty="0" smtClean="0">
                <a:solidFill>
                  <a:srgbClr val="C00000"/>
                </a:solidFill>
              </a:rPr>
              <a:t>bjetivos </a:t>
            </a:r>
            <a:r>
              <a:rPr lang="es-CL" sz="1400" b="1" dirty="0">
                <a:solidFill>
                  <a:srgbClr val="C00000"/>
                </a:solidFill>
              </a:rPr>
              <a:t>S</a:t>
            </a:r>
            <a:r>
              <a:rPr lang="es-CL" sz="1400" b="1" dirty="0" smtClean="0">
                <a:solidFill>
                  <a:srgbClr val="C00000"/>
                </a:solidFill>
              </a:rPr>
              <a:t>anitarios</a:t>
            </a:r>
            <a:endParaRPr lang="es-CL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86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38900" y="94760"/>
            <a:ext cx="8712968" cy="836712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r>
              <a:rPr lang="es-ES" sz="2400" b="1" kern="0" dirty="0" smtClean="0">
                <a:solidFill>
                  <a:srgbClr val="0070C0"/>
                </a:solidFill>
                <a:latin typeface="+mn-lt"/>
                <a:ea typeface="+mj-ea"/>
              </a:rPr>
              <a:t>METAS Y POLÍTICAS DE RHS EN LA ENS: UN ABORDAJE TRANSVERSAL,  RED ASISTENCIAL Y RED DE SALUD PÚBLICA</a:t>
            </a:r>
            <a:endParaRPr lang="es-ES" sz="2400" b="1" kern="0" dirty="0">
              <a:solidFill>
                <a:srgbClr val="0070C0"/>
              </a:solidFill>
              <a:latin typeface="+mn-lt"/>
              <a:ea typeface="+mj-ea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99592" y="1156732"/>
            <a:ext cx="5976664" cy="1246174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CL" b="1" i="1" dirty="0" smtClean="0"/>
              <a:t>2010-2011</a:t>
            </a:r>
          </a:p>
          <a:p>
            <a:pPr lvl="0" algn="ctr"/>
            <a:endParaRPr lang="es-CL" b="1" dirty="0" smtClean="0"/>
          </a:p>
          <a:p>
            <a:pPr lvl="0" algn="ctr"/>
            <a:r>
              <a:rPr lang="es-CL" b="1" dirty="0" smtClean="0"/>
              <a:t>ELABORACIÓN ESTRATEGIA NACIONAL DE SALUD EN  RECURSOS HUMANOS</a:t>
            </a:r>
          </a:p>
          <a:p>
            <a:pPr lvl="0" algn="ctr"/>
            <a:endParaRPr lang="es-CL" sz="2800" dirty="0"/>
          </a:p>
        </p:txBody>
      </p:sp>
      <p:sp>
        <p:nvSpPr>
          <p:cNvPr id="11" name="10 Flecha derecha"/>
          <p:cNvSpPr/>
          <p:nvPr/>
        </p:nvSpPr>
        <p:spPr>
          <a:xfrm rot="8044643">
            <a:off x="2101782" y="3201600"/>
            <a:ext cx="177739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 redondeado"/>
          <p:cNvSpPr/>
          <p:nvPr/>
        </p:nvSpPr>
        <p:spPr>
          <a:xfrm>
            <a:off x="397075" y="4163791"/>
            <a:ext cx="3385691" cy="1308445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CL" sz="1400" b="1" i="1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</a:p>
          <a:p>
            <a:pPr lvl="0" algn="ctr"/>
            <a:r>
              <a:rPr lang="es-CL" sz="1400" b="1" dirty="0" smtClean="0">
                <a:solidFill>
                  <a:schemeClr val="tx2">
                    <a:lumMod val="75000"/>
                  </a:schemeClr>
                </a:solidFill>
              </a:rPr>
              <a:t>DESCRIPCIÓN Y OPERACIONALIZACIÓN</a:t>
            </a:r>
            <a:endParaRPr lang="es-CL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es-CL" sz="1400" b="1" dirty="0" smtClean="0">
                <a:solidFill>
                  <a:schemeClr val="tx2">
                    <a:lumMod val="75000"/>
                  </a:schemeClr>
                </a:solidFill>
              </a:rPr>
              <a:t> DE LOS INDICADORES, RESPONSABILIDADES, MONITOREO </a:t>
            </a:r>
          </a:p>
          <a:p>
            <a:pPr lvl="0" algn="ctr"/>
            <a:r>
              <a:rPr lang="es-CL" sz="1400" b="1" dirty="0" smtClean="0">
                <a:solidFill>
                  <a:schemeClr val="tx2">
                    <a:lumMod val="75000"/>
                  </a:schemeClr>
                </a:solidFill>
              </a:rPr>
              <a:t>Y CRONOGRAMAS</a:t>
            </a:r>
          </a:p>
          <a:p>
            <a:pPr lvl="0" algn="ctr"/>
            <a:endParaRPr lang="es-CL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endParaRPr lang="es-CL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endParaRPr lang="es-CL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C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 rot="3014688">
            <a:off x="3797680" y="3183333"/>
            <a:ext cx="174381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 redondeado"/>
          <p:cNvSpPr/>
          <p:nvPr/>
        </p:nvSpPr>
        <p:spPr>
          <a:xfrm>
            <a:off x="3925707" y="4163791"/>
            <a:ext cx="3326635" cy="1297984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CL" sz="1400" b="1" i="1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</a:p>
          <a:p>
            <a:pPr lvl="0" algn="ctr"/>
            <a:endParaRPr lang="es-CL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es-ES_tradnl" sz="1400" b="1" i="1" dirty="0" smtClean="0">
                <a:solidFill>
                  <a:schemeClr val="tx2">
                    <a:lumMod val="75000"/>
                  </a:schemeClr>
                </a:solidFill>
              </a:rPr>
              <a:t>DISEÑO Y VALIDACIÓN DE LAS POLÍTICAS DE RECURSOS HUMANOS  </a:t>
            </a:r>
            <a:endParaRPr lang="es-CL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endParaRPr lang="es-CL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endParaRPr lang="es-CL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endParaRPr lang="es-CL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CL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451362" y="1156732"/>
            <a:ext cx="1300506" cy="4259426"/>
          </a:xfrm>
          <a:prstGeom prst="roundRect">
            <a:avLst>
              <a:gd name="adj" fmla="val 10000"/>
            </a:avLst>
          </a:prstGeom>
          <a:solidFill>
            <a:srgbClr val="EF4144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es-ES_tradnl" b="1" dirty="0" smtClean="0"/>
          </a:p>
          <a:p>
            <a:pPr lvl="0" algn="ctr"/>
            <a:r>
              <a:rPr lang="es-ES_tradnl" b="1" dirty="0" smtClean="0"/>
              <a:t>DIGEDEP</a:t>
            </a:r>
          </a:p>
          <a:p>
            <a:pPr lvl="0" algn="ctr"/>
            <a:endParaRPr lang="es-ES_tradnl" b="1" dirty="0" smtClean="0"/>
          </a:p>
          <a:p>
            <a:pPr lvl="0" algn="ctr"/>
            <a:endParaRPr lang="es-ES_tradnl" b="1" dirty="0" smtClean="0"/>
          </a:p>
          <a:p>
            <a:pPr lvl="0" algn="ctr"/>
            <a:r>
              <a:rPr lang="es-ES_tradnl" b="1" dirty="0" smtClean="0"/>
              <a:t>DIVAP</a:t>
            </a:r>
          </a:p>
          <a:p>
            <a:pPr lvl="0" algn="ctr"/>
            <a:endParaRPr lang="es-ES_tradnl" b="1" dirty="0" smtClean="0"/>
          </a:p>
          <a:p>
            <a:pPr lvl="0" algn="ctr"/>
            <a:endParaRPr lang="es-ES_tradnl" b="1" dirty="0" smtClean="0"/>
          </a:p>
          <a:p>
            <a:pPr lvl="0" algn="ctr"/>
            <a:r>
              <a:rPr lang="es-ES_tradnl" b="1" dirty="0" smtClean="0"/>
              <a:t>Y</a:t>
            </a:r>
            <a:endParaRPr lang="es-ES_tradnl" b="1" dirty="0"/>
          </a:p>
          <a:p>
            <a:pPr lvl="0" algn="ctr"/>
            <a:endParaRPr lang="es-ES_tradnl" b="1" dirty="0" smtClean="0"/>
          </a:p>
          <a:p>
            <a:pPr lvl="0" algn="ctr"/>
            <a:r>
              <a:rPr lang="es-ES_tradnl" b="1" dirty="0" smtClean="0"/>
              <a:t>DPTO. RRHH</a:t>
            </a:r>
          </a:p>
          <a:p>
            <a:pPr lvl="0" algn="ctr"/>
            <a:r>
              <a:rPr lang="es-ES_tradnl" b="1" dirty="0" smtClean="0"/>
              <a:t>SUBSE.  SALUD PÚBLICA</a:t>
            </a:r>
            <a:endParaRPr lang="es-CL" b="1" dirty="0" smtClean="0"/>
          </a:p>
          <a:p>
            <a:pPr lvl="0" algn="ctr"/>
            <a:endParaRPr lang="es-CL" b="1" dirty="0" smtClean="0"/>
          </a:p>
          <a:p>
            <a:endParaRPr lang="es-CL" sz="2800" dirty="0"/>
          </a:p>
        </p:txBody>
      </p:sp>
      <p:cxnSp>
        <p:nvCxnSpPr>
          <p:cNvPr id="3" name="2 Conector recto de flecha"/>
          <p:cNvCxnSpPr/>
          <p:nvPr/>
        </p:nvCxnSpPr>
        <p:spPr>
          <a:xfrm flipH="1" flipV="1">
            <a:off x="6934574" y="1499169"/>
            <a:ext cx="516788" cy="433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6934574" y="1932221"/>
            <a:ext cx="5167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 flipV="1">
            <a:off x="7051555" y="2225606"/>
            <a:ext cx="361172" cy="234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8" idx="1"/>
          </p:cNvCxnSpPr>
          <p:nvPr/>
        </p:nvCxnSpPr>
        <p:spPr>
          <a:xfrm flipH="1">
            <a:off x="6663519" y="3286445"/>
            <a:ext cx="787843" cy="877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7230988" y="4639630"/>
            <a:ext cx="220374" cy="171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7308304" y="5130180"/>
            <a:ext cx="220374" cy="171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8" idx="1"/>
          </p:cNvCxnSpPr>
          <p:nvPr/>
        </p:nvCxnSpPr>
        <p:spPr>
          <a:xfrm flipH="1" flipV="1">
            <a:off x="6879585" y="2459612"/>
            <a:ext cx="571777" cy="826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31 Elipse"/>
          <p:cNvSpPr/>
          <p:nvPr/>
        </p:nvSpPr>
        <p:spPr>
          <a:xfrm>
            <a:off x="397075" y="2720799"/>
            <a:ext cx="1692846" cy="12003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PROCESO DE CONSULTA A SERVICIOS DE SALUD Y SEREMI</a:t>
            </a:r>
            <a:endParaRPr lang="es-CL" sz="1400" b="1" dirty="0"/>
          </a:p>
        </p:txBody>
      </p:sp>
      <p:sp>
        <p:nvSpPr>
          <p:cNvPr id="33" name="32 Elipse"/>
          <p:cNvSpPr/>
          <p:nvPr/>
        </p:nvSpPr>
        <p:spPr>
          <a:xfrm>
            <a:off x="3621121" y="5780589"/>
            <a:ext cx="3791606" cy="9087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PARTICIPACIÓN SERVICIOS DE SALUD EN EL PROCESO DE FORMULACIÓN</a:t>
            </a:r>
            <a:endParaRPr lang="es-CL" sz="1400" b="1" dirty="0"/>
          </a:p>
        </p:txBody>
      </p:sp>
      <p:sp>
        <p:nvSpPr>
          <p:cNvPr id="34" name="33 Flecha derecha"/>
          <p:cNvSpPr/>
          <p:nvPr/>
        </p:nvSpPr>
        <p:spPr>
          <a:xfrm rot="19570184">
            <a:off x="1953289" y="2441416"/>
            <a:ext cx="489809" cy="44346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Flecha derecha"/>
          <p:cNvSpPr/>
          <p:nvPr/>
        </p:nvSpPr>
        <p:spPr>
          <a:xfrm rot="14573451">
            <a:off x="6986365" y="5604217"/>
            <a:ext cx="370086" cy="352745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4663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owerpoint_Ba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Plantilla_powerpoint_Basica</Template>
  <TotalTime>3448</TotalTime>
  <Words>1533</Words>
  <Application>Microsoft Office PowerPoint</Application>
  <PresentationFormat>Presentación en pantalla (4:3)</PresentationFormat>
  <Paragraphs>236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Plantilla_powerpoint_Basica</vt:lpstr>
      <vt:lpstr>1_Office Theme</vt:lpstr>
      <vt:lpstr>2_Office Theme</vt:lpstr>
      <vt:lpstr>I Taller de Planificación y Gestión de RHS  Reñaca, V Región  Estrategia Nacional de Salud y Metodología de Estimación de Brechas de RRHH</vt:lpstr>
      <vt:lpstr>Diapositiva 2</vt:lpstr>
      <vt:lpstr>Diapositiva 3</vt:lpstr>
      <vt:lpstr>Diapositiva 4</vt:lpstr>
      <vt:lpstr>Diapositiva 5</vt:lpstr>
      <vt:lpstr>Diapositiva 6</vt:lpstr>
      <vt:lpstr>Diapositiva 7</vt:lpstr>
      <vt:lpstr>ESTRATEGIA NACIONAL DE SALUD 2011-2020   Ámbitos de Aplicación</vt:lpstr>
      <vt:lpstr>Diapositiva 9</vt:lpstr>
      <vt:lpstr>Diapositiva 10</vt:lpstr>
      <vt:lpstr>Aprobación Políticas de Recursos Humanos de Salud. 2012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Gracias.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de La Florida</dc:title>
  <dc:creator>Jazna Mimica</dc:creator>
  <cp:lastModifiedBy>Claudia</cp:lastModifiedBy>
  <cp:revision>338</cp:revision>
  <dcterms:created xsi:type="dcterms:W3CDTF">2011-08-11T16:09:22Z</dcterms:created>
  <dcterms:modified xsi:type="dcterms:W3CDTF">2013-08-27T17:02:36Z</dcterms:modified>
</cp:coreProperties>
</file>