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65" r:id="rId3"/>
  </p:sldMasterIdLst>
  <p:notesMasterIdLst>
    <p:notesMasterId r:id="rId13"/>
  </p:notesMasterIdLst>
  <p:handoutMasterIdLst>
    <p:handoutMasterId r:id="rId14"/>
  </p:handoutMasterIdLst>
  <p:sldIdLst>
    <p:sldId id="293" r:id="rId4"/>
    <p:sldId id="352" r:id="rId5"/>
    <p:sldId id="358" r:id="rId6"/>
    <p:sldId id="359" r:id="rId7"/>
    <p:sldId id="360" r:id="rId8"/>
    <p:sldId id="366" r:id="rId9"/>
    <p:sldId id="365" r:id="rId10"/>
    <p:sldId id="361" r:id="rId11"/>
    <p:sldId id="362"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Arial" pitchFamily="34" charset="0"/>
        <a:ea typeface="ヒラギノ角ゴ Pro W3"/>
        <a:cs typeface="ヒラギノ角ゴ Pro W3"/>
      </a:defRPr>
    </a:lvl5pPr>
    <a:lvl6pPr marL="2286000" algn="l" defTabSz="914400" rtl="0" eaLnBrk="1" latinLnBrk="0" hangingPunct="1">
      <a:defRPr kern="1200">
        <a:solidFill>
          <a:schemeClr val="tx1"/>
        </a:solidFill>
        <a:latin typeface="Arial" pitchFamily="34" charset="0"/>
        <a:ea typeface="ヒラギノ角ゴ Pro W3"/>
        <a:cs typeface="ヒラギノ角ゴ Pro W3"/>
      </a:defRPr>
    </a:lvl6pPr>
    <a:lvl7pPr marL="2743200" algn="l" defTabSz="914400" rtl="0" eaLnBrk="1" latinLnBrk="0" hangingPunct="1">
      <a:defRPr kern="1200">
        <a:solidFill>
          <a:schemeClr val="tx1"/>
        </a:solidFill>
        <a:latin typeface="Arial" pitchFamily="34" charset="0"/>
        <a:ea typeface="ヒラギノ角ゴ Pro W3"/>
        <a:cs typeface="ヒラギノ角ゴ Pro W3"/>
      </a:defRPr>
    </a:lvl7pPr>
    <a:lvl8pPr marL="3200400" algn="l" defTabSz="914400" rtl="0" eaLnBrk="1" latinLnBrk="0" hangingPunct="1">
      <a:defRPr kern="1200">
        <a:solidFill>
          <a:schemeClr val="tx1"/>
        </a:solidFill>
        <a:latin typeface="Arial" pitchFamily="34" charset="0"/>
        <a:ea typeface="ヒラギノ角ゴ Pro W3"/>
        <a:cs typeface="ヒラギノ角ゴ Pro W3"/>
      </a:defRPr>
    </a:lvl8pPr>
    <a:lvl9pPr marL="3657600" algn="l" defTabSz="914400" rtl="0" eaLnBrk="1" latinLnBrk="0" hangingPunct="1">
      <a:defRPr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8080"/>
    <a:srgbClr val="FE454A"/>
    <a:srgbClr val="6CA62C"/>
    <a:srgbClr val="005FA1"/>
    <a:srgbClr val="E10202"/>
    <a:srgbClr val="404040"/>
    <a:srgbClr val="CCCCCC"/>
    <a:srgbClr val="E170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585" autoAdjust="0"/>
  </p:normalViewPr>
  <p:slideViewPr>
    <p:cSldViewPr snapToObjects="1">
      <p:cViewPr>
        <p:scale>
          <a:sx n="100" d="100"/>
          <a:sy n="100" d="100"/>
        </p:scale>
        <p:origin x="-979" y="-58"/>
      </p:cViewPr>
      <p:guideLst>
        <p:guide orient="horz" pos="-4"/>
        <p:guide pos="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7" d="100"/>
          <a:sy n="67" d="100"/>
        </p:scale>
        <p:origin x="-3144" y="-8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72421" cy="457513"/>
          </a:xfrm>
          <a:prstGeom prst="rect">
            <a:avLst/>
          </a:prstGeom>
        </p:spPr>
        <p:txBody>
          <a:bodyPr vert="horz" wrap="square" lIns="92133" tIns="46067" rIns="92133" bIns="46067" numCol="1" anchor="t" anchorCtr="0" compatLnSpc="1">
            <a:prstTxWarp prst="textNoShape">
              <a:avLst/>
            </a:prstTxWarp>
          </a:bodyPr>
          <a:lstStyle>
            <a:lvl1pPr>
              <a:defRPr sz="1200">
                <a:latin typeface="Arial" charset="0"/>
                <a:ea typeface="ヒラギノ角ゴ Pro W3" charset="-128"/>
                <a:cs typeface="+mn-cs"/>
              </a:defRPr>
            </a:lvl1pPr>
          </a:lstStyle>
          <a:p>
            <a:pPr>
              <a:defRPr/>
            </a:pPr>
            <a:endParaRPr lang="es-ES_tradnl" dirty="0"/>
          </a:p>
        </p:txBody>
      </p:sp>
      <p:sp>
        <p:nvSpPr>
          <p:cNvPr id="3" name="Marcador de fecha 2"/>
          <p:cNvSpPr>
            <a:spLocks noGrp="1"/>
          </p:cNvSpPr>
          <p:nvPr>
            <p:ph type="dt" sz="quarter" idx="1"/>
          </p:nvPr>
        </p:nvSpPr>
        <p:spPr>
          <a:xfrm>
            <a:off x="3884027" y="1"/>
            <a:ext cx="2972421" cy="457513"/>
          </a:xfrm>
          <a:prstGeom prst="rect">
            <a:avLst/>
          </a:prstGeom>
        </p:spPr>
        <p:txBody>
          <a:bodyPr vert="horz" wrap="square" lIns="92133" tIns="46067" rIns="92133" bIns="46067" numCol="1" anchor="t" anchorCtr="0" compatLnSpc="1">
            <a:prstTxWarp prst="textNoShape">
              <a:avLst/>
            </a:prstTxWarp>
          </a:bodyPr>
          <a:lstStyle>
            <a:lvl1pPr algn="r">
              <a:defRPr sz="1200">
                <a:latin typeface="Arial" charset="0"/>
                <a:ea typeface="ヒラギノ角ゴ Pro W3" charset="-128"/>
                <a:cs typeface="+mn-cs"/>
              </a:defRPr>
            </a:lvl1pPr>
          </a:lstStyle>
          <a:p>
            <a:pPr>
              <a:defRPr/>
            </a:pPr>
            <a:fld id="{A8ADAA88-34A5-44DB-8570-EE3754BF2C95}" type="datetime1">
              <a:rPr lang="es-ES_tradnl"/>
              <a:pPr>
                <a:defRPr/>
              </a:pPr>
              <a:t>23/08/2013</a:t>
            </a:fld>
            <a:endParaRPr lang="es-ES_tradnl" dirty="0"/>
          </a:p>
        </p:txBody>
      </p:sp>
      <p:sp>
        <p:nvSpPr>
          <p:cNvPr id="4" name="Marcador de pie de página 3"/>
          <p:cNvSpPr>
            <a:spLocks noGrp="1"/>
          </p:cNvSpPr>
          <p:nvPr>
            <p:ph type="ftr" sz="quarter" idx="2"/>
          </p:nvPr>
        </p:nvSpPr>
        <p:spPr>
          <a:xfrm>
            <a:off x="1" y="8684927"/>
            <a:ext cx="2972421" cy="457513"/>
          </a:xfrm>
          <a:prstGeom prst="rect">
            <a:avLst/>
          </a:prstGeom>
        </p:spPr>
        <p:txBody>
          <a:bodyPr vert="horz" wrap="square" lIns="92133" tIns="46067" rIns="92133" bIns="46067" numCol="1" anchor="b" anchorCtr="0" compatLnSpc="1">
            <a:prstTxWarp prst="textNoShape">
              <a:avLst/>
            </a:prstTxWarp>
          </a:bodyPr>
          <a:lstStyle>
            <a:lvl1pPr>
              <a:defRPr sz="1200">
                <a:latin typeface="Arial" charset="0"/>
                <a:ea typeface="ヒラギノ角ゴ Pro W3" charset="-128"/>
                <a:cs typeface="+mn-cs"/>
              </a:defRPr>
            </a:lvl1pPr>
          </a:lstStyle>
          <a:p>
            <a:pPr>
              <a:defRPr/>
            </a:pPr>
            <a:endParaRPr lang="es-ES_tradnl" dirty="0"/>
          </a:p>
        </p:txBody>
      </p:sp>
      <p:sp>
        <p:nvSpPr>
          <p:cNvPr id="5" name="Marcador de número de diapositiva 4"/>
          <p:cNvSpPr>
            <a:spLocks noGrp="1"/>
          </p:cNvSpPr>
          <p:nvPr>
            <p:ph type="sldNum" sz="quarter" idx="3"/>
          </p:nvPr>
        </p:nvSpPr>
        <p:spPr>
          <a:xfrm>
            <a:off x="3884027" y="8684927"/>
            <a:ext cx="2972421" cy="457513"/>
          </a:xfrm>
          <a:prstGeom prst="rect">
            <a:avLst/>
          </a:prstGeom>
        </p:spPr>
        <p:txBody>
          <a:bodyPr vert="horz" wrap="square" lIns="92133" tIns="46067" rIns="92133" bIns="46067" numCol="1" anchor="b" anchorCtr="0" compatLnSpc="1">
            <a:prstTxWarp prst="textNoShape">
              <a:avLst/>
            </a:prstTxWarp>
          </a:bodyPr>
          <a:lstStyle>
            <a:lvl1pPr algn="r">
              <a:defRPr sz="1200">
                <a:latin typeface="Arial" charset="0"/>
                <a:ea typeface="ヒラギノ角ゴ Pro W3" charset="-128"/>
                <a:cs typeface="+mn-cs"/>
              </a:defRPr>
            </a:lvl1pPr>
          </a:lstStyle>
          <a:p>
            <a:pPr>
              <a:defRPr/>
            </a:pPr>
            <a:fld id="{9A5BC31E-9253-41DC-85D7-ABB7EE4674DA}" type="slidenum">
              <a:rPr lang="es-ES_tradnl"/>
              <a:pPr>
                <a:defRPr/>
              </a:pPr>
              <a:t>‹Nº›</a:t>
            </a:fld>
            <a:endParaRPr lang="es-ES_tradnl" dirty="0"/>
          </a:p>
        </p:txBody>
      </p:sp>
    </p:spTree>
    <p:extLst>
      <p:ext uri="{BB962C8B-B14F-4D97-AF65-F5344CB8AC3E}">
        <p14:creationId xmlns:p14="http://schemas.microsoft.com/office/powerpoint/2010/main" val="15134597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57513"/>
          </a:xfrm>
          <a:prstGeom prst="rect">
            <a:avLst/>
          </a:prstGeom>
        </p:spPr>
        <p:txBody>
          <a:bodyPr vert="horz" wrap="square" lIns="92133" tIns="46067" rIns="92133" bIns="46067" numCol="1" anchor="t" anchorCtr="0" compatLnSpc="1">
            <a:prstTxWarp prst="textNoShape">
              <a:avLst/>
            </a:prstTxWarp>
          </a:bodyPr>
          <a:lstStyle>
            <a:lvl1pPr>
              <a:defRPr sz="1200">
                <a:latin typeface="Calibri" charset="0"/>
                <a:ea typeface="ヒラギノ角ゴ Pro W3" charset="-128"/>
                <a:cs typeface="+mn-cs"/>
              </a:defRPr>
            </a:lvl1pPr>
          </a:lstStyle>
          <a:p>
            <a:pPr>
              <a:defRPr/>
            </a:pPr>
            <a:endParaRPr lang="es-ES" dirty="0"/>
          </a:p>
        </p:txBody>
      </p:sp>
      <p:sp>
        <p:nvSpPr>
          <p:cNvPr id="3" name="Date Placeholder 2"/>
          <p:cNvSpPr>
            <a:spLocks noGrp="1"/>
          </p:cNvSpPr>
          <p:nvPr>
            <p:ph type="dt" idx="1"/>
          </p:nvPr>
        </p:nvSpPr>
        <p:spPr>
          <a:xfrm>
            <a:off x="3884027" y="1"/>
            <a:ext cx="2972421" cy="457513"/>
          </a:xfrm>
          <a:prstGeom prst="rect">
            <a:avLst/>
          </a:prstGeom>
        </p:spPr>
        <p:txBody>
          <a:bodyPr vert="horz" wrap="square" lIns="92133" tIns="46067" rIns="92133" bIns="46067" numCol="1" anchor="t" anchorCtr="0" compatLnSpc="1">
            <a:prstTxWarp prst="textNoShape">
              <a:avLst/>
            </a:prstTxWarp>
          </a:bodyPr>
          <a:lstStyle>
            <a:lvl1pPr algn="r">
              <a:defRPr sz="1200">
                <a:latin typeface="Calibri" charset="0"/>
                <a:ea typeface="ヒラギノ角ゴ Pro W3" charset="-128"/>
                <a:cs typeface="+mn-cs"/>
              </a:defRPr>
            </a:lvl1pPr>
          </a:lstStyle>
          <a:p>
            <a:pPr>
              <a:defRPr/>
            </a:pPr>
            <a:fld id="{0415DE83-E42B-4746-A40A-87E852B72029}" type="datetime1">
              <a:rPr lang="en-US"/>
              <a:pPr>
                <a:defRPr/>
              </a:pPr>
              <a:t>8/23/2013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2133" tIns="46067" rIns="92133" bIns="46067" numCol="1" anchor="ctr" anchorCtr="0" compatLnSpc="1">
            <a:prstTxWarp prst="textNoShape">
              <a:avLst/>
            </a:prstTxWarp>
          </a:bodyPr>
          <a:lstStyle/>
          <a:p>
            <a:pPr lvl="0"/>
            <a:endParaRPr lang="es-ES" noProof="0" dirty="0" smtClean="0"/>
          </a:p>
        </p:txBody>
      </p:sp>
      <p:sp>
        <p:nvSpPr>
          <p:cNvPr id="5" name="Notes Placeholder 4"/>
          <p:cNvSpPr>
            <a:spLocks noGrp="1"/>
          </p:cNvSpPr>
          <p:nvPr>
            <p:ph type="body" sz="quarter" idx="3"/>
          </p:nvPr>
        </p:nvSpPr>
        <p:spPr>
          <a:xfrm>
            <a:off x="686421" y="4344025"/>
            <a:ext cx="5485158" cy="4114488"/>
          </a:xfrm>
          <a:prstGeom prst="rect">
            <a:avLst/>
          </a:prstGeom>
        </p:spPr>
        <p:txBody>
          <a:bodyPr vert="horz" wrap="square" lIns="92133" tIns="46067" rIns="92133" bIns="46067"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684927"/>
            <a:ext cx="2972421" cy="457513"/>
          </a:xfrm>
          <a:prstGeom prst="rect">
            <a:avLst/>
          </a:prstGeom>
        </p:spPr>
        <p:txBody>
          <a:bodyPr vert="horz" wrap="square" lIns="92133" tIns="46067" rIns="92133" bIns="46067" numCol="1" anchor="b" anchorCtr="0" compatLnSpc="1">
            <a:prstTxWarp prst="textNoShape">
              <a:avLst/>
            </a:prstTxWarp>
          </a:bodyPr>
          <a:lstStyle>
            <a:lvl1pPr>
              <a:defRPr sz="1200">
                <a:latin typeface="Calibri" charset="0"/>
                <a:ea typeface="ヒラギノ角ゴ Pro W3" charset="-128"/>
                <a:cs typeface="+mn-cs"/>
              </a:defRPr>
            </a:lvl1pPr>
          </a:lstStyle>
          <a:p>
            <a:pPr>
              <a:defRPr/>
            </a:pPr>
            <a:endParaRPr lang="es-ES" dirty="0"/>
          </a:p>
        </p:txBody>
      </p:sp>
      <p:sp>
        <p:nvSpPr>
          <p:cNvPr id="7" name="Slide Number Placeholder 6"/>
          <p:cNvSpPr>
            <a:spLocks noGrp="1"/>
          </p:cNvSpPr>
          <p:nvPr>
            <p:ph type="sldNum" sz="quarter" idx="5"/>
          </p:nvPr>
        </p:nvSpPr>
        <p:spPr>
          <a:xfrm>
            <a:off x="3884027" y="8684927"/>
            <a:ext cx="2972421" cy="457513"/>
          </a:xfrm>
          <a:prstGeom prst="rect">
            <a:avLst/>
          </a:prstGeom>
        </p:spPr>
        <p:txBody>
          <a:bodyPr vert="horz" wrap="square" lIns="92133" tIns="46067" rIns="92133" bIns="46067" numCol="1" anchor="b" anchorCtr="0" compatLnSpc="1">
            <a:prstTxWarp prst="textNoShape">
              <a:avLst/>
            </a:prstTxWarp>
          </a:bodyPr>
          <a:lstStyle>
            <a:lvl1pPr algn="r">
              <a:defRPr sz="1200">
                <a:latin typeface="Calibri" charset="0"/>
                <a:ea typeface="ヒラギノ角ゴ Pro W3" charset="-128"/>
                <a:cs typeface="+mn-cs"/>
              </a:defRPr>
            </a:lvl1pPr>
          </a:lstStyle>
          <a:p>
            <a:pPr>
              <a:defRPr/>
            </a:pPr>
            <a:fld id="{86C60D36-8B0F-46BD-A407-D2F29C7BE6AA}" type="slidenum">
              <a:rPr lang="en-US"/>
              <a:pPr>
                <a:defRPr/>
              </a:pPr>
              <a:t>‹Nº›</a:t>
            </a:fld>
            <a:endParaRPr lang="en-US" dirty="0"/>
          </a:p>
        </p:txBody>
      </p:sp>
    </p:spTree>
    <p:extLst>
      <p:ext uri="{BB962C8B-B14F-4D97-AF65-F5344CB8AC3E}">
        <p14:creationId xmlns:p14="http://schemas.microsoft.com/office/powerpoint/2010/main" val="182806054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1</a:t>
            </a:fld>
            <a:endParaRPr lang="en-US" dirty="0"/>
          </a:p>
        </p:txBody>
      </p:sp>
    </p:spTree>
    <p:extLst>
      <p:ext uri="{BB962C8B-B14F-4D97-AF65-F5344CB8AC3E}">
        <p14:creationId xmlns:p14="http://schemas.microsoft.com/office/powerpoint/2010/main" val="2591044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2</a:t>
            </a:fld>
            <a:endParaRPr lang="en-US" dirty="0"/>
          </a:p>
        </p:txBody>
      </p:sp>
    </p:spTree>
    <p:extLst>
      <p:ext uri="{BB962C8B-B14F-4D97-AF65-F5344CB8AC3E}">
        <p14:creationId xmlns:p14="http://schemas.microsoft.com/office/powerpoint/2010/main" val="4070894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3</a:t>
            </a:fld>
            <a:endParaRPr lang="en-US" dirty="0"/>
          </a:p>
        </p:txBody>
      </p:sp>
    </p:spTree>
    <p:extLst>
      <p:ext uri="{BB962C8B-B14F-4D97-AF65-F5344CB8AC3E}">
        <p14:creationId xmlns:p14="http://schemas.microsoft.com/office/powerpoint/2010/main" val="3401303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4</a:t>
            </a:fld>
            <a:endParaRPr lang="en-US" dirty="0"/>
          </a:p>
        </p:txBody>
      </p:sp>
    </p:spTree>
    <p:extLst>
      <p:ext uri="{BB962C8B-B14F-4D97-AF65-F5344CB8AC3E}">
        <p14:creationId xmlns:p14="http://schemas.microsoft.com/office/powerpoint/2010/main" val="1932705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5</a:t>
            </a:fld>
            <a:endParaRPr lang="en-US" dirty="0"/>
          </a:p>
        </p:txBody>
      </p:sp>
    </p:spTree>
    <p:extLst>
      <p:ext uri="{BB962C8B-B14F-4D97-AF65-F5344CB8AC3E}">
        <p14:creationId xmlns:p14="http://schemas.microsoft.com/office/powerpoint/2010/main" val="463062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6</a:t>
            </a:fld>
            <a:endParaRPr lang="en-US" dirty="0"/>
          </a:p>
        </p:txBody>
      </p:sp>
    </p:spTree>
    <p:extLst>
      <p:ext uri="{BB962C8B-B14F-4D97-AF65-F5344CB8AC3E}">
        <p14:creationId xmlns:p14="http://schemas.microsoft.com/office/powerpoint/2010/main" val="237159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7</a:t>
            </a:fld>
            <a:endParaRPr lang="en-US" dirty="0"/>
          </a:p>
        </p:txBody>
      </p:sp>
    </p:spTree>
    <p:extLst>
      <p:ext uri="{BB962C8B-B14F-4D97-AF65-F5344CB8AC3E}">
        <p14:creationId xmlns:p14="http://schemas.microsoft.com/office/powerpoint/2010/main" val="4172357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8</a:t>
            </a:fld>
            <a:endParaRPr lang="en-US" dirty="0"/>
          </a:p>
        </p:txBody>
      </p:sp>
    </p:spTree>
    <p:extLst>
      <p:ext uri="{BB962C8B-B14F-4D97-AF65-F5344CB8AC3E}">
        <p14:creationId xmlns:p14="http://schemas.microsoft.com/office/powerpoint/2010/main" val="3764811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pPr>
              <a:defRPr/>
            </a:pPr>
            <a:fld id="{86C60D36-8B0F-46BD-A407-D2F29C7BE6AA}" type="slidenum">
              <a:rPr lang="en-US" smtClean="0"/>
              <a:pPr>
                <a:defRPr/>
              </a:pPr>
              <a:t>9</a:t>
            </a:fld>
            <a:endParaRPr lang="en-US" dirty="0"/>
          </a:p>
        </p:txBody>
      </p:sp>
    </p:spTree>
    <p:extLst>
      <p:ext uri="{BB962C8B-B14F-4D97-AF65-F5344CB8AC3E}">
        <p14:creationId xmlns:p14="http://schemas.microsoft.com/office/powerpoint/2010/main" val="630794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404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8" name="Footer Placeholder 7"/>
          <p:cNvSpPr>
            <a:spLocks noGrp="1"/>
          </p:cNvSpPr>
          <p:nvPr>
            <p:ph type="ftr" sz="quarter" idx="11"/>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charset="-128"/>
                <a:cs typeface="+mn-cs"/>
              </a:defRPr>
            </a:lvl1pPr>
          </a:lstStyle>
          <a:p>
            <a:pPr>
              <a:defRPr/>
            </a:pPr>
            <a:endParaRPr lang="es-ES" dirty="0"/>
          </a:p>
        </p:txBody>
      </p:sp>
      <p:sp>
        <p:nvSpPr>
          <p:cNvPr id="9" name="Slide Number Placeholder 8"/>
          <p:cNvSpPr>
            <a:spLocks noGrp="1"/>
          </p:cNvSpPr>
          <p:nvPr>
            <p:ph type="sldNum" sz="quarter" idx="12"/>
          </p:nvPr>
        </p:nvSpPr>
        <p:spPr/>
        <p:txBody>
          <a:bodyPr/>
          <a:lstStyle>
            <a:lvl1pPr>
              <a:defRPr/>
            </a:lvl1pPr>
          </a:lstStyle>
          <a:p>
            <a:pPr>
              <a:defRPr/>
            </a:pPr>
            <a:fld id="{57EE996D-F86C-44C8-AAC4-E11E0EC542B9}" type="slidenum">
              <a:rPr lang="en-US"/>
              <a:pPr>
                <a:defRPr/>
              </a:pPr>
              <a:t>‹Nº›</a:t>
            </a:fld>
            <a:endParaRPr lang="en-US" dirty="0"/>
          </a:p>
        </p:txBody>
      </p:sp>
    </p:spTree>
    <p:extLst>
      <p:ext uri="{BB962C8B-B14F-4D97-AF65-F5344CB8AC3E}">
        <p14:creationId xmlns:p14="http://schemas.microsoft.com/office/powerpoint/2010/main" val="213497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EB9C54AE-32B3-42E7-B8E8-4024B184B56F}" type="slidenum">
              <a:rPr lang="en-US"/>
              <a:pPr>
                <a:defRPr/>
              </a:pPr>
              <a:t>‹Nº›</a:t>
            </a:fld>
            <a:endParaRPr lang="en-US" dirty="0"/>
          </a:p>
        </p:txBody>
      </p:sp>
    </p:spTree>
    <p:extLst>
      <p:ext uri="{BB962C8B-B14F-4D97-AF65-F5344CB8AC3E}">
        <p14:creationId xmlns:p14="http://schemas.microsoft.com/office/powerpoint/2010/main" val="3276789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E3520D2-1D58-4F51-A0F7-2432B378F140}" type="slidenum">
              <a:rPr lang="en-US"/>
              <a:pPr>
                <a:defRPr/>
              </a:pPr>
              <a:t>‹Nº›</a:t>
            </a:fld>
            <a:endParaRPr lang="en-US" dirty="0"/>
          </a:p>
        </p:txBody>
      </p:sp>
    </p:spTree>
    <p:extLst>
      <p:ext uri="{BB962C8B-B14F-4D97-AF65-F5344CB8AC3E}">
        <p14:creationId xmlns:p14="http://schemas.microsoft.com/office/powerpoint/2010/main" val="1427542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9F8039C3-16E5-4565-98BD-6A497F2681B3}" type="slidenum">
              <a:rPr lang="en-US"/>
              <a:pPr>
                <a:defRPr/>
              </a:pPr>
              <a:t>‹Nº›</a:t>
            </a:fld>
            <a:endParaRPr lang="en-US" dirty="0"/>
          </a:p>
        </p:txBody>
      </p:sp>
    </p:spTree>
    <p:extLst>
      <p:ext uri="{BB962C8B-B14F-4D97-AF65-F5344CB8AC3E}">
        <p14:creationId xmlns:p14="http://schemas.microsoft.com/office/powerpoint/2010/main" val="867131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0E55DD33-67B7-401F-BE54-7ED80D286CBF}" type="slidenum">
              <a:rPr lang="en-US"/>
              <a:pPr>
                <a:defRPr/>
              </a:pPr>
              <a:t>‹Nº›</a:t>
            </a:fld>
            <a:endParaRPr lang="en-US" dirty="0"/>
          </a:p>
        </p:txBody>
      </p:sp>
    </p:spTree>
    <p:extLst>
      <p:ext uri="{BB962C8B-B14F-4D97-AF65-F5344CB8AC3E}">
        <p14:creationId xmlns:p14="http://schemas.microsoft.com/office/powerpoint/2010/main" val="3849539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216F28F4-36DD-4522-8ABE-0054CC61418E}" type="slidenum">
              <a:rPr lang="en-US"/>
              <a:pPr>
                <a:defRPr/>
              </a:pPr>
              <a:t>‹Nº›</a:t>
            </a:fld>
            <a:endParaRPr lang="en-US" dirty="0"/>
          </a:p>
        </p:txBody>
      </p:sp>
    </p:spTree>
    <p:extLst>
      <p:ext uri="{BB962C8B-B14F-4D97-AF65-F5344CB8AC3E}">
        <p14:creationId xmlns:p14="http://schemas.microsoft.com/office/powerpoint/2010/main" val="85082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10ABD757-99B7-436A-93AB-46FA9646785F}" type="slidenum">
              <a:rPr lang="en-US"/>
              <a:pPr>
                <a:defRPr/>
              </a:pPr>
              <a:t>‹Nº›</a:t>
            </a:fld>
            <a:endParaRPr lang="en-US" dirty="0"/>
          </a:p>
        </p:txBody>
      </p:sp>
    </p:spTree>
    <p:extLst>
      <p:ext uri="{BB962C8B-B14F-4D97-AF65-F5344CB8AC3E}">
        <p14:creationId xmlns:p14="http://schemas.microsoft.com/office/powerpoint/2010/main" val="3979982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7AAEF40A-2F1E-4E9F-98CC-D257EC234B6C}" type="slidenum">
              <a:rPr lang="en-US"/>
              <a:pPr>
                <a:defRPr/>
              </a:pPr>
              <a:t>‹Nº›</a:t>
            </a:fld>
            <a:endParaRPr lang="en-US" dirty="0"/>
          </a:p>
        </p:txBody>
      </p:sp>
    </p:spTree>
    <p:extLst>
      <p:ext uri="{BB962C8B-B14F-4D97-AF65-F5344CB8AC3E}">
        <p14:creationId xmlns:p14="http://schemas.microsoft.com/office/powerpoint/2010/main" val="3225126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AB64CDDA-850B-4414-BE72-21EBFA2C36EA}" type="slidenum">
              <a:rPr lang="en-US"/>
              <a:pPr>
                <a:defRPr/>
              </a:pPr>
              <a:t>‹Nº›</a:t>
            </a:fld>
            <a:endParaRPr lang="en-US" dirty="0"/>
          </a:p>
        </p:txBody>
      </p:sp>
    </p:spTree>
    <p:extLst>
      <p:ext uri="{BB962C8B-B14F-4D97-AF65-F5344CB8AC3E}">
        <p14:creationId xmlns:p14="http://schemas.microsoft.com/office/powerpoint/2010/main" val="3112028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7BB11B05-BEB8-457C-AFEC-7F2E4EC4B793}" type="slidenum">
              <a:rPr lang="en-US"/>
              <a:pPr>
                <a:defRPr/>
              </a:pPr>
              <a:t>‹Nº›</a:t>
            </a:fld>
            <a:endParaRPr lang="en-US" dirty="0"/>
          </a:p>
        </p:txBody>
      </p:sp>
    </p:spTree>
    <p:extLst>
      <p:ext uri="{BB962C8B-B14F-4D97-AF65-F5344CB8AC3E}">
        <p14:creationId xmlns:p14="http://schemas.microsoft.com/office/powerpoint/2010/main" val="1603602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4484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EE4F1D28-4056-4BBD-AC4F-BE41094C9208}" type="slidenum">
              <a:rPr lang="en-US"/>
              <a:pPr>
                <a:defRPr/>
              </a:pPr>
              <a:t>‹Nº›</a:t>
            </a:fld>
            <a:endParaRPr lang="en-US" dirty="0"/>
          </a:p>
        </p:txBody>
      </p:sp>
    </p:spTree>
    <p:extLst>
      <p:ext uri="{BB962C8B-B14F-4D97-AF65-F5344CB8AC3E}">
        <p14:creationId xmlns:p14="http://schemas.microsoft.com/office/powerpoint/2010/main" val="20674601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14386E2E-8ACD-4D88-8086-FFE8A76E34F3}" type="slidenum">
              <a:rPr lang="en-US"/>
              <a:pPr>
                <a:defRPr/>
              </a:pPr>
              <a:t>‹Nº›</a:t>
            </a:fld>
            <a:endParaRPr lang="en-US" dirty="0"/>
          </a:p>
        </p:txBody>
      </p:sp>
    </p:spTree>
    <p:extLst>
      <p:ext uri="{BB962C8B-B14F-4D97-AF65-F5344CB8AC3E}">
        <p14:creationId xmlns:p14="http://schemas.microsoft.com/office/powerpoint/2010/main" val="3452355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895489EE-693F-44C8-8EE7-515C7D80D144}" type="slidenum">
              <a:rPr lang="en-US"/>
              <a:pPr>
                <a:defRPr/>
              </a:pPr>
              <a:t>‹Nº›</a:t>
            </a:fld>
            <a:endParaRPr lang="en-US" dirty="0"/>
          </a:p>
        </p:txBody>
      </p:sp>
    </p:spTree>
    <p:extLst>
      <p:ext uri="{BB962C8B-B14F-4D97-AF65-F5344CB8AC3E}">
        <p14:creationId xmlns:p14="http://schemas.microsoft.com/office/powerpoint/2010/main" val="38326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3A1104D6-5B72-46F0-BC15-2F287716E371}" type="slidenum">
              <a:rPr lang="en-US"/>
              <a:pPr>
                <a:defRPr/>
              </a:pPr>
              <a:t>‹Nº›</a:t>
            </a:fld>
            <a:endParaRPr lang="en-US" dirty="0"/>
          </a:p>
        </p:txBody>
      </p:sp>
    </p:spTree>
    <p:extLst>
      <p:ext uri="{BB962C8B-B14F-4D97-AF65-F5344CB8AC3E}">
        <p14:creationId xmlns:p14="http://schemas.microsoft.com/office/powerpoint/2010/main" val="3298517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E3A2992F-A5A8-41D3-8FB5-A05EA389317E}" type="slidenum">
              <a:rPr lang="en-US"/>
              <a:pPr>
                <a:defRPr/>
              </a:pPr>
              <a:t>‹Nº›</a:t>
            </a:fld>
            <a:endParaRPr lang="en-US" dirty="0"/>
          </a:p>
        </p:txBody>
      </p:sp>
    </p:spTree>
    <p:extLst>
      <p:ext uri="{BB962C8B-B14F-4D97-AF65-F5344CB8AC3E}">
        <p14:creationId xmlns:p14="http://schemas.microsoft.com/office/powerpoint/2010/main" val="40434320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7CF4C599-90F9-479C-BC1A-7F7954DC583D}" type="slidenum">
              <a:rPr lang="en-US"/>
              <a:pPr>
                <a:defRPr/>
              </a:pPr>
              <a:t>‹Nº›</a:t>
            </a:fld>
            <a:endParaRPr lang="en-US" dirty="0"/>
          </a:p>
        </p:txBody>
      </p:sp>
    </p:spTree>
    <p:extLst>
      <p:ext uri="{BB962C8B-B14F-4D97-AF65-F5344CB8AC3E}">
        <p14:creationId xmlns:p14="http://schemas.microsoft.com/office/powerpoint/2010/main" val="28850006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ACBBE1B4-559D-41DB-A82C-C77203B61ABE}" type="slidenum">
              <a:rPr lang="en-US"/>
              <a:pPr>
                <a:defRPr/>
              </a:pPr>
              <a:t>‹Nº›</a:t>
            </a:fld>
            <a:endParaRPr lang="en-US" dirty="0"/>
          </a:p>
        </p:txBody>
      </p:sp>
    </p:spTree>
    <p:extLst>
      <p:ext uri="{BB962C8B-B14F-4D97-AF65-F5344CB8AC3E}">
        <p14:creationId xmlns:p14="http://schemas.microsoft.com/office/powerpoint/2010/main" val="28431540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fld id="{44B773D8-9F00-4571-B610-9C2803D4EACD}" type="slidenum">
              <a:rPr lang="en-US"/>
              <a:pPr>
                <a:defRPr/>
              </a:pPr>
              <a:t>‹Nº›</a:t>
            </a:fld>
            <a:endParaRPr lang="en-US" dirty="0"/>
          </a:p>
        </p:txBody>
      </p:sp>
    </p:spTree>
    <p:extLst>
      <p:ext uri="{BB962C8B-B14F-4D97-AF65-F5344CB8AC3E}">
        <p14:creationId xmlns:p14="http://schemas.microsoft.com/office/powerpoint/2010/main" val="104816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8924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278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22DB1319-C734-47E5-931B-58A2EAC41CAF}" type="datetime1">
              <a:rPr lang="en-US"/>
              <a:pPr>
                <a:defRPr/>
              </a:pPr>
              <a:t>8/23/2013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s-E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a:defRPr/>
            </a:pPr>
            <a:fld id="{FA918E07-64B0-4C8B-8B58-5FF23CA1A6FE}" type="slidenum">
              <a:rPr lang="en-US"/>
              <a:pPr>
                <a:defRPr/>
              </a:pPr>
              <a:t>‹Nº›</a:t>
            </a:fld>
            <a:endParaRPr lang="en-US" dirty="0"/>
          </a:p>
        </p:txBody>
      </p:sp>
    </p:spTree>
    <p:extLst>
      <p:ext uri="{BB962C8B-B14F-4D97-AF65-F5344CB8AC3E}">
        <p14:creationId xmlns:p14="http://schemas.microsoft.com/office/powerpoint/2010/main" val="326657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6C0EC16E-5E87-42BA-AF69-848C2181EA36}" type="slidenum">
              <a:rPr lang="en-US"/>
              <a:pPr>
                <a:defRPr/>
              </a:pPr>
              <a:t>‹Nº›</a:t>
            </a:fld>
            <a:endParaRPr lang="en-US" dirty="0"/>
          </a:p>
        </p:txBody>
      </p:sp>
    </p:spTree>
    <p:extLst>
      <p:ext uri="{BB962C8B-B14F-4D97-AF65-F5344CB8AC3E}">
        <p14:creationId xmlns:p14="http://schemas.microsoft.com/office/powerpoint/2010/main" val="276828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sz="900"/>
            </a:lvl1pPr>
          </a:lstStyle>
          <a:p>
            <a:pPr>
              <a:defRPr/>
            </a:pPr>
            <a:fld id="{FAC6F6CD-B00C-4632-AC1F-5DA4C5A2DD3A}" type="slidenum">
              <a:rPr lang="en-US" smtClean="0"/>
              <a:pPr>
                <a:defRPr/>
              </a:pPr>
              <a:t>‹Nº›</a:t>
            </a:fld>
            <a:endParaRPr lang="en-US" dirty="0"/>
          </a:p>
        </p:txBody>
      </p:sp>
    </p:spTree>
    <p:extLst>
      <p:ext uri="{BB962C8B-B14F-4D97-AF65-F5344CB8AC3E}">
        <p14:creationId xmlns:p14="http://schemas.microsoft.com/office/powerpoint/2010/main" val="3387495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128"/>
                <a:cs typeface="+mn-cs"/>
              </a:defRPr>
            </a:lvl1pPr>
          </a:lstStyle>
          <a:p>
            <a:pPr>
              <a:defRPr/>
            </a:pPr>
            <a:endParaRPr lang="es-CL" dirty="0"/>
          </a:p>
        </p:txBody>
      </p:sp>
      <p:sp>
        <p:nvSpPr>
          <p:cNvPr id="5" name="Footer Placeholder 4"/>
          <p:cNvSpPr>
            <a:spLocks noGrp="1"/>
          </p:cNvSpPr>
          <p:nvPr>
            <p:ph type="ftr" sz="quarter" idx="11"/>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ヒラギノ角ゴ Pro W3" charset="-128"/>
                <a:cs typeface="+mn-cs"/>
              </a:defRPr>
            </a:lvl1pPr>
          </a:lstStyle>
          <a:p>
            <a:pPr>
              <a:defRPr/>
            </a:pPr>
            <a:endParaRPr lang="es-ES" dirty="0"/>
          </a:p>
        </p:txBody>
      </p:sp>
      <p:sp>
        <p:nvSpPr>
          <p:cNvPr id="6" name="Slide Number Placeholder 5"/>
          <p:cNvSpPr>
            <a:spLocks noGrp="1"/>
          </p:cNvSpPr>
          <p:nvPr>
            <p:ph type="sldNum" sz="quarter" idx="12"/>
          </p:nvPr>
        </p:nvSpPr>
        <p:spPr/>
        <p:txBody>
          <a:bodyPr/>
          <a:lstStyle>
            <a:lvl1pPr>
              <a:defRPr/>
            </a:lvl1pPr>
          </a:lstStyle>
          <a:p>
            <a:pPr>
              <a:defRPr/>
            </a:pPr>
            <a:fld id="{B345CF87-860C-4BD5-B4C5-A1640B82BD50}" type="slidenum">
              <a:rPr lang="en-US"/>
              <a:pPr>
                <a:defRPr/>
              </a:pPr>
              <a:t>‹Nº›</a:t>
            </a:fld>
            <a:endParaRPr lang="en-US" dirty="0"/>
          </a:p>
        </p:txBody>
      </p:sp>
    </p:spTree>
    <p:extLst>
      <p:ext uri="{BB962C8B-B14F-4D97-AF65-F5344CB8AC3E}">
        <p14:creationId xmlns:p14="http://schemas.microsoft.com/office/powerpoint/2010/main" val="91069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7D9A92BA-E26C-45F1-95FC-76595A518B69}" type="slidenum">
              <a:rPr lang="en-US"/>
              <a:pPr>
                <a:defRPr/>
              </a:pPr>
              <a:t>‹Nº›</a:t>
            </a:fld>
            <a:endParaRPr lang="en-US" dirty="0"/>
          </a:p>
        </p:txBody>
      </p:sp>
    </p:spTree>
    <p:extLst>
      <p:ext uri="{BB962C8B-B14F-4D97-AF65-F5344CB8AC3E}">
        <p14:creationId xmlns:p14="http://schemas.microsoft.com/office/powerpoint/2010/main" val="3175342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4.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1027" name="Rectangle 65"/>
          <p:cNvSpPr>
            <a:spLocks noChangeArrowheads="1"/>
          </p:cNvSpPr>
          <p:nvPr/>
        </p:nvSpPr>
        <p:spPr bwMode="auto">
          <a:xfrm>
            <a:off x="1566863" y="3333750"/>
            <a:ext cx="1481137"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pic>
        <p:nvPicPr>
          <p:cNvPr id="1028"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29"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1030" name="Rectangle 71"/>
          <p:cNvSpPr>
            <a:spLocks noChangeArrowheads="1"/>
          </p:cNvSpPr>
          <p:nvPr/>
        </p:nvSpPr>
        <p:spPr bwMode="auto">
          <a:xfrm>
            <a:off x="1566863" y="0"/>
            <a:ext cx="1481137"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pic>
        <p:nvPicPr>
          <p:cNvPr id="1031" name="1.png" descr="/Users/CDEB/Pictures/1.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566863" y="3430588"/>
            <a:ext cx="1384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3.png" descr="/Users/CDEB/Pictures/3.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566863" y="6400800"/>
            <a:ext cx="2071687"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4493" r:id="rId1"/>
    <p:sldLayoutId id="2147484494" r:id="rId2"/>
    <p:sldLayoutId id="2147484495" r:id="rId3"/>
    <p:sldLayoutId id="2147484496" r:id="rId4"/>
    <p:sldLayoutId id="2147484506" r:id="rId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charset="0"/>
                <a:ea typeface="ヒラギノ角ゴ Pro W3" charset="-128"/>
                <a:cs typeface="+mn-cs"/>
              </a:defRPr>
            </a:lvl1pPr>
          </a:lstStyle>
          <a:p>
            <a:pPr>
              <a:defRPr/>
            </a:pPr>
            <a:fld id="{A2B94EE0-1DD0-40DC-BC3F-9420524FB21F}" type="slidenum">
              <a:rPr lang="en-US"/>
              <a:pPr>
                <a:defRPr/>
              </a:pPr>
              <a:t>‹Nº›</a:t>
            </a:fld>
            <a:endParaRPr lang="en-US" dirty="0"/>
          </a:p>
        </p:txBody>
      </p:sp>
      <p:sp>
        <p:nvSpPr>
          <p:cNvPr id="2053"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2054"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2055"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2056"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2057" name="CuadroTexto 11"/>
          <p:cNvSpPr txBox="1">
            <a:spLocks noChangeArrowheads="1"/>
          </p:cNvSpPr>
          <p:nvPr/>
        </p:nvSpPr>
        <p:spPr bwMode="auto">
          <a:xfrm>
            <a:off x="133350" y="6494463"/>
            <a:ext cx="27622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defRPr/>
            </a:pPr>
            <a:r>
              <a:rPr lang="es-ES_tradnl" sz="1000" dirty="0" smtClean="0">
                <a:solidFill>
                  <a:srgbClr val="7F7F7F"/>
                </a:solidFill>
                <a:latin typeface="Verdana" pitchFamily="34" charset="0"/>
              </a:rPr>
              <a:t>Gobierno de Chile / Ministerio de Salud</a:t>
            </a:r>
          </a:p>
        </p:txBody>
      </p:sp>
    </p:spTree>
  </p:cSld>
  <p:clrMap bg1="lt1" tx1="dk1" bg2="lt2" tx2="dk2" accent1="accent1" accent2="accent2" accent3="accent3" accent4="accent4" accent5="accent5" accent6="accent6" hlink="hlink" folHlink="folHlink"/>
  <p:sldLayoutIdLst>
    <p:sldLayoutId id="2147484497" r:id="rId1"/>
    <p:sldLayoutId id="2147484498" r:id="rId2"/>
    <p:sldLayoutId id="2147484507" r:id="rId3"/>
    <p:sldLayoutId id="2147484499" r:id="rId4"/>
    <p:sldLayoutId id="2147484508" r:id="rId5"/>
    <p:sldLayoutId id="2147484500" r:id="rId6"/>
    <p:sldLayoutId id="2147484501" r:id="rId7"/>
    <p:sldLayoutId id="2147484502" r:id="rId8"/>
    <p:sldLayoutId id="2147484503" r:id="rId9"/>
    <p:sldLayoutId id="2147484504" r:id="rId10"/>
    <p:sldLayoutId id="2147484505" r:id="rId11"/>
  </p:sldLayoutIdLst>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Verdana"/>
          <a:ea typeface="ヒラギノ角ゴ Pro W3" charset="-128"/>
          <a:cs typeface="Verdana"/>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595959"/>
          </a:solidFill>
          <a:latin typeface="Verdana"/>
          <a:ea typeface="ヒラギノ角ゴ Pro W3" charset="-128"/>
          <a:cs typeface="Verdana"/>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Verdana"/>
          <a:ea typeface="ヒラギノ角ゴ Pro W3" charset="-128"/>
          <a:cs typeface="Verdana"/>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Verdana"/>
          <a:ea typeface="ヒラギノ角ゴ Pro W3" charset="-128"/>
          <a:cs typeface="Verdana"/>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Verdana"/>
          <a:ea typeface="ヒラギノ角ゴ Pro W3" charset="-128"/>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pic>
        <p:nvPicPr>
          <p:cNvPr id="3075" name="logoMINSAL.jpg" descr="/Users/CDEB/Desktop/logoMINSAL.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153275" y="2286000"/>
            <a:ext cx="1990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dirty="0">
              <a:solidFill>
                <a:srgbClr val="FFFFFF"/>
              </a:solidFill>
              <a:ea typeface="ヒラギノ角ゴ Pro W3" charset="-128"/>
            </a:endParaRPr>
          </a:p>
        </p:txBody>
      </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dirty="0">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4509" r:id="rId1"/>
    <p:sldLayoutId id="2147484510" r:id="rId2"/>
    <p:sldLayoutId id="2147484511" r:id="rId3"/>
    <p:sldLayoutId id="2147484512" r:id="rId4"/>
    <p:sldLayoutId id="2147484513" r:id="rId5"/>
    <p:sldLayoutId id="2147484514" r:id="rId6"/>
    <p:sldLayoutId id="2147484515" r:id="rId7"/>
    <p:sldLayoutId id="2147484516" r:id="rId8"/>
    <p:sldLayoutId id="2147484517" r:id="rId9"/>
    <p:sldLayoutId id="2147484518" r:id="rId10"/>
    <p:sldLayoutId id="2147484519" r:id="rId11"/>
  </p:sldLayoutIdLst>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bwMode="auto">
          <a:xfrm>
            <a:off x="227013" y="1520788"/>
            <a:ext cx="8485447" cy="964580"/>
          </a:xfrm>
          <a:ln>
            <a:miter lim="800000"/>
            <a:headEnd/>
            <a:tailEnd/>
          </a:ln>
        </p:spPr>
        <p:txBody>
          <a:bodyPr vert="horz" wrap="square" lIns="91440" tIns="45720" rIns="91440" bIns="45720" numCol="1" anchor="t" anchorCtr="0" compatLnSpc="1">
            <a:prstTxWarp prst="textNoShape">
              <a:avLst/>
            </a:prstTxWarp>
          </a:bodyPr>
          <a:lstStyle/>
          <a:p>
            <a:pPr algn="ctr">
              <a:defRPr/>
            </a:pPr>
            <a:r>
              <a:rPr lang="es-ES_tradnl" sz="3000" b="1" cap="all" dirty="0" smtClean="0"/>
              <a:t>   ascensos</a:t>
            </a:r>
            <a:br>
              <a:rPr lang="es-ES_tradnl" sz="3000" b="1" cap="all" dirty="0" smtClean="0"/>
            </a:br>
            <a:r>
              <a:rPr lang="es-ES_tradnl" sz="3000" b="1" cap="all" dirty="0"/>
              <a:t> </a:t>
            </a:r>
            <a:r>
              <a:rPr lang="es-ES_tradnl" sz="3000" b="1" cap="all" dirty="0" smtClean="0"/>
              <a:t>         área remuneracional                                                              </a:t>
            </a:r>
            <a:endParaRPr lang="es-CL" sz="3000" b="1" i="1" cap="all" dirty="0"/>
          </a:p>
        </p:txBody>
      </p:sp>
      <p:sp>
        <p:nvSpPr>
          <p:cNvPr id="18435" name="3 Rectángulo"/>
          <p:cNvSpPr>
            <a:spLocks noChangeArrowheads="1"/>
          </p:cNvSpPr>
          <p:nvPr/>
        </p:nvSpPr>
        <p:spPr bwMode="auto">
          <a:xfrm>
            <a:off x="3143250" y="4611688"/>
            <a:ext cx="5786438"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ES_tradnl" sz="1400" b="1" dirty="0">
                <a:solidFill>
                  <a:srgbClr val="FFFFFF"/>
                </a:solidFill>
                <a:latin typeface="Verdana" pitchFamily="34" charset="0"/>
                <a:sym typeface="Verdana" pitchFamily="34" charset="0"/>
              </a:rPr>
              <a:t>Subsecretaría de Redes Asistenciales</a:t>
            </a:r>
          </a:p>
          <a:p>
            <a:r>
              <a:rPr lang="es-ES_tradnl" sz="1200" b="1" u="sng" dirty="0">
                <a:solidFill>
                  <a:srgbClr val="FFFFFF"/>
                </a:solidFill>
                <a:latin typeface="Verdana" pitchFamily="34" charset="0"/>
                <a:sym typeface="Verdana" pitchFamily="34" charset="0"/>
              </a:rPr>
              <a:t>División de Gestión y Desarrollo de las Personas</a:t>
            </a:r>
          </a:p>
          <a:p>
            <a:r>
              <a:rPr lang="es-ES_tradnl" sz="1200" b="1" dirty="0" smtClean="0">
                <a:solidFill>
                  <a:srgbClr val="FFFFFF"/>
                </a:solidFill>
                <a:latin typeface="Verdana" pitchFamily="34" charset="0"/>
                <a:sym typeface="Verdana" pitchFamily="34" charset="0"/>
              </a:rPr>
              <a:t>Departamento de Gestión de Recursos Humanos</a:t>
            </a:r>
          </a:p>
          <a:p>
            <a:pPr algn="r"/>
            <a:endParaRPr lang="es-ES_tradnl" sz="1600" b="1" dirty="0">
              <a:solidFill>
                <a:srgbClr val="FFFFFF"/>
              </a:solidFill>
              <a:latin typeface="Verdana" pitchFamily="34" charset="0"/>
              <a:sym typeface="Verdana" pitchFamily="34" charset="0"/>
            </a:endParaRPr>
          </a:p>
          <a:p>
            <a:pPr algn="r"/>
            <a:r>
              <a:rPr lang="es-ES_tradnl" sz="1600" b="1" dirty="0" smtClean="0">
                <a:solidFill>
                  <a:srgbClr val="FFFFFF"/>
                </a:solidFill>
                <a:latin typeface="Verdana" pitchFamily="34" charset="0"/>
                <a:sym typeface="Verdana" pitchFamily="34" charset="0"/>
              </a:rPr>
              <a:t> </a:t>
            </a:r>
            <a:r>
              <a:rPr lang="es-ES_tradnl" sz="1600" b="1" i="1" dirty="0" smtClean="0">
                <a:solidFill>
                  <a:srgbClr val="FFFFFF"/>
                </a:solidFill>
                <a:latin typeface="Verdana" pitchFamily="34" charset="0"/>
                <a:sym typeface="Verdana" pitchFamily="34" charset="0"/>
              </a:rPr>
              <a:t>Agosto 2013</a:t>
            </a:r>
            <a:endParaRPr lang="es-ES_tradnl" sz="1600" b="1" i="1" dirty="0">
              <a:solidFill>
                <a:srgbClr val="FFFFFF"/>
              </a:solidFill>
              <a:latin typeface="Verdana" pitchFamily="34" charset="0"/>
              <a:sym typeface="Verdana"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2CD478D2-7303-4FEB-8068-57A2EBDE4917}" type="slidenum">
              <a:rPr lang="en-US" smtClean="0"/>
              <a:pPr>
                <a:defRPr/>
              </a:pPr>
              <a:t>2</a:t>
            </a:fld>
            <a:endParaRPr lang="en-US" dirty="0"/>
          </a:p>
        </p:txBody>
      </p:sp>
      <p:sp>
        <p:nvSpPr>
          <p:cNvPr id="10" name="8 Título"/>
          <p:cNvSpPr txBox="1">
            <a:spLocks/>
          </p:cNvSpPr>
          <p:nvPr/>
        </p:nvSpPr>
        <p:spPr bwMode="auto">
          <a:xfrm>
            <a:off x="503548" y="201223"/>
            <a:ext cx="7813365" cy="414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a:lstStyle>
          <a:p>
            <a:pPr algn="ctr"/>
            <a:r>
              <a:rPr lang="es-ES_tradnl" b="1" dirty="0" smtClean="0"/>
              <a:t>ASCENSOS</a:t>
            </a:r>
            <a:endParaRPr lang="es-CL" b="1" dirty="0"/>
          </a:p>
        </p:txBody>
      </p:sp>
      <p:sp>
        <p:nvSpPr>
          <p:cNvPr id="3" name="2 Rectángulo"/>
          <p:cNvSpPr/>
          <p:nvPr/>
        </p:nvSpPr>
        <p:spPr>
          <a:xfrm>
            <a:off x="344257" y="692696"/>
            <a:ext cx="8424936" cy="7571303"/>
          </a:xfrm>
          <a:prstGeom prst="rect">
            <a:avLst/>
          </a:prstGeom>
        </p:spPr>
        <p:txBody>
          <a:bodyPr wrap="square">
            <a:spAutoFit/>
          </a:bodyPr>
          <a:lstStyle/>
          <a:p>
            <a:endParaRPr lang="es-ES_tradnl" dirty="0" smtClean="0"/>
          </a:p>
          <a:p>
            <a:r>
              <a:rPr lang="es-ES_tradnl" dirty="0" smtClean="0"/>
              <a:t>1.- 	Es </a:t>
            </a:r>
            <a:r>
              <a:rPr lang="es-ES_tradnl" dirty="0"/>
              <a:t>importante   tener presente dos conceptos al momento de  reliquidar  un </a:t>
            </a:r>
            <a:r>
              <a:rPr lang="es-ES_tradnl" dirty="0" smtClean="0"/>
              <a:t>	ascenso</a:t>
            </a:r>
            <a:r>
              <a:rPr lang="es-ES_tradnl" dirty="0"/>
              <a:t>.</a:t>
            </a:r>
            <a:endParaRPr lang="es-CL" dirty="0"/>
          </a:p>
          <a:p>
            <a:endParaRPr lang="es-ES_tradnl" dirty="0" smtClean="0"/>
          </a:p>
          <a:p>
            <a:r>
              <a:rPr lang="es-ES_tradnl" dirty="0" smtClean="0"/>
              <a:t>2.- 	CONCEPTO </a:t>
            </a:r>
            <a:r>
              <a:rPr lang="es-ES_tradnl" dirty="0"/>
              <a:t>SUELDO.</a:t>
            </a:r>
          </a:p>
          <a:p>
            <a:endParaRPr lang="es-ES_tradnl" dirty="0"/>
          </a:p>
          <a:p>
            <a:pPr algn="just"/>
            <a:r>
              <a:rPr lang="es-ES_tradnl" dirty="0"/>
              <a:t>      </a:t>
            </a:r>
            <a:r>
              <a:rPr lang="es-ES_tradnl" dirty="0" smtClean="0"/>
              <a:t>	Es </a:t>
            </a:r>
            <a:r>
              <a:rPr lang="es-ES_tradnl" dirty="0"/>
              <a:t>la retribución pecuniaria, de carácter  fijo  y por periodos iguales </a:t>
            </a:r>
            <a:r>
              <a:rPr lang="es-ES_tradnl" dirty="0" smtClean="0"/>
              <a:t>	asignada 	a </a:t>
            </a:r>
            <a:r>
              <a:rPr lang="es-ES_tradnl" dirty="0"/>
              <a:t>un empleo de acuerdo al nivel o grado en que se encuentre </a:t>
            </a:r>
            <a:r>
              <a:rPr lang="es-ES_tradnl" dirty="0" smtClean="0"/>
              <a:t>	clasificado(Art</a:t>
            </a:r>
            <a:r>
              <a:rPr lang="es-ES_tradnl" dirty="0"/>
              <a:t>. 3º letra  “d” Est. Adm</a:t>
            </a:r>
            <a:r>
              <a:rPr lang="es-ES_tradnl" dirty="0" smtClean="0"/>
              <a:t>).</a:t>
            </a:r>
          </a:p>
          <a:p>
            <a:pPr algn="just"/>
            <a:endParaRPr lang="es-CL" dirty="0"/>
          </a:p>
          <a:p>
            <a:r>
              <a:rPr lang="es-ES_tradnl" dirty="0" smtClean="0"/>
              <a:t>3.-     </a:t>
            </a:r>
            <a:r>
              <a:rPr lang="es-ES_tradnl" dirty="0"/>
              <a:t>CONCEPTO REMUNERACION</a:t>
            </a:r>
            <a:endParaRPr lang="es-CL" dirty="0"/>
          </a:p>
          <a:p>
            <a:r>
              <a:rPr lang="es-ES_tradnl" dirty="0"/>
              <a:t>     </a:t>
            </a:r>
            <a:endParaRPr lang="es-ES_tradnl" dirty="0" smtClean="0"/>
          </a:p>
          <a:p>
            <a:r>
              <a:rPr lang="es-ES_tradnl" dirty="0"/>
              <a:t>	</a:t>
            </a:r>
            <a:r>
              <a:rPr lang="es-ES_tradnl" dirty="0" smtClean="0"/>
              <a:t>Es </a:t>
            </a:r>
            <a:r>
              <a:rPr lang="es-ES_tradnl" dirty="0"/>
              <a:t>cualquier contraprestación en dinero que el funcionario tenga derecho a </a:t>
            </a:r>
            <a:r>
              <a:rPr lang="es-ES_tradnl" dirty="0" smtClean="0"/>
              <a:t>	percibir </a:t>
            </a:r>
            <a:r>
              <a:rPr lang="es-ES_tradnl" dirty="0"/>
              <a:t>en razón de su empleo o función, como, por ejemplo  sueldo </a:t>
            </a:r>
            <a:r>
              <a:rPr lang="es-ES_tradnl" dirty="0" smtClean="0"/>
              <a:t>,así. 	Zona</a:t>
            </a:r>
            <a:r>
              <a:rPr lang="es-ES_tradnl" dirty="0"/>
              <a:t>, Asig. Profesional y otros ( Art. 3º  letra  “ e”  Est. Administrativo).</a:t>
            </a:r>
          </a:p>
          <a:p>
            <a:endParaRPr lang="es-ES_tradnl" dirty="0" smtClean="0"/>
          </a:p>
          <a:p>
            <a:r>
              <a:rPr lang="es-ES_tradnl" dirty="0" smtClean="0"/>
              <a:t>4.- 	Situación contractual </a:t>
            </a:r>
            <a:r>
              <a:rPr lang="es-ES_tradnl" dirty="0"/>
              <a:t>del funcionario al momento de ser  </a:t>
            </a:r>
            <a:r>
              <a:rPr lang="es-ES_tradnl" dirty="0" smtClean="0"/>
              <a:t>ascendido</a:t>
            </a:r>
          </a:p>
          <a:p>
            <a:endParaRPr lang="es-CL" dirty="0"/>
          </a:p>
          <a:p>
            <a:r>
              <a:rPr lang="es-ES_tradnl" dirty="0" smtClean="0"/>
              <a:t>5.- 	Fecha último </a:t>
            </a:r>
            <a:r>
              <a:rPr lang="es-ES_tradnl" dirty="0"/>
              <a:t>reconocimiento de bienios antes de ser ascendido </a:t>
            </a:r>
            <a:endParaRPr lang="es-ES_tradnl" dirty="0" smtClean="0"/>
          </a:p>
          <a:p>
            <a:endParaRPr lang="es-ES_tradnl" dirty="0" smtClean="0"/>
          </a:p>
          <a:p>
            <a:endParaRPr lang="es-ES_tradnl" dirty="0"/>
          </a:p>
          <a:p>
            <a:endParaRPr lang="es-ES_tradnl" dirty="0" smtClean="0"/>
          </a:p>
          <a:p>
            <a:endParaRPr lang="es-ES_tradnl" dirty="0"/>
          </a:p>
          <a:p>
            <a:endParaRPr lang="es-ES_tradnl" dirty="0" smtClean="0"/>
          </a:p>
          <a:p>
            <a:endParaRPr lang="es-CL" dirty="0"/>
          </a:p>
          <a:p>
            <a:endParaRPr lang="es-CL" dirty="0"/>
          </a:p>
          <a:p>
            <a:endParaRPr lang="es-CL" dirty="0"/>
          </a:p>
        </p:txBody>
      </p:sp>
    </p:spTree>
    <p:extLst>
      <p:ext uri="{BB962C8B-B14F-4D97-AF65-F5344CB8AC3E}">
        <p14:creationId xmlns:p14="http://schemas.microsoft.com/office/powerpoint/2010/main" val="240979520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2CD478D2-7303-4FEB-8068-57A2EBDE4917}" type="slidenum">
              <a:rPr lang="en-US" smtClean="0"/>
              <a:pPr>
                <a:defRPr/>
              </a:pPr>
              <a:t>3</a:t>
            </a:fld>
            <a:endParaRPr lang="en-US" dirty="0"/>
          </a:p>
        </p:txBody>
      </p:sp>
      <p:sp>
        <p:nvSpPr>
          <p:cNvPr id="5" name="4 CuadroTexto"/>
          <p:cNvSpPr txBox="1"/>
          <p:nvPr/>
        </p:nvSpPr>
        <p:spPr>
          <a:xfrm>
            <a:off x="441190" y="288508"/>
            <a:ext cx="7884876" cy="6186309"/>
          </a:xfrm>
          <a:prstGeom prst="rect">
            <a:avLst/>
          </a:prstGeom>
          <a:noFill/>
        </p:spPr>
        <p:txBody>
          <a:bodyPr wrap="square" rtlCol="0">
            <a:spAutoFit/>
          </a:bodyPr>
          <a:lstStyle/>
          <a:p>
            <a:pPr algn="just"/>
            <a:r>
              <a:rPr lang="es-ES_tradnl" dirty="0"/>
              <a:t>6.- </a:t>
            </a:r>
            <a:r>
              <a:rPr lang="es-ES_tradnl" dirty="0" smtClean="0"/>
              <a:t>	Periodo </a:t>
            </a:r>
            <a:r>
              <a:rPr lang="es-ES_tradnl" dirty="0"/>
              <a:t>a reliquidar                                                                                                                                                                                                                                                                                                                                                                                                                                                                                                                                                                                                             </a:t>
            </a:r>
            <a:endParaRPr lang="es-ES_tradnl" dirty="0" smtClean="0"/>
          </a:p>
          <a:p>
            <a:pPr algn="just"/>
            <a:endParaRPr lang="es-ES_tradnl" dirty="0"/>
          </a:p>
          <a:p>
            <a:pPr algn="just"/>
            <a:r>
              <a:rPr lang="es-ES_tradnl" dirty="0" smtClean="0"/>
              <a:t>	cronología </a:t>
            </a:r>
            <a:r>
              <a:rPr lang="es-ES_tradnl" dirty="0"/>
              <a:t>de reconocimiento  de derechos estatutarios </a:t>
            </a:r>
            <a:r>
              <a:rPr lang="es-ES_tradnl" dirty="0" smtClean="0"/>
              <a:t>	(</a:t>
            </a:r>
            <a:r>
              <a:rPr lang="es-ES_tradnl" dirty="0"/>
              <a:t>reconocimiento de bienios, cambio de grado  otro beneficios </a:t>
            </a:r>
            <a:r>
              <a:rPr lang="es-ES_tradnl" dirty="0" smtClean="0"/>
              <a:t>	pecuniarios </a:t>
            </a:r>
            <a:r>
              <a:rPr lang="es-ES_tradnl" dirty="0"/>
              <a:t>que incidan en La reliquidación ) entre la fecha del </a:t>
            </a:r>
            <a:r>
              <a:rPr lang="es-ES_tradnl" dirty="0" smtClean="0"/>
              <a:t>	ascenso </a:t>
            </a:r>
            <a:r>
              <a:rPr lang="es-ES_tradnl" dirty="0"/>
              <a:t>y la fecha de  la liquidación.</a:t>
            </a:r>
          </a:p>
          <a:p>
            <a:endParaRPr lang="es-CL" dirty="0"/>
          </a:p>
          <a:p>
            <a:pPr algn="just"/>
            <a:r>
              <a:rPr lang="es-ES_tradnl" dirty="0"/>
              <a:t>7.- </a:t>
            </a:r>
            <a:r>
              <a:rPr lang="es-ES_tradnl" dirty="0" smtClean="0"/>
              <a:t>	Por  </a:t>
            </a:r>
            <a:r>
              <a:rPr lang="es-ES_tradnl" dirty="0"/>
              <a:t>ser  la asignación de antigüedad (Bienios) un beneficio de carácter </a:t>
            </a:r>
            <a:r>
              <a:rPr lang="es-ES_tradnl" dirty="0" smtClean="0"/>
              <a:t>	personal </a:t>
            </a:r>
            <a:r>
              <a:rPr lang="es-ES_tradnl" dirty="0"/>
              <a:t>e imponible y  que regula  el proceso de reliquidación del </a:t>
            </a:r>
            <a:r>
              <a:rPr lang="es-ES_tradnl" dirty="0" smtClean="0"/>
              <a:t>	ascenso</a:t>
            </a:r>
            <a:r>
              <a:rPr lang="es-ES_tradnl" dirty="0"/>
              <a:t>, es prioritario  conocer  en toda sus dimensión   su  </a:t>
            </a:r>
            <a:r>
              <a:rPr lang="es-ES_tradnl" dirty="0" smtClean="0"/>
              <a:t>	reconocimiento</a:t>
            </a:r>
            <a:r>
              <a:rPr lang="es-ES_tradnl" dirty="0"/>
              <a:t>.</a:t>
            </a:r>
          </a:p>
          <a:p>
            <a:endParaRPr lang="es-CL" dirty="0"/>
          </a:p>
          <a:p>
            <a:pPr algn="just"/>
            <a:r>
              <a:rPr lang="es-ES_tradnl" dirty="0"/>
              <a:t>8.- </a:t>
            </a:r>
            <a:r>
              <a:rPr lang="es-ES_tradnl" dirty="0" smtClean="0"/>
              <a:t>	En </a:t>
            </a:r>
            <a:r>
              <a:rPr lang="es-ES_tradnl" dirty="0"/>
              <a:t>la situación  de  los ascensos  se reliquidan  el total de las </a:t>
            </a:r>
            <a:r>
              <a:rPr lang="es-ES_tradnl" dirty="0" smtClean="0"/>
              <a:t>	remuneraciones</a:t>
            </a:r>
            <a:r>
              <a:rPr lang="es-ES_tradnl" dirty="0"/>
              <a:t>.</a:t>
            </a:r>
          </a:p>
          <a:p>
            <a:endParaRPr lang="es-CL" dirty="0"/>
          </a:p>
          <a:p>
            <a:pPr algn="just"/>
            <a:r>
              <a:rPr lang="es-ES_tradnl" dirty="0"/>
              <a:t>9.- </a:t>
            </a:r>
            <a:r>
              <a:rPr lang="es-ES_tradnl" dirty="0" smtClean="0"/>
              <a:t>	Debe </a:t>
            </a:r>
            <a:r>
              <a:rPr lang="es-ES_tradnl" dirty="0"/>
              <a:t>tenerse presente la estricta observancia de los descuentos </a:t>
            </a:r>
            <a:r>
              <a:rPr lang="es-ES_tradnl" dirty="0" smtClean="0"/>
              <a:t>	previsionales</a:t>
            </a:r>
            <a:r>
              <a:rPr lang="es-ES_tradnl" dirty="0"/>
              <a:t>, salud e impuesto </a:t>
            </a:r>
            <a:r>
              <a:rPr lang="es-ES_tradnl" dirty="0" smtClean="0"/>
              <a:t>Único </a:t>
            </a:r>
            <a:r>
              <a:rPr lang="es-ES_tradnl" dirty="0"/>
              <a:t>. (Aplica  Circular Nº 37 del SII)</a:t>
            </a:r>
          </a:p>
          <a:p>
            <a:endParaRPr lang="es-ES_tradnl" dirty="0"/>
          </a:p>
          <a:p>
            <a:pPr algn="just"/>
            <a:r>
              <a:rPr lang="es-ES_tradnl" dirty="0" smtClean="0"/>
              <a:t>10.- El </a:t>
            </a:r>
            <a:r>
              <a:rPr lang="es-ES_tradnl" dirty="0"/>
              <a:t>funcionario ascendido  no puede quedar  ganando menos  que su </a:t>
            </a:r>
            <a:r>
              <a:rPr lang="es-ES_tradnl" dirty="0" smtClean="0"/>
              <a:t>	renta </a:t>
            </a:r>
            <a:r>
              <a:rPr lang="es-ES_tradnl" dirty="0"/>
              <a:t>actual incrementada   en   un  Bienio ( Bienio de gracia</a:t>
            </a:r>
            <a:r>
              <a:rPr lang="es-ES_tradnl" dirty="0" smtClean="0"/>
              <a:t>)</a:t>
            </a:r>
          </a:p>
          <a:p>
            <a:pPr marL="342900" indent="-342900">
              <a:buAutoNum type="arabicPlain" startAt="9"/>
            </a:pPr>
            <a:endParaRPr lang="es-CL" dirty="0"/>
          </a:p>
          <a:p>
            <a:endParaRPr lang="es-CL" dirty="0"/>
          </a:p>
        </p:txBody>
      </p:sp>
    </p:spTree>
    <p:extLst>
      <p:ext uri="{BB962C8B-B14F-4D97-AF65-F5344CB8AC3E}">
        <p14:creationId xmlns:p14="http://schemas.microsoft.com/office/powerpoint/2010/main" val="269011037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2CD478D2-7303-4FEB-8068-57A2EBDE4917}" type="slidenum">
              <a:rPr lang="en-US" smtClean="0"/>
              <a:pPr>
                <a:defRPr/>
              </a:pPr>
              <a:t>4</a:t>
            </a:fld>
            <a:endParaRPr lang="en-US" dirty="0"/>
          </a:p>
        </p:txBody>
      </p:sp>
      <p:sp>
        <p:nvSpPr>
          <p:cNvPr id="5" name="4 CuadroTexto"/>
          <p:cNvSpPr txBox="1"/>
          <p:nvPr/>
        </p:nvSpPr>
        <p:spPr>
          <a:xfrm>
            <a:off x="616310" y="258167"/>
            <a:ext cx="7956884" cy="8679299"/>
          </a:xfrm>
          <a:prstGeom prst="rect">
            <a:avLst/>
          </a:prstGeom>
          <a:noFill/>
        </p:spPr>
        <p:txBody>
          <a:bodyPr wrap="square" rtlCol="0">
            <a:spAutoFit/>
          </a:bodyPr>
          <a:lstStyle/>
          <a:p>
            <a:pPr algn="just"/>
            <a:endParaRPr lang="es-ES_tradnl" dirty="0" smtClean="0"/>
          </a:p>
          <a:p>
            <a:pPr algn="just"/>
            <a:r>
              <a:rPr lang="es-ES_tradnl" dirty="0"/>
              <a:t>11.- El funcionario que  a la fecha de ser ascendido   percibía el tope </a:t>
            </a:r>
            <a:r>
              <a:rPr lang="es-ES_tradnl" dirty="0" smtClean="0"/>
              <a:t>	máximo </a:t>
            </a:r>
            <a:r>
              <a:rPr lang="es-ES_tradnl" dirty="0"/>
              <a:t>de bienios  (15)(30%)no se le debe incrementar su renta  en un </a:t>
            </a:r>
            <a:r>
              <a:rPr lang="es-ES_tradnl" dirty="0" smtClean="0"/>
              <a:t>	bienio </a:t>
            </a:r>
            <a:r>
              <a:rPr lang="es-ES_tradnl" dirty="0"/>
              <a:t>de gracia para determinar  el desarrollo de la absorción de </a:t>
            </a:r>
            <a:r>
              <a:rPr lang="es-ES_tradnl" dirty="0" smtClean="0"/>
              <a:t>así. 	Antigüedad</a:t>
            </a:r>
            <a:r>
              <a:rPr lang="es-ES_tradnl" dirty="0"/>
              <a:t>.</a:t>
            </a:r>
          </a:p>
          <a:p>
            <a:pPr algn="just"/>
            <a:endParaRPr lang="es-ES_tradnl" dirty="0" smtClean="0"/>
          </a:p>
          <a:p>
            <a:pPr algn="just"/>
            <a:endParaRPr lang="es-ES_tradnl" dirty="0" smtClean="0"/>
          </a:p>
          <a:p>
            <a:pPr algn="just"/>
            <a:r>
              <a:rPr lang="es-ES_tradnl" dirty="0" smtClean="0"/>
              <a:t>12</a:t>
            </a:r>
            <a:r>
              <a:rPr lang="es-ES_tradnl" dirty="0"/>
              <a:t>.- Si al momento de ser ascendido contaba  con mas años para impetrar </a:t>
            </a:r>
            <a:r>
              <a:rPr lang="es-ES_tradnl" dirty="0" smtClean="0"/>
              <a:t>	dicho </a:t>
            </a:r>
            <a:r>
              <a:rPr lang="es-ES_tradnl" dirty="0"/>
              <a:t>beneficio , el ascenso se debe reliquidar con el tope (30% y una </a:t>
            </a:r>
            <a:r>
              <a:rPr lang="es-ES_tradnl" dirty="0" smtClean="0"/>
              <a:t>	vez  </a:t>
            </a:r>
            <a:r>
              <a:rPr lang="es-ES_tradnl" dirty="0"/>
              <a:t>desarrollado el proceso de absorción ,  los  años </a:t>
            </a:r>
            <a:r>
              <a:rPr lang="es-ES_tradnl" dirty="0" smtClean="0"/>
              <a:t>así </a:t>
            </a:r>
            <a:r>
              <a:rPr lang="es-ES_tradnl" dirty="0"/>
              <a:t>guardados </a:t>
            </a:r>
            <a:r>
              <a:rPr lang="es-ES_tradnl" dirty="0" smtClean="0"/>
              <a:t>	son </a:t>
            </a:r>
            <a:r>
              <a:rPr lang="es-ES_tradnl" dirty="0"/>
              <a:t>recuperables hasta  completar el máximo de bienios</a:t>
            </a:r>
            <a:endParaRPr lang="es-C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smtClean="0"/>
          </a:p>
          <a:p>
            <a:endParaRPr lang="es-ES_tradnl" dirty="0"/>
          </a:p>
          <a:p>
            <a:endParaRPr lang="es-ES_tradnl" dirty="0"/>
          </a:p>
          <a:p>
            <a:endParaRPr lang="es-ES_tradnl" dirty="0" smtClean="0"/>
          </a:p>
          <a:p>
            <a:endParaRPr lang="es-ES_tradnl" dirty="0"/>
          </a:p>
        </p:txBody>
      </p:sp>
    </p:spTree>
    <p:extLst>
      <p:ext uri="{BB962C8B-B14F-4D97-AF65-F5344CB8AC3E}">
        <p14:creationId xmlns:p14="http://schemas.microsoft.com/office/powerpoint/2010/main" val="2673631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FAC6F6CD-B00C-4632-AC1F-5DA4C5A2DD3A}" type="slidenum">
              <a:rPr lang="en-US" smtClean="0"/>
              <a:pPr>
                <a:defRPr/>
              </a:pPr>
              <a:t>5</a:t>
            </a:fld>
            <a:endParaRPr lang="en-US" dirty="0"/>
          </a:p>
        </p:txBody>
      </p:sp>
      <p:sp>
        <p:nvSpPr>
          <p:cNvPr id="6" name="5 CuadroTexto"/>
          <p:cNvSpPr txBox="1"/>
          <p:nvPr/>
        </p:nvSpPr>
        <p:spPr>
          <a:xfrm>
            <a:off x="251520" y="800708"/>
            <a:ext cx="8496944" cy="5909310"/>
          </a:xfrm>
          <a:prstGeom prst="rect">
            <a:avLst/>
          </a:prstGeom>
          <a:noFill/>
        </p:spPr>
        <p:txBody>
          <a:bodyPr wrap="square" rtlCol="0">
            <a:spAutoFit/>
          </a:bodyPr>
          <a:lstStyle/>
          <a:p>
            <a:r>
              <a:rPr lang="es-ES_tradnl" dirty="0"/>
              <a:t>13.- </a:t>
            </a:r>
            <a:r>
              <a:rPr lang="es-ES_tradnl" dirty="0" smtClean="0"/>
              <a:t>EJEMPLO DE RELIQUIDACION DE ASCENSO. SIN TOPE ASIG. ANT. 	BIENIOS </a:t>
            </a:r>
            <a:r>
              <a:rPr lang="es-ES_tradnl" dirty="0"/>
              <a:t>(30%)</a:t>
            </a:r>
          </a:p>
          <a:p>
            <a:r>
              <a:rPr lang="es-ES_tradnl" dirty="0"/>
              <a:t> </a:t>
            </a:r>
            <a:endParaRPr lang="es-CL" dirty="0"/>
          </a:p>
          <a:p>
            <a:pPr lvl="0"/>
            <a:r>
              <a:rPr lang="es-ES_tradnl" dirty="0" smtClean="0"/>
              <a:t>	a</a:t>
            </a:r>
            <a:r>
              <a:rPr lang="es-ES_tradnl" dirty="0"/>
              <a:t>. Situación  contractual   al 31 de Abril  2011 </a:t>
            </a:r>
            <a:endParaRPr lang="es-CL" dirty="0"/>
          </a:p>
          <a:p>
            <a:pPr lvl="0"/>
            <a:r>
              <a:rPr lang="es-ES_tradnl" dirty="0" smtClean="0"/>
              <a:t>	b</a:t>
            </a:r>
            <a:r>
              <a:rPr lang="es-ES_tradnl" dirty="0"/>
              <a:t>. Ascenso a contar </a:t>
            </a:r>
            <a:r>
              <a:rPr lang="es-ES_tradnl" dirty="0" smtClean="0"/>
              <a:t>   01</a:t>
            </a:r>
            <a:r>
              <a:rPr lang="es-ES_tradnl" dirty="0"/>
              <a:t>. Mayo 2011</a:t>
            </a:r>
            <a:endParaRPr lang="es-CL" dirty="0"/>
          </a:p>
          <a:p>
            <a:pPr lvl="0"/>
            <a:r>
              <a:rPr lang="es-ES_tradnl" dirty="0" smtClean="0"/>
              <a:t>	c</a:t>
            </a:r>
            <a:r>
              <a:rPr lang="es-ES_tradnl" dirty="0"/>
              <a:t>. Técnico   grado 16  con 18% Bienios (9)</a:t>
            </a:r>
            <a:endParaRPr lang="es-CL" dirty="0"/>
          </a:p>
          <a:p>
            <a:pPr lvl="0"/>
            <a:r>
              <a:rPr lang="es-ES_tradnl" dirty="0" smtClean="0"/>
              <a:t>	d</a:t>
            </a:r>
            <a:r>
              <a:rPr lang="es-ES_tradnl" dirty="0"/>
              <a:t>. Ascenso  a : Técnico  grado 15 </a:t>
            </a:r>
            <a:endParaRPr lang="es-CL" dirty="0"/>
          </a:p>
          <a:p>
            <a:pPr lvl="0"/>
            <a:r>
              <a:rPr lang="es-ES_tradnl" dirty="0" smtClean="0"/>
              <a:t>	e</a:t>
            </a:r>
            <a:r>
              <a:rPr lang="es-ES_tradnl" dirty="0"/>
              <a:t>. Calculo con rentas  Tabla Sueldos  Diciembre 2010 a Noviembre 2011</a:t>
            </a:r>
            <a:endParaRPr lang="es-CL" dirty="0"/>
          </a:p>
          <a:p>
            <a:endParaRPr lang="es-ES_tradnl" dirty="0"/>
          </a:p>
          <a:p>
            <a:r>
              <a:rPr lang="es-ES_tradnl" dirty="0"/>
              <a:t>     DESARROLLO Y BASES   DE  CALCULOS</a:t>
            </a:r>
            <a:endParaRPr lang="es-CL" dirty="0"/>
          </a:p>
          <a:p>
            <a:r>
              <a:rPr lang="es-ES_tradnl" dirty="0"/>
              <a:t>            </a:t>
            </a:r>
          </a:p>
          <a:p>
            <a:r>
              <a:rPr lang="es-ES_tradnl" dirty="0" smtClean="0"/>
              <a:t>	Sueldo </a:t>
            </a:r>
            <a:r>
              <a:rPr lang="es-ES_tradnl" dirty="0"/>
              <a:t>base  (31 04. 2011) 16 g                                           $  179.221 </a:t>
            </a:r>
            <a:endParaRPr lang="es-CL" dirty="0"/>
          </a:p>
          <a:p>
            <a:r>
              <a:rPr lang="es-ES_tradnl" dirty="0"/>
              <a:t> </a:t>
            </a:r>
            <a:r>
              <a:rPr lang="es-ES_tradnl" dirty="0" smtClean="0"/>
              <a:t>	</a:t>
            </a:r>
            <a:r>
              <a:rPr lang="es-ES_tradnl" dirty="0" err="1" smtClean="0"/>
              <a:t>Asig</a:t>
            </a:r>
            <a:r>
              <a:rPr lang="es-ES_tradnl" dirty="0"/>
              <a:t>. Ant.      </a:t>
            </a:r>
            <a:r>
              <a:rPr lang="es-ES_tradnl" dirty="0" smtClean="0"/>
              <a:t> (</a:t>
            </a:r>
            <a:r>
              <a:rPr lang="es-ES_tradnl" dirty="0"/>
              <a:t>31.04.2011)  18%    </a:t>
            </a:r>
            <a:r>
              <a:rPr lang="es-ES_tradnl" dirty="0" smtClean="0"/>
              <a:t>                                             </a:t>
            </a:r>
            <a:r>
              <a:rPr lang="es-ES_tradnl" dirty="0"/>
              <a:t>32.260</a:t>
            </a:r>
            <a:endParaRPr lang="es-CL" dirty="0"/>
          </a:p>
          <a:p>
            <a:r>
              <a:rPr lang="es-ES_tradnl" dirty="0" smtClean="0"/>
              <a:t>	Bienio </a:t>
            </a:r>
            <a:r>
              <a:rPr lang="es-ES_tradnl" dirty="0"/>
              <a:t>de gracia 2%                                                                      3.584</a:t>
            </a:r>
            <a:endParaRPr lang="es-CL" dirty="0"/>
          </a:p>
          <a:p>
            <a:r>
              <a:rPr lang="es-ES_tradnl" dirty="0" smtClean="0"/>
              <a:t>	SUB-TOTAL                                                                               </a:t>
            </a:r>
            <a:r>
              <a:rPr lang="es-ES_tradnl" dirty="0"/>
              <a:t>215.065</a:t>
            </a:r>
            <a:endParaRPr lang="es-CL" dirty="0"/>
          </a:p>
          <a:p>
            <a:endParaRPr lang="es-ES_tradnl" dirty="0"/>
          </a:p>
          <a:p>
            <a:r>
              <a:rPr lang="es-ES_tradnl" dirty="0" smtClean="0"/>
              <a:t>	Sueldo </a:t>
            </a:r>
            <a:r>
              <a:rPr lang="es-ES_tradnl" dirty="0"/>
              <a:t>Base grado ascenso   15g                                            193.597                                                          </a:t>
            </a:r>
            <a:endParaRPr lang="es-CL" dirty="0"/>
          </a:p>
          <a:p>
            <a:r>
              <a:rPr lang="es-ES_tradnl" dirty="0" smtClean="0"/>
              <a:t>	Diferencia  </a:t>
            </a:r>
            <a:r>
              <a:rPr lang="es-ES_tradnl" dirty="0"/>
              <a:t>entre gdo. Antiguo( 16g con  18% bienio mas bienio</a:t>
            </a:r>
            <a:endParaRPr lang="es-CL" dirty="0"/>
          </a:p>
          <a:p>
            <a:r>
              <a:rPr lang="es-ES_tradnl" dirty="0" smtClean="0"/>
              <a:t>	De </a:t>
            </a:r>
            <a:r>
              <a:rPr lang="es-ES_tradnl" dirty="0"/>
              <a:t>gracia (2%)    Vs  Sueldo base  Grado 15 Ascenso             21.468      </a:t>
            </a:r>
          </a:p>
          <a:p>
            <a:r>
              <a:rPr lang="es-ES_tradnl" dirty="0"/>
              <a:t>                                           </a:t>
            </a:r>
            <a:endParaRPr lang="es-CL" dirty="0"/>
          </a:p>
          <a:p>
            <a:endParaRPr lang="es-CL" dirty="0"/>
          </a:p>
        </p:txBody>
      </p:sp>
    </p:spTree>
    <p:extLst>
      <p:ext uri="{BB962C8B-B14F-4D97-AF65-F5344CB8AC3E}">
        <p14:creationId xmlns:p14="http://schemas.microsoft.com/office/powerpoint/2010/main" val="32170123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FAC6F6CD-B00C-4632-AC1F-5DA4C5A2DD3A}" type="slidenum">
              <a:rPr lang="en-US" smtClean="0"/>
              <a:pPr>
                <a:defRPr/>
              </a:pPr>
              <a:t>6</a:t>
            </a:fld>
            <a:endParaRPr lang="en-US" dirty="0"/>
          </a:p>
        </p:txBody>
      </p:sp>
      <p:sp>
        <p:nvSpPr>
          <p:cNvPr id="2" name="1 Rectángulo"/>
          <p:cNvSpPr/>
          <p:nvPr/>
        </p:nvSpPr>
        <p:spPr>
          <a:xfrm>
            <a:off x="1007604" y="-356651"/>
            <a:ext cx="7812868" cy="5909310"/>
          </a:xfrm>
          <a:prstGeom prst="rect">
            <a:avLst/>
          </a:prstGeom>
        </p:spPr>
        <p:txBody>
          <a:bodyPr wrap="square">
            <a:spAutoFit/>
          </a:bodyPr>
          <a:lstStyle/>
          <a:p>
            <a:endParaRPr lang="es-ES_tradnl" dirty="0" smtClean="0"/>
          </a:p>
          <a:p>
            <a:endParaRPr lang="es-ES_tradnl" dirty="0"/>
          </a:p>
          <a:p>
            <a:r>
              <a:rPr lang="es-ES_tradnl" dirty="0" smtClean="0"/>
              <a:t>La </a:t>
            </a:r>
            <a:r>
              <a:rPr lang="es-ES_tradnl" dirty="0"/>
              <a:t>diferencia   servirá de Dividendo   de lo que sigue:</a:t>
            </a:r>
            <a:endParaRPr lang="es-CL" dirty="0"/>
          </a:p>
          <a:p>
            <a:r>
              <a:rPr lang="es-ES_tradnl" dirty="0"/>
              <a:t>El divisor se sacara calculando un 2% de su nuevo grado (15)   3.872</a:t>
            </a:r>
            <a:endParaRPr lang="es-CL" dirty="0"/>
          </a:p>
          <a:p>
            <a:r>
              <a:rPr lang="es-ES_tradnl" dirty="0"/>
              <a:t>Dividendo                                   Divisor</a:t>
            </a:r>
            <a:endParaRPr lang="es-CL" dirty="0"/>
          </a:p>
          <a:p>
            <a:r>
              <a:rPr lang="es-ES_tradnl" dirty="0"/>
              <a:t>21.468                                          3.872          cuociente                        5.544</a:t>
            </a:r>
            <a:endParaRPr lang="es-CL" dirty="0"/>
          </a:p>
          <a:p>
            <a:endParaRPr lang="es-ES_tradnl" dirty="0"/>
          </a:p>
          <a:p>
            <a:endParaRPr lang="es-ES_tradnl" dirty="0"/>
          </a:p>
          <a:p>
            <a:r>
              <a:rPr lang="es-ES_tradnl" dirty="0"/>
              <a:t>El entero del  cuociente  es representativo de 5 bienios  (10%) y la fracción decimal no se debe desestimar porque es  representativa de 1 bienio mas  (2%)</a:t>
            </a:r>
          </a:p>
          <a:p>
            <a:endParaRPr lang="es-CL" dirty="0"/>
          </a:p>
          <a:p>
            <a:r>
              <a:rPr lang="es-ES_tradnl" dirty="0"/>
              <a:t>En consecuencia el Técnico  grado 16 con 18% de  bienios mas un bienio de gracia (2%)  percibió                                                          </a:t>
            </a:r>
            <a:r>
              <a:rPr lang="es-ES_tradnl" dirty="0" smtClean="0"/>
              <a:t>  </a:t>
            </a:r>
            <a:r>
              <a:rPr lang="es-ES_tradnl" dirty="0"/>
              <a:t>$ 215.065</a:t>
            </a:r>
            <a:endParaRPr lang="es-CL" dirty="0"/>
          </a:p>
          <a:p>
            <a:endParaRPr lang="es-ES_tradnl" dirty="0"/>
          </a:p>
          <a:p>
            <a:r>
              <a:rPr lang="es-ES_tradnl" dirty="0"/>
              <a:t>Rentas  ascenso  a  grado 15 con 12% Bienios</a:t>
            </a:r>
            <a:endParaRPr lang="es-CL" dirty="0"/>
          </a:p>
          <a:p>
            <a:r>
              <a:rPr lang="es-ES_tradnl" dirty="0"/>
              <a:t>Sueldo base   15g.                                                                  </a:t>
            </a:r>
            <a:r>
              <a:rPr lang="es-ES_tradnl" dirty="0" smtClean="0"/>
              <a:t>  </a:t>
            </a:r>
            <a:r>
              <a:rPr lang="es-ES_tradnl" dirty="0"/>
              <a:t>$ 193.597</a:t>
            </a:r>
            <a:endParaRPr lang="es-CL" dirty="0"/>
          </a:p>
          <a:p>
            <a:r>
              <a:rPr lang="es-ES_tradnl" dirty="0"/>
              <a:t>Asig. Ant.   12% ( 6 bienios)                                                                         23.232</a:t>
            </a:r>
            <a:endParaRPr lang="es-CL" dirty="0"/>
          </a:p>
          <a:p>
            <a:r>
              <a:rPr lang="es-ES_tradnl" dirty="0"/>
              <a:t>TOTAL                                                                                     </a:t>
            </a:r>
            <a:r>
              <a:rPr lang="es-ES_tradnl" dirty="0" smtClean="0"/>
              <a:t>   </a:t>
            </a:r>
            <a:r>
              <a:rPr lang="es-ES_tradnl" dirty="0"/>
              <a:t>$ </a:t>
            </a:r>
            <a:r>
              <a:rPr lang="es-ES_tradnl" dirty="0" smtClean="0"/>
              <a:t>216.829</a:t>
            </a:r>
            <a:endParaRPr lang="es-CL" dirty="0"/>
          </a:p>
        </p:txBody>
      </p:sp>
    </p:spTree>
    <p:extLst>
      <p:ext uri="{BB962C8B-B14F-4D97-AF65-F5344CB8AC3E}">
        <p14:creationId xmlns:p14="http://schemas.microsoft.com/office/powerpoint/2010/main" val="34395085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FAC6F6CD-B00C-4632-AC1F-5DA4C5A2DD3A}" type="slidenum">
              <a:rPr lang="en-US" smtClean="0"/>
              <a:pPr>
                <a:defRPr/>
              </a:pPr>
              <a:t>7</a:t>
            </a:fld>
            <a:endParaRPr lang="en-US" dirty="0"/>
          </a:p>
        </p:txBody>
      </p:sp>
      <p:sp>
        <p:nvSpPr>
          <p:cNvPr id="7" name="6 CuadroTexto"/>
          <p:cNvSpPr txBox="1"/>
          <p:nvPr/>
        </p:nvSpPr>
        <p:spPr>
          <a:xfrm>
            <a:off x="507121" y="620688"/>
            <a:ext cx="7812868" cy="5909310"/>
          </a:xfrm>
          <a:prstGeom prst="rect">
            <a:avLst/>
          </a:prstGeom>
          <a:noFill/>
        </p:spPr>
        <p:txBody>
          <a:bodyPr wrap="square" rtlCol="0">
            <a:spAutoFit/>
          </a:bodyPr>
          <a:lstStyle/>
          <a:p>
            <a:r>
              <a:rPr lang="es-ES_tradnl" dirty="0" smtClean="0"/>
              <a:t>14.- EJEMPLO </a:t>
            </a:r>
            <a:r>
              <a:rPr lang="es-ES_tradnl" dirty="0"/>
              <a:t>DE </a:t>
            </a:r>
            <a:r>
              <a:rPr lang="es-ES_tradnl" dirty="0" smtClean="0"/>
              <a:t>RELIQUIDACION DE </a:t>
            </a:r>
            <a:r>
              <a:rPr lang="es-ES_tradnl" dirty="0"/>
              <a:t>ASCENSO </a:t>
            </a:r>
            <a:r>
              <a:rPr lang="es-ES_tradnl" dirty="0" smtClean="0"/>
              <a:t>CON </a:t>
            </a:r>
            <a:r>
              <a:rPr lang="es-ES_tradnl" dirty="0"/>
              <a:t>TOPE </a:t>
            </a:r>
            <a:r>
              <a:rPr lang="es-ES_tradnl" dirty="0" smtClean="0"/>
              <a:t>	ASG.ANT</a:t>
            </a:r>
            <a:r>
              <a:rPr lang="es-ES_tradnl" dirty="0"/>
              <a:t>. Bienio 30</a:t>
            </a:r>
            <a:r>
              <a:rPr lang="es-ES_tradnl" dirty="0" smtClean="0"/>
              <a:t>%</a:t>
            </a:r>
          </a:p>
          <a:p>
            <a:endParaRPr lang="es-CL" dirty="0"/>
          </a:p>
          <a:p>
            <a:r>
              <a:rPr lang="es-ES_tradnl" dirty="0"/>
              <a:t>     a</a:t>
            </a:r>
            <a:r>
              <a:rPr lang="es-ES_tradnl" dirty="0" smtClean="0"/>
              <a:t>.  </a:t>
            </a:r>
            <a:r>
              <a:rPr lang="es-ES_tradnl" dirty="0"/>
              <a:t>Situación contractual   al 31 de Abril  2011</a:t>
            </a:r>
            <a:endParaRPr lang="es-CL" dirty="0"/>
          </a:p>
          <a:p>
            <a:r>
              <a:rPr lang="es-ES_tradnl" dirty="0"/>
              <a:t>     b</a:t>
            </a:r>
            <a:r>
              <a:rPr lang="es-ES_tradnl" dirty="0" smtClean="0"/>
              <a:t>. </a:t>
            </a:r>
            <a:r>
              <a:rPr lang="es-ES_tradnl" dirty="0"/>
              <a:t>Técnico grado 16 con 30% Bienio </a:t>
            </a:r>
            <a:endParaRPr lang="es-CL" dirty="0"/>
          </a:p>
          <a:p>
            <a:pPr lvl="0"/>
            <a:r>
              <a:rPr lang="es-ES_tradnl" dirty="0"/>
              <a:t> </a:t>
            </a:r>
            <a:r>
              <a:rPr lang="es-ES_tradnl" dirty="0" smtClean="0"/>
              <a:t>    c. Ascenso </a:t>
            </a:r>
            <a:r>
              <a:rPr lang="es-ES_tradnl" dirty="0"/>
              <a:t>a contar 01. Mayo 2011</a:t>
            </a:r>
            <a:endParaRPr lang="es-CL" dirty="0"/>
          </a:p>
          <a:p>
            <a:pPr lvl="0"/>
            <a:r>
              <a:rPr lang="es-ES_tradnl" dirty="0" smtClean="0"/>
              <a:t>     d. Ascenso  </a:t>
            </a:r>
            <a:r>
              <a:rPr lang="es-ES_tradnl" dirty="0"/>
              <a:t>a : Técnico  grado 15 </a:t>
            </a:r>
            <a:endParaRPr lang="es-CL" dirty="0"/>
          </a:p>
          <a:p>
            <a:pPr lvl="0"/>
            <a:r>
              <a:rPr lang="es-ES_tradnl" dirty="0" smtClean="0"/>
              <a:t>     e. Cálculo </a:t>
            </a:r>
            <a:r>
              <a:rPr lang="es-ES_tradnl" dirty="0"/>
              <a:t>con rentas  Tabla Sueldos  Diciembre 2010 a Noviembre </a:t>
            </a:r>
            <a:r>
              <a:rPr lang="es-ES_tradnl" dirty="0" smtClean="0"/>
              <a:t>2011</a:t>
            </a:r>
          </a:p>
          <a:p>
            <a:pPr lvl="0"/>
            <a:endParaRPr lang="es-CL" dirty="0"/>
          </a:p>
          <a:p>
            <a:r>
              <a:rPr lang="es-ES_tradnl" dirty="0" smtClean="0"/>
              <a:t> </a:t>
            </a:r>
            <a:r>
              <a:rPr lang="es-ES_tradnl" dirty="0"/>
              <a:t>DESARROLLO Y BASES   DE  CALCULOS</a:t>
            </a:r>
            <a:endParaRPr lang="es-CL" dirty="0"/>
          </a:p>
          <a:p>
            <a:r>
              <a:rPr lang="es-ES_tradnl" dirty="0"/>
              <a:t>            </a:t>
            </a:r>
            <a:endParaRPr lang="es-ES_tradnl" dirty="0" smtClean="0"/>
          </a:p>
          <a:p>
            <a:r>
              <a:rPr lang="es-ES_tradnl" dirty="0" smtClean="0"/>
              <a:t>  Sueldo </a:t>
            </a:r>
            <a:r>
              <a:rPr lang="es-ES_tradnl" dirty="0"/>
              <a:t>base  (31 04. 2011) 16 g                                           $  179.221 </a:t>
            </a:r>
            <a:endParaRPr lang="es-CL" dirty="0"/>
          </a:p>
          <a:p>
            <a:r>
              <a:rPr lang="es-ES_tradnl" dirty="0" smtClean="0"/>
              <a:t>  Asig</a:t>
            </a:r>
            <a:r>
              <a:rPr lang="es-ES_tradnl" dirty="0"/>
              <a:t>. Ant.      (31.04.2011)  30%                                                 53.766</a:t>
            </a:r>
            <a:endParaRPr lang="es-CL" dirty="0"/>
          </a:p>
          <a:p>
            <a:r>
              <a:rPr lang="es-ES_tradnl" dirty="0" smtClean="0"/>
              <a:t>  Bienio </a:t>
            </a:r>
            <a:r>
              <a:rPr lang="es-ES_tradnl" dirty="0"/>
              <a:t>de gracia 2% </a:t>
            </a:r>
            <a:endParaRPr lang="es-CL" dirty="0"/>
          </a:p>
          <a:p>
            <a:r>
              <a:rPr lang="es-ES_tradnl" dirty="0"/>
              <a:t>           </a:t>
            </a:r>
            <a:endParaRPr lang="es-ES_tradnl" dirty="0" smtClean="0"/>
          </a:p>
          <a:p>
            <a:r>
              <a:rPr lang="es-ES_tradnl" dirty="0"/>
              <a:t> </a:t>
            </a:r>
            <a:r>
              <a:rPr lang="es-ES_tradnl" dirty="0" smtClean="0"/>
              <a:t> SUB </a:t>
            </a:r>
            <a:r>
              <a:rPr lang="es-ES_tradnl" dirty="0"/>
              <a:t>TOTAL                                                                                </a:t>
            </a:r>
            <a:r>
              <a:rPr lang="es-ES_tradnl" dirty="0" smtClean="0"/>
              <a:t>232.987                                                  </a:t>
            </a:r>
            <a:endParaRPr lang="es-CL" dirty="0"/>
          </a:p>
          <a:p>
            <a:r>
              <a:rPr lang="es-ES_tradnl" dirty="0" smtClean="0"/>
              <a:t>  Sueldo </a:t>
            </a:r>
            <a:r>
              <a:rPr lang="es-ES_tradnl" dirty="0"/>
              <a:t>Base grado ascenso   15g                 </a:t>
            </a:r>
            <a:r>
              <a:rPr lang="es-ES_tradnl" dirty="0" smtClean="0"/>
              <a:t>                            193.597                                                          </a:t>
            </a:r>
            <a:endParaRPr lang="es-CL" dirty="0"/>
          </a:p>
          <a:p>
            <a:r>
              <a:rPr lang="es-ES_tradnl" dirty="0" smtClean="0"/>
              <a:t>  </a:t>
            </a:r>
          </a:p>
          <a:p>
            <a:r>
              <a:rPr lang="es-ES_tradnl" dirty="0"/>
              <a:t> </a:t>
            </a:r>
            <a:r>
              <a:rPr lang="es-ES_tradnl" dirty="0" smtClean="0"/>
              <a:t>Diferencia  </a:t>
            </a:r>
            <a:r>
              <a:rPr lang="es-ES_tradnl" dirty="0"/>
              <a:t>entre gdo. Antiguo( 16g con  30%  bienio</a:t>
            </a:r>
            <a:endParaRPr lang="es-CL" dirty="0"/>
          </a:p>
          <a:p>
            <a:r>
              <a:rPr lang="es-ES_tradnl" dirty="0"/>
              <a:t> </a:t>
            </a:r>
            <a:r>
              <a:rPr lang="es-ES_tradnl" dirty="0" smtClean="0"/>
              <a:t> </a:t>
            </a:r>
            <a:r>
              <a:rPr lang="es-ES_tradnl" dirty="0"/>
              <a:t>Vs  Sueldo base  Grado 15 Ascenso  </a:t>
            </a:r>
            <a:r>
              <a:rPr lang="es-ES_tradnl" dirty="0" smtClean="0"/>
              <a:t>                                        </a:t>
            </a:r>
            <a:r>
              <a:rPr lang="es-ES_tradnl" dirty="0"/>
              <a:t>39.390                                                    </a:t>
            </a:r>
            <a:endParaRPr lang="es-CL" dirty="0"/>
          </a:p>
        </p:txBody>
      </p:sp>
    </p:spTree>
    <p:extLst>
      <p:ext uri="{BB962C8B-B14F-4D97-AF65-F5344CB8AC3E}">
        <p14:creationId xmlns:p14="http://schemas.microsoft.com/office/powerpoint/2010/main" val="18614903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FAC6F6CD-B00C-4632-AC1F-5DA4C5A2DD3A}" type="slidenum">
              <a:rPr lang="en-US" smtClean="0"/>
              <a:pPr>
                <a:defRPr/>
              </a:pPr>
              <a:t>8</a:t>
            </a:fld>
            <a:endParaRPr lang="en-US" dirty="0"/>
          </a:p>
        </p:txBody>
      </p:sp>
      <p:sp>
        <p:nvSpPr>
          <p:cNvPr id="3" name="2 CuadroTexto"/>
          <p:cNvSpPr txBox="1"/>
          <p:nvPr/>
        </p:nvSpPr>
        <p:spPr>
          <a:xfrm>
            <a:off x="179512" y="1088740"/>
            <a:ext cx="8137401" cy="5078313"/>
          </a:xfrm>
          <a:prstGeom prst="rect">
            <a:avLst/>
          </a:prstGeom>
          <a:noFill/>
        </p:spPr>
        <p:txBody>
          <a:bodyPr wrap="square" rtlCol="0">
            <a:spAutoFit/>
          </a:bodyPr>
          <a:lstStyle/>
          <a:p>
            <a:r>
              <a:rPr lang="es-ES_tradnl" dirty="0"/>
              <a:t>La </a:t>
            </a:r>
            <a:r>
              <a:rPr lang="es-ES_tradnl" dirty="0" smtClean="0"/>
              <a:t>diferencia </a:t>
            </a:r>
            <a:r>
              <a:rPr lang="es-ES_tradnl" dirty="0"/>
              <a:t>servirá de Dividendo </a:t>
            </a:r>
            <a:r>
              <a:rPr lang="es-ES_tradnl" dirty="0" smtClean="0"/>
              <a:t>de </a:t>
            </a:r>
            <a:r>
              <a:rPr lang="es-ES_tradnl" dirty="0"/>
              <a:t>lo que sigue:</a:t>
            </a:r>
            <a:endParaRPr lang="es-CL" dirty="0"/>
          </a:p>
          <a:p>
            <a:endParaRPr lang="es-ES_tradnl" dirty="0" smtClean="0"/>
          </a:p>
          <a:p>
            <a:r>
              <a:rPr lang="es-ES_tradnl" dirty="0" smtClean="0"/>
              <a:t>El </a:t>
            </a:r>
            <a:r>
              <a:rPr lang="es-ES_tradnl" dirty="0"/>
              <a:t>divisor se sacara calculando un 2% de su nuevo grado (15)      </a:t>
            </a:r>
            <a:r>
              <a:rPr lang="es-ES_tradnl" dirty="0" smtClean="0"/>
              <a:t>3.872</a:t>
            </a:r>
          </a:p>
          <a:p>
            <a:endParaRPr lang="es-CL" dirty="0"/>
          </a:p>
          <a:p>
            <a:r>
              <a:rPr lang="es-ES_tradnl" dirty="0"/>
              <a:t>Dividendo                                   Divisor</a:t>
            </a:r>
            <a:endParaRPr lang="es-CL" dirty="0"/>
          </a:p>
          <a:p>
            <a:r>
              <a:rPr lang="es-ES_tradnl" dirty="0"/>
              <a:t>39.390                                          3.872          </a:t>
            </a:r>
            <a:r>
              <a:rPr lang="es-ES_tradnl" dirty="0" smtClean="0"/>
              <a:t>cuociente                 10.1730</a:t>
            </a:r>
          </a:p>
          <a:p>
            <a:endParaRPr lang="es-CL" dirty="0"/>
          </a:p>
          <a:p>
            <a:r>
              <a:rPr lang="es-ES_tradnl" dirty="0"/>
              <a:t>El </a:t>
            </a:r>
            <a:r>
              <a:rPr lang="es-ES_tradnl" dirty="0" smtClean="0"/>
              <a:t>entero </a:t>
            </a:r>
            <a:r>
              <a:rPr lang="es-ES_tradnl" dirty="0"/>
              <a:t>del  cuociente  es representativo de 10 bienios  (20%) y la fracción decimal no se debe desestimar porque es  representativa de 1 bienio mas  (2</a:t>
            </a:r>
            <a:r>
              <a:rPr lang="es-ES_tradnl" dirty="0" smtClean="0"/>
              <a:t>%)</a:t>
            </a:r>
          </a:p>
          <a:p>
            <a:endParaRPr lang="es-CL" dirty="0"/>
          </a:p>
          <a:p>
            <a:r>
              <a:rPr lang="es-ES_tradnl" dirty="0"/>
              <a:t>En consecuencia el Técnico  grado 16 con 30% de  bienios mas un bienio de gracia (2%)  percibió        </a:t>
            </a:r>
            <a:r>
              <a:rPr lang="es-ES_tradnl" dirty="0" smtClean="0"/>
              <a:t>                                                           </a:t>
            </a:r>
            <a:r>
              <a:rPr lang="es-ES_tradnl" dirty="0"/>
              <a:t>$ 232.987</a:t>
            </a:r>
            <a:endParaRPr lang="es-CL" dirty="0"/>
          </a:p>
          <a:p>
            <a:r>
              <a:rPr lang="es-ES_tradnl" dirty="0"/>
              <a:t>Rentas  grado 15 con 12% Bienios</a:t>
            </a:r>
            <a:endParaRPr lang="es-CL" dirty="0"/>
          </a:p>
          <a:p>
            <a:r>
              <a:rPr lang="es-ES_tradnl" dirty="0"/>
              <a:t>Sueldo base   15g.           </a:t>
            </a:r>
            <a:r>
              <a:rPr lang="es-ES_tradnl" dirty="0" smtClean="0"/>
              <a:t>                                                           </a:t>
            </a:r>
            <a:r>
              <a:rPr lang="es-ES_tradnl" dirty="0"/>
              <a:t>$ 193.597</a:t>
            </a:r>
            <a:endParaRPr lang="es-CL" dirty="0"/>
          </a:p>
          <a:p>
            <a:r>
              <a:rPr lang="es-ES_tradnl" dirty="0"/>
              <a:t>Asig. Ant.   22% (11 bienios)                                             </a:t>
            </a:r>
            <a:r>
              <a:rPr lang="es-ES_tradnl" dirty="0" smtClean="0"/>
              <a:t>               42.591</a:t>
            </a:r>
          </a:p>
          <a:p>
            <a:endParaRPr lang="es-CL" dirty="0"/>
          </a:p>
          <a:p>
            <a:r>
              <a:rPr lang="es-ES_tradnl" dirty="0"/>
              <a:t>TOTAL                                                                               </a:t>
            </a:r>
            <a:r>
              <a:rPr lang="es-ES_tradnl" dirty="0" smtClean="0"/>
              <a:t>          </a:t>
            </a:r>
            <a:r>
              <a:rPr lang="es-ES_tradnl" dirty="0"/>
              <a:t>$ </a:t>
            </a:r>
            <a:r>
              <a:rPr lang="es-ES_tradnl" dirty="0" smtClean="0"/>
              <a:t>236.188</a:t>
            </a:r>
            <a:endParaRPr lang="es-CL" dirty="0"/>
          </a:p>
        </p:txBody>
      </p:sp>
    </p:spTree>
    <p:extLst>
      <p:ext uri="{BB962C8B-B14F-4D97-AF65-F5344CB8AC3E}">
        <p14:creationId xmlns:p14="http://schemas.microsoft.com/office/powerpoint/2010/main" val="35700268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pPr>
              <a:defRPr/>
            </a:pPr>
            <a:fld id="{2CD478D2-7303-4FEB-8068-57A2EBDE4917}" type="slidenum">
              <a:rPr lang="en-US" smtClean="0"/>
              <a:pPr>
                <a:defRPr/>
              </a:pPr>
              <a:t>9</a:t>
            </a:fld>
            <a:endParaRPr lang="en-US" dirty="0"/>
          </a:p>
        </p:txBody>
      </p:sp>
      <p:sp>
        <p:nvSpPr>
          <p:cNvPr id="6" name="5 CuadroTexto"/>
          <p:cNvSpPr txBox="1"/>
          <p:nvPr/>
        </p:nvSpPr>
        <p:spPr>
          <a:xfrm>
            <a:off x="683568" y="1160748"/>
            <a:ext cx="7812868" cy="4524315"/>
          </a:xfrm>
          <a:prstGeom prst="rect">
            <a:avLst/>
          </a:prstGeom>
          <a:noFill/>
        </p:spPr>
        <p:txBody>
          <a:bodyPr wrap="square" rtlCol="0">
            <a:spAutoFit/>
          </a:bodyPr>
          <a:lstStyle/>
          <a:p>
            <a:r>
              <a:rPr lang="es-ES_tradnl" dirty="0"/>
              <a:t>Nota.-</a:t>
            </a:r>
            <a:endParaRPr lang="es-CL" dirty="0"/>
          </a:p>
          <a:p>
            <a:pPr algn="just"/>
            <a:r>
              <a:rPr lang="es-ES_tradnl" dirty="0"/>
              <a:t>Tened  presente  </a:t>
            </a:r>
            <a:r>
              <a:rPr lang="es-ES_tradnl" dirty="0" smtClean="0"/>
              <a:t>el </a:t>
            </a:r>
            <a:r>
              <a:rPr lang="es-ES_tradnl" dirty="0"/>
              <a:t>Dictamen  N8633/2008 sobre Planilla Suplementaria¨:</a:t>
            </a:r>
            <a:endParaRPr lang="es-CL" dirty="0"/>
          </a:p>
          <a:p>
            <a:pPr algn="just"/>
            <a:r>
              <a:rPr lang="es-ES_tradnl" dirty="0"/>
              <a:t>“que la  finalidad de La planilla es mantener el nivel de las remuneraciones que los funcionarios percibían  con anterioridad al traspaso, de modo que constituye un resguardo frente a toda merma  remuneratoria  derivada del  mismo, sin que pueda, en el futuro, conducir a un aumento de las remuneraciones, lo  cual se produciría el en el evento que, de beneficiarse el afectado con un posterior mejoramiento de asignaciones o remuneraciones, pudiera asimismo, conservar la mencionada planilla.</a:t>
            </a:r>
            <a:endParaRPr lang="es-CL" dirty="0"/>
          </a:p>
          <a:p>
            <a:pPr algn="just"/>
            <a:r>
              <a:rPr lang="es-ES_tradnl" dirty="0"/>
              <a:t>En  este sentido, habida cuenta que el objeto del aludido beneficio es solamente compensar la disminución de las remuneraciones de dicho traspaso,  en el evento que  el  peticionario fuere promovido de grado, aumentando sus emolumentos, este incremento incidirá en el planilla, reduciendo sus monto o absorbiéndolo  totalmente, de acuerdo con los montos del nuevo grado que el interesado pase  a ocupar.   </a:t>
            </a:r>
            <a:endParaRPr lang="es-CL" dirty="0"/>
          </a:p>
          <a:p>
            <a:r>
              <a:rPr lang="es-ES_tradnl" dirty="0"/>
              <a:t>                                                                                       </a:t>
            </a:r>
            <a:endParaRPr lang="es-CL" dirty="0"/>
          </a:p>
        </p:txBody>
      </p:sp>
    </p:spTree>
    <p:extLst>
      <p:ext uri="{BB962C8B-B14F-4D97-AF65-F5344CB8AC3E}">
        <p14:creationId xmlns:p14="http://schemas.microsoft.com/office/powerpoint/2010/main" val="2322900955"/>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9428</TotalTime>
  <Words>471</Words>
  <Application>Microsoft Office PowerPoint</Application>
  <PresentationFormat>Presentación en pantalla (4:3)</PresentationFormat>
  <Paragraphs>151</Paragraphs>
  <Slides>9</Slides>
  <Notes>9</Notes>
  <HiddenSlides>0</HiddenSlides>
  <MMClips>0</MMClips>
  <ScaleCrop>false</ScaleCrop>
  <HeadingPairs>
    <vt:vector size="4" baseType="variant">
      <vt:variant>
        <vt:lpstr>Tema</vt:lpstr>
      </vt:variant>
      <vt:variant>
        <vt:i4>3</vt:i4>
      </vt:variant>
      <vt:variant>
        <vt:lpstr>Títulos de diapositiva</vt:lpstr>
      </vt:variant>
      <vt:variant>
        <vt:i4>9</vt:i4>
      </vt:variant>
    </vt:vector>
  </HeadingPairs>
  <TitlesOfParts>
    <vt:vector size="12" baseType="lpstr">
      <vt:lpstr>Office Theme</vt:lpstr>
      <vt:lpstr>1_Office Theme</vt:lpstr>
      <vt:lpstr>2_Office Theme</vt:lpstr>
      <vt:lpstr>   ascensos           área remuneracional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Gabriel Badagnani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Jessica Soledad Cabezas Gonsalez</cp:lastModifiedBy>
  <cp:revision>439</cp:revision>
  <cp:lastPrinted>2013-08-21T18:56:54Z</cp:lastPrinted>
  <dcterms:created xsi:type="dcterms:W3CDTF">2011-11-11T11:53:42Z</dcterms:created>
  <dcterms:modified xsi:type="dcterms:W3CDTF">2013-08-23T15:05:08Z</dcterms:modified>
</cp:coreProperties>
</file>