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40"/>
  </p:notesMasterIdLst>
  <p:handoutMasterIdLst>
    <p:handoutMasterId r:id="rId41"/>
  </p:handoutMasterIdLst>
  <p:sldIdLst>
    <p:sldId id="256" r:id="rId4"/>
    <p:sldId id="500" r:id="rId5"/>
    <p:sldId id="529" r:id="rId6"/>
    <p:sldId id="528" r:id="rId7"/>
    <p:sldId id="550" r:id="rId8"/>
    <p:sldId id="507" r:id="rId9"/>
    <p:sldId id="501" r:id="rId10"/>
    <p:sldId id="530" r:id="rId11"/>
    <p:sldId id="535" r:id="rId12"/>
    <p:sldId id="534" r:id="rId13"/>
    <p:sldId id="531" r:id="rId14"/>
    <p:sldId id="532" r:id="rId15"/>
    <p:sldId id="533" r:id="rId16"/>
    <p:sldId id="536" r:id="rId17"/>
    <p:sldId id="537" r:id="rId18"/>
    <p:sldId id="538" r:id="rId19"/>
    <p:sldId id="545" r:id="rId20"/>
    <p:sldId id="546" r:id="rId21"/>
    <p:sldId id="547" r:id="rId22"/>
    <p:sldId id="539" r:id="rId23"/>
    <p:sldId id="549" r:id="rId24"/>
    <p:sldId id="544" r:id="rId25"/>
    <p:sldId id="551" r:id="rId26"/>
    <p:sldId id="552" r:id="rId27"/>
    <p:sldId id="553" r:id="rId28"/>
    <p:sldId id="554" r:id="rId29"/>
    <p:sldId id="541" r:id="rId30"/>
    <p:sldId id="540" r:id="rId31"/>
    <p:sldId id="542" r:id="rId32"/>
    <p:sldId id="543" r:id="rId33"/>
    <p:sldId id="484" r:id="rId34"/>
    <p:sldId id="521" r:id="rId35"/>
    <p:sldId id="519" r:id="rId36"/>
    <p:sldId id="556" r:id="rId37"/>
    <p:sldId id="555" r:id="rId38"/>
    <p:sldId id="348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5FA1"/>
    <a:srgbClr val="008080"/>
    <a:srgbClr val="748002"/>
    <a:srgbClr val="E10202"/>
    <a:srgbClr val="404040"/>
    <a:srgbClr val="808080"/>
    <a:srgbClr val="CCCCCC"/>
    <a:srgbClr val="E170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9002" autoAdjust="0"/>
  </p:normalViewPr>
  <p:slideViewPr>
    <p:cSldViewPr snapToObjects="1">
      <p:cViewPr>
        <p:scale>
          <a:sx n="80" d="100"/>
          <a:sy n="80" d="100"/>
        </p:scale>
        <p:origin x="-804" y="-78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BD517-1DEB-4591-BD60-269108C1AB36}" type="doc">
      <dgm:prSet loTypeId="urn:microsoft.com/office/officeart/2005/8/layout/arrow4" loCatId="process" qsTypeId="urn:microsoft.com/office/officeart/2005/8/quickstyle/3d2" qsCatId="3D" csTypeId="urn:microsoft.com/office/officeart/2005/8/colors/colorful2" csCatId="colorful" phldr="0"/>
      <dgm:spPr/>
      <dgm:t>
        <a:bodyPr/>
        <a:lstStyle/>
        <a:p>
          <a:endParaRPr lang="es-MX"/>
        </a:p>
      </dgm:t>
    </dgm:pt>
    <dgm:pt modelId="{5BA184F9-2599-44B3-A958-04EC2027A831}">
      <dgm:prSet phldrT="[Texto]" phldr="1"/>
      <dgm:spPr/>
      <dgm:t>
        <a:bodyPr/>
        <a:lstStyle/>
        <a:p>
          <a:endParaRPr lang="es-MX" dirty="0"/>
        </a:p>
      </dgm:t>
    </dgm:pt>
    <dgm:pt modelId="{A0D53A3B-0E4A-4A55-BE60-FDAA81B92537}" type="parTrans" cxnId="{7EEC7F46-0CA6-4BE8-B2DC-C1BB80F8408A}">
      <dgm:prSet/>
      <dgm:spPr/>
      <dgm:t>
        <a:bodyPr/>
        <a:lstStyle/>
        <a:p>
          <a:endParaRPr lang="es-MX"/>
        </a:p>
      </dgm:t>
    </dgm:pt>
    <dgm:pt modelId="{43C449E0-E616-47BB-9248-19B20AA38C41}" type="sibTrans" cxnId="{7EEC7F46-0CA6-4BE8-B2DC-C1BB80F8408A}">
      <dgm:prSet/>
      <dgm:spPr/>
      <dgm:t>
        <a:bodyPr/>
        <a:lstStyle/>
        <a:p>
          <a:endParaRPr lang="es-MX"/>
        </a:p>
      </dgm:t>
    </dgm:pt>
    <dgm:pt modelId="{B22AD373-336C-44B0-87C2-E5E0A2461924}">
      <dgm:prSet phldrT="[Texto]" phldr="1"/>
      <dgm:spPr/>
      <dgm:t>
        <a:bodyPr/>
        <a:lstStyle/>
        <a:p>
          <a:endParaRPr lang="es-MX"/>
        </a:p>
      </dgm:t>
    </dgm:pt>
    <dgm:pt modelId="{D44AF97F-6EBC-47BF-83DD-0928C3EF1023}" type="parTrans" cxnId="{BA415940-268A-4482-82C3-018239B85262}">
      <dgm:prSet/>
      <dgm:spPr/>
      <dgm:t>
        <a:bodyPr/>
        <a:lstStyle/>
        <a:p>
          <a:endParaRPr lang="es-MX"/>
        </a:p>
      </dgm:t>
    </dgm:pt>
    <dgm:pt modelId="{38B36C9D-8D8F-4AB3-B1F2-FAC5E6C19EA6}" type="sibTrans" cxnId="{BA415940-268A-4482-82C3-018239B85262}">
      <dgm:prSet/>
      <dgm:spPr/>
      <dgm:t>
        <a:bodyPr/>
        <a:lstStyle/>
        <a:p>
          <a:endParaRPr lang="es-MX"/>
        </a:p>
      </dgm:t>
    </dgm:pt>
    <dgm:pt modelId="{6A00280B-1BB5-4E7A-B5A5-3B23FFB187DD}" type="pres">
      <dgm:prSet presAssocID="{639BD517-1DEB-4591-BD60-269108C1AB3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A244356-602B-4AF4-8953-27B815AB94E4}" type="pres">
      <dgm:prSet presAssocID="{5BA184F9-2599-44B3-A958-04EC2027A831}" presName="upArrow" presStyleLbl="node1" presStyleIdx="0" presStyleCnt="2"/>
      <dgm:spPr/>
    </dgm:pt>
    <dgm:pt modelId="{0D13B950-DB0F-4CF2-83C4-3F600685469B}" type="pres">
      <dgm:prSet presAssocID="{5BA184F9-2599-44B3-A958-04EC2027A83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48F6BB-050B-44EE-9D8E-DA0E2FD11C75}" type="pres">
      <dgm:prSet presAssocID="{B22AD373-336C-44B0-87C2-E5E0A2461924}" presName="downArrow" presStyleLbl="node1" presStyleIdx="1" presStyleCnt="2"/>
      <dgm:spPr/>
    </dgm:pt>
    <dgm:pt modelId="{DA529503-CE8F-4D57-AB6E-D8E4C78772B1}" type="pres">
      <dgm:prSet presAssocID="{B22AD373-336C-44B0-87C2-E5E0A246192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A415940-268A-4482-82C3-018239B85262}" srcId="{639BD517-1DEB-4591-BD60-269108C1AB36}" destId="{B22AD373-336C-44B0-87C2-E5E0A2461924}" srcOrd="1" destOrd="0" parTransId="{D44AF97F-6EBC-47BF-83DD-0928C3EF1023}" sibTransId="{38B36C9D-8D8F-4AB3-B1F2-FAC5E6C19EA6}"/>
    <dgm:cxn modelId="{38C003B6-C660-4BB7-AEC5-51A50AA594C3}" type="presOf" srcId="{639BD517-1DEB-4591-BD60-269108C1AB36}" destId="{6A00280B-1BB5-4E7A-B5A5-3B23FFB187DD}" srcOrd="0" destOrd="0" presId="urn:microsoft.com/office/officeart/2005/8/layout/arrow4"/>
    <dgm:cxn modelId="{3BFD0441-219C-45C6-944F-92B717BBC252}" type="presOf" srcId="{B22AD373-336C-44B0-87C2-E5E0A2461924}" destId="{DA529503-CE8F-4D57-AB6E-D8E4C78772B1}" srcOrd="0" destOrd="0" presId="urn:microsoft.com/office/officeart/2005/8/layout/arrow4"/>
    <dgm:cxn modelId="{CC08205D-183A-4B85-B057-C754F4E409D2}" type="presOf" srcId="{5BA184F9-2599-44B3-A958-04EC2027A831}" destId="{0D13B950-DB0F-4CF2-83C4-3F600685469B}" srcOrd="0" destOrd="0" presId="urn:microsoft.com/office/officeart/2005/8/layout/arrow4"/>
    <dgm:cxn modelId="{7EEC7F46-0CA6-4BE8-B2DC-C1BB80F8408A}" srcId="{639BD517-1DEB-4591-BD60-269108C1AB36}" destId="{5BA184F9-2599-44B3-A958-04EC2027A831}" srcOrd="0" destOrd="0" parTransId="{A0D53A3B-0E4A-4A55-BE60-FDAA81B92537}" sibTransId="{43C449E0-E616-47BB-9248-19B20AA38C41}"/>
    <dgm:cxn modelId="{2C8BEA80-9F77-415A-8F0C-9C13D2A76D9F}" type="presParOf" srcId="{6A00280B-1BB5-4E7A-B5A5-3B23FFB187DD}" destId="{1A244356-602B-4AF4-8953-27B815AB94E4}" srcOrd="0" destOrd="0" presId="urn:microsoft.com/office/officeart/2005/8/layout/arrow4"/>
    <dgm:cxn modelId="{F93A1BE9-C4B6-457E-8507-6EF466D48324}" type="presParOf" srcId="{6A00280B-1BB5-4E7A-B5A5-3B23FFB187DD}" destId="{0D13B950-DB0F-4CF2-83C4-3F600685469B}" srcOrd="1" destOrd="0" presId="urn:microsoft.com/office/officeart/2005/8/layout/arrow4"/>
    <dgm:cxn modelId="{AF137F58-1E6A-4D32-9C27-A88CAEE862DB}" type="presParOf" srcId="{6A00280B-1BB5-4E7A-B5A5-3B23FFB187DD}" destId="{4748F6BB-050B-44EE-9D8E-DA0E2FD11C75}" srcOrd="2" destOrd="0" presId="urn:microsoft.com/office/officeart/2005/8/layout/arrow4"/>
    <dgm:cxn modelId="{15B76E67-2291-4446-8375-A402288EEE36}" type="presParOf" srcId="{6A00280B-1BB5-4E7A-B5A5-3B23FFB187DD}" destId="{DA529503-CE8F-4D57-AB6E-D8E4C78772B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F8684-7E44-457A-B16F-2828232FDDE7}" type="doc">
      <dgm:prSet loTypeId="urn:microsoft.com/office/officeart/2005/8/layout/list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25EBF46-1403-4FDA-BD22-CFEC70F47924}">
      <dgm:prSet phldrT="[Texto]"/>
      <dgm:spPr/>
      <dgm:t>
        <a:bodyPr/>
        <a:lstStyle/>
        <a:p>
          <a:r>
            <a:rPr lang="es-ES" dirty="0" smtClean="0"/>
            <a:t>PRESUPUESTO SUBTITULO 21</a:t>
          </a:r>
          <a:endParaRPr lang="es-ES" dirty="0"/>
        </a:p>
      </dgm:t>
    </dgm:pt>
    <dgm:pt modelId="{0336D7AC-CDDE-4925-A187-1A5D2D4CBC9C}" type="parTrans" cxnId="{108AB4E5-8723-4027-8B9D-2A7F2BA71CF4}">
      <dgm:prSet/>
      <dgm:spPr/>
      <dgm:t>
        <a:bodyPr/>
        <a:lstStyle/>
        <a:p>
          <a:endParaRPr lang="es-ES"/>
        </a:p>
      </dgm:t>
    </dgm:pt>
    <dgm:pt modelId="{C147696D-9ECD-4E1C-87F8-C4188CC8765E}" type="sibTrans" cxnId="{108AB4E5-8723-4027-8B9D-2A7F2BA71CF4}">
      <dgm:prSet/>
      <dgm:spPr/>
      <dgm:t>
        <a:bodyPr/>
        <a:lstStyle/>
        <a:p>
          <a:endParaRPr lang="es-ES"/>
        </a:p>
      </dgm:t>
    </dgm:pt>
    <dgm:pt modelId="{A05CFCD9-1EB2-4C10-98E3-176D4ED304A5}" type="pres">
      <dgm:prSet presAssocID="{AACF8684-7E44-457A-B16F-2828232FDD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C11BEA-7F4F-466D-8CD5-3AD69058E3DD}" type="pres">
      <dgm:prSet presAssocID="{C25EBF46-1403-4FDA-BD22-CFEC70F47924}" presName="parentLin" presStyleCnt="0"/>
      <dgm:spPr/>
    </dgm:pt>
    <dgm:pt modelId="{C24A1C56-D8BC-430C-8C32-27F0DEB943F3}" type="pres">
      <dgm:prSet presAssocID="{C25EBF46-1403-4FDA-BD22-CFEC70F47924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85A2082C-778A-47AE-A088-E34571BC2698}" type="pres">
      <dgm:prSet presAssocID="{C25EBF46-1403-4FDA-BD22-CFEC70F479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48B9CA-4A9D-4D6B-805C-7DA00192D363}" type="pres">
      <dgm:prSet presAssocID="{C25EBF46-1403-4FDA-BD22-CFEC70F47924}" presName="negativeSpace" presStyleCnt="0"/>
      <dgm:spPr/>
    </dgm:pt>
    <dgm:pt modelId="{53B709C1-47C2-4955-9C44-DF1FEAAB7460}" type="pres">
      <dgm:prSet presAssocID="{C25EBF46-1403-4FDA-BD22-CFEC70F4792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00F1B13-4BFB-4950-A764-1229AFA7A056}" type="presOf" srcId="{C25EBF46-1403-4FDA-BD22-CFEC70F47924}" destId="{C24A1C56-D8BC-430C-8C32-27F0DEB943F3}" srcOrd="0" destOrd="0" presId="urn:microsoft.com/office/officeart/2005/8/layout/list1"/>
    <dgm:cxn modelId="{108AB4E5-8723-4027-8B9D-2A7F2BA71CF4}" srcId="{AACF8684-7E44-457A-B16F-2828232FDDE7}" destId="{C25EBF46-1403-4FDA-BD22-CFEC70F47924}" srcOrd="0" destOrd="0" parTransId="{0336D7AC-CDDE-4925-A187-1A5D2D4CBC9C}" sibTransId="{C147696D-9ECD-4E1C-87F8-C4188CC8765E}"/>
    <dgm:cxn modelId="{5EF75F91-1A56-4DC8-A8C9-E27920E9E36B}" type="presOf" srcId="{C25EBF46-1403-4FDA-BD22-CFEC70F47924}" destId="{85A2082C-778A-47AE-A088-E34571BC2698}" srcOrd="1" destOrd="0" presId="urn:microsoft.com/office/officeart/2005/8/layout/list1"/>
    <dgm:cxn modelId="{80444DE3-9D70-425A-8EA2-88B480726642}" type="presOf" srcId="{AACF8684-7E44-457A-B16F-2828232FDDE7}" destId="{A05CFCD9-1EB2-4C10-98E3-176D4ED304A5}" srcOrd="0" destOrd="0" presId="urn:microsoft.com/office/officeart/2005/8/layout/list1"/>
    <dgm:cxn modelId="{BF611F8C-CB7F-43F0-947A-7457A10B89D3}" type="presParOf" srcId="{A05CFCD9-1EB2-4C10-98E3-176D4ED304A5}" destId="{2EC11BEA-7F4F-466D-8CD5-3AD69058E3DD}" srcOrd="0" destOrd="0" presId="urn:microsoft.com/office/officeart/2005/8/layout/list1"/>
    <dgm:cxn modelId="{AAB21F75-0EFE-4124-B99B-AA6E5056433E}" type="presParOf" srcId="{2EC11BEA-7F4F-466D-8CD5-3AD69058E3DD}" destId="{C24A1C56-D8BC-430C-8C32-27F0DEB943F3}" srcOrd="0" destOrd="0" presId="urn:microsoft.com/office/officeart/2005/8/layout/list1"/>
    <dgm:cxn modelId="{82CAF17F-C9E9-48BE-8687-0A0E41E3F2C1}" type="presParOf" srcId="{2EC11BEA-7F4F-466D-8CD5-3AD69058E3DD}" destId="{85A2082C-778A-47AE-A088-E34571BC2698}" srcOrd="1" destOrd="0" presId="urn:microsoft.com/office/officeart/2005/8/layout/list1"/>
    <dgm:cxn modelId="{B2823149-4358-4500-936D-19DE662645D3}" type="presParOf" srcId="{A05CFCD9-1EB2-4C10-98E3-176D4ED304A5}" destId="{C948B9CA-4A9D-4D6B-805C-7DA00192D363}" srcOrd="1" destOrd="0" presId="urn:microsoft.com/office/officeart/2005/8/layout/list1"/>
    <dgm:cxn modelId="{48E1A2AD-978B-426C-AEC3-423676A3B687}" type="presParOf" srcId="{A05CFCD9-1EB2-4C10-98E3-176D4ED304A5}" destId="{53B709C1-47C2-4955-9C44-DF1FEAAB746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F8684-7E44-457A-B16F-2828232FDDE7}" type="doc">
      <dgm:prSet loTypeId="urn:microsoft.com/office/officeart/2005/8/layout/list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25EBF46-1403-4FDA-BD22-CFEC70F47924}">
      <dgm:prSet phldrT="[Texto]"/>
      <dgm:spPr/>
      <dgm:t>
        <a:bodyPr/>
        <a:lstStyle/>
        <a:p>
          <a:r>
            <a:rPr lang="es-ES" dirty="0" smtClean="0"/>
            <a:t>GLOSAS </a:t>
          </a:r>
          <a:endParaRPr lang="es-ES" dirty="0"/>
        </a:p>
      </dgm:t>
    </dgm:pt>
    <dgm:pt modelId="{0336D7AC-CDDE-4925-A187-1A5D2D4CBC9C}" type="parTrans" cxnId="{108AB4E5-8723-4027-8B9D-2A7F2BA71CF4}">
      <dgm:prSet/>
      <dgm:spPr/>
      <dgm:t>
        <a:bodyPr/>
        <a:lstStyle/>
        <a:p>
          <a:endParaRPr lang="es-ES"/>
        </a:p>
      </dgm:t>
    </dgm:pt>
    <dgm:pt modelId="{C147696D-9ECD-4E1C-87F8-C4188CC8765E}" type="sibTrans" cxnId="{108AB4E5-8723-4027-8B9D-2A7F2BA71CF4}">
      <dgm:prSet/>
      <dgm:spPr/>
      <dgm:t>
        <a:bodyPr/>
        <a:lstStyle/>
        <a:p>
          <a:endParaRPr lang="es-ES"/>
        </a:p>
      </dgm:t>
    </dgm:pt>
    <dgm:pt modelId="{A05CFCD9-1EB2-4C10-98E3-176D4ED304A5}" type="pres">
      <dgm:prSet presAssocID="{AACF8684-7E44-457A-B16F-2828232FDD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C11BEA-7F4F-466D-8CD5-3AD69058E3DD}" type="pres">
      <dgm:prSet presAssocID="{C25EBF46-1403-4FDA-BD22-CFEC70F47924}" presName="parentLin" presStyleCnt="0"/>
      <dgm:spPr/>
    </dgm:pt>
    <dgm:pt modelId="{C24A1C56-D8BC-430C-8C32-27F0DEB943F3}" type="pres">
      <dgm:prSet presAssocID="{C25EBF46-1403-4FDA-BD22-CFEC70F47924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85A2082C-778A-47AE-A088-E34571BC2698}" type="pres">
      <dgm:prSet presAssocID="{C25EBF46-1403-4FDA-BD22-CFEC70F47924}" presName="parentText" presStyleLbl="node1" presStyleIdx="0" presStyleCnt="1" custScaleX="69507" custScaleY="51211" custLinFactNeighborX="-99923" custLinFactNeighborY="-752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48B9CA-4A9D-4D6B-805C-7DA00192D363}" type="pres">
      <dgm:prSet presAssocID="{C25EBF46-1403-4FDA-BD22-CFEC70F47924}" presName="negativeSpace" presStyleCnt="0"/>
      <dgm:spPr/>
    </dgm:pt>
    <dgm:pt modelId="{53B709C1-47C2-4955-9C44-DF1FEAAB7460}" type="pres">
      <dgm:prSet presAssocID="{C25EBF46-1403-4FDA-BD22-CFEC70F4792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D655593-43FD-4F9B-8DFA-FD9212C61914}" type="presOf" srcId="{AACF8684-7E44-457A-B16F-2828232FDDE7}" destId="{A05CFCD9-1EB2-4C10-98E3-176D4ED304A5}" srcOrd="0" destOrd="0" presId="urn:microsoft.com/office/officeart/2005/8/layout/list1"/>
    <dgm:cxn modelId="{51B57DE3-5D6A-44F8-8DD6-F91958BC7F2F}" type="presOf" srcId="{C25EBF46-1403-4FDA-BD22-CFEC70F47924}" destId="{85A2082C-778A-47AE-A088-E34571BC2698}" srcOrd="1" destOrd="0" presId="urn:microsoft.com/office/officeart/2005/8/layout/list1"/>
    <dgm:cxn modelId="{108AB4E5-8723-4027-8B9D-2A7F2BA71CF4}" srcId="{AACF8684-7E44-457A-B16F-2828232FDDE7}" destId="{C25EBF46-1403-4FDA-BD22-CFEC70F47924}" srcOrd="0" destOrd="0" parTransId="{0336D7AC-CDDE-4925-A187-1A5D2D4CBC9C}" sibTransId="{C147696D-9ECD-4E1C-87F8-C4188CC8765E}"/>
    <dgm:cxn modelId="{70EC1270-DAE4-41A8-AE8C-108AF47C7471}" type="presOf" srcId="{C25EBF46-1403-4FDA-BD22-CFEC70F47924}" destId="{C24A1C56-D8BC-430C-8C32-27F0DEB943F3}" srcOrd="0" destOrd="0" presId="urn:microsoft.com/office/officeart/2005/8/layout/list1"/>
    <dgm:cxn modelId="{119F8C0E-A89A-42F1-917B-A663B21C19BA}" type="presParOf" srcId="{A05CFCD9-1EB2-4C10-98E3-176D4ED304A5}" destId="{2EC11BEA-7F4F-466D-8CD5-3AD69058E3DD}" srcOrd="0" destOrd="0" presId="urn:microsoft.com/office/officeart/2005/8/layout/list1"/>
    <dgm:cxn modelId="{0531C698-0103-4DCD-BC58-5A0B75FBC1F6}" type="presParOf" srcId="{2EC11BEA-7F4F-466D-8CD5-3AD69058E3DD}" destId="{C24A1C56-D8BC-430C-8C32-27F0DEB943F3}" srcOrd="0" destOrd="0" presId="urn:microsoft.com/office/officeart/2005/8/layout/list1"/>
    <dgm:cxn modelId="{8D71FC65-5C74-4241-98D0-CC721EB33C71}" type="presParOf" srcId="{2EC11BEA-7F4F-466D-8CD5-3AD69058E3DD}" destId="{85A2082C-778A-47AE-A088-E34571BC2698}" srcOrd="1" destOrd="0" presId="urn:microsoft.com/office/officeart/2005/8/layout/list1"/>
    <dgm:cxn modelId="{E5186E25-F083-4A04-96C3-46A028D9A2D4}" type="presParOf" srcId="{A05CFCD9-1EB2-4C10-98E3-176D4ED304A5}" destId="{C948B9CA-4A9D-4D6B-805C-7DA00192D363}" srcOrd="1" destOrd="0" presId="urn:microsoft.com/office/officeart/2005/8/layout/list1"/>
    <dgm:cxn modelId="{2F56832E-1316-4250-8BD4-737BF10B1AEC}" type="presParOf" srcId="{A05CFCD9-1EB2-4C10-98E3-176D4ED304A5}" destId="{53B709C1-47C2-4955-9C44-DF1FEAAB746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AE90A-7721-4CB5-A569-B3D960564F91}" type="doc">
      <dgm:prSet loTypeId="urn:microsoft.com/office/officeart/2005/8/layout/list1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s-CL"/>
        </a:p>
      </dgm:t>
    </dgm:pt>
    <dgm:pt modelId="{669264D8-F83D-4121-877E-1370C1E27FA5}">
      <dgm:prSet phldrT="[Texto]" custT="1"/>
      <dgm:spPr/>
      <dgm:t>
        <a:bodyPr/>
        <a:lstStyle/>
        <a:p>
          <a:pPr algn="ctr"/>
          <a:r>
            <a:rPr lang="es-ES_tradnl" sz="2400" b="1" dirty="0" smtClean="0"/>
            <a:t>CONTROL DE CARGOS</a:t>
          </a:r>
          <a:endParaRPr lang="es-CL" sz="2400" b="1" dirty="0"/>
        </a:p>
      </dgm:t>
    </dgm:pt>
    <dgm:pt modelId="{180D69C2-C225-4651-80EF-A25D16477B80}" type="parTrans" cxnId="{255A6EE1-FD97-46B6-A5F0-B2D77880E989}">
      <dgm:prSet/>
      <dgm:spPr/>
      <dgm:t>
        <a:bodyPr/>
        <a:lstStyle/>
        <a:p>
          <a:endParaRPr lang="es-CL"/>
        </a:p>
      </dgm:t>
    </dgm:pt>
    <dgm:pt modelId="{4A1D366F-AC38-4119-A96E-16997C996562}" type="sibTrans" cxnId="{255A6EE1-FD97-46B6-A5F0-B2D77880E989}">
      <dgm:prSet/>
      <dgm:spPr/>
      <dgm:t>
        <a:bodyPr/>
        <a:lstStyle/>
        <a:p>
          <a:endParaRPr lang="es-CL"/>
        </a:p>
      </dgm:t>
    </dgm:pt>
    <dgm:pt modelId="{25AE2FDD-3427-44C0-9235-6DC10CF24259}" type="pres">
      <dgm:prSet presAssocID="{B21AE90A-7721-4CB5-A569-B3D960564F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821198-1871-44CF-9F20-251F4CE3691E}" type="pres">
      <dgm:prSet presAssocID="{669264D8-F83D-4121-877E-1370C1E27FA5}" presName="parentLin" presStyleCnt="0"/>
      <dgm:spPr/>
      <dgm:t>
        <a:bodyPr/>
        <a:lstStyle/>
        <a:p>
          <a:endParaRPr lang="es-CL"/>
        </a:p>
      </dgm:t>
    </dgm:pt>
    <dgm:pt modelId="{B1F84EBA-0FDE-4F55-B31D-7790BF5F90C5}" type="pres">
      <dgm:prSet presAssocID="{669264D8-F83D-4121-877E-1370C1E27FA5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490B18DD-7579-4738-8A49-745538159A37}" type="pres">
      <dgm:prSet presAssocID="{669264D8-F83D-4121-877E-1370C1E27FA5}" presName="parentText" presStyleLbl="node1" presStyleIdx="0" presStyleCnt="1" custScaleX="128196" custScaleY="7251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D23521-4A00-4446-8F75-80C79ADEAF96}" type="pres">
      <dgm:prSet presAssocID="{669264D8-F83D-4121-877E-1370C1E27FA5}" presName="negativeSpace" presStyleCnt="0"/>
      <dgm:spPr/>
      <dgm:t>
        <a:bodyPr/>
        <a:lstStyle/>
        <a:p>
          <a:endParaRPr lang="es-CL"/>
        </a:p>
      </dgm:t>
    </dgm:pt>
    <dgm:pt modelId="{4DECA39B-0746-4B62-9D47-FD289AC861AC}" type="pres">
      <dgm:prSet presAssocID="{669264D8-F83D-4121-877E-1370C1E27FA5}" presName="childText" presStyleLbl="conFgAcc1" presStyleIdx="0" presStyleCnt="1" custScaleY="674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C834822-EFC5-4163-8DC9-DED4F9B4ED89}" type="presOf" srcId="{B21AE90A-7721-4CB5-A569-B3D960564F91}" destId="{25AE2FDD-3427-44C0-9235-6DC10CF24259}" srcOrd="0" destOrd="0" presId="urn:microsoft.com/office/officeart/2005/8/layout/list1"/>
    <dgm:cxn modelId="{5B55E7A1-78F1-42B6-8FAB-C286820C61D9}" type="presOf" srcId="{669264D8-F83D-4121-877E-1370C1E27FA5}" destId="{490B18DD-7579-4738-8A49-745538159A37}" srcOrd="1" destOrd="0" presId="urn:microsoft.com/office/officeart/2005/8/layout/list1"/>
    <dgm:cxn modelId="{1100FB17-4A5F-41BB-BDD5-2E666A85D008}" type="presOf" srcId="{669264D8-F83D-4121-877E-1370C1E27FA5}" destId="{B1F84EBA-0FDE-4F55-B31D-7790BF5F90C5}" srcOrd="0" destOrd="0" presId="urn:microsoft.com/office/officeart/2005/8/layout/list1"/>
    <dgm:cxn modelId="{255A6EE1-FD97-46B6-A5F0-B2D77880E989}" srcId="{B21AE90A-7721-4CB5-A569-B3D960564F91}" destId="{669264D8-F83D-4121-877E-1370C1E27FA5}" srcOrd="0" destOrd="0" parTransId="{180D69C2-C225-4651-80EF-A25D16477B80}" sibTransId="{4A1D366F-AC38-4119-A96E-16997C996562}"/>
    <dgm:cxn modelId="{B651A93D-2C03-4ACD-BB40-FBE4463E8C92}" type="presParOf" srcId="{25AE2FDD-3427-44C0-9235-6DC10CF24259}" destId="{7A821198-1871-44CF-9F20-251F4CE3691E}" srcOrd="0" destOrd="0" presId="urn:microsoft.com/office/officeart/2005/8/layout/list1"/>
    <dgm:cxn modelId="{CEF6E4C2-6484-4908-B709-E1ED93884150}" type="presParOf" srcId="{7A821198-1871-44CF-9F20-251F4CE3691E}" destId="{B1F84EBA-0FDE-4F55-B31D-7790BF5F90C5}" srcOrd="0" destOrd="0" presId="urn:microsoft.com/office/officeart/2005/8/layout/list1"/>
    <dgm:cxn modelId="{1E286A84-A60F-49C5-9673-38623226F938}" type="presParOf" srcId="{7A821198-1871-44CF-9F20-251F4CE3691E}" destId="{490B18DD-7579-4738-8A49-745538159A37}" srcOrd="1" destOrd="0" presId="urn:microsoft.com/office/officeart/2005/8/layout/list1"/>
    <dgm:cxn modelId="{FA52169A-67F0-4040-8400-88085EFB3615}" type="presParOf" srcId="{25AE2FDD-3427-44C0-9235-6DC10CF24259}" destId="{59D23521-4A00-4446-8F75-80C79ADEAF96}" srcOrd="1" destOrd="0" presId="urn:microsoft.com/office/officeart/2005/8/layout/list1"/>
    <dgm:cxn modelId="{F8D0470B-BFE2-452A-98D2-2901E64B839C}" type="presParOf" srcId="{25AE2FDD-3427-44C0-9235-6DC10CF24259}" destId="{4DECA39B-0746-4B62-9D47-FD289AC861A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244356-602B-4AF4-8953-27B815AB94E4}">
      <dsp:nvSpPr>
        <dsp:cNvPr id="0" name=""/>
        <dsp:cNvSpPr/>
      </dsp:nvSpPr>
      <dsp:spPr>
        <a:xfrm>
          <a:off x="4497" y="0"/>
          <a:ext cx="2698480" cy="2172461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13B950-DB0F-4CF2-83C4-3F600685469B}">
      <dsp:nvSpPr>
        <dsp:cNvPr id="0" name=""/>
        <dsp:cNvSpPr/>
      </dsp:nvSpPr>
      <dsp:spPr>
        <a:xfrm>
          <a:off x="2783932" y="0"/>
          <a:ext cx="4579239" cy="217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2783932" y="0"/>
        <a:ext cx="4579239" cy="2172461"/>
      </dsp:txXfrm>
    </dsp:sp>
    <dsp:sp modelId="{4748F6BB-050B-44EE-9D8E-DA0E2FD11C75}">
      <dsp:nvSpPr>
        <dsp:cNvPr id="0" name=""/>
        <dsp:cNvSpPr/>
      </dsp:nvSpPr>
      <dsp:spPr>
        <a:xfrm>
          <a:off x="814041" y="2353500"/>
          <a:ext cx="2698480" cy="2172461"/>
        </a:xfrm>
        <a:prstGeom prst="downArrow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529503-CE8F-4D57-AB6E-D8E4C78772B1}">
      <dsp:nvSpPr>
        <dsp:cNvPr id="0" name=""/>
        <dsp:cNvSpPr/>
      </dsp:nvSpPr>
      <dsp:spPr>
        <a:xfrm>
          <a:off x="3593476" y="2353500"/>
          <a:ext cx="4579239" cy="217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/>
        </a:p>
      </dsp:txBody>
      <dsp:txXfrm>
        <a:off x="3593476" y="2353500"/>
        <a:ext cx="4579239" cy="21724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B709C1-47C2-4955-9C44-DF1FEAAB7460}">
      <dsp:nvSpPr>
        <dsp:cNvPr id="0" name=""/>
        <dsp:cNvSpPr/>
      </dsp:nvSpPr>
      <dsp:spPr>
        <a:xfrm>
          <a:off x="0" y="2085501"/>
          <a:ext cx="8177213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2082C-778A-47AE-A088-E34571BC2698}">
      <dsp:nvSpPr>
        <dsp:cNvPr id="0" name=""/>
        <dsp:cNvSpPr/>
      </dsp:nvSpPr>
      <dsp:spPr>
        <a:xfrm>
          <a:off x="408860" y="1583661"/>
          <a:ext cx="5724049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355" tIns="0" rIns="216355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PRESUPUESTO SUBTITULO 21</a:t>
          </a:r>
          <a:endParaRPr lang="es-ES" sz="3400" kern="1200" dirty="0"/>
        </a:p>
      </dsp:txBody>
      <dsp:txXfrm>
        <a:off x="408860" y="1583661"/>
        <a:ext cx="5724049" cy="10036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B709C1-47C2-4955-9C44-DF1FEAAB7460}">
      <dsp:nvSpPr>
        <dsp:cNvPr id="0" name=""/>
        <dsp:cNvSpPr/>
      </dsp:nvSpPr>
      <dsp:spPr>
        <a:xfrm>
          <a:off x="0" y="1455599"/>
          <a:ext cx="8177213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2082C-778A-47AE-A088-E34571BC2698}">
      <dsp:nvSpPr>
        <dsp:cNvPr id="0" name=""/>
        <dsp:cNvSpPr/>
      </dsp:nvSpPr>
      <dsp:spPr>
        <a:xfrm>
          <a:off x="314" y="1287972"/>
          <a:ext cx="3978614" cy="982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355" tIns="0" rIns="216355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GLOSAS </a:t>
          </a:r>
          <a:endParaRPr lang="es-ES" sz="6500" kern="1200" dirty="0"/>
        </a:p>
      </dsp:txBody>
      <dsp:txXfrm>
        <a:off x="314" y="1287972"/>
        <a:ext cx="3978614" cy="9826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CA39B-0746-4B62-9D47-FD289AC861AC}">
      <dsp:nvSpPr>
        <dsp:cNvPr id="0" name=""/>
        <dsp:cNvSpPr/>
      </dsp:nvSpPr>
      <dsp:spPr>
        <a:xfrm>
          <a:off x="0" y="1926837"/>
          <a:ext cx="8177213" cy="110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B18DD-7579-4738-8A49-745538159A37}">
      <dsp:nvSpPr>
        <dsp:cNvPr id="0" name=""/>
        <dsp:cNvSpPr/>
      </dsp:nvSpPr>
      <dsp:spPr>
        <a:xfrm>
          <a:off x="408860" y="1494800"/>
          <a:ext cx="7338001" cy="1391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355" tIns="0" rIns="21635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/>
            <a:t>CONTROL DE CARGOS</a:t>
          </a:r>
          <a:endParaRPr lang="es-CL" sz="2400" b="1" kern="1200" dirty="0"/>
        </a:p>
      </dsp:txBody>
      <dsp:txXfrm>
        <a:off x="408860" y="1494800"/>
        <a:ext cx="7338001" cy="1391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0FD71999-8538-49F4-A9CB-185EE2CC0E5E}" type="datetime1">
              <a:rPr lang="es-ES_tradnl"/>
              <a:pPr>
                <a:defRPr/>
              </a:pPr>
              <a:t>16/05/2014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C053AD4-DBCF-4166-8FF8-5CB0AD683CF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82872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336593C6-E6F8-4A50-A418-53E7519FBD52}" type="datetime1">
              <a:rPr lang="en-US"/>
              <a:pPr>
                <a:defRPr/>
              </a:pPr>
              <a:t>5/16/2014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33" tIns="46067" rIns="92133" bIns="4606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2BCDC64-8784-4255-90BF-BF29B55906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5525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MX" smtClean="0">
              <a:ea typeface="ヒラギノ角ゴ Pro W3"/>
              <a:cs typeface="ヒラギノ角ゴ Pro W3"/>
            </a:endParaRPr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76ECCB9-6345-4D11-B059-B9CC4FE7EDEB}" type="slidenum">
              <a:rPr lang="en-US" altLang="es-MX" smtClean="0">
                <a:latin typeface="Calibri" pitchFamily="34" charset="0"/>
              </a:rPr>
              <a:pPr/>
              <a:t>1</a:t>
            </a:fld>
            <a:endParaRPr lang="en-US" altLang="es-MX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MX" smtClean="0">
              <a:ea typeface="ヒラギノ角ゴ Pro W3"/>
              <a:cs typeface="ヒラギノ角ゴ Pro W3"/>
            </a:endParaRPr>
          </a:p>
        </p:txBody>
      </p:sp>
      <p:sp>
        <p:nvSpPr>
          <p:cNvPr id="7577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3" tIns="46067" rIns="92133" bIns="46067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DE4EF884-3A7F-477F-872D-0430DC482CAD}" type="slidenum">
              <a:rPr lang="en-US" altLang="es-MX" sz="1200">
                <a:latin typeface="Calibri" pitchFamily="34" charset="0"/>
              </a:rPr>
              <a:pPr algn="r"/>
              <a:t>36</a:t>
            </a:fld>
            <a:endParaRPr lang="en-US" altLang="es-MX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744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5E282-621E-4EBF-994E-30C0EC0A25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70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E6F2-69E2-40DD-84ED-466B5E266EE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48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8CBB-5A0A-4220-831C-29D81387E8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115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D279-E79F-41E0-9258-9369ECA6EC5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616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B3BC-DBED-4426-A974-27910717342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2746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527B-27A4-4399-ACEC-464E9623E8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3586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9C6C-9A20-4CAD-B82D-731ACE3F59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89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551C5EEF-0FA6-4565-AAA5-7F9D1C1FBF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2221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AA60F2A6-638F-4940-9612-1227A2A9F4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725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BD4E2A7-63C8-4EB2-9E73-8F7BB4C1BF3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667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04129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A98022E0-A708-411F-8BD6-0F65769F0DC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78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295992D6-F174-4B16-86D9-B1FCF7ED710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8628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EABD4BEE-A38B-4952-A6CA-125AF79CF3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059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250FF61B-1B53-4E8C-9410-66F2C5E204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4117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AEFE5A23-0850-4D1F-AC60-87E86E85F3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0465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CF1B14CB-A1A6-4085-83B3-8BAF79C9CC2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151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FE72D540-447C-44FA-9B0C-F8C7377D736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9141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7FF536AE-2040-4803-BB9A-D0DBE18C34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735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594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986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036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5926-B511-47D3-B2F5-07E033A4FD3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31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3175"/>
            <a:ext cx="652145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 userDrawn="1"/>
        </p:nvSpPr>
        <p:spPr bwMode="auto">
          <a:xfrm>
            <a:off x="482600" y="69850"/>
            <a:ext cx="2994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E844-F433-4D44-A6C1-F1EF9C63AA6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042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6CA04-B04D-4BD0-8B07-E13BE2AA32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48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6DB8-8D51-4802-9FF7-45E61BB2215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32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A2F0-568B-48F5-9C86-6E4631E2200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025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\\localhost\Users\CDEB\Pictures\1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file:///\\localhost\Users\CDEB\Pictures\3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file:///\\localhost\Users\CDEB\Desktop\logoMINSAL.jpg" TargetMode="Externa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text styles</a:t>
            </a:r>
          </a:p>
          <a:p>
            <a:pPr lvl="1"/>
            <a:r>
              <a:rPr lang="en-US" altLang="es-MX" smtClean="0"/>
              <a:t>Second level</a:t>
            </a:r>
          </a:p>
          <a:p>
            <a:pPr lvl="2"/>
            <a:r>
              <a:rPr lang="en-US" altLang="es-MX" smtClean="0"/>
              <a:t>Third level</a:t>
            </a:r>
          </a:p>
          <a:p>
            <a:pPr lvl="3"/>
            <a:r>
              <a:rPr lang="en-US" altLang="es-MX" smtClean="0"/>
              <a:t>Fourth level</a:t>
            </a:r>
          </a:p>
          <a:p>
            <a:pPr lvl="4"/>
            <a:r>
              <a:rPr lang="en-US" altLang="es-MX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099E07BC-863F-4AB6-9DFB-6CD58683823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s-ES_tradnl" sz="1000" smtClean="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1" r:id="rId4"/>
    <p:sldLayoutId id="2147483696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7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459" name="logoMINSAL.jpg" descr="/Users/CDEB/Desktop/logoMINSAL.jpg"/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4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93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res.gob.cl/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 txBox="1">
            <a:spLocks/>
          </p:cNvSpPr>
          <p:nvPr/>
        </p:nvSpPr>
        <p:spPr bwMode="auto">
          <a:xfrm>
            <a:off x="1042988" y="1600200"/>
            <a:ext cx="69135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s-ES_tradnl" altLang="es-MX" sz="2800" b="1" dirty="0">
                <a:solidFill>
                  <a:srgbClr val="FFFFFF"/>
                </a:solidFill>
                <a:latin typeface="Verdana" pitchFamily="34" charset="0"/>
                <a:sym typeface="Verdana Bold"/>
              </a:rPr>
              <a:t>CONTROL DE </a:t>
            </a:r>
            <a:r>
              <a:rPr lang="es-ES_tradnl" altLang="es-MX" sz="2800" b="1" dirty="0" smtClean="0">
                <a:solidFill>
                  <a:srgbClr val="FFFFFF"/>
                </a:solidFill>
                <a:latin typeface="Verdana" pitchFamily="34" charset="0"/>
                <a:sym typeface="Verdana Bold"/>
              </a:rPr>
              <a:t>PRESUPUESTARIO Y DE CARGOS</a:t>
            </a:r>
            <a:endParaRPr lang="es-ES_tradnl" altLang="es-MX" sz="1200" b="1" dirty="0">
              <a:solidFill>
                <a:srgbClr val="FFFFFF"/>
              </a:solidFill>
              <a:latin typeface="Verdana" pitchFamily="34" charset="0"/>
              <a:sym typeface="Verdana Bold"/>
            </a:endParaRPr>
          </a:p>
        </p:txBody>
      </p:sp>
      <p:sp>
        <p:nvSpPr>
          <p:cNvPr id="33794" name="Subtitle 2"/>
          <p:cNvSpPr txBox="1">
            <a:spLocks/>
          </p:cNvSpPr>
          <p:nvPr/>
        </p:nvSpPr>
        <p:spPr bwMode="auto">
          <a:xfrm>
            <a:off x="3717925" y="4941888"/>
            <a:ext cx="520541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Verdana" pitchFamily="34" charset="0"/>
              </a:rPr>
              <a:t>DIGEDEP-MINSAL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Verdana" pitchFamily="34" charset="0"/>
              </a:rPr>
              <a:t>         </a:t>
            </a:r>
            <a:r>
              <a:rPr lang="es-ES_tradnl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Verdana" pitchFamily="34" charset="0"/>
              </a:rPr>
              <a:t>MAY0 2014</a:t>
            </a:r>
            <a:endParaRPr lang="es-ES_tradnl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sym typeface="Verdan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s-ES_tradnl" sz="2400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68072" cy="1143000"/>
          </a:xfrm>
        </p:spPr>
        <p:txBody>
          <a:bodyPr/>
          <a:lstStyle/>
          <a:p>
            <a:r>
              <a:rPr lang="es-CL" dirty="0" smtClean="0"/>
              <a:t>Buscar Decretos de Modificación Presupuestarias TR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589C6C-9A20-4CAD-B82D-731ACE3F59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68" y="836712"/>
            <a:ext cx="8916144" cy="55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2377872" y="4797152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55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Modificaciones Presupuestarias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v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589C6C-9A20-4CAD-B82D-731ACE3F59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3" y="1000547"/>
            <a:ext cx="8843604" cy="55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1979712" y="4077072"/>
            <a:ext cx="4536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6012160" y="3764173"/>
            <a:ext cx="504056" cy="45691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67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612304"/>
          </a:xfrm>
        </p:spPr>
        <p:txBody>
          <a:bodyPr/>
          <a:lstStyle/>
          <a:p>
            <a:r>
              <a:rPr lang="es-CL" dirty="0" smtClean="0"/>
              <a:t>Decreto de Modificación Presupuestaria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589C6C-9A20-4CAD-B82D-731ACE3F59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96" y="836712"/>
            <a:ext cx="8851795" cy="553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05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589C6C-9A20-4CAD-B82D-731ACE3F59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627"/>
            <a:ext cx="7632847" cy="657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0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93217">
            <a:off x="5423141" y="1045606"/>
            <a:ext cx="36099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828328"/>
          </a:xfrm>
        </p:spPr>
        <p:txBody>
          <a:bodyPr/>
          <a:lstStyle/>
          <a:p>
            <a:pPr algn="ctr"/>
            <a:r>
              <a:rPr lang="es-CL" sz="2000" dirty="0" smtClean="0"/>
              <a:t>MODIFICACIONES </a:t>
            </a:r>
            <a:r>
              <a:rPr lang="es-CL" sz="2000" dirty="0"/>
              <a:t>PRESUPUESTARIAS D</a:t>
            </a:r>
            <a:r>
              <a:rPr lang="es-CL" sz="2000" dirty="0" smtClean="0"/>
              <a:t>IGEDEP  EN TRAMITE 2014 – DISTRIBUCION DE CONTINGENCIAS</a:t>
            </a:r>
            <a:endParaRPr lang="es-MX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589C6C-9A20-4CAD-B82D-731ACE3F59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249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69" y="2204864"/>
            <a:ext cx="6533413" cy="2160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52400" y="1300118"/>
            <a:ext cx="575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Ordinario N° 340 del 31 de Enero del 2014 a FONASA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974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6598">
            <a:off x="6099290" y="-45369"/>
            <a:ext cx="2117613" cy="32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2"/>
            <a:ext cx="8976257" cy="4432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52400" y="930786"/>
            <a:ext cx="571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Ordinario N° 1457 del 28 de Abril del 2014 a FONASA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8374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5607">
            <a:off x="5080595" y="451293"/>
            <a:ext cx="2205435" cy="345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093708" cy="3052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83503" y="1253282"/>
            <a:ext cx="398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Ordinario N° 1491 del 30 de Abril del 2014 a FONASA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4953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4213961"/>
              </p:ext>
            </p:extLst>
          </p:nvPr>
        </p:nvGraphicFramePr>
        <p:xfrm>
          <a:off x="152400" y="1477963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D2F41-71CF-413C-BA81-35394C1DB17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8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33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01" y="0"/>
            <a:ext cx="8753175" cy="6658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0575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755" y="0"/>
            <a:ext cx="7889157" cy="6731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4036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MX" smtClean="0">
                <a:latin typeface="Verdana" pitchFamily="34" charset="0"/>
                <a:ea typeface="ヒラギノ角ゴ Pro W3"/>
                <a:cs typeface="Verdana" pitchFamily="34" charset="0"/>
              </a:rPr>
              <a:t>Elementos de contexto: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4C8512-5193-40FC-87C7-5D718ED4DC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983182">
            <a:off x="3219579" y="1209891"/>
            <a:ext cx="7033781" cy="4776479"/>
          </a:xfrm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3738"/>
            <a:ext cx="3914775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572125" y="323850"/>
            <a:ext cx="29718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Deuda Hospitalaria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871653" y="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JULIO 2013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28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0"/>
            <a:ext cx="7633346" cy="7254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0241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36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35"/>
            <a:ext cx="5904656" cy="67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459551" y="2852936"/>
            <a:ext cx="2667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……  Instrucciones sobre registro de Honorarios en SIRH – Plan 100 días ….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773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BCBD7-3323-47E4-A7F1-1D415FE2713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1121348"/>
              </p:ext>
            </p:extLst>
          </p:nvPr>
        </p:nvGraphicFramePr>
        <p:xfrm>
          <a:off x="152400" y="1477963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763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B026A-D452-4B49-A837-9314398A0DC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6082" name="1 Título"/>
          <p:cNvSpPr txBox="1">
            <a:spLocks/>
          </p:cNvSpPr>
          <p:nvPr/>
        </p:nvSpPr>
        <p:spPr bwMode="auto">
          <a:xfrm>
            <a:off x="152400" y="71438"/>
            <a:ext cx="81645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0" hangingPunct="0"/>
            <a:r>
              <a:rPr lang="es-ES_tradnl" altLang="es-MX" sz="2000" b="1">
                <a:solidFill>
                  <a:schemeClr val="bg1"/>
                </a:solidFill>
                <a:latin typeface="Verdana" pitchFamily="34" charset="0"/>
              </a:rPr>
              <a:t>DEFINICION DEL NIVEL CENTRAL</a:t>
            </a:r>
            <a:r>
              <a:rPr lang="es-ES" altLang="es-MX" sz="200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s-ES" altLang="es-MX" sz="2000">
                <a:solidFill>
                  <a:schemeClr val="bg1"/>
                </a:solidFill>
                <a:latin typeface="Verdana" pitchFamily="34" charset="0"/>
              </a:rPr>
            </a:br>
            <a:endParaRPr lang="es-ES" altLang="es-MX" sz="2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6083" name="2 Marcador de contenido"/>
          <p:cNvSpPr txBox="1">
            <a:spLocks/>
          </p:cNvSpPr>
          <p:nvPr/>
        </p:nvSpPr>
        <p:spPr bwMode="auto">
          <a:xfrm>
            <a:off x="357188" y="5214938"/>
            <a:ext cx="8491537" cy="1285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altLang="es-MX" b="1" u="sng">
                <a:solidFill>
                  <a:srgbClr val="595959"/>
                </a:solidFill>
                <a:latin typeface="Verdana" pitchFamily="34" charset="0"/>
              </a:rPr>
              <a:t>Correlativos  </a:t>
            </a:r>
            <a:r>
              <a:rPr lang="es-ES_tradnl" altLang="es-MX">
                <a:solidFill>
                  <a:srgbClr val="595959"/>
                </a:solidFill>
                <a:latin typeface="Verdana" pitchFamily="34" charset="0"/>
              </a:rPr>
              <a:t>que </a:t>
            </a:r>
            <a:r>
              <a:rPr lang="es-ES_tradnl" altLang="es-MX" b="1">
                <a:solidFill>
                  <a:srgbClr val="595959"/>
                </a:solidFill>
                <a:latin typeface="Verdana" pitchFamily="34" charset="0"/>
              </a:rPr>
              <a:t>impliquen aumento o supresión de dotación máxima serán creados desde el nivel central</a:t>
            </a:r>
            <a:r>
              <a:rPr lang="es-ES_tradnl" altLang="es-MX">
                <a:solidFill>
                  <a:srgbClr val="595959"/>
                </a:solidFill>
                <a:latin typeface="Verdana" pitchFamily="34" charset="0"/>
              </a:rPr>
              <a:t>, con los respectivos decretos de respaldo emanados por este Ministerio.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s-ES" altLang="es-MX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46084" name="5 CuadroTexto"/>
          <p:cNvSpPr txBox="1">
            <a:spLocks noChangeArrowheads="1"/>
          </p:cNvSpPr>
          <p:nvPr/>
        </p:nvSpPr>
        <p:spPr bwMode="auto">
          <a:xfrm>
            <a:off x="357188" y="642938"/>
            <a:ext cx="82867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just"/>
            <a:r>
              <a:rPr lang="es-ES" altLang="es-MX" b="1"/>
              <a:t>Ley Nº 20.641 Artículo 9º.- </a:t>
            </a:r>
          </a:p>
          <a:p>
            <a:pPr algn="just"/>
            <a:endParaRPr lang="es-ES" altLang="es-MX" b="1"/>
          </a:p>
          <a:p>
            <a:pPr algn="just"/>
            <a:r>
              <a:rPr lang="es-ES" altLang="es-MX" b="1"/>
              <a:t>No obstante la dotación máxima de personal o de horas semanales fijadas en este presupuesto a los servicios</a:t>
            </a:r>
            <a:r>
              <a:rPr lang="es-ES" altLang="es-MX"/>
              <a:t>, por decreto supremo expedido por intermedio del Minsal, el que deberá llevar también la firma del Ministro de Hacienda, </a:t>
            </a:r>
            <a:r>
              <a:rPr lang="es-ES" altLang="es-MX" b="1" u="sng"/>
              <a:t>podrá aumentarse la dotación </a:t>
            </a:r>
            <a:r>
              <a:rPr lang="es-ES" altLang="es-MX"/>
              <a:t>u horas semanales de alguno o algunos de ellos con cargo a la disminución de otro u otros, </a:t>
            </a:r>
            <a:r>
              <a:rPr lang="es-ES" altLang="es-MX" b="1"/>
              <a:t>sin que pueda</a:t>
            </a:r>
            <a:r>
              <a:rPr lang="es-ES" altLang="es-MX"/>
              <a:t>, en ningún caso, </a:t>
            </a:r>
            <a:r>
              <a:rPr lang="es-ES" altLang="es-MX" b="1" u="sng"/>
              <a:t>aumentarse la dotación máxima o número de horas semanales del conjunto de los Servicios del Ministerio</a:t>
            </a:r>
            <a:r>
              <a:rPr lang="es-ES" altLang="es-MX"/>
              <a:t>. </a:t>
            </a:r>
          </a:p>
          <a:p>
            <a:pPr algn="just"/>
            <a:endParaRPr lang="es-ES" altLang="es-MX"/>
          </a:p>
        </p:txBody>
      </p:sp>
      <p:sp>
        <p:nvSpPr>
          <p:cNvPr id="7" name="6 Flecha derecha"/>
          <p:cNvSpPr/>
          <p:nvPr/>
        </p:nvSpPr>
        <p:spPr>
          <a:xfrm rot="5400000">
            <a:off x="3768319" y="3161107"/>
            <a:ext cx="1107289" cy="14287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6088" name="7 CuadroTexto"/>
          <p:cNvSpPr txBox="1">
            <a:spLocks noChangeArrowheads="1"/>
          </p:cNvSpPr>
          <p:nvPr/>
        </p:nvSpPr>
        <p:spPr bwMode="auto">
          <a:xfrm>
            <a:off x="785813" y="4714875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altLang="es-MX" b="1"/>
              <a:t>SE INSTRUYE:</a:t>
            </a:r>
          </a:p>
        </p:txBody>
      </p:sp>
    </p:spTree>
    <p:extLst>
      <p:ext uri="{BB962C8B-B14F-4D97-AF65-F5344CB8AC3E}">
        <p14:creationId xmlns:p14="http://schemas.microsoft.com/office/powerpoint/2010/main" xmlns="" val="1177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D8472-E94A-4EC5-ABFF-12B541417FF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678556">
            <a:off x="232655" y="1129674"/>
            <a:ext cx="5622010" cy="2514958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7107" name="10 CuadroTexto"/>
          <p:cNvSpPr txBox="1">
            <a:spLocks noChangeArrowheads="1"/>
          </p:cNvSpPr>
          <p:nvPr/>
        </p:nvSpPr>
        <p:spPr bwMode="auto">
          <a:xfrm rot="10800000" flipV="1">
            <a:off x="0" y="0"/>
            <a:ext cx="7500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altLang="es-MX" b="1">
                <a:solidFill>
                  <a:schemeClr val="bg1"/>
                </a:solidFill>
                <a:latin typeface="Verdana" pitchFamily="34" charset="0"/>
              </a:rPr>
              <a:t>ASPECTOS RELEVANTES DEL PROCEDIMIENTO SOLICITUD DE CREACION CARGOS</a:t>
            </a:r>
          </a:p>
        </p:txBody>
      </p:sp>
      <p:sp>
        <p:nvSpPr>
          <p:cNvPr id="47108" name="11 CuadroTexto"/>
          <p:cNvSpPr txBox="1">
            <a:spLocks noChangeArrowheads="1"/>
          </p:cNvSpPr>
          <p:nvPr/>
        </p:nvSpPr>
        <p:spPr bwMode="auto">
          <a:xfrm>
            <a:off x="714375" y="4067175"/>
            <a:ext cx="45450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300000"/>
              </a:lnSpc>
              <a:buFont typeface="Wingdings" pitchFamily="2" charset="2"/>
              <a:buChar char="q"/>
            </a:pPr>
            <a:r>
              <a:rPr lang="es-ES" altLang="es-MX" b="1"/>
              <a:t>  Identificación del Tipo de Solicitud</a:t>
            </a:r>
          </a:p>
          <a:p>
            <a:pPr>
              <a:lnSpc>
                <a:spcPct val="300000"/>
              </a:lnSpc>
              <a:buFont typeface="Wingdings" pitchFamily="2" charset="2"/>
              <a:buChar char="q"/>
            </a:pPr>
            <a:r>
              <a:rPr lang="es-ES" altLang="es-MX" b="1"/>
              <a:t>  Documento que respalda la solicitud</a:t>
            </a:r>
          </a:p>
          <a:p>
            <a:pPr>
              <a:lnSpc>
                <a:spcPct val="300000"/>
              </a:lnSpc>
              <a:buFont typeface="Wingdings" pitchFamily="2" charset="2"/>
              <a:buChar char="q"/>
            </a:pPr>
            <a:r>
              <a:rPr lang="es-ES" altLang="es-MX" b="1"/>
              <a:t>  Línea Programática asociada</a:t>
            </a:r>
          </a:p>
          <a:p>
            <a:pPr>
              <a:buFont typeface="Wingdings" pitchFamily="2" charset="2"/>
              <a:buChar char="q"/>
            </a:pPr>
            <a:endParaRPr lang="es-ES" altLang="es-MX" b="1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810">
            <a:off x="5126427" y="3579761"/>
            <a:ext cx="3837239" cy="13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5259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9CE6D-72BC-43D1-B6B1-65A58B56177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81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052513"/>
            <a:ext cx="8164513" cy="3292475"/>
          </a:xfrm>
        </p:spPr>
      </p:pic>
    </p:spTree>
    <p:extLst>
      <p:ext uri="{BB962C8B-B14F-4D97-AF65-F5344CB8AC3E}">
        <p14:creationId xmlns:p14="http://schemas.microsoft.com/office/powerpoint/2010/main" xmlns="" val="26894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contenido"/>
          <p:cNvSpPr>
            <a:spLocks noGrp="1"/>
          </p:cNvSpPr>
          <p:nvPr>
            <p:ph idx="1"/>
          </p:nvPr>
        </p:nvSpPr>
        <p:spPr>
          <a:xfrm>
            <a:off x="139700" y="928688"/>
            <a:ext cx="8177213" cy="27146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ES" altLang="es-MX" dirty="0" smtClean="0">
                <a:latin typeface="Verdana" pitchFamily="34" charset="0"/>
                <a:ea typeface="ヒラギノ角ゴ Pro W3"/>
                <a:cs typeface="Verdana" pitchFamily="34" charset="0"/>
              </a:rPr>
              <a:t>Dotación autorizada </a:t>
            </a:r>
          </a:p>
          <a:p>
            <a:pPr>
              <a:buFont typeface="Wingdings" pitchFamily="2" charset="2"/>
              <a:buChar char="q"/>
            </a:pPr>
            <a:r>
              <a:rPr lang="es-ES" altLang="es-MX" dirty="0" smtClean="0">
                <a:latin typeface="Verdana" pitchFamily="34" charset="0"/>
                <a:ea typeface="ヒラギノ角ゴ Pro W3"/>
                <a:cs typeface="Verdana" pitchFamily="34" charset="0"/>
              </a:rPr>
              <a:t>Decretos de Cargos de modificación de dotación</a:t>
            </a:r>
          </a:p>
          <a:p>
            <a:pPr>
              <a:buFont typeface="Wingdings" pitchFamily="2" charset="2"/>
              <a:buChar char="q"/>
            </a:pPr>
            <a:r>
              <a:rPr lang="es-ES" altLang="es-MX" dirty="0" smtClean="0">
                <a:latin typeface="Verdana" pitchFamily="34" charset="0"/>
                <a:ea typeface="ヒラギノ角ゴ Pro W3"/>
                <a:cs typeface="Verdana" pitchFamily="34" charset="0"/>
              </a:rPr>
              <a:t>Estructura de cargos por línea programática, establecimiento definida desde el nivel central</a:t>
            </a:r>
          </a:p>
          <a:p>
            <a:pPr>
              <a:buFont typeface="Wingdings" pitchFamily="2" charset="2"/>
              <a:buChar char="q"/>
            </a:pPr>
            <a:r>
              <a:rPr lang="es-ES" altLang="es-MX" dirty="0" smtClean="0">
                <a:latin typeface="Verdana" pitchFamily="34" charset="0"/>
                <a:ea typeface="ヒラギノ角ゴ Pro W3"/>
                <a:cs typeface="Verdana" pitchFamily="34" charset="0"/>
              </a:rPr>
              <a:t>Consolidado de Correlativos creados año 2013 por el SS</a:t>
            </a:r>
          </a:p>
          <a:p>
            <a:pPr>
              <a:buFont typeface="Wingdings" pitchFamily="2" charset="2"/>
              <a:buChar char="q"/>
            </a:pPr>
            <a:r>
              <a:rPr lang="es-ES" altLang="es-MX" dirty="0" smtClean="0">
                <a:latin typeface="Verdana" pitchFamily="34" charset="0"/>
                <a:ea typeface="ヒラギノ角ゴ Pro W3"/>
                <a:cs typeface="Verdana" pitchFamily="34" charset="0"/>
              </a:rPr>
              <a:t>Consolidado a la fecha de cargos visado por el MINSAL</a:t>
            </a:r>
          </a:p>
          <a:p>
            <a:pPr>
              <a:buFont typeface="Wingdings" pitchFamily="2" charset="2"/>
              <a:buChar char="q"/>
            </a:pPr>
            <a:r>
              <a:rPr lang="es-ES" altLang="es-MX" dirty="0" smtClean="0">
                <a:latin typeface="Verdana" pitchFamily="34" charset="0"/>
                <a:ea typeface="ヒラギノ角ゴ Pro W3"/>
                <a:cs typeface="Verdana" pitchFamily="34" charset="0"/>
              </a:rPr>
              <a:t>Revisión de antecedentes adjuntos: Fuero maternal, Bases de datos Visadas de Formación </a:t>
            </a:r>
          </a:p>
          <a:p>
            <a:pPr>
              <a:buFont typeface="Wingdings" pitchFamily="2" charset="2"/>
              <a:buChar char="q"/>
            </a:pPr>
            <a:endParaRPr lang="es-ES" altLang="es-MX" dirty="0" smtClean="0">
              <a:latin typeface="Verdana" pitchFamily="34" charset="0"/>
              <a:ea typeface="ヒラギノ角ゴ Pro W3"/>
              <a:cs typeface="Verdana" pitchFamily="34" charset="0"/>
            </a:endParaRPr>
          </a:p>
          <a:p>
            <a:endParaRPr lang="es-ES" altLang="es-MX" dirty="0" smtClean="0">
              <a:latin typeface="Verdana" pitchFamily="34" charset="0"/>
              <a:ea typeface="ヒラギノ角ゴ Pro W3"/>
              <a:cs typeface="Verdana" pitchFamily="34" charset="0"/>
            </a:endParaRPr>
          </a:p>
          <a:p>
            <a:endParaRPr lang="es-ES" altLang="es-MX" dirty="0" smtClean="0">
              <a:latin typeface="Verdana" pitchFamily="34" charset="0"/>
              <a:ea typeface="ヒラギノ角ゴ Pro W3"/>
              <a:cs typeface="Verdan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8B273-9257-4A22-A72D-99339CA3882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9155" name="3 CuadroTexto"/>
          <p:cNvSpPr txBox="1">
            <a:spLocks noChangeArrowheads="1"/>
          </p:cNvSpPr>
          <p:nvPr/>
        </p:nvSpPr>
        <p:spPr bwMode="auto">
          <a:xfrm>
            <a:off x="428625" y="55563"/>
            <a:ext cx="4784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altLang="es-MX" sz="2000" b="1">
                <a:solidFill>
                  <a:schemeClr val="bg1"/>
                </a:solidFill>
              </a:rPr>
              <a:t>Elementos a considerar para visación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3953346"/>
            <a:ext cx="85010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58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15" y="1916832"/>
            <a:ext cx="7107691" cy="259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4542"/>
            <a:ext cx="4896544" cy="60032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" y="18754"/>
            <a:ext cx="630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PROVISION DE CARGOS DE EXPNASION POR LINEA PROGRAMATICA </a:t>
            </a:r>
          </a:p>
          <a:p>
            <a:r>
              <a:rPr lang="es-CL" b="1" dirty="0" smtClean="0"/>
              <a:t>Año 2013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40714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93825"/>
            <a:ext cx="87915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3399" y="752000"/>
            <a:ext cx="701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SITUACION DE EXPANSION 2013 LEY 19.664 A FEBRERO 2014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5017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638715"/>
            <a:ext cx="6692968" cy="621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0" y="-27384"/>
            <a:ext cx="618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SITUACION DE EXPANSION 2013 LEY 19.664 A FEBRERO 2014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589C6C-9A20-4CAD-B82D-731ACE3F599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447"/>
            <a:ext cx="4131568" cy="683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19464" y="836712"/>
            <a:ext cx="48245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b="1" dirty="0" smtClean="0"/>
              <a:t>RESULTADOS 2013</a:t>
            </a:r>
          </a:p>
          <a:p>
            <a:pPr lvl="0"/>
            <a:endParaRPr lang="es-ES_tradnl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BAJA </a:t>
            </a:r>
            <a:r>
              <a:rPr lang="es-ES_tradnl" b="1" dirty="0"/>
              <a:t>EJECUCION DE LA PROVISION DE CARGOS Y HORAS DE EXPANSION 2013</a:t>
            </a: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/>
              <a:t>BAJA EJECUCION DE LA GLOSA DE ASIGNACION DE TURNO 2013</a:t>
            </a: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b="1" dirty="0"/>
              <a:t>OTRAS PARTIDAS NO EJECUTADAS AL 100%</a:t>
            </a:r>
            <a:endParaRPr lang="es-MX" dirty="0"/>
          </a:p>
          <a:p>
            <a:r>
              <a:rPr lang="es-CL" b="1" dirty="0"/>
              <a:t> </a:t>
            </a:r>
            <a:endParaRPr lang="es-MX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CL" sz="1600" dirty="0" smtClean="0"/>
              <a:t>Financiamiento </a:t>
            </a:r>
            <a:r>
              <a:rPr lang="es-CL" sz="1600" dirty="0"/>
              <a:t>por cambio base cálculo remuneraciones de liberados de guardia</a:t>
            </a:r>
            <a:endParaRPr lang="es-MX" sz="16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CL" sz="1600" dirty="0"/>
              <a:t>Regularización remuneraciones de becarios - pago retroactivo octavo </a:t>
            </a:r>
            <a:r>
              <a:rPr lang="es-CL" sz="1600" dirty="0" err="1"/>
              <a:t>quater</a:t>
            </a:r>
            <a:r>
              <a:rPr lang="es-CL" sz="1600" dirty="0"/>
              <a:t>.</a:t>
            </a:r>
            <a:endParaRPr lang="es-MX" sz="16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CL" sz="1600" dirty="0"/>
              <a:t>Diferencia asignación art. 1 de la ley 19.490-por ascensos 2008 - 2013  diferencia pago reliquidación de ascensos retroactivos </a:t>
            </a:r>
            <a:endParaRPr lang="es-MX" sz="16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14296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347164" y="171888"/>
            <a:ext cx="583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DOTACION AUTORIZADA V/S EFECTIVA  LEY 19.664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32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4" y="574467"/>
            <a:ext cx="8838467" cy="54655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017" y="6109457"/>
            <a:ext cx="6476054" cy="7039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0526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contenido"/>
          <p:cNvSpPr>
            <a:spLocks noGrp="1"/>
          </p:cNvSpPr>
          <p:nvPr>
            <p:ph idx="1"/>
          </p:nvPr>
        </p:nvSpPr>
        <p:spPr>
          <a:xfrm>
            <a:off x="3559" y="764704"/>
            <a:ext cx="8096833" cy="5472608"/>
          </a:xfrm>
        </p:spPr>
        <p:txBody>
          <a:bodyPr/>
          <a:lstStyle/>
          <a:p>
            <a:pPr algn="just"/>
            <a:r>
              <a:rPr lang="es-ES" altLang="es-MX" sz="1800" dirty="0" smtClean="0">
                <a:latin typeface="Verdana" pitchFamily="34" charset="0"/>
                <a:ea typeface="ヒラギノ角ゴ Pro W3"/>
                <a:cs typeface="Verdana" pitchFamily="34" charset="0"/>
              </a:rPr>
              <a:t>Instrucciones de directivos del Servicio: Necesidades asistenciales u otras de carácter urgente</a:t>
            </a:r>
          </a:p>
          <a:p>
            <a:pPr algn="just"/>
            <a:r>
              <a:rPr lang="es-ES" altLang="es-MX" sz="1800" dirty="0" smtClean="0">
                <a:latin typeface="Verdana" pitchFamily="34" charset="0"/>
                <a:ea typeface="ヒラギノ角ゴ Pro W3"/>
                <a:cs typeface="Verdana" pitchFamily="34" charset="0"/>
              </a:rPr>
              <a:t>Desfase de Decretos aprobatorios desde el Nivel Central (en especial Ley 19.664)</a:t>
            </a:r>
          </a:p>
          <a:p>
            <a:pPr algn="just"/>
            <a:r>
              <a:rPr lang="es-ES" altLang="es-MX" sz="1800" dirty="0" smtClean="0">
                <a:latin typeface="Verdana" pitchFamily="34" charset="0"/>
                <a:ea typeface="ヒラギノ角ゴ Pro W3"/>
                <a:cs typeface="Verdana" pitchFamily="34" charset="0"/>
              </a:rPr>
              <a:t>Cargos creados para corregir situaciones no definidas respecto a  Titulares Ley 18.834 y Cargos Ley 15.076 (traspaso de contratas a titular)</a:t>
            </a:r>
          </a:p>
          <a:p>
            <a:pPr algn="just"/>
            <a:r>
              <a:rPr lang="es-ES" altLang="es-MX" sz="1800" dirty="0" smtClean="0">
                <a:latin typeface="Verdana" pitchFamily="34" charset="0"/>
                <a:ea typeface="ヒラギノ角ゴ Pro W3"/>
                <a:cs typeface="Verdana" pitchFamily="34" charset="0"/>
              </a:rPr>
              <a:t>Cargos Ley 19.664 en Etapa de Destinación y Formación para respaldar profesionales que se van a Comisión de estudio en su etapa de formación, articulo 8.</a:t>
            </a:r>
          </a:p>
          <a:p>
            <a:pPr algn="just"/>
            <a:r>
              <a:rPr lang="es-ES" altLang="es-MX" sz="1800" dirty="0" smtClean="0">
                <a:latin typeface="Verdana" pitchFamily="34" charset="0"/>
                <a:ea typeface="ヒラギノ角ゴ Pro W3"/>
                <a:cs typeface="Verdana" pitchFamily="34" charset="0"/>
              </a:rPr>
              <a:t>Cargos contrata creados para gestionar contratos con respaldo titular.</a:t>
            </a:r>
          </a:p>
          <a:p>
            <a:pPr algn="just"/>
            <a:r>
              <a:rPr lang="es-ES" altLang="es-MX" sz="1800" dirty="0" smtClean="0">
                <a:latin typeface="Verdana" pitchFamily="34" charset="0"/>
                <a:ea typeface="ヒラギノ角ゴ Pro W3"/>
                <a:cs typeface="Verdana" pitchFamily="34" charset="0"/>
              </a:rPr>
              <a:t>Cargos  de Fuero maternal sin marcar </a:t>
            </a:r>
            <a:r>
              <a:rPr lang="es-ES" altLang="es-MX" sz="1800" dirty="0" err="1" smtClean="0">
                <a:latin typeface="Verdana" pitchFamily="34" charset="0"/>
                <a:ea typeface="ヒラギノ角ゴ Pro W3"/>
                <a:cs typeface="Verdana" pitchFamily="34" charset="0"/>
              </a:rPr>
              <a:t>item</a:t>
            </a:r>
            <a:r>
              <a:rPr lang="es-ES" altLang="es-MX" sz="1800" dirty="0" smtClean="0">
                <a:latin typeface="Verdana" pitchFamily="34" charset="0"/>
                <a:ea typeface="ヒラギノ角ゴ Pro W3"/>
                <a:cs typeface="Verdana" pitchFamily="34" charset="0"/>
              </a:rPr>
              <a:t>  de suplencias y reemplazos</a:t>
            </a:r>
          </a:p>
          <a:p>
            <a:pPr algn="just"/>
            <a:r>
              <a:rPr lang="es-ES" altLang="es-MX" sz="1800" dirty="0" smtClean="0">
                <a:latin typeface="Verdana" pitchFamily="34" charset="0"/>
                <a:ea typeface="ヒラギノ角ゴ Pro W3"/>
                <a:cs typeface="Verdana" pitchFamily="34" charset="0"/>
              </a:rPr>
              <a:t>Cargo de Fuero maternal en un contrato corto </a:t>
            </a:r>
          </a:p>
          <a:p>
            <a:pPr algn="just"/>
            <a:endParaRPr lang="es-ES" altLang="es-MX" sz="1800" dirty="0" smtClean="0">
              <a:latin typeface="Verdana" pitchFamily="34" charset="0"/>
              <a:ea typeface="ヒラギノ角ゴ Pro W3"/>
              <a:cs typeface="Verdan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B2072-96AC-40FD-BA7D-2F7D00724DE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0179" name="3 CuadroTexto"/>
          <p:cNvSpPr txBox="1">
            <a:spLocks noChangeArrowheads="1"/>
          </p:cNvSpPr>
          <p:nvPr/>
        </p:nvSpPr>
        <p:spPr bwMode="auto">
          <a:xfrm>
            <a:off x="-71438" y="142875"/>
            <a:ext cx="61626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altLang="es-MX" b="1">
                <a:solidFill>
                  <a:schemeClr val="bg1"/>
                </a:solidFill>
                <a:latin typeface="Verdana" pitchFamily="34" charset="0"/>
              </a:rPr>
              <a:t>CAUSALES DE SOBREDOTACION OBSERVADAS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Marcador de contenido"/>
          <p:cNvSpPr>
            <a:spLocks noGrp="1"/>
          </p:cNvSpPr>
          <p:nvPr>
            <p:ph idx="1"/>
          </p:nvPr>
        </p:nvSpPr>
        <p:spPr>
          <a:xfrm>
            <a:off x="152400" y="548680"/>
            <a:ext cx="8177213" cy="193149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altLang="es-MX" dirty="0" smtClean="0">
                <a:solidFill>
                  <a:schemeClr val="tx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A todos los correlativos vigentes, con y sin movimiento,  deben identificar la condición de :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</a:pPr>
            <a:r>
              <a:rPr lang="es-CL" altLang="es-MX" sz="1400" dirty="0" smtClean="0">
                <a:solidFill>
                  <a:schemeClr val="tx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Dotación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</a:pPr>
            <a:r>
              <a:rPr lang="es-CL" altLang="es-MX" sz="1400" dirty="0" smtClean="0">
                <a:solidFill>
                  <a:schemeClr val="tx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Sobre dotación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</a:pPr>
            <a:r>
              <a:rPr lang="es-CL" altLang="es-MX" sz="1400" dirty="0" smtClean="0">
                <a:solidFill>
                  <a:schemeClr val="tx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Fuera de dotación (cargo en extinción)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FA3CE-0062-4F86-BAD1-AEA34B6D757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3491" name="3 CuadroTexto"/>
          <p:cNvSpPr txBox="1">
            <a:spLocks noChangeArrowheads="1"/>
          </p:cNvSpPr>
          <p:nvPr/>
        </p:nvSpPr>
        <p:spPr bwMode="auto">
          <a:xfrm>
            <a:off x="152400" y="173038"/>
            <a:ext cx="4640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altLang="es-MX" sz="2400" b="1">
                <a:solidFill>
                  <a:schemeClr val="bg1"/>
                </a:solidFill>
              </a:rPr>
              <a:t>Tarea de los equipos de RRHH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352" y="2205800"/>
            <a:ext cx="7497008" cy="4679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56616-4009-4AE0-B4BC-7AB06D97B67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7974" y="1124744"/>
            <a:ext cx="5756274" cy="5322732"/>
          </a:xfrm>
        </p:spPr>
      </p:pic>
      <p:sp>
        <p:nvSpPr>
          <p:cNvPr id="4" name="1 Marcador de contenido"/>
          <p:cNvSpPr txBox="1">
            <a:spLocks/>
          </p:cNvSpPr>
          <p:nvPr/>
        </p:nvSpPr>
        <p:spPr bwMode="auto">
          <a:xfrm>
            <a:off x="152400" y="561405"/>
            <a:ext cx="8177213" cy="135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altLang="es-MX" dirty="0" smtClean="0">
                <a:solidFill>
                  <a:schemeClr val="tx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Ingresar en el modulo de planta la condición identificada.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764704"/>
            <a:ext cx="7523194" cy="5328930"/>
          </a:xfr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CL" sz="2400" b="1" i="1" dirty="0" smtClean="0">
                <a:solidFill>
                  <a:schemeClr val="tx1"/>
                </a:solidFill>
              </a:rPr>
              <a:t>ESTA RE </a:t>
            </a:r>
            <a:r>
              <a:rPr lang="es-CL" sz="2400" b="1" i="1" dirty="0" smtClean="0">
                <a:solidFill>
                  <a:schemeClr val="tx1"/>
                </a:solidFill>
              </a:rPr>
              <a:t>CLARO, </a:t>
            </a:r>
            <a:r>
              <a:rPr lang="es-CL" sz="2400" b="1" i="1" dirty="0" smtClean="0">
                <a:solidFill>
                  <a:schemeClr val="tx1"/>
                </a:solidFill>
              </a:rPr>
              <a:t>MAS SABE EL QUE NO SABE , POR QUE EL QUE SABE </a:t>
            </a:r>
            <a:r>
              <a:rPr lang="es-CL" sz="2400" b="1" i="1" dirty="0" err="1" smtClean="0">
                <a:solidFill>
                  <a:schemeClr val="tx1"/>
                </a:solidFill>
              </a:rPr>
              <a:t>SABE</a:t>
            </a:r>
            <a:r>
              <a:rPr lang="es-CL" sz="2400" b="1" i="1" dirty="0" smtClean="0">
                <a:solidFill>
                  <a:schemeClr val="tx1"/>
                </a:solidFill>
              </a:rPr>
              <a:t> </a:t>
            </a:r>
            <a:r>
              <a:rPr lang="es-CL" sz="2400" b="1" i="1" dirty="0" smtClean="0">
                <a:solidFill>
                  <a:schemeClr val="tx1"/>
                </a:solidFill>
              </a:rPr>
              <a:t>, Y </a:t>
            </a:r>
            <a:r>
              <a:rPr lang="es-CL" sz="2400" b="1" i="1" dirty="0" smtClean="0">
                <a:solidFill>
                  <a:schemeClr val="tx1"/>
                </a:solidFill>
              </a:rPr>
              <a:t>EL QUE NO SABE NO </a:t>
            </a:r>
            <a:r>
              <a:rPr lang="es-CL" sz="2400" b="1" i="1" dirty="0" smtClean="0">
                <a:solidFill>
                  <a:schemeClr val="tx1"/>
                </a:solidFill>
              </a:rPr>
              <a:t>SABE, </a:t>
            </a:r>
            <a:r>
              <a:rPr lang="es-CL" sz="2400" b="1" i="1" dirty="0" smtClean="0">
                <a:solidFill>
                  <a:schemeClr val="tx1"/>
                </a:solidFill>
              </a:rPr>
              <a:t>ENTONCES COMO SABE QUE NO SABE EL QUE </a:t>
            </a:r>
            <a:r>
              <a:rPr lang="es-CL" sz="2400" b="1" i="1" dirty="0" smtClean="0">
                <a:solidFill>
                  <a:schemeClr val="tx1"/>
                </a:solidFill>
              </a:rPr>
              <a:t>SABE, </a:t>
            </a:r>
          </a:p>
          <a:p>
            <a:pPr marL="0" indent="0" algn="ctr">
              <a:buNone/>
            </a:pPr>
            <a:r>
              <a:rPr lang="es-CL" sz="2400" b="1" i="1" dirty="0" smtClean="0">
                <a:solidFill>
                  <a:schemeClr val="tx1"/>
                </a:solidFill>
              </a:rPr>
              <a:t> </a:t>
            </a:r>
            <a:r>
              <a:rPr lang="es-CL" sz="2400" b="1" i="1" dirty="0" smtClean="0">
                <a:solidFill>
                  <a:schemeClr val="tx1"/>
                </a:solidFill>
              </a:rPr>
              <a:t>AHORA TOMAMOS EL QUE SABE Y LE PREGUNTAMOS QUE SABE Y EL VA A DECIR QUE </a:t>
            </a:r>
            <a:r>
              <a:rPr lang="es-CL" sz="2400" b="1" i="1" dirty="0" smtClean="0">
                <a:solidFill>
                  <a:schemeClr val="tx1"/>
                </a:solidFill>
              </a:rPr>
              <a:t>SABE,  </a:t>
            </a:r>
            <a:r>
              <a:rPr lang="es-CL" sz="2400" b="1" i="1" dirty="0" smtClean="0">
                <a:solidFill>
                  <a:schemeClr val="tx1"/>
                </a:solidFill>
              </a:rPr>
              <a:t>PERO SI TOMAMOS AL QUE NO SABE LE DECIMOS SI SABE Y TE DICE QUE </a:t>
            </a:r>
            <a:r>
              <a:rPr lang="es-CL" sz="2400" b="1" i="1" dirty="0" smtClean="0">
                <a:solidFill>
                  <a:schemeClr val="tx1"/>
                </a:solidFill>
              </a:rPr>
              <a:t>NO,  </a:t>
            </a:r>
            <a:r>
              <a:rPr lang="es-CL" sz="2400" b="1" i="1" dirty="0" smtClean="0">
                <a:solidFill>
                  <a:schemeClr val="tx1"/>
                </a:solidFill>
              </a:rPr>
              <a:t>ENTONCES EL SABE QUE NO </a:t>
            </a:r>
            <a:r>
              <a:rPr lang="es-CL" sz="2400" b="1" i="1" dirty="0" smtClean="0">
                <a:solidFill>
                  <a:schemeClr val="tx1"/>
                </a:solidFill>
              </a:rPr>
              <a:t>SABE, </a:t>
            </a:r>
            <a:r>
              <a:rPr lang="es-CL" sz="2400" b="1" i="1" dirty="0" smtClean="0">
                <a:solidFill>
                  <a:schemeClr val="tx1"/>
                </a:solidFill>
              </a:rPr>
              <a:t>POR LO TANTO SABE TODO LO QUE NO SABE , </a:t>
            </a:r>
            <a:endParaRPr lang="es-CL" sz="2400" b="1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L" sz="2400" b="1" i="1" dirty="0" smtClean="0">
                <a:solidFill>
                  <a:schemeClr val="tx1"/>
                </a:solidFill>
              </a:rPr>
              <a:t>TA </a:t>
            </a:r>
            <a:r>
              <a:rPr lang="es-CL" sz="2400" b="1" i="1" dirty="0" smtClean="0">
                <a:solidFill>
                  <a:schemeClr val="tx1"/>
                </a:solidFill>
              </a:rPr>
              <a:t>RECLARO ...... o no </a:t>
            </a:r>
            <a:r>
              <a:rPr lang="es-CL" sz="2400" b="1" i="1" dirty="0" smtClean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endParaRPr lang="es-CL" sz="2400" b="1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L" sz="2400" b="1" i="1" dirty="0" smtClean="0">
                <a:solidFill>
                  <a:schemeClr val="tx1"/>
                </a:solidFill>
              </a:rPr>
              <a:t>Anónimo - 2009</a:t>
            </a:r>
            <a:endParaRPr lang="es-CL" sz="2400" b="1" i="1" dirty="0" smtClean="0">
              <a:solidFill>
                <a:schemeClr val="tx1"/>
              </a:solidFill>
            </a:endParaRPr>
          </a:p>
          <a:p>
            <a:pPr algn="ctr"/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8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339975"/>
            <a:ext cx="6019800" cy="1470025"/>
          </a:xfrm>
        </p:spPr>
        <p:txBody>
          <a:bodyPr/>
          <a:lstStyle/>
          <a:p>
            <a:pPr eaLnBrk="1" hangingPunct="1"/>
            <a:r>
              <a:rPr lang="en-US" altLang="es-MX" sz="600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Gracias.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9846">
            <a:off x="1090528" y="1523151"/>
            <a:ext cx="415442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5195" y="194980"/>
            <a:ext cx="2752584" cy="639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5496" y="1109786"/>
            <a:ext cx="29718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Deuda Hospitalaria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3465" y="62924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MARZO  2014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20256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8653367"/>
              </p:ext>
            </p:extLst>
          </p:nvPr>
        </p:nvGraphicFramePr>
        <p:xfrm>
          <a:off x="5508104" y="1689239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6E844-F433-4D44-A6C1-F1EF9C63AA6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3429000"/>
            <a:ext cx="350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/>
              <a:t>RESULTADOS 2014</a:t>
            </a:r>
            <a:endParaRPr lang="es-MX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63888" y="1689239"/>
            <a:ext cx="105549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MX" sz="28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970175"/>
              </p:ext>
            </p:extLst>
          </p:nvPr>
        </p:nvGraphicFramePr>
        <p:xfrm>
          <a:off x="152400" y="1477963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D2F41-71CF-413C-BA81-35394C1DB17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FB4BE0-2DDC-4DB7-93FB-A5A928195C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5 Título"/>
          <p:cNvSpPr txBox="1">
            <a:spLocks noGrp="1"/>
          </p:cNvSpPr>
          <p:nvPr>
            <p:ph type="title"/>
          </p:nvPr>
        </p:nvSpPr>
        <p:spPr>
          <a:xfrm>
            <a:off x="179512" y="2137629"/>
            <a:ext cx="2339751" cy="2554545"/>
          </a:xfr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PRESUPUESTO DEL SUBTITULO 21* AÑO 2014</a:t>
            </a:r>
            <a:br>
              <a:rPr lang="es-E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8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801" y="116632"/>
            <a:ext cx="6447679" cy="66541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32089" y="5445223"/>
            <a:ext cx="224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i="1" dirty="0" smtClean="0"/>
              <a:t>* Se excluye el Programa Operacional.</a:t>
            </a:r>
            <a:endParaRPr lang="es-MX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589C6C-9A20-4CAD-B82D-731ACE3F59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46" y="625871"/>
            <a:ext cx="892175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139952" y="980728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hlinkClick r:id="rId3"/>
              </a:rPr>
              <a:t>http://www.dipres.gob.cl/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68072" cy="1143000"/>
          </a:xfrm>
        </p:spPr>
        <p:txBody>
          <a:bodyPr/>
          <a:lstStyle/>
          <a:p>
            <a:r>
              <a:rPr lang="es-CL" dirty="0"/>
              <a:t>Presupuesto Inicial </a:t>
            </a:r>
            <a:r>
              <a:rPr lang="es-CL" dirty="0" smtClean="0"/>
              <a:t>2014 del </a:t>
            </a:r>
            <a:r>
              <a:rPr lang="es-CL" dirty="0"/>
              <a:t>Servicio de Salud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51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589C6C-9A20-4CAD-B82D-731ACE3F59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389"/>
            <a:ext cx="8740079" cy="70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1043608" y="4365104"/>
            <a:ext cx="3240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827584" y="1295400"/>
            <a:ext cx="2376264" cy="83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766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10728</TotalTime>
  <Words>699</Words>
  <Application>Microsoft Office PowerPoint</Application>
  <PresentationFormat>Presentación en pantalla (4:3)</PresentationFormat>
  <Paragraphs>114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Office Theme</vt:lpstr>
      <vt:lpstr>1_Office Theme</vt:lpstr>
      <vt:lpstr>2_Office Theme</vt:lpstr>
      <vt:lpstr>Diapositiva 1</vt:lpstr>
      <vt:lpstr>Elementos de contexto:</vt:lpstr>
      <vt:lpstr>Diapositiva 3</vt:lpstr>
      <vt:lpstr>Diapositiva 4</vt:lpstr>
      <vt:lpstr>Diapositiva 5</vt:lpstr>
      <vt:lpstr>Diapositiva 6</vt:lpstr>
      <vt:lpstr>ESTRUCTURA DEL PRESUPUESTO DEL SUBTITULO 21* AÑO 2014  </vt:lpstr>
      <vt:lpstr>Presupuesto Inicial 2014 del Servicio de Salud</vt:lpstr>
      <vt:lpstr>Diapositiva 9</vt:lpstr>
      <vt:lpstr>Buscar Decretos de Modificación Presupuestarias TR</vt:lpstr>
      <vt:lpstr>Modificaciones Presupuestarias</vt:lpstr>
      <vt:lpstr>Decreto de Modificación Presupuestaria</vt:lpstr>
      <vt:lpstr>Diapositiva 13</vt:lpstr>
      <vt:lpstr>MODIFICACIONES PRESUPUESTARIAS DIGEDEP  EN TRAMITE 2014 – DISTRIBUCION DE CONTINGENCIAS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Gracias.</vt:lpstr>
    </vt:vector>
  </TitlesOfParts>
  <Company>Gabriel Badagnani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ECB</cp:lastModifiedBy>
  <cp:revision>475</cp:revision>
  <cp:lastPrinted>2013-05-20T14:37:14Z</cp:lastPrinted>
  <dcterms:created xsi:type="dcterms:W3CDTF">2010-12-28T17:53:50Z</dcterms:created>
  <dcterms:modified xsi:type="dcterms:W3CDTF">2014-05-16T12:36:49Z</dcterms:modified>
</cp:coreProperties>
</file>