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1"/>
  </p:notesMasterIdLst>
  <p:handoutMasterIdLst>
    <p:handoutMasterId r:id="rId12"/>
  </p:handoutMasterIdLst>
  <p:sldIdLst>
    <p:sldId id="256" r:id="rId4"/>
    <p:sldId id="358" r:id="rId5"/>
    <p:sldId id="362" r:id="rId6"/>
    <p:sldId id="361" r:id="rId7"/>
    <p:sldId id="359" r:id="rId8"/>
    <p:sldId id="354" r:id="rId9"/>
    <p:sldId id="296" r:id="rId10"/>
  </p:sldIdLst>
  <p:sldSz cx="9144000" cy="6858000" type="screen4x3"/>
  <p:notesSz cx="6858000" cy="9144000"/>
  <p:embeddedFontLst>
    <p:embeddedFont>
      <p:font typeface="Verdana" pitchFamily="34" charset="0"/>
      <p:regular r:id="rId13"/>
      <p:bold r:id="rId14"/>
      <p:italic r:id="rId15"/>
      <p:boldItalic r:id="rId16"/>
    </p:embeddedFont>
    <p:embeddedFont>
      <p:font typeface="Calibri" pitchFamily="34" charset="0"/>
      <p:regular r:id="rId17"/>
      <p:bold r:id="rId18"/>
      <p:italic r:id="rId19"/>
      <p:boldItalic r:id="rId20"/>
    </p:embeddedFont>
    <p:embeddedFont>
      <p:font typeface="Aharoni" pitchFamily="2" charset="-79"/>
      <p:bold r:id="rId21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2E9"/>
    <a:srgbClr val="488F38"/>
    <a:srgbClr val="0B50B5"/>
    <a:srgbClr val="000000"/>
    <a:srgbClr val="336699"/>
    <a:srgbClr val="CCECFF"/>
    <a:srgbClr val="78953D"/>
    <a:srgbClr val="808080"/>
    <a:srgbClr val="99CCFF"/>
    <a:srgbClr val="E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316" autoAdjust="0"/>
  </p:normalViewPr>
  <p:slideViewPr>
    <p:cSldViewPr snapToObjects="1">
      <p:cViewPr>
        <p:scale>
          <a:sx n="117" d="100"/>
          <a:sy n="117" d="100"/>
        </p:scale>
        <p:origin x="-1464" y="-60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9.fntdata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font" Target="fonts/font5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font" Target="fonts/font3.fntdata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font" Target="fonts/font7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2.fntdata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078C2A-0B67-4403-9AE2-10572A3C5ED4}" type="doc">
      <dgm:prSet loTypeId="urn:microsoft.com/office/officeart/2005/8/layout/venn2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38857B2F-1313-487B-A81F-DD87E8B3DFD7}">
      <dgm:prSet custT="1"/>
      <dgm:spPr/>
      <dgm:t>
        <a:bodyPr/>
        <a:lstStyle/>
        <a:p>
          <a:pPr algn="just" rtl="0"/>
          <a:r>
            <a:rPr lang="es-CL" sz="2400" dirty="0" smtClean="0"/>
            <a:t>     </a:t>
          </a:r>
        </a:p>
        <a:p>
          <a:pPr rtl="0"/>
          <a:r>
            <a:rPr lang="es-CL" sz="2400" dirty="0" smtClean="0">
              <a:solidFill>
                <a:srgbClr val="0B50B5"/>
              </a:solidFill>
            </a:rPr>
            <a:t>    Para fortalecer un diálogo entre el directivo y su superior jerárquico</a:t>
          </a:r>
        </a:p>
      </dgm:t>
    </dgm:pt>
    <dgm:pt modelId="{F9C960E1-3DC8-4B97-8F01-80F7DEE55C5E}" type="sibTrans" cxnId="{859D977F-133B-4284-A76D-F1DD79DAD942}">
      <dgm:prSet/>
      <dgm:spPr/>
      <dgm:t>
        <a:bodyPr/>
        <a:lstStyle/>
        <a:p>
          <a:endParaRPr lang="es-CL"/>
        </a:p>
      </dgm:t>
    </dgm:pt>
    <dgm:pt modelId="{5474801D-8008-495B-8D63-DC6A6FA6EF54}" type="parTrans" cxnId="{859D977F-133B-4284-A76D-F1DD79DAD942}">
      <dgm:prSet/>
      <dgm:spPr/>
      <dgm:t>
        <a:bodyPr/>
        <a:lstStyle/>
        <a:p>
          <a:endParaRPr lang="es-CL"/>
        </a:p>
      </dgm:t>
    </dgm:pt>
    <dgm:pt modelId="{5B0A5CB6-4A0B-49F2-B1BE-A99A46A2DFCD}">
      <dgm:prSet custT="1"/>
      <dgm:spPr>
        <a:gradFill rotWithShape="0">
          <a:gsLst>
            <a:gs pos="0">
              <a:srgbClr val="0070C0"/>
            </a:gs>
            <a:gs pos="100000">
              <a:schemeClr val="accent4">
                <a:hueOff val="9644967"/>
                <a:satOff val="-8667"/>
                <a:lumOff val="-1373"/>
                <a:alphaOff val="0"/>
                <a:tint val="50000"/>
                <a:shade val="100000"/>
                <a:satMod val="350000"/>
              </a:schemeClr>
            </a:gs>
          </a:gsLst>
        </a:gradFill>
      </dgm:spPr>
      <dgm:t>
        <a:bodyPr/>
        <a:lstStyle/>
        <a:p>
          <a:r>
            <a:rPr lang="es-CL" sz="2400" dirty="0" smtClean="0">
              <a:solidFill>
                <a:srgbClr val="0B50B5"/>
              </a:solidFill>
            </a:rPr>
            <a:t>Para orientar mejor el      cumplimiento de las prioridades esenciales de cada Directivo Público</a:t>
          </a:r>
        </a:p>
      </dgm:t>
    </dgm:pt>
    <dgm:pt modelId="{DD22A53B-E304-4FCB-9D50-96A06700EDCE}" type="parTrans" cxnId="{F193D016-E71B-4E90-9E64-06DFD0BF6CA0}">
      <dgm:prSet/>
      <dgm:spPr/>
      <dgm:t>
        <a:bodyPr/>
        <a:lstStyle/>
        <a:p>
          <a:endParaRPr lang="es-CL"/>
        </a:p>
      </dgm:t>
    </dgm:pt>
    <dgm:pt modelId="{AA396D00-81A6-4069-934B-4321D2A420A2}" type="sibTrans" cxnId="{F193D016-E71B-4E90-9E64-06DFD0BF6CA0}">
      <dgm:prSet/>
      <dgm:spPr/>
      <dgm:t>
        <a:bodyPr/>
        <a:lstStyle/>
        <a:p>
          <a:endParaRPr lang="es-CL"/>
        </a:p>
      </dgm:t>
    </dgm:pt>
    <dgm:pt modelId="{D387112B-861F-4E26-B893-ED0E6DADF3E0}" type="pres">
      <dgm:prSet presAssocID="{87078C2A-0B67-4403-9AE2-10572A3C5ED4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A1FC0C9D-60D9-47BA-A475-34EBC85D8F50}" type="pres">
      <dgm:prSet presAssocID="{87078C2A-0B67-4403-9AE2-10572A3C5ED4}" presName="comp1" presStyleCnt="0"/>
      <dgm:spPr/>
    </dgm:pt>
    <dgm:pt modelId="{196C4093-A399-43F4-A03C-E84B022ADA49}" type="pres">
      <dgm:prSet presAssocID="{87078C2A-0B67-4403-9AE2-10572A3C5ED4}" presName="circle1" presStyleLbl="node1" presStyleIdx="0" presStyleCnt="2" custScaleX="125865" custScaleY="92144" custLinFactNeighborX="821" custLinFactNeighborY="-1353"/>
      <dgm:spPr/>
      <dgm:t>
        <a:bodyPr/>
        <a:lstStyle/>
        <a:p>
          <a:endParaRPr lang="es-CL"/>
        </a:p>
      </dgm:t>
    </dgm:pt>
    <dgm:pt modelId="{3F408106-EBC2-466B-BC55-4E76C8FEC55F}" type="pres">
      <dgm:prSet presAssocID="{87078C2A-0B67-4403-9AE2-10572A3C5ED4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892C341-C1EE-446A-AF7B-0B3FDC308913}" type="pres">
      <dgm:prSet presAssocID="{87078C2A-0B67-4403-9AE2-10572A3C5ED4}" presName="comp2" presStyleCnt="0"/>
      <dgm:spPr/>
    </dgm:pt>
    <dgm:pt modelId="{B65AC3A1-F16A-4E62-9F23-DE6982B8A413}" type="pres">
      <dgm:prSet presAssocID="{87078C2A-0B67-4403-9AE2-10572A3C5ED4}" presName="circle2" presStyleLbl="node1" presStyleIdx="1" presStyleCnt="2" custScaleX="104287" custScaleY="80418" custLinFactNeighborX="-278" custLinFactNeighborY="3609"/>
      <dgm:spPr/>
      <dgm:t>
        <a:bodyPr/>
        <a:lstStyle/>
        <a:p>
          <a:endParaRPr lang="es-CL"/>
        </a:p>
      </dgm:t>
    </dgm:pt>
    <dgm:pt modelId="{9E3EE550-DBAF-4E49-8B57-6B5A4309561A}" type="pres">
      <dgm:prSet presAssocID="{87078C2A-0B67-4403-9AE2-10572A3C5ED4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3F133391-AA1E-45B9-8FB0-803D817D5FA3}" type="presOf" srcId="{5B0A5CB6-4A0B-49F2-B1BE-A99A46A2DFCD}" destId="{9E3EE550-DBAF-4E49-8B57-6B5A4309561A}" srcOrd="1" destOrd="0" presId="urn:microsoft.com/office/officeart/2005/8/layout/venn2"/>
    <dgm:cxn modelId="{EDB3FFD9-3854-466D-AFE9-4F4232311802}" type="presOf" srcId="{38857B2F-1313-487B-A81F-DD87E8B3DFD7}" destId="{3F408106-EBC2-466B-BC55-4E76C8FEC55F}" srcOrd="1" destOrd="0" presId="urn:microsoft.com/office/officeart/2005/8/layout/venn2"/>
    <dgm:cxn modelId="{66983DD8-B4E4-4658-A6E4-4F702E8EE58E}" type="presOf" srcId="{5B0A5CB6-4A0B-49F2-B1BE-A99A46A2DFCD}" destId="{B65AC3A1-F16A-4E62-9F23-DE6982B8A413}" srcOrd="0" destOrd="0" presId="urn:microsoft.com/office/officeart/2005/8/layout/venn2"/>
    <dgm:cxn modelId="{859D977F-133B-4284-A76D-F1DD79DAD942}" srcId="{87078C2A-0B67-4403-9AE2-10572A3C5ED4}" destId="{38857B2F-1313-487B-A81F-DD87E8B3DFD7}" srcOrd="0" destOrd="0" parTransId="{5474801D-8008-495B-8D63-DC6A6FA6EF54}" sibTransId="{F9C960E1-3DC8-4B97-8F01-80F7DEE55C5E}"/>
    <dgm:cxn modelId="{8E0542A2-9E36-489E-9D61-A79468460821}" type="presOf" srcId="{38857B2F-1313-487B-A81F-DD87E8B3DFD7}" destId="{196C4093-A399-43F4-A03C-E84B022ADA49}" srcOrd="0" destOrd="0" presId="urn:microsoft.com/office/officeart/2005/8/layout/venn2"/>
    <dgm:cxn modelId="{A87E9143-8775-4A5C-8C1F-AF167EB4C738}" type="presOf" srcId="{87078C2A-0B67-4403-9AE2-10572A3C5ED4}" destId="{D387112B-861F-4E26-B893-ED0E6DADF3E0}" srcOrd="0" destOrd="0" presId="urn:microsoft.com/office/officeart/2005/8/layout/venn2"/>
    <dgm:cxn modelId="{F193D016-E71B-4E90-9E64-06DFD0BF6CA0}" srcId="{87078C2A-0B67-4403-9AE2-10572A3C5ED4}" destId="{5B0A5CB6-4A0B-49F2-B1BE-A99A46A2DFCD}" srcOrd="1" destOrd="0" parTransId="{DD22A53B-E304-4FCB-9D50-96A06700EDCE}" sibTransId="{AA396D00-81A6-4069-934B-4321D2A420A2}"/>
    <dgm:cxn modelId="{2BBD4B8C-ECA9-45FA-A02E-B9B98D62EC09}" type="presParOf" srcId="{D387112B-861F-4E26-B893-ED0E6DADF3E0}" destId="{A1FC0C9D-60D9-47BA-A475-34EBC85D8F50}" srcOrd="0" destOrd="0" presId="urn:microsoft.com/office/officeart/2005/8/layout/venn2"/>
    <dgm:cxn modelId="{07BCD0B6-6AC5-40A1-85E4-1997B781CD1F}" type="presParOf" srcId="{A1FC0C9D-60D9-47BA-A475-34EBC85D8F50}" destId="{196C4093-A399-43F4-A03C-E84B022ADA49}" srcOrd="0" destOrd="0" presId="urn:microsoft.com/office/officeart/2005/8/layout/venn2"/>
    <dgm:cxn modelId="{8E13B8B3-3B38-49B2-908B-D1236ADE545B}" type="presParOf" srcId="{A1FC0C9D-60D9-47BA-A475-34EBC85D8F50}" destId="{3F408106-EBC2-466B-BC55-4E76C8FEC55F}" srcOrd="1" destOrd="0" presId="urn:microsoft.com/office/officeart/2005/8/layout/venn2"/>
    <dgm:cxn modelId="{753EE658-E40B-4B71-B651-CFD0B6174A00}" type="presParOf" srcId="{D387112B-861F-4E26-B893-ED0E6DADF3E0}" destId="{8892C341-C1EE-446A-AF7B-0B3FDC308913}" srcOrd="1" destOrd="0" presId="urn:microsoft.com/office/officeart/2005/8/layout/venn2"/>
    <dgm:cxn modelId="{D20DDF6B-9EA0-463A-AE6B-074FCDB320CE}" type="presParOf" srcId="{8892C341-C1EE-446A-AF7B-0B3FDC308913}" destId="{B65AC3A1-F16A-4E62-9F23-DE6982B8A413}" srcOrd="0" destOrd="0" presId="urn:microsoft.com/office/officeart/2005/8/layout/venn2"/>
    <dgm:cxn modelId="{DD3A4A5E-1314-467D-8423-E80881BE7DA1}" type="presParOf" srcId="{8892C341-C1EE-446A-AF7B-0B3FDC308913}" destId="{9E3EE550-DBAF-4E49-8B57-6B5A4309561A}" srcOrd="1" destOrd="0" presId="urn:microsoft.com/office/officeart/2005/8/layout/ven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6C4093-A399-43F4-A03C-E84B022ADA49}">
      <dsp:nvSpPr>
        <dsp:cNvPr id="0" name=""/>
        <dsp:cNvSpPr/>
      </dsp:nvSpPr>
      <dsp:spPr>
        <a:xfrm>
          <a:off x="1587222" y="137031"/>
          <a:ext cx="6698029" cy="490353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/>
            <a:t>     </a:t>
          </a:r>
        </a:p>
        <a:p>
          <a:pPr lvl="0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rgbClr val="0B50B5"/>
              </a:solidFill>
            </a:rPr>
            <a:t>    Para fortalecer un diálogo entre el directivo y su superior jerárquico</a:t>
          </a:r>
        </a:p>
      </dsp:txBody>
      <dsp:txXfrm>
        <a:off x="3178004" y="504796"/>
        <a:ext cx="3516465" cy="833600"/>
      </dsp:txXfrm>
    </dsp:sp>
    <dsp:sp modelId="{B65AC3A1-F16A-4E62-9F23-DE6982B8A413}">
      <dsp:nvSpPr>
        <dsp:cNvPr id="0" name=""/>
        <dsp:cNvSpPr/>
      </dsp:nvSpPr>
      <dsp:spPr>
        <a:xfrm>
          <a:off x="2800300" y="1865220"/>
          <a:ext cx="4162301" cy="3209642"/>
        </a:xfrm>
        <a:prstGeom prst="ellipse">
          <a:avLst/>
        </a:prstGeom>
        <a:gradFill rotWithShape="0">
          <a:gsLst>
            <a:gs pos="0">
              <a:srgbClr val="0070C0"/>
            </a:gs>
            <a:gs pos="100000">
              <a:schemeClr val="accent4">
                <a:hueOff val="9644967"/>
                <a:satOff val="-8667"/>
                <a:lumOff val="-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kern="1200" dirty="0" smtClean="0">
              <a:solidFill>
                <a:srgbClr val="0B50B5"/>
              </a:solidFill>
            </a:rPr>
            <a:t>Para orientar mejor el      cumplimiento de las prioridades esenciales de cada Directivo Público</a:t>
          </a:r>
        </a:p>
      </dsp:txBody>
      <dsp:txXfrm>
        <a:off x="3409855" y="2667630"/>
        <a:ext cx="2943191" cy="1604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6C1963C-8F5A-1B4E-A3E9-FBB0189AD9AE}" type="datetime1">
              <a:rPr lang="es-CL" smtClean="0"/>
              <a:t>12-08-2013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E54F45F-3CB5-4B70-AAC5-654B7E0FF09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0735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903323B-CDE6-EE45-8937-C50955F2F9C6}" type="datetime1">
              <a:rPr lang="es-CL" smtClean="0"/>
              <a:t>12-08-2013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D582D2-A8DA-4837-AC1B-BDB1005A81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276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582D2-A8DA-4837-AC1B-BDB1005A81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46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92" tIns="46246" rIns="92492" bIns="46246"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80F09F7-F3FF-48E9-897E-3E51E37EEF92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C918365-2BE3-4745-991C-7C662F9795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6A5AD-F533-4BD0-8101-C3C04DC8081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14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C7187-7701-498B-98D2-74C6E63678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0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589713"/>
            <a:ext cx="19494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US" sz="1000">
                <a:solidFill>
                  <a:srgbClr val="898989"/>
                </a:solidFill>
                <a:latin typeface="Arial" charset="0"/>
              </a:rPr>
              <a:t>Ministerio del Salud | DGRRHH</a:t>
            </a:r>
            <a:endParaRPr lang="es-CL" sz="100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F7F01-319E-4F1C-A078-B36F8A6F2F4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31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FF7B-E1EC-4751-A32D-A3547E3F8B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2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CAD6B-3444-4ABA-A44E-30FCC86FA7E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06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33597-391D-4E36-A78B-4DF4FBBB89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49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65905B4-6614-4EC6-B736-594C61D09E0B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B52F1C1-0B73-4DE0-8D09-B9C6CC1DB37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80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A64ED4F-20D7-425F-BD80-8EBC44B63967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5C0498-5AE7-4FE6-A4C5-8CD91361850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67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7A995A-8581-419C-BB7A-06D4A14BB2D7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7BEA39E-3801-4B17-A7EC-4972D34300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73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65FA8D-DD8B-48F3-8A86-B694195383AF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C744527-C795-4F13-B7E5-1AC6F3E640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2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D88CF18-C7DC-4536-BC5B-10E036FAEA0D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C96DDB2-6E9B-4140-A727-D79B3412F8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75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04A30D8-76E9-4156-BE9F-1E129E9CCDEA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09B8FD9-0F8E-4807-8CC4-9BC1A92EBB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30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B0FD6B1-18C0-45D3-9A70-58FCD5FE9A21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0C04DA1-8075-4333-A0D7-A48F9FA81CD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2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FF2B19-3596-4977-8BA9-A4FFFE91658B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EBF236E-F7B8-4051-91BE-7A836356054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74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9549212-A492-4F58-956A-0FA773FB4676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EB8B43-EF22-475B-85FB-B02FD5D487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9179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0412F22-FBD8-4037-84D0-58245863055B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9076F71-A128-49F6-BC22-3D061A2367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963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0F633FD-62B2-4631-AF0A-222F9365E4FA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DD9D7D5-936C-4305-9E29-1D6C92D6B1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23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98AE833-C539-4004-8832-EB78FC4A72FB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D277DFC-4E6E-4663-BFC4-4C4C19BA67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0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5553FFB-566D-4CF2-B405-DFA8AF28533C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699B74F-AB07-4755-B01B-0B8E9354A6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0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F38C2DB-9DDB-448E-9D8F-E52ADE59E930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10D9545-93AF-4E3B-BE11-BE60EA5691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1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B0D78E-ED37-481B-9428-2FEF886D8583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E84AD-A550-454D-9E0B-59CBFA540EF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41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C7D82-BE29-4F6A-A7A6-DB9FD148418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8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FA47BC8-657E-4CEC-81D8-1ADF456A3293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ED2FF-4D2E-44E3-8611-8E5B315DFBE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ABC5117-17F3-44D8-A294-AAD2EDE4A0B4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4CBD-4D7D-405D-BE01-E9B81F1925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3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573CCD9-4B3D-4A1A-B778-40E6B0561D2E}" type="datetime1">
              <a:rPr lang="en-US"/>
              <a:pPr>
                <a:defRPr/>
              </a:pPr>
              <a:t>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2D3E2-D799-44C1-BDAD-5C0736F1CC0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77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408" r:id="rId1"/>
    <p:sldLayoutId id="2147485409" r:id="rId2"/>
    <p:sldLayoutId id="2147485410" r:id="rId3"/>
    <p:sldLayoutId id="2147485411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315BE2D-8E98-4177-BC7F-BA7AA46DB0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2" name="1 Grupo"/>
          <p:cNvGrpSpPr/>
          <p:nvPr/>
        </p:nvGrpSpPr>
        <p:grpSpPr>
          <a:xfrm>
            <a:off x="8413750" y="-1124"/>
            <a:ext cx="631825" cy="153525"/>
            <a:chOff x="8413750" y="-1124"/>
            <a:chExt cx="631825" cy="153525"/>
          </a:xfrm>
        </p:grpSpPr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8413750" y="-1124"/>
              <a:ext cx="284163" cy="153525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8697913" y="1"/>
              <a:ext cx="347662" cy="1524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8413750" y="6721475"/>
            <a:ext cx="631825" cy="153525"/>
            <a:chOff x="8413750" y="-1124"/>
            <a:chExt cx="631825" cy="153525"/>
          </a:xfrm>
        </p:grpSpPr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8413750" y="-1124"/>
              <a:ext cx="284163" cy="153525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8697913" y="1"/>
              <a:ext cx="347662" cy="1524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s-ES" sz="180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2" r:id="rId1"/>
    <p:sldLayoutId id="2147485413" r:id="rId2"/>
    <p:sldLayoutId id="2147485414" r:id="rId3"/>
    <p:sldLayoutId id="2147485415" r:id="rId4"/>
    <p:sldLayoutId id="2147485416" r:id="rId5"/>
    <p:sldLayoutId id="2147485417" r:id="rId6"/>
    <p:sldLayoutId id="2147485418" r:id="rId7"/>
    <p:sldLayoutId id="2147485419" r:id="rId8"/>
    <p:sldLayoutId id="2147485420" r:id="rId9"/>
    <p:sldLayoutId id="2147485421" r:id="rId10"/>
    <p:sldLayoutId id="214748542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sz="180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sz="180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sz="180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s-ES" sz="18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23" r:id="rId1"/>
    <p:sldLayoutId id="2147485424" r:id="rId2"/>
    <p:sldLayoutId id="2147485425" r:id="rId3"/>
    <p:sldLayoutId id="2147485426" r:id="rId4"/>
    <p:sldLayoutId id="2147485427" r:id="rId5"/>
    <p:sldLayoutId id="2147485428" r:id="rId6"/>
    <p:sldLayoutId id="2147485429" r:id="rId7"/>
    <p:sldLayoutId id="2147485430" r:id="rId8"/>
    <p:sldLayoutId id="2147485431" r:id="rId9"/>
    <p:sldLayoutId id="2147485432" r:id="rId10"/>
    <p:sldLayoutId id="214748543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ubtitle 2"/>
          <p:cNvSpPr>
            <a:spLocks noGrp="1"/>
          </p:cNvSpPr>
          <p:nvPr>
            <p:ph type="subTitle" idx="1"/>
          </p:nvPr>
        </p:nvSpPr>
        <p:spPr bwMode="auto">
          <a:xfrm>
            <a:off x="6713538" y="6308725"/>
            <a:ext cx="2449512" cy="401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Aft>
                <a:spcPct val="0"/>
              </a:spcAft>
              <a:buFont typeface="Arial" charset="0"/>
              <a:buNone/>
            </a:pPr>
            <a:r>
              <a:rPr lang="es-ES_tradnl" sz="24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	   </a:t>
            </a:r>
            <a:r>
              <a:rPr lang="es-ES_tradnl" sz="1000" dirty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agosto</a:t>
            </a:r>
            <a:r>
              <a:rPr lang="es-ES_tradnl" sz="24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 </a:t>
            </a:r>
            <a:r>
              <a:rPr lang="es-ES_tradnl" sz="1000" dirty="0" smtClean="0">
                <a:solidFill>
                  <a:srgbClr val="FFFFFF"/>
                </a:solidFill>
                <a:latin typeface="Verdana" pitchFamily="34" charset="0"/>
                <a:sym typeface="Verdana" pitchFamily="34" charset="0"/>
              </a:rPr>
              <a:t>2013</a:t>
            </a:r>
          </a:p>
        </p:txBody>
      </p:sp>
      <p:sp>
        <p:nvSpPr>
          <p:cNvPr id="30723" name="2 CuadroTexto"/>
          <p:cNvSpPr txBox="1">
            <a:spLocks noChangeArrowheads="1"/>
          </p:cNvSpPr>
          <p:nvPr/>
        </p:nvSpPr>
        <p:spPr bwMode="auto">
          <a:xfrm>
            <a:off x="422139" y="1551563"/>
            <a:ext cx="8110301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9pPr>
          </a:lstStyle>
          <a:p>
            <a:pPr eaLnBrk="1" hangingPunct="1"/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SISTEMA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DE ALTA DIRECCION PUBLICA:</a:t>
            </a:r>
          </a:p>
          <a:p>
            <a:pPr eaLnBrk="1" hangingPunct="1"/>
            <a:r>
              <a:rPr lang="es-CL" sz="28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			</a:t>
            </a:r>
            <a:r>
              <a:rPr lang="es-CL" sz="2800" b="1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</a:t>
            </a:r>
            <a:r>
              <a:rPr lang="es-CL" sz="2800" b="1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CONVENIOS  </a:t>
            </a:r>
            <a:r>
              <a:rPr lang="es-CL" sz="28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DE  DESEMPEÑO </a:t>
            </a:r>
          </a:p>
          <a:p>
            <a:pPr eaLnBrk="1" hangingPunct="1"/>
            <a:r>
              <a:rPr lang="es-CL" sz="2800" b="1" dirty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</a:t>
            </a:r>
            <a:r>
              <a:rPr lang="es-CL" sz="28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				DE   II  NIVEL  JERÁRQUICO </a:t>
            </a:r>
          </a:p>
          <a:p>
            <a:pPr eaLnBrk="1" hangingPunct="1"/>
            <a:endParaRPr lang="es-ES_tradnl" sz="2800" b="1" dirty="0">
              <a:solidFill>
                <a:srgbClr val="FFC00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r>
              <a:rPr lang="es-ES_tradnl" sz="2800" b="1" dirty="0" smtClean="0">
                <a:solidFill>
                  <a:srgbClr val="FFC000"/>
                </a:solidFill>
                <a:latin typeface="Swis721 LtCn BT" pitchFamily="34" charset="0"/>
                <a:cs typeface="Aharoni" pitchFamily="2" charset="-79"/>
              </a:rPr>
              <a:t>	</a:t>
            </a:r>
          </a:p>
          <a:p>
            <a:pPr eaLnBrk="1" hangingPunct="1"/>
            <a:endParaRPr lang="es-ES_tradnl" sz="2800" b="1" dirty="0">
              <a:solidFill>
                <a:srgbClr val="FFC00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endParaRPr lang="es-ES_tradnl" sz="2800" b="1" dirty="0" smtClean="0">
              <a:solidFill>
                <a:srgbClr val="FFC000"/>
              </a:solidFill>
              <a:latin typeface="Swis721 LtCn BT" pitchFamily="34" charset="0"/>
              <a:cs typeface="Aharoni" pitchFamily="2" charset="-79"/>
            </a:endParaRPr>
          </a:p>
          <a:p>
            <a:pPr eaLnBrk="1" hangingPunct="1"/>
            <a:r>
              <a:rPr lang="es-ES_tradnl" sz="2800" b="1" dirty="0" smtClean="0">
                <a:solidFill>
                  <a:srgbClr val="00B0F0"/>
                </a:solidFill>
                <a:latin typeface="Swis721 LtCn BT" pitchFamily="34" charset="0"/>
                <a:cs typeface="Aharoni" pitchFamily="2" charset="-79"/>
              </a:rPr>
              <a:t>						</a:t>
            </a:r>
            <a:endParaRPr lang="es-CL" sz="2400" dirty="0">
              <a:cs typeface="Aharoni" pitchFamily="2" charset="-79"/>
            </a:endParaRPr>
          </a:p>
        </p:txBody>
      </p:sp>
      <p:sp>
        <p:nvSpPr>
          <p:cNvPr id="30724" name="Subtitle 2"/>
          <p:cNvSpPr txBox="1">
            <a:spLocks/>
          </p:cNvSpPr>
          <p:nvPr/>
        </p:nvSpPr>
        <p:spPr bwMode="auto">
          <a:xfrm>
            <a:off x="2959100" y="5301209"/>
            <a:ext cx="4103688" cy="155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  <a:ea typeface="ヒラギノ角ゴ Pro W3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s-ES_tradnl" sz="1200" i="1" dirty="0" smtClean="0">
              <a:solidFill>
                <a:srgbClr val="FFFFFF"/>
              </a:solidFill>
              <a:sym typeface="Verdan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 smtClean="0">
                <a:solidFill>
                  <a:srgbClr val="FFFFFF"/>
                </a:solidFill>
                <a:sym typeface="Verdana" pitchFamily="34" charset="0"/>
              </a:rPr>
              <a:t>Claudio A. Román Codoceo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 smtClean="0">
                <a:solidFill>
                  <a:srgbClr val="FFFFFF"/>
                </a:solidFill>
                <a:sym typeface="Verdana" pitchFamily="34" charset="0"/>
              </a:rPr>
              <a:t>Jefe de División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 smtClean="0">
                <a:solidFill>
                  <a:srgbClr val="FFFFFF"/>
                </a:solidFill>
                <a:sym typeface="Verdana" pitchFamily="34" charset="0"/>
              </a:rPr>
              <a:t>División de </a:t>
            </a: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Gestión y Desarrollo de las Personas</a:t>
            </a:r>
          </a:p>
          <a:p>
            <a:pPr eaLnBrk="1" hangingPunct="1">
              <a:spcBef>
                <a:spcPct val="20000"/>
              </a:spcBef>
            </a:pPr>
            <a:r>
              <a:rPr lang="es-ES_tradnl" sz="1200" i="1" dirty="0" smtClean="0">
                <a:solidFill>
                  <a:srgbClr val="FFFFFF"/>
                </a:solidFill>
                <a:sym typeface="Verdana" pitchFamily="34" charset="0"/>
              </a:rPr>
              <a:t>Subsecretaría </a:t>
            </a:r>
            <a:r>
              <a:rPr lang="es-ES_tradnl" sz="1200" i="1" dirty="0">
                <a:solidFill>
                  <a:srgbClr val="FFFFFF"/>
                </a:solidFill>
                <a:sym typeface="Verdana" pitchFamily="34" charset="0"/>
              </a:rPr>
              <a:t>de Redes Asistenciales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s-ES_tradnl" sz="1200" i="1" dirty="0" smtClean="0">
                <a:solidFill>
                  <a:srgbClr val="FFFFFF"/>
                </a:solidFill>
                <a:sym typeface="Verdana" pitchFamily="34" charset="0"/>
              </a:rPr>
              <a:t> </a:t>
            </a:r>
            <a:endParaRPr lang="es-ES_tradnl" sz="1200" i="1" dirty="0">
              <a:solidFill>
                <a:srgbClr val="FFFFFF"/>
              </a:solidFill>
              <a:sym typeface="Verdan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s-ES_tradnl" sz="1200" i="1" dirty="0">
              <a:solidFill>
                <a:srgbClr val="FFFFFF"/>
              </a:solidFill>
              <a:sym typeface="Verdana" pitchFamily="34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es-ES_tradnl" sz="2400" i="1" dirty="0">
              <a:solidFill>
                <a:srgbClr val="FFFFFF"/>
              </a:solidFill>
              <a:sym typeface="Verdan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3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626743" y="302458"/>
            <a:ext cx="777686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“Civil Service” o El Sistema ADP.</a:t>
            </a:r>
            <a:endParaRPr lang="es-CL" sz="2600" b="1" dirty="0">
              <a:solidFill>
                <a:srgbClr val="00206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755575" y="1052736"/>
            <a:ext cx="7648031" cy="5084112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_tradnl" sz="2200" dirty="0" smtClean="0"/>
              <a:t>La Función Pública: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_tradnl" sz="1800" dirty="0" smtClean="0"/>
              <a:t>Una rama del Estado que cumple una función.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_tradnl" sz="1800" dirty="0" smtClean="0"/>
              <a:t>Los Trabajadores del Estado que cumple dicha función.</a:t>
            </a:r>
          </a:p>
          <a:p>
            <a:pPr lvl="1" algn="just">
              <a:buFont typeface="Wingdings" pitchFamily="2" charset="2"/>
              <a:buChar char="Ø"/>
            </a:pPr>
            <a:endParaRPr lang="es-ES_tradnl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s-ES_tradnl" sz="2200" dirty="0" smtClean="0"/>
              <a:t>El Funcionario o Servidor Público.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ES_tradnl" sz="1800" dirty="0" smtClean="0"/>
              <a:t>Existe un Nombramiento de la Autoridad Facultada para estos efectos, el Funcionario al ser “Nombrado” es Investido de un cargo, para el cumplimiento de una función y para el ejercicio de la autoridad que permita el cumplimiento de dicha función. </a:t>
            </a:r>
          </a:p>
          <a:p>
            <a:pPr lvl="1" algn="just">
              <a:buFont typeface="Wingdings" pitchFamily="2" charset="2"/>
              <a:buChar char="Ø"/>
            </a:pPr>
            <a:endParaRPr lang="es-ES_tradnl" sz="1800" dirty="0" smtClean="0"/>
          </a:p>
          <a:p>
            <a:pPr algn="just">
              <a:buFont typeface="Wingdings" pitchFamily="2" charset="2"/>
              <a:buChar char="Ø"/>
            </a:pPr>
            <a:r>
              <a:rPr lang="es-ES_tradnl" sz="2200" dirty="0"/>
              <a:t>Una Administración Pública </a:t>
            </a:r>
            <a:r>
              <a:rPr lang="es-ES_tradnl" sz="2200" dirty="0" err="1"/>
              <a:t>meritocrática</a:t>
            </a:r>
            <a:r>
              <a:rPr lang="es-ES_tradnl" sz="2200" dirty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s-CL" sz="1800" dirty="0"/>
              <a:t>El origen se remonta a la antigua China con el “Exámen Imperial”</a:t>
            </a:r>
          </a:p>
          <a:p>
            <a:pPr lvl="1" algn="just">
              <a:buFont typeface="Wingdings" pitchFamily="2" charset="2"/>
              <a:buChar char="Ø"/>
            </a:pPr>
            <a:r>
              <a:rPr lang="es-CL" sz="1800" dirty="0"/>
              <a:t>Influencia de la A.P. Prusiana (Bismark Seguro social 1883), Francesa y Española en Chile</a:t>
            </a:r>
            <a:r>
              <a:rPr lang="es-CL" sz="1800" dirty="0" smtClean="0"/>
              <a:t>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CL" sz="1800" dirty="0" smtClean="0"/>
              <a:t>La Experiencia Inglesa del “Civil Service”.</a:t>
            </a:r>
          </a:p>
          <a:p>
            <a:pPr lvl="1" algn="just">
              <a:buFont typeface="Wingdings" pitchFamily="2" charset="2"/>
              <a:buChar char="Ø"/>
            </a:pPr>
            <a:r>
              <a:rPr lang="es-CL" sz="1800" dirty="0" smtClean="0"/>
              <a:t>Sistema de Alta Dirección Pública Chilena</a:t>
            </a:r>
            <a:endParaRPr lang="es-CL" sz="1800" dirty="0"/>
          </a:p>
          <a:p>
            <a:pPr lvl="1" algn="just">
              <a:buFont typeface="Wingdings" pitchFamily="2" charset="2"/>
              <a:buChar char="Ø"/>
            </a:pPr>
            <a:endParaRPr lang="es-ES_tradnl" sz="1800" dirty="0" smtClean="0"/>
          </a:p>
          <a:p>
            <a:pPr lvl="1" algn="just">
              <a:buFont typeface="Wingdings" pitchFamily="2" charset="2"/>
              <a:buChar char="Ø"/>
            </a:pPr>
            <a:endParaRPr lang="es-ES_tradnl" sz="2200" dirty="0" smtClean="0"/>
          </a:p>
        </p:txBody>
      </p:sp>
    </p:spTree>
    <p:extLst>
      <p:ext uri="{BB962C8B-B14F-4D97-AF65-F5344CB8AC3E}">
        <p14:creationId xmlns:p14="http://schemas.microsoft.com/office/powerpoint/2010/main" val="206639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800px-Exam_cells-larg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3" r="17523"/>
          <a:stretch>
            <a:fillRect/>
          </a:stretch>
        </p:blipFill>
        <p:spPr>
          <a:xfrm>
            <a:off x="323528" y="908720"/>
            <a:ext cx="7920880" cy="5633543"/>
          </a:xfrm>
        </p:spPr>
      </p:pic>
      <p:sp>
        <p:nvSpPr>
          <p:cNvPr id="6" name="Rectángulo 5"/>
          <p:cNvSpPr/>
          <p:nvPr/>
        </p:nvSpPr>
        <p:spPr>
          <a:xfrm>
            <a:off x="755576" y="273050"/>
            <a:ext cx="74888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200" b="1" dirty="0" smtClean="0">
                <a:solidFill>
                  <a:srgbClr val="0D32E9"/>
                </a:solidFill>
              </a:rPr>
              <a:t>Celdas del </a:t>
            </a:r>
            <a:r>
              <a:rPr lang="es-ES_tradnl" sz="2200" b="1" dirty="0" err="1" smtClean="0">
                <a:solidFill>
                  <a:srgbClr val="0D32E9"/>
                </a:solidFill>
              </a:rPr>
              <a:t>Exámen</a:t>
            </a:r>
            <a:r>
              <a:rPr lang="es-ES_tradnl" sz="2200" b="1" dirty="0" smtClean="0">
                <a:solidFill>
                  <a:srgbClr val="0D32E9"/>
                </a:solidFill>
              </a:rPr>
              <a:t> Imperial</a:t>
            </a:r>
            <a:endParaRPr lang="es-CL" sz="1800" b="1" dirty="0">
              <a:solidFill>
                <a:srgbClr val="0D32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8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100">
        <p:wheel spokes="1"/>
      </p:transition>
    </mc:Choice>
    <mc:Fallback xmlns="">
      <p:transition xmlns:p14="http://schemas.microsoft.com/office/powerpoint/2010/main"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1259632" y="548680"/>
            <a:ext cx="547260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Contexto Ministerial</a:t>
            </a:r>
            <a:endParaRPr lang="es-CL" sz="2600" b="1" dirty="0">
              <a:solidFill>
                <a:srgbClr val="00206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99592" y="1268761"/>
            <a:ext cx="6912768" cy="237626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s-ES_tradnl" sz="2200" dirty="0" smtClean="0"/>
              <a:t>Relevar las políticas nacionales de salud y que éstas tengan un correlato a nivel de los Establecimientos Autogestionados. </a:t>
            </a:r>
          </a:p>
          <a:p>
            <a:pPr marL="0" indent="0" algn="just">
              <a:buNone/>
            </a:pPr>
            <a:endParaRPr lang="es-ES_tradnl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s-ES_tradnl" sz="2200" dirty="0" smtClean="0"/>
              <a:t>Que estén alineados con la estrategia nacional de salud y las metas sanitarias de la década 2010 – 2020.</a:t>
            </a:r>
          </a:p>
          <a:p>
            <a:pPr marL="0" indent="0" algn="just">
              <a:buNone/>
            </a:pPr>
            <a:endParaRPr lang="es-ES_tradnl" sz="2200" dirty="0" smtClean="0"/>
          </a:p>
        </p:txBody>
      </p:sp>
      <p:pic>
        <p:nvPicPr>
          <p:cNvPr id="3" name="Imagen 2" descr="Logo-Elige-vivir-sano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54468"/>
            <a:ext cx="2556644" cy="2848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6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3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Rectángulo"/>
          <p:cNvSpPr>
            <a:spLocks noChangeArrowheads="1"/>
          </p:cNvSpPr>
          <p:nvPr/>
        </p:nvSpPr>
        <p:spPr bwMode="auto">
          <a:xfrm>
            <a:off x="1115616" y="692696"/>
            <a:ext cx="547260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Contexto Ministerial</a:t>
            </a:r>
            <a:endParaRPr lang="es-CL" sz="2600" b="1" dirty="0">
              <a:solidFill>
                <a:srgbClr val="00206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99592" y="1484784"/>
            <a:ext cx="7200800" cy="4032448"/>
          </a:xfrm>
        </p:spPr>
        <p:txBody>
          <a:bodyPr/>
          <a:lstStyle/>
          <a:p>
            <a:pPr algn="just"/>
            <a:r>
              <a:rPr lang="es-ES_tradnl" sz="2200" dirty="0"/>
              <a:t>El instrumento que se presenta en esta jornada, es un  documento que ha sido elaborado con la finalidad de estandarizar los objetivos e indicadores que serán evaluados. Reflejando las prioridades ministeriales y relevando el aporte clave que ustedes  como  gestores  </a:t>
            </a:r>
            <a:r>
              <a:rPr lang="es-ES_tradnl" sz="2200" dirty="0" smtClean="0"/>
              <a:t>y</a:t>
            </a:r>
            <a:r>
              <a:rPr lang="es-ES_tradnl" sz="2200" dirty="0"/>
              <a:t> </a:t>
            </a:r>
            <a:r>
              <a:rPr lang="es-ES_tradnl" sz="2200" dirty="0" smtClean="0"/>
              <a:t>protagonistas hacen al sector salud  y en sus Establecimientos, conduciéndolos hacia mayores niveles de calidad y eficiencia con el objeto principal de satisfacer las necesidades de nuestros usuarios.     </a:t>
            </a:r>
            <a:endParaRPr lang="es-CL" sz="2200" dirty="0"/>
          </a:p>
        </p:txBody>
      </p:sp>
    </p:spTree>
    <p:extLst>
      <p:ext uri="{BB962C8B-B14F-4D97-AF65-F5344CB8AC3E}">
        <p14:creationId xmlns:p14="http://schemas.microsoft.com/office/powerpoint/2010/main" val="150827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998712"/>
              </p:ext>
            </p:extLst>
          </p:nvPr>
        </p:nvGraphicFramePr>
        <p:xfrm>
          <a:off x="-604582" y="1059730"/>
          <a:ext cx="9785094" cy="5321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Rectángulo"/>
          <p:cNvSpPr>
            <a:spLocks noChangeArrowheads="1"/>
          </p:cNvSpPr>
          <p:nvPr/>
        </p:nvSpPr>
        <p:spPr bwMode="auto">
          <a:xfrm>
            <a:off x="674302" y="351263"/>
            <a:ext cx="735008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CL" sz="2600" b="1" dirty="0" smtClean="0">
                <a:solidFill>
                  <a:srgbClr val="0070C0"/>
                </a:solidFill>
              </a:rPr>
              <a:t>Para qué del Convenio de Desempeño</a:t>
            </a:r>
            <a:endParaRPr lang="es-CL" sz="2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61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96C4093-A399-43F4-A03C-E84B022ADA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196C4093-A399-43F4-A03C-E84B022ADA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5AC3A1-F16A-4E62-9F23-DE6982B8A4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graphicEl>
                                              <a:dgm id="{B65AC3A1-F16A-4E62-9F23-DE6982B8A4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5580063" y="54594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s-ES_tradnl" sz="2400">
              <a:latin typeface="Times New Roman" pitchFamily="18" charset="0"/>
            </a:endParaRP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228311" y="2420888"/>
            <a:ext cx="5016097" cy="60529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defRPr/>
            </a:pPr>
            <a:r>
              <a:rPr lang="es-CL" sz="4000" b="1" i="1" dirty="0" smtClean="0"/>
              <a:t>Muchas Gracias</a:t>
            </a:r>
            <a:endParaRPr lang="es-CL" sz="4000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10497</TotalTime>
  <Words>315</Words>
  <Application>Microsoft Office PowerPoint</Application>
  <PresentationFormat>Presentación en pantalla (4:3)</PresentationFormat>
  <Paragraphs>41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8" baseType="lpstr">
      <vt:lpstr>Arial</vt:lpstr>
      <vt:lpstr>Verdana</vt:lpstr>
      <vt:lpstr>Calibri</vt:lpstr>
      <vt:lpstr>Wingdings</vt:lpstr>
      <vt:lpstr>ヒラギノ角ゴ Pro W3</vt:lpstr>
      <vt:lpstr>Times New Roman</vt:lpstr>
      <vt:lpstr>Swis721 LtCn BT</vt:lpstr>
      <vt:lpstr>Aharoni</vt:lpstr>
      <vt:lpstr>Office Theme</vt:lpstr>
      <vt:lpstr>1_Office Theme</vt:lpstr>
      <vt:lpstr>2_Office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Flor Eliana Mora Ortega</cp:lastModifiedBy>
  <cp:revision>635</cp:revision>
  <dcterms:created xsi:type="dcterms:W3CDTF">2010-11-27T19:44:20Z</dcterms:created>
  <dcterms:modified xsi:type="dcterms:W3CDTF">2013-08-12T19:12:16Z</dcterms:modified>
</cp:coreProperties>
</file>