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3" r:id="rId2"/>
    <p:sldMasterId id="2147483665" r:id="rId3"/>
  </p:sldMasterIdLst>
  <p:notesMasterIdLst>
    <p:notesMasterId r:id="rId12"/>
  </p:notesMasterIdLst>
  <p:sldIdLst>
    <p:sldId id="256" r:id="rId4"/>
    <p:sldId id="410" r:id="rId5"/>
    <p:sldId id="418" r:id="rId6"/>
    <p:sldId id="412" r:id="rId7"/>
    <p:sldId id="416" r:id="rId8"/>
    <p:sldId id="413" r:id="rId9"/>
    <p:sldId id="417" r:id="rId10"/>
    <p:sldId id="261" r:id="rId11"/>
  </p:sldIdLst>
  <p:sldSz cx="9144000" cy="6858000" type="screen4x3"/>
  <p:notesSz cx="7302500" cy="95885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E10202"/>
    <a:srgbClr val="808080"/>
    <a:srgbClr val="CCCCCC"/>
    <a:srgbClr val="005FA1"/>
    <a:srgbClr val="E17068"/>
    <a:srgbClr val="FE454A"/>
    <a:srgbClr val="EF41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912" autoAdjust="0"/>
    <p:restoredTop sz="94660"/>
  </p:normalViewPr>
  <p:slideViewPr>
    <p:cSldViewPr snapToObjects="1">
      <p:cViewPr>
        <p:scale>
          <a:sx n="70" d="100"/>
          <a:sy n="70" d="100"/>
        </p:scale>
        <p:origin x="-106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0" d="100"/>
        <a:sy n="180" d="100"/>
      </p:scale>
      <p:origin x="0" y="3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37025" y="0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5AD7642-64C8-4BF8-B98E-AC2C48F02367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4125" y="719138"/>
            <a:ext cx="4794250" cy="3595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6515" tIns="48257" rIns="96515" bIns="48257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0250" y="4554538"/>
            <a:ext cx="5842000" cy="43148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07488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37025" y="9107488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C4C4672-36F1-423A-8E3A-524C042726C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9711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4C4672-36F1-423A-8E3A-524C042726C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486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altLang="es-MX" smtClean="0">
              <a:latin typeface="Arial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0D38C0-5627-48DF-8C7A-9A61D32863BE}" type="slidenum">
              <a:rPr lang="es-CL" smtClean="0"/>
              <a:pPr>
                <a:defRPr/>
              </a:pPr>
              <a:t>3</a:t>
            </a:fld>
            <a:endParaRPr lang="es-C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7772400" cy="9366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400"/>
            </a:lvl1pPr>
          </a:lstStyle>
          <a:p>
            <a:pPr lvl="0"/>
            <a:r>
              <a:rPr lang="es-ES" noProof="0" smtClean="0"/>
              <a:t>Haga clic para modificar el estilo de título del patrón</a:t>
            </a:r>
            <a:endParaRPr lang="en-US" noProof="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6400800" cy="6096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noProof="0" smtClean="0"/>
              <a:t>Haga clic para modificar el estilo de subtítulo del patrón</a:t>
            </a:r>
            <a:endParaRPr lang="en-US" noProof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6396415-C0C0-4D16-8061-F165D615D4B4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4CAB55A-2253-4536-8C17-8A7D64A8732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6F683-FC25-4BC9-9306-3EFCE8DFF2B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57B16-B2F6-4ED2-912B-899B0246BFE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679A6-5589-44AD-9801-C9242F08815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A30F7-3A33-4BF1-91D0-A099389FE54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04375-1B75-4E70-AB8F-B1B22AA9DD4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B7513-6064-4E1F-814D-8A0F2640EDC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852539BD-E009-4298-8DA6-60B1F2063F18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B313A9E-7224-4E1B-8AC8-86C8AA5E0CE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D41944B0-CBBE-4883-8BCB-928C90AB2252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3DBC550-F1A5-4491-A6BF-D54CF1D55A2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D979B95F-45DB-4CF8-8995-C393FF83B4B4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3044874-18F2-452A-A6CC-2EC3C261399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E0FA928-7B42-4378-A2D1-9C5BE64586A6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440038A-9A5C-44E3-8308-0F85DB3B7BC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1F743A9-4DF3-44A5-9C92-5B7FE9127620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0FDC13D-4A87-4065-A399-A6ADD614B84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ABF1B32-5A39-452C-8EC7-E240DF3E4F97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8C77429B-FAE6-4BF5-9194-4B8310E5362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DF1457D-09B2-4E8E-B80D-D1AB082F2979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8C190D37-27DA-46AC-9121-6048CFFC3D0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6606496-C87F-45F2-ADA2-F63D5102EB9E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0E0DC80-089E-41E8-B46F-191F68894AA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5102F7E-EF68-4470-BA47-1C5225BC2AB9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4DDB84A-BC6D-43C3-925B-1826DB10B54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FA2E5D4-267E-4A2F-89BD-6FDEE62A3E7C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AE587C2-18B7-4E6E-8A46-9F3786057B6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542E71C-AD07-406F-BCBA-5F266771C962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3225F1B-A054-44C2-86A1-CFBF10A80A0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24535CF-B6FD-4EFE-84AE-05A354AC773F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C98EB3B-257D-4E87-9BD1-A85E69A10DF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1660FE9-724F-4BAB-A714-64B6A2B5549A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5314E85-B515-406D-8F74-1FEEE934501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3B2FDAA-CF0A-4A48-BECD-3438F380F31D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881CFF6E-62EC-44E3-A2AE-9633C30143F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8ED027C-0846-4055-8B83-EB80FF7C2989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7C53B-B294-420C-8D55-0E6F3C0F058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4BF40-9906-4952-9BD0-517FB406A05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D2783A0-2AF9-41F2-9493-0D9DD78BF1BA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08779-B8A1-41B5-BB52-FEFFC774388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E0BBB5A-B65F-4D9E-8FB4-90C81B040C2D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8A011-9AFF-4659-B0CE-70DF6ADCF6B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2377D33-DAB7-48EB-8B38-4810E54AC2DC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BBBD1-E4BF-473F-8881-0B2ECB99D8F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4"/>
          <p:cNvSpPr>
            <a:spLocks noChangeArrowheads="1"/>
          </p:cNvSpPr>
          <p:nvPr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27" name="Rectangle 65"/>
          <p:cNvSpPr>
            <a:spLocks noChangeArrowheads="1"/>
          </p:cNvSpPr>
          <p:nvPr/>
        </p:nvSpPr>
        <p:spPr bwMode="auto">
          <a:xfrm>
            <a:off x="1566863" y="3333750"/>
            <a:ext cx="1260475" cy="352425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677988" y="3452813"/>
            <a:ext cx="1031875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030" name="Rectangle 70"/>
          <p:cNvSpPr>
            <a:spLocks noChangeArrowheads="1"/>
          </p:cNvSpPr>
          <p:nvPr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31" name="Rectangle 71"/>
          <p:cNvSpPr>
            <a:spLocks noChangeArrowheads="1"/>
          </p:cNvSpPr>
          <p:nvPr/>
        </p:nvSpPr>
        <p:spPr bwMode="auto">
          <a:xfrm>
            <a:off x="1566863" y="0"/>
            <a:ext cx="1260475" cy="13716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951" r:id="rId1"/>
    <p:sldLayoutId id="2147484952" r:id="rId2"/>
    <p:sldLayoutId id="2147484953" r:id="rId3"/>
    <p:sldLayoutId id="2147484954" r:id="rId4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charset="0"/>
                <a:ea typeface="ヒラギノ角ゴ Pro W3" charset="0"/>
                <a:cs typeface="Verdana" charset="0"/>
              </a:defRPr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3BE617D-0880-43C1-8D5F-8A76D764055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7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5" r:id="rId1"/>
    <p:sldLayoutId id="2147484956" r:id="rId2"/>
    <p:sldLayoutId id="2147484957" r:id="rId3"/>
    <p:sldLayoutId id="2147484958" r:id="rId4"/>
    <p:sldLayoutId id="2147484959" r:id="rId5"/>
    <p:sldLayoutId id="2147484960" r:id="rId6"/>
    <p:sldLayoutId id="2147484961" r:id="rId7"/>
    <p:sldLayoutId id="2147484962" r:id="rId8"/>
    <p:sldLayoutId id="2147484963" r:id="rId9"/>
    <p:sldLayoutId id="2147484964" r:id="rId10"/>
    <p:sldLayoutId id="2147484965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3075" name="Rectangle 13"/>
          <p:cNvSpPr>
            <a:spLocks noChangeArrowheads="1"/>
          </p:cNvSpPr>
          <p:nvPr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3076" name="Group 11"/>
          <p:cNvGrpSpPr>
            <a:grpSpLocks/>
          </p:cNvGrpSpPr>
          <p:nvPr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pic>
          <p:nvPicPr>
            <p:cNvPr id="3081" name="Picture 1"/>
            <p:cNvPicPr>
              <a:picLocks noChangeAspect="1" noChangeArrowheads="1"/>
            </p:cNvPicPr>
            <p:nvPr userDrawn="1"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3082" name="Picture 1"/>
            <p:cNvPicPr>
              <a:picLocks noChangeAspect="1" noChangeArrowheads="1"/>
            </p:cNvPicPr>
            <p:nvPr userDrawn="1"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3083" name="Picture 1"/>
            <p:cNvPicPr>
              <a:picLocks noChangeAspect="1" noChangeArrowheads="1"/>
            </p:cNvPicPr>
            <p:nvPr userDrawn="1"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</p:grpSp>
      <p:sp>
        <p:nvSpPr>
          <p:cNvPr id="3077" name="Rectangle 12"/>
          <p:cNvSpPr>
            <a:spLocks noChangeArrowheads="1"/>
          </p:cNvSpPr>
          <p:nvPr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7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66" r:id="rId1"/>
    <p:sldLayoutId id="2147484967" r:id="rId2"/>
    <p:sldLayoutId id="2147484968" r:id="rId3"/>
    <p:sldLayoutId id="2147484969" r:id="rId4"/>
    <p:sldLayoutId id="2147484970" r:id="rId5"/>
    <p:sldLayoutId id="2147484971" r:id="rId6"/>
    <p:sldLayoutId id="2147484972" r:id="rId7"/>
    <p:sldLayoutId id="2147484973" r:id="rId8"/>
    <p:sldLayoutId id="2147484974" r:id="rId9"/>
    <p:sldLayoutId id="2147484975" r:id="rId10"/>
    <p:sldLayoutId id="2147484976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2012-06-26%20Formato%20tipo%20para%20mejoras%20de%20Desarrollo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5" Type="http://schemas.openxmlformats.org/officeDocument/2006/relationships/hyperlink" Target="Mesa%20de%20Ayuda.JPG" TargetMode="Externa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ctrTitle"/>
          </p:nvPr>
        </p:nvSpPr>
        <p:spPr bwMode="auto">
          <a:xfrm>
            <a:off x="467544" y="1772816"/>
            <a:ext cx="8291264" cy="9366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Aft>
                <a:spcPct val="0"/>
              </a:spcAft>
            </a:pPr>
            <a:r>
              <a:rPr lang="es-ES_tradnl" sz="3600" b="1" dirty="0" smtClean="0">
                <a:solidFill>
                  <a:srgbClr val="FFFFFF"/>
                </a:solidFill>
                <a:latin typeface="Verdana" pitchFamily="34" charset="0"/>
                <a:ea typeface="ヒラギノ角ゴ Pro W3"/>
                <a:cs typeface="ヒラギノ角ゴ Pro W3"/>
                <a:sym typeface="Verdana Bold"/>
              </a:rPr>
              <a:t>Requerimientos de </a:t>
            </a:r>
            <a:r>
              <a:rPr lang="es-ES_tradnl" sz="3600" b="1" dirty="0" smtClean="0">
                <a:solidFill>
                  <a:srgbClr val="FFFFFF"/>
                </a:solidFill>
                <a:latin typeface="Verdana" pitchFamily="34" charset="0"/>
                <a:ea typeface="ヒラギノ角ゴ Pro W3"/>
                <a:cs typeface="ヒラギノ角ゴ Pro W3"/>
                <a:sym typeface="Verdana Bold"/>
              </a:rPr>
              <a:t>Desarrollos</a:t>
            </a:r>
            <a:endParaRPr lang="es-ES_tradnl" sz="3600" b="1" dirty="0" smtClean="0">
              <a:solidFill>
                <a:srgbClr val="FFFFFF"/>
              </a:solidFill>
              <a:latin typeface="Verdana" pitchFamily="34" charset="0"/>
              <a:ea typeface="ヒラギノ角ゴ Pro W3"/>
              <a:cs typeface="ヒラギノ角ゴ Pro W3"/>
              <a:sym typeface="Verdana Bold"/>
            </a:endParaRPr>
          </a:p>
        </p:txBody>
      </p:sp>
      <p:sp>
        <p:nvSpPr>
          <p:cNvPr id="30724" name="6 CuadroTexto"/>
          <p:cNvSpPr txBox="1">
            <a:spLocks noChangeArrowheads="1"/>
          </p:cNvSpPr>
          <p:nvPr/>
        </p:nvSpPr>
        <p:spPr bwMode="auto">
          <a:xfrm>
            <a:off x="3104902" y="5229200"/>
            <a:ext cx="585958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CL" sz="1200" b="1" dirty="0" smtClean="0">
                <a:solidFill>
                  <a:schemeClr val="tx2"/>
                </a:solidFill>
              </a:rPr>
              <a:t>UNIDAD DE GESTION DE INFORMACIÓN DE RHS</a:t>
            </a:r>
          </a:p>
          <a:p>
            <a:r>
              <a:rPr lang="es-CL" sz="1200" dirty="0" smtClean="0"/>
              <a:t>División de Gestión y Desarrollo de las Personas, </a:t>
            </a:r>
          </a:p>
          <a:p>
            <a:r>
              <a:rPr lang="es-CL" sz="1200" dirty="0" smtClean="0"/>
              <a:t>Subsecretaría de Redes Asistenciales</a:t>
            </a:r>
          </a:p>
          <a:p>
            <a:r>
              <a:rPr lang="es-CL" sz="1200" dirty="0" smtClean="0"/>
              <a:t>Ministerio de Salud de Chile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2400" y="438884"/>
            <a:ext cx="8164513" cy="613852"/>
          </a:xfrm>
        </p:spPr>
        <p:txBody>
          <a:bodyPr>
            <a:normAutofit/>
          </a:bodyPr>
          <a:lstStyle/>
          <a:p>
            <a:pPr algn="just"/>
            <a:r>
              <a:rPr lang="es-CL" sz="2800" b="1" dirty="0" smtClean="0">
                <a:solidFill>
                  <a:srgbClr val="E10202"/>
                </a:solidFill>
                <a:latin typeface="Arial Black" pitchFamily="34" charset="0"/>
                <a:cs typeface="Arial" pitchFamily="34" charset="0"/>
              </a:rPr>
              <a:t>Temario</a:t>
            </a:r>
            <a:endParaRPr lang="es-CL" sz="2800" b="1" dirty="0">
              <a:solidFill>
                <a:srgbClr val="E1020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497363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s-CL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PROCESO DE LEVANTAMIENTO DE MEJORAS</a:t>
            </a:r>
          </a:p>
          <a:p>
            <a:pPr algn="just">
              <a:buFont typeface="Wingdings" pitchFamily="2" charset="2"/>
              <a:buChar char="Ø"/>
            </a:pPr>
            <a:r>
              <a:rPr lang="es-CL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CUBICACIONES</a:t>
            </a:r>
          </a:p>
          <a:p>
            <a:pPr algn="just">
              <a:buFont typeface="Wingdings" pitchFamily="2" charset="2"/>
              <a:buChar char="Ø"/>
            </a:pPr>
            <a:r>
              <a:rPr lang="es-CL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DESARROLLOS EN CURSO</a:t>
            </a:r>
          </a:p>
          <a:p>
            <a:pPr algn="just">
              <a:buFont typeface="Wingdings" pitchFamily="2" charset="2"/>
              <a:buChar char="Ø"/>
            </a:pPr>
            <a:r>
              <a:rPr lang="es-CL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DESARROLLOS EN PILOTO</a:t>
            </a:r>
          </a:p>
          <a:p>
            <a:pPr marL="0" indent="0" algn="just">
              <a:buNone/>
            </a:pPr>
            <a:endParaRPr lang="es-CL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82534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_tradnl" dirty="0" smtClean="0"/>
              <a:t>Gobierno de Chile | Ministerio de Salud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3" name="2 Flecha derecha">
            <a:hlinkClick r:id="rId3" action="ppaction://hlinkfile"/>
          </p:cNvPr>
          <p:cNvSpPr/>
          <p:nvPr/>
        </p:nvSpPr>
        <p:spPr>
          <a:xfrm>
            <a:off x="1160302" y="2333803"/>
            <a:ext cx="1598093" cy="924733"/>
          </a:xfrm>
          <a:prstGeom prst="rightArrow">
            <a:avLst/>
          </a:prstGeom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sz="1100" b="1" dirty="0">
                <a:solidFill>
                  <a:srgbClr val="FFFFFF"/>
                </a:solidFill>
              </a:rPr>
              <a:t>Mejoramiento  de Procesos  Modulo  SIRH</a:t>
            </a:r>
            <a:endParaRPr lang="es-CL" sz="1100" dirty="0"/>
          </a:p>
        </p:txBody>
      </p:sp>
      <p:sp>
        <p:nvSpPr>
          <p:cNvPr id="11268" name="3 Rectángulo"/>
          <p:cNvSpPr>
            <a:spLocks noChangeArrowheads="1"/>
          </p:cNvSpPr>
          <p:nvPr/>
        </p:nvSpPr>
        <p:spPr bwMode="auto">
          <a:xfrm>
            <a:off x="2268538" y="6308725"/>
            <a:ext cx="72009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CL" sz="1100" b="1" i="1" dirty="0">
                <a:solidFill>
                  <a:srgbClr val="C00000"/>
                </a:solidFill>
                <a:latin typeface="+mj-lt"/>
                <a:ea typeface="ヒラギノ角ゴ Pro W3" charset="-128"/>
                <a:cs typeface="+mn-cs"/>
              </a:rPr>
              <a:t>BIENESTAR COMO INSUMO PARA  LA ORGANIZACIÓN</a:t>
            </a:r>
          </a:p>
        </p:txBody>
      </p:sp>
      <p:sp>
        <p:nvSpPr>
          <p:cNvPr id="6" name="5 Rectángulo redondeado"/>
          <p:cNvSpPr/>
          <p:nvPr/>
        </p:nvSpPr>
        <p:spPr>
          <a:xfrm>
            <a:off x="4860429" y="2064974"/>
            <a:ext cx="1728192" cy="914400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sz="1400" b="1" dirty="0"/>
              <a:t>Equipo </a:t>
            </a:r>
            <a:r>
              <a:rPr lang="es-CL" sz="1400" b="1" dirty="0"/>
              <a:t>Bienestar</a:t>
            </a:r>
          </a:p>
          <a:p>
            <a:pPr algn="ctr">
              <a:defRPr/>
            </a:pPr>
            <a:r>
              <a:rPr lang="es-CL" sz="1400" b="1" dirty="0"/>
              <a:t>(nivel central)</a:t>
            </a:r>
            <a:endParaRPr lang="es-CL" sz="1400" b="1" dirty="0"/>
          </a:p>
        </p:txBody>
      </p:sp>
      <p:sp>
        <p:nvSpPr>
          <p:cNvPr id="10" name="9 Rectángulo redondeado"/>
          <p:cNvSpPr/>
          <p:nvPr/>
        </p:nvSpPr>
        <p:spPr>
          <a:xfrm>
            <a:off x="6804645" y="1416902"/>
            <a:ext cx="1440160" cy="554360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sz="1200" b="1" dirty="0">
                <a:solidFill>
                  <a:srgbClr val="C00000"/>
                </a:solidFill>
              </a:rPr>
              <a:t>Sur - Austral</a:t>
            </a:r>
          </a:p>
          <a:p>
            <a:pPr algn="ctr">
              <a:defRPr/>
            </a:pPr>
            <a:r>
              <a:rPr lang="es-CL" sz="1200" b="1" dirty="0"/>
              <a:t>Requerimientos</a:t>
            </a:r>
          </a:p>
          <a:p>
            <a:pPr algn="ctr">
              <a:defRPr/>
            </a:pPr>
            <a:r>
              <a:rPr lang="es-CL" sz="1200" b="1" dirty="0"/>
              <a:t>Mejoras</a:t>
            </a:r>
          </a:p>
        </p:txBody>
      </p:sp>
      <p:cxnSp>
        <p:nvCxnSpPr>
          <p:cNvPr id="29" name="28 Conector angular"/>
          <p:cNvCxnSpPr/>
          <p:nvPr/>
        </p:nvCxnSpPr>
        <p:spPr>
          <a:xfrm rot="10800000" flipV="1">
            <a:off x="6516688" y="1920875"/>
            <a:ext cx="287337" cy="142875"/>
          </a:xfrm>
          <a:prstGeom prst="bentConnector3">
            <a:avLst>
              <a:gd name="adj1" fmla="val 50000"/>
            </a:avLst>
          </a:prstGeom>
          <a:ln w="19050">
            <a:solidFill>
              <a:srgbClr val="AC0000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angular"/>
          <p:cNvCxnSpPr/>
          <p:nvPr/>
        </p:nvCxnSpPr>
        <p:spPr>
          <a:xfrm rot="10800000">
            <a:off x="6588125" y="2928938"/>
            <a:ext cx="287338" cy="142875"/>
          </a:xfrm>
          <a:prstGeom prst="bentConnector3">
            <a:avLst>
              <a:gd name="adj1" fmla="val 50000"/>
            </a:avLst>
          </a:prstGeom>
          <a:ln w="19050">
            <a:solidFill>
              <a:srgbClr val="AC0000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angular"/>
          <p:cNvCxnSpPr/>
          <p:nvPr/>
        </p:nvCxnSpPr>
        <p:spPr>
          <a:xfrm>
            <a:off x="4643438" y="1920875"/>
            <a:ext cx="288925" cy="142875"/>
          </a:xfrm>
          <a:prstGeom prst="bentConnector3">
            <a:avLst>
              <a:gd name="adj1" fmla="val 50000"/>
            </a:avLst>
          </a:prstGeom>
          <a:ln w="19050">
            <a:solidFill>
              <a:srgbClr val="AC0000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angular"/>
          <p:cNvCxnSpPr/>
          <p:nvPr/>
        </p:nvCxnSpPr>
        <p:spPr>
          <a:xfrm flipV="1">
            <a:off x="4500563" y="2928938"/>
            <a:ext cx="358775" cy="142875"/>
          </a:xfrm>
          <a:prstGeom prst="bentConnector3">
            <a:avLst>
              <a:gd name="adj1" fmla="val 50000"/>
            </a:avLst>
          </a:prstGeom>
          <a:ln w="19050">
            <a:solidFill>
              <a:srgbClr val="AC0000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Rectángulo redondeado"/>
          <p:cNvSpPr/>
          <p:nvPr/>
        </p:nvSpPr>
        <p:spPr>
          <a:xfrm>
            <a:off x="4860032" y="4509120"/>
            <a:ext cx="1440160" cy="554360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sz="1200" b="1" dirty="0"/>
              <a:t>SIRH - INDRA</a:t>
            </a:r>
          </a:p>
        </p:txBody>
      </p:sp>
      <p:sp>
        <p:nvSpPr>
          <p:cNvPr id="57" name="56 Rectángulo redondeado"/>
          <p:cNvSpPr/>
          <p:nvPr/>
        </p:nvSpPr>
        <p:spPr>
          <a:xfrm>
            <a:off x="6876653" y="3001078"/>
            <a:ext cx="1440160" cy="554360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sz="1200" b="1" dirty="0">
                <a:solidFill>
                  <a:srgbClr val="C00000"/>
                </a:solidFill>
              </a:rPr>
              <a:t>Centro </a:t>
            </a:r>
          </a:p>
          <a:p>
            <a:pPr algn="ctr">
              <a:defRPr/>
            </a:pPr>
            <a:r>
              <a:rPr lang="es-CL" sz="1200" b="1" dirty="0"/>
              <a:t>Requerimientos</a:t>
            </a:r>
          </a:p>
          <a:p>
            <a:pPr algn="ctr">
              <a:defRPr/>
            </a:pPr>
            <a:r>
              <a:rPr lang="es-CL" sz="1200" b="1" dirty="0"/>
              <a:t>Mejoras</a:t>
            </a:r>
          </a:p>
        </p:txBody>
      </p:sp>
      <p:sp>
        <p:nvSpPr>
          <p:cNvPr id="58" name="57 Rectángulo redondeado"/>
          <p:cNvSpPr/>
          <p:nvPr/>
        </p:nvSpPr>
        <p:spPr>
          <a:xfrm>
            <a:off x="3132237" y="3073086"/>
            <a:ext cx="1440160" cy="554360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sz="1200" b="1" dirty="0">
                <a:solidFill>
                  <a:srgbClr val="C00000"/>
                </a:solidFill>
              </a:rPr>
              <a:t>Norte</a:t>
            </a:r>
          </a:p>
          <a:p>
            <a:pPr algn="ctr">
              <a:defRPr/>
            </a:pPr>
            <a:r>
              <a:rPr lang="es-CL" sz="1200" b="1" dirty="0"/>
              <a:t>Requerimientos</a:t>
            </a:r>
          </a:p>
          <a:p>
            <a:pPr algn="ctr">
              <a:defRPr/>
            </a:pPr>
            <a:r>
              <a:rPr lang="es-CL" sz="1200" b="1" dirty="0"/>
              <a:t>Mejoras</a:t>
            </a:r>
          </a:p>
        </p:txBody>
      </p:sp>
      <p:cxnSp>
        <p:nvCxnSpPr>
          <p:cNvPr id="60" name="59 Conector recto de flecha"/>
          <p:cNvCxnSpPr/>
          <p:nvPr/>
        </p:nvCxnSpPr>
        <p:spPr>
          <a:xfrm>
            <a:off x="5627688" y="3716338"/>
            <a:ext cx="0" cy="649287"/>
          </a:xfrm>
          <a:prstGeom prst="straightConnector1">
            <a:avLst/>
          </a:prstGeom>
          <a:ln w="19050">
            <a:solidFill>
              <a:srgbClr val="AC0000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Conector recto de flecha"/>
          <p:cNvCxnSpPr/>
          <p:nvPr/>
        </p:nvCxnSpPr>
        <p:spPr>
          <a:xfrm flipV="1">
            <a:off x="5519738" y="3717925"/>
            <a:ext cx="0" cy="647700"/>
          </a:xfrm>
          <a:prstGeom prst="straightConnector1">
            <a:avLst/>
          </a:prstGeom>
          <a:ln w="19050">
            <a:solidFill>
              <a:srgbClr val="AC0000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67 Rectángulo redondeado"/>
          <p:cNvSpPr/>
          <p:nvPr/>
        </p:nvSpPr>
        <p:spPr>
          <a:xfrm>
            <a:off x="3132237" y="1416902"/>
            <a:ext cx="1440160" cy="554360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sz="1200" b="1" dirty="0">
                <a:solidFill>
                  <a:srgbClr val="C00000"/>
                </a:solidFill>
              </a:rPr>
              <a:t>Sur</a:t>
            </a:r>
          </a:p>
          <a:p>
            <a:pPr algn="ctr">
              <a:defRPr/>
            </a:pPr>
            <a:r>
              <a:rPr lang="es-CL" sz="1200" b="1" dirty="0"/>
              <a:t>Requerimientos</a:t>
            </a:r>
          </a:p>
          <a:p>
            <a:pPr algn="ctr">
              <a:defRPr/>
            </a:pPr>
            <a:r>
              <a:rPr lang="es-CL" sz="1200" b="1" dirty="0"/>
              <a:t>Mejoras</a:t>
            </a:r>
          </a:p>
        </p:txBody>
      </p:sp>
      <p:cxnSp>
        <p:nvCxnSpPr>
          <p:cNvPr id="74" name="73 Conector recto de flecha"/>
          <p:cNvCxnSpPr/>
          <p:nvPr/>
        </p:nvCxnSpPr>
        <p:spPr>
          <a:xfrm>
            <a:off x="6372225" y="4724400"/>
            <a:ext cx="1008063" cy="360363"/>
          </a:xfrm>
          <a:prstGeom prst="straightConnector1">
            <a:avLst/>
          </a:prstGeom>
          <a:ln w="19050">
            <a:solidFill>
              <a:srgbClr val="AC0000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Rectángulo redondeado"/>
          <p:cNvSpPr/>
          <p:nvPr/>
        </p:nvSpPr>
        <p:spPr>
          <a:xfrm>
            <a:off x="7380312" y="4365104"/>
            <a:ext cx="864096" cy="288032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sz="1200" b="1" dirty="0"/>
              <a:t>PILOTO</a:t>
            </a:r>
          </a:p>
        </p:txBody>
      </p:sp>
      <p:sp>
        <p:nvSpPr>
          <p:cNvPr id="80" name="79 Rectángulo redondeado"/>
          <p:cNvSpPr/>
          <p:nvPr/>
        </p:nvSpPr>
        <p:spPr>
          <a:xfrm>
            <a:off x="2987824" y="5589240"/>
            <a:ext cx="1152128" cy="216024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sz="1200" b="1" dirty="0"/>
              <a:t>SERVICIOS</a:t>
            </a:r>
          </a:p>
        </p:txBody>
      </p:sp>
      <p:sp>
        <p:nvSpPr>
          <p:cNvPr id="81" name="80 Rectángulo redondeado"/>
          <p:cNvSpPr/>
          <p:nvPr/>
        </p:nvSpPr>
        <p:spPr>
          <a:xfrm>
            <a:off x="4932040" y="5589240"/>
            <a:ext cx="1152128" cy="216024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sz="1200" b="1" dirty="0"/>
              <a:t>SERVICIOS</a:t>
            </a:r>
          </a:p>
        </p:txBody>
      </p:sp>
      <p:sp>
        <p:nvSpPr>
          <p:cNvPr id="82" name="81 Rectángulo redondeado"/>
          <p:cNvSpPr/>
          <p:nvPr/>
        </p:nvSpPr>
        <p:spPr>
          <a:xfrm>
            <a:off x="6876256" y="5589240"/>
            <a:ext cx="1152128" cy="216024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sz="1200" b="1" dirty="0"/>
              <a:t>SERVICIOS</a:t>
            </a:r>
          </a:p>
        </p:txBody>
      </p:sp>
      <p:cxnSp>
        <p:nvCxnSpPr>
          <p:cNvPr id="83" name="82 Conector recto de flecha"/>
          <p:cNvCxnSpPr/>
          <p:nvPr/>
        </p:nvCxnSpPr>
        <p:spPr>
          <a:xfrm flipH="1">
            <a:off x="4211638" y="5013325"/>
            <a:ext cx="647700" cy="576263"/>
          </a:xfrm>
          <a:prstGeom prst="straightConnector1">
            <a:avLst/>
          </a:prstGeom>
          <a:ln w="19050">
            <a:solidFill>
              <a:srgbClr val="AC0000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85 Conector recto de flecha"/>
          <p:cNvCxnSpPr/>
          <p:nvPr/>
        </p:nvCxnSpPr>
        <p:spPr>
          <a:xfrm>
            <a:off x="5508625" y="5084763"/>
            <a:ext cx="0" cy="431800"/>
          </a:xfrm>
          <a:prstGeom prst="straightConnector1">
            <a:avLst/>
          </a:prstGeom>
          <a:ln w="19050">
            <a:solidFill>
              <a:srgbClr val="AC0000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Conector recto de flecha"/>
          <p:cNvCxnSpPr/>
          <p:nvPr/>
        </p:nvCxnSpPr>
        <p:spPr>
          <a:xfrm>
            <a:off x="6300788" y="5013325"/>
            <a:ext cx="719137" cy="503238"/>
          </a:xfrm>
          <a:prstGeom prst="straightConnector1">
            <a:avLst/>
          </a:prstGeom>
          <a:ln w="19050">
            <a:solidFill>
              <a:srgbClr val="AC0000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94 Rectángulo redondeado"/>
          <p:cNvSpPr/>
          <p:nvPr/>
        </p:nvSpPr>
        <p:spPr>
          <a:xfrm>
            <a:off x="7380312" y="4869160"/>
            <a:ext cx="864096" cy="288032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sz="1200" b="1" dirty="0"/>
              <a:t>PILOTO</a:t>
            </a:r>
          </a:p>
        </p:txBody>
      </p:sp>
      <p:cxnSp>
        <p:nvCxnSpPr>
          <p:cNvPr id="33" name="32 Conector recto de flecha"/>
          <p:cNvCxnSpPr/>
          <p:nvPr/>
        </p:nvCxnSpPr>
        <p:spPr>
          <a:xfrm flipV="1">
            <a:off x="6300788" y="4508500"/>
            <a:ext cx="1079500" cy="215900"/>
          </a:xfrm>
          <a:prstGeom prst="straightConnector1">
            <a:avLst/>
          </a:prstGeom>
          <a:ln w="19050">
            <a:solidFill>
              <a:srgbClr val="C00000"/>
            </a:solidFill>
            <a:headEnd type="arrow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76466" y="84898"/>
            <a:ext cx="1612267" cy="639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sp>
        <p:nvSpPr>
          <p:cNvPr id="32" name="31 CuadroTexto"/>
          <p:cNvSpPr txBox="1"/>
          <p:nvPr/>
        </p:nvSpPr>
        <p:spPr>
          <a:xfrm>
            <a:off x="4212431" y="1155758"/>
            <a:ext cx="3313113" cy="522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CL" sz="2800" b="1" i="1" dirty="0">
                <a:solidFill>
                  <a:srgbClr val="C00000"/>
                </a:solidFill>
                <a:latin typeface="+mj-lt"/>
                <a:ea typeface="ヒラギノ角ゴ Pro W3" charset="-128"/>
                <a:cs typeface="+mn-cs"/>
              </a:rPr>
              <a:t>PROCESOS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2771775" y="1052513"/>
            <a:ext cx="5976938" cy="298926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5" name="4 Cerrar llave"/>
          <p:cNvSpPr/>
          <p:nvPr/>
        </p:nvSpPr>
        <p:spPr>
          <a:xfrm>
            <a:off x="569913" y="1417638"/>
            <a:ext cx="590550" cy="280352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7" name="6 Rectángulo redondeado">
            <a:hlinkClick r:id="rId5" action="ppaction://hlinkfile"/>
          </p:cNvPr>
          <p:cNvSpPr/>
          <p:nvPr/>
        </p:nvSpPr>
        <p:spPr>
          <a:xfrm>
            <a:off x="0" y="1417638"/>
            <a:ext cx="906463" cy="2803525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/>
              <a:t>Mesa de ayuda</a:t>
            </a:r>
            <a:endParaRPr lang="es-MX" dirty="0"/>
          </a:p>
        </p:txBody>
      </p:sp>
      <p:sp>
        <p:nvSpPr>
          <p:cNvPr id="8" name="7 Rectángulo"/>
          <p:cNvSpPr/>
          <p:nvPr/>
        </p:nvSpPr>
        <p:spPr>
          <a:xfrm>
            <a:off x="157926" y="4854843"/>
            <a:ext cx="282989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Bienestar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Capacitación</a:t>
            </a:r>
            <a:endParaRPr lang="es-MX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Ascensos </a:t>
            </a:r>
            <a:r>
              <a:rPr lang="es-C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</a:t>
            </a:r>
            <a:r>
              <a:rPr lang="es-C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Promoción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Remuneraciones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Ciclo de Vida</a:t>
            </a:r>
          </a:p>
        </p:txBody>
      </p:sp>
      <p:sp>
        <p:nvSpPr>
          <p:cNvPr id="9" name="8 Rectángulo"/>
          <p:cNvSpPr/>
          <p:nvPr/>
        </p:nvSpPr>
        <p:spPr>
          <a:xfrm>
            <a:off x="184711" y="84898"/>
            <a:ext cx="56530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2400" dirty="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rPr>
              <a:t>PROCESO DE LEVANTAMIENTO DE MEJORAS</a:t>
            </a:r>
            <a:endParaRPr lang="es-CL" sz="2400" dirty="0">
              <a:solidFill>
                <a:srgbClr val="006CB7"/>
              </a:solidFill>
              <a:latin typeface="Verdana"/>
              <a:ea typeface="ヒラギノ角ゴ Pro W3" charset="-128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913115113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2400" y="33129"/>
            <a:ext cx="8164513" cy="1143000"/>
          </a:xfrm>
        </p:spPr>
        <p:txBody>
          <a:bodyPr/>
          <a:lstStyle/>
          <a:p>
            <a:r>
              <a:rPr lang="es-CL" dirty="0" smtClean="0"/>
              <a:t>DESARROLLOS EN CURSO</a:t>
            </a:r>
            <a:endParaRPr lang="es-MX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655600"/>
              </p:ext>
            </p:extLst>
          </p:nvPr>
        </p:nvGraphicFramePr>
        <p:xfrm>
          <a:off x="570327" y="867173"/>
          <a:ext cx="7704857" cy="3820713"/>
        </p:xfrm>
        <a:graphic>
          <a:graphicData uri="http://schemas.openxmlformats.org/drawingml/2006/table">
            <a:tbl>
              <a:tblPr/>
              <a:tblGrid>
                <a:gridCol w="821997"/>
                <a:gridCol w="4619836"/>
                <a:gridCol w="1147483"/>
                <a:gridCol w="1115541"/>
              </a:tblGrid>
              <a:tr h="281432">
                <a:tc>
                  <a:txBody>
                    <a:bodyPr/>
                    <a:lstStyle/>
                    <a:p>
                      <a:pPr algn="ctr" fontAlgn="t"/>
                      <a:r>
                        <a:rPr lang="es-CL" sz="1100" b="1" i="0" u="none" strike="noStrike" dirty="0">
                          <a:solidFill>
                            <a:srgbClr val="FFFFFF"/>
                          </a:solidFill>
                          <a:latin typeface="+mn-lt"/>
                        </a:rPr>
                        <a:t>Código</a:t>
                      </a:r>
                    </a:p>
                  </a:txBody>
                  <a:tcPr marL="36000" marR="36000" marT="72000" marB="7200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100" b="1" i="0" u="none" strike="noStrike" dirty="0">
                          <a:solidFill>
                            <a:srgbClr val="FFFFFF"/>
                          </a:solidFill>
                          <a:latin typeface="+mn-lt"/>
                        </a:rPr>
                        <a:t>Nombre Proyecto</a:t>
                      </a:r>
                    </a:p>
                  </a:txBody>
                  <a:tcPr marL="36000" marR="36000" marT="72000" marB="7200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100" b="1" i="0" u="none" strike="noStrike" dirty="0">
                          <a:solidFill>
                            <a:srgbClr val="FFFFFF"/>
                          </a:solidFill>
                          <a:latin typeface="+mn-lt"/>
                        </a:rPr>
                        <a:t>Estado</a:t>
                      </a:r>
                    </a:p>
                  </a:txBody>
                  <a:tcPr marL="36000" marR="36000" marT="72000" marB="7200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100" b="1" i="0" u="none" strike="noStrike" dirty="0" smtClean="0">
                          <a:solidFill>
                            <a:srgbClr val="FFFFFF"/>
                          </a:solidFill>
                          <a:latin typeface="+mn-lt"/>
                        </a:rPr>
                        <a:t>Real Fin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marL="36000" marR="36000" marT="72000" marB="7200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53043"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P-212D</a:t>
                      </a:r>
                    </a:p>
                  </a:txBody>
                  <a:tcPr marL="36000" marR="36000" marT="72000" marB="7200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Licencia </a:t>
                      </a:r>
                      <a:r>
                        <a:rPr lang="es-CL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Medica </a:t>
                      </a:r>
                      <a:r>
                        <a:rPr lang="es-CL" sz="14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Electrónica </a:t>
                      </a:r>
                      <a:endParaRPr lang="es-CL" sz="1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36000" marT="72000" marB="7200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1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En Proceso</a:t>
                      </a:r>
                    </a:p>
                  </a:txBody>
                  <a:tcPr marL="36000" marR="36000" marT="72000" marB="7200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sz="1100" b="1" i="0" u="none" strike="noStrike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 fontAlgn="b"/>
                      <a:r>
                        <a:rPr lang="es-CL" sz="11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Nov-2013</a:t>
                      </a:r>
                      <a:endParaRPr lang="es-CL" sz="1100" b="1" i="0" u="none" strike="noStrike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 fontAlgn="b"/>
                      <a:endParaRPr lang="es-CL" sz="11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36000" marT="72000" marB="7200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66360"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P-225B</a:t>
                      </a:r>
                      <a:endParaRPr lang="es-CL" sz="1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36000" marT="72000" marB="7200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Postulación en Línea a Procesos de </a:t>
                      </a:r>
                      <a:r>
                        <a:rPr lang="es-CL" sz="14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Selección </a:t>
                      </a:r>
                      <a:r>
                        <a:rPr lang="es-CL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para profesionales Ley 19.664 - Fase II</a:t>
                      </a:r>
                    </a:p>
                  </a:txBody>
                  <a:tcPr marL="36000" marR="36000" marT="72000" marB="7200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En Proceso</a:t>
                      </a:r>
                      <a:endParaRPr lang="es-CL" sz="11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36000" marT="72000" marB="7200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Dic-2013</a:t>
                      </a:r>
                      <a:endParaRPr lang="es-CL" sz="11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36000" marT="72000" marB="7200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2164"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P-234</a:t>
                      </a:r>
                    </a:p>
                  </a:txBody>
                  <a:tcPr marL="36000" marR="36000" marT="72000" marB="7200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CRS Bono Desempeño Individual</a:t>
                      </a:r>
                    </a:p>
                  </a:txBody>
                  <a:tcPr marL="36000" marR="36000" marT="72000" marB="7200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Replanificado</a:t>
                      </a:r>
                      <a:endParaRPr lang="es-CL" sz="11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36000" marT="72000" marB="7200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Dic-2013</a:t>
                      </a:r>
                      <a:endParaRPr lang="es-CL" sz="11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36000" marT="72000" marB="7200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0508"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P-246</a:t>
                      </a:r>
                      <a:endParaRPr lang="es-CL" sz="1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36000" marT="72000" marB="7200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b="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Mejoras Varias Capacitación  </a:t>
                      </a:r>
                      <a:endParaRPr lang="es-CL" sz="1400" b="0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72000" marB="7200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1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Pendiente</a:t>
                      </a:r>
                    </a:p>
                  </a:txBody>
                  <a:tcPr marL="36000" marR="36000" marT="72000" marB="7200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Nov-2013</a:t>
                      </a:r>
                      <a:endParaRPr lang="es-CL" sz="11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36000" marT="72000" marB="7200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2581"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P-248</a:t>
                      </a:r>
                      <a:endParaRPr lang="es-CL" sz="1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36000" marT="72000" marB="7200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WS Cambia programación horaria asistencia</a:t>
                      </a:r>
                      <a:endParaRPr lang="es-CL" sz="1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36000" marT="72000" marB="7200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Completado</a:t>
                      </a:r>
                      <a:endParaRPr lang="es-CL" sz="11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36000" marT="72000" marB="7200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1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Nov-2013</a:t>
                      </a:r>
                      <a:endParaRPr lang="es-CL" sz="1100" b="1" i="0" u="none" strike="noStrike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36000" marT="72000" marB="7200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38403"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P-249</a:t>
                      </a:r>
                      <a:endParaRPr lang="es-CL" sz="1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18000" marT="72000" marB="7200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Bienestar -  Mejoras</a:t>
                      </a:r>
                      <a:endParaRPr lang="es-CL" sz="1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18000" marT="72000" marB="7200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Pendiente</a:t>
                      </a:r>
                      <a:endParaRPr lang="es-CL" sz="11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18000" marT="72000" marB="7200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1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Nov-2013</a:t>
                      </a:r>
                      <a:endParaRPr lang="es-CL" sz="1100" b="1" i="0" u="none" strike="noStrik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18000" marT="72000" marB="7200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2581"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P-250</a:t>
                      </a:r>
                      <a:endParaRPr lang="es-CL" sz="1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18000" marT="72000" marB="7200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Carga automática</a:t>
                      </a:r>
                      <a:r>
                        <a:rPr lang="es-CL" sz="1400" b="0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marcas asistencia</a:t>
                      </a:r>
                      <a:endParaRPr lang="es-CL" sz="1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18000" marT="72000" marB="7200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Completado</a:t>
                      </a:r>
                      <a:endParaRPr lang="es-CL" sz="11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18000" marT="72000" marB="7200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1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Nov-2013</a:t>
                      </a:r>
                      <a:endParaRPr lang="es-CL" sz="1100" b="1" i="0" u="none" strike="noStrik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18000" marT="72000" marB="7200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715369"/>
              </p:ext>
            </p:extLst>
          </p:nvPr>
        </p:nvGraphicFramePr>
        <p:xfrm>
          <a:off x="611559" y="4742339"/>
          <a:ext cx="7663624" cy="1783004"/>
        </p:xfrm>
        <a:graphic>
          <a:graphicData uri="http://schemas.openxmlformats.org/drawingml/2006/table">
            <a:tbl>
              <a:tblPr/>
              <a:tblGrid>
                <a:gridCol w="792088"/>
                <a:gridCol w="4608512"/>
                <a:gridCol w="1152128"/>
                <a:gridCol w="1110896"/>
              </a:tblGrid>
              <a:tr h="582381"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P-256</a:t>
                      </a:r>
                      <a:endParaRPr lang="es-CL" sz="1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18000" marT="72000" marB="7200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Adecuación SIRH para manejo de Asignaciones por Marco normativo</a:t>
                      </a:r>
                      <a:endParaRPr lang="es-CL" sz="1400" b="0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8000" marT="72000" marB="7200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4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En</a:t>
                      </a:r>
                      <a:r>
                        <a:rPr lang="es-CL" sz="1400" b="0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Proceso</a:t>
                      </a:r>
                      <a:endParaRPr lang="es-CL" sz="1400" b="0" i="0" u="none" strike="noStrik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18000" marT="72000" marB="7200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1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Dic-2013</a:t>
                      </a:r>
                      <a:endParaRPr lang="es-CL" sz="11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18242"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P-257</a:t>
                      </a:r>
                      <a:endParaRPr lang="es-CL" sz="1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18000" marT="72000" marB="7200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b="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Integración SIRH-La Florida</a:t>
                      </a:r>
                      <a:endParaRPr lang="es-CL" sz="1400" b="0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8000" marT="72000" marB="7200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4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En Proceso</a:t>
                      </a:r>
                    </a:p>
                  </a:txBody>
                  <a:tcPr marL="36000" marR="18000" marT="72000" marB="7200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1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Nov-2013</a:t>
                      </a:r>
                      <a:endParaRPr lang="es-CL" sz="1100" b="1" i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82381"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P-258</a:t>
                      </a:r>
                      <a:endParaRPr lang="es-CL" sz="1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18000" marT="72000" marB="7200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b="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Modulo de Contabilidad - Bienestar</a:t>
                      </a:r>
                      <a:endParaRPr lang="es-CL" sz="1400" b="0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8000" marT="72000" marB="7200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4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En Proceso</a:t>
                      </a:r>
                    </a:p>
                  </a:txBody>
                  <a:tcPr marL="36000" marR="18000" marT="72000" marB="7200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1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Mar-2014</a:t>
                      </a:r>
                      <a:endParaRPr lang="es-CL" sz="11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19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CUBICACIONES</a:t>
            </a:r>
            <a:endParaRPr lang="es-MX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072073"/>
              </p:ext>
            </p:extLst>
          </p:nvPr>
        </p:nvGraphicFramePr>
        <p:xfrm>
          <a:off x="395536" y="764704"/>
          <a:ext cx="8100887" cy="5969704"/>
        </p:xfrm>
        <a:graphic>
          <a:graphicData uri="http://schemas.openxmlformats.org/drawingml/2006/table">
            <a:tbl>
              <a:tblPr/>
              <a:tblGrid>
                <a:gridCol w="258451"/>
                <a:gridCol w="459426"/>
                <a:gridCol w="794292"/>
                <a:gridCol w="936104"/>
                <a:gridCol w="1728192"/>
                <a:gridCol w="792088"/>
                <a:gridCol w="792088"/>
                <a:gridCol w="648072"/>
                <a:gridCol w="1692174"/>
              </a:tblGrid>
              <a:tr h="6887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Pº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N°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Grupo Negocio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Nombre del Solicitante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Nombre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Estado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Recepción Doc-A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Fecha Reactivación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Observaciones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</a:tr>
              <a:tr h="54750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36416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Unidad de </a:t>
                      </a:r>
                      <a:endParaRPr lang="es-ES" sz="1050" b="0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rtl="0" fontAlgn="ctr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Gestión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Erwin </a:t>
                      </a:r>
                      <a:endParaRPr lang="es-ES" sz="1050" b="0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rtl="0" fontAlgn="ctr"/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Castillo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Mejora de exportador de remuneraciones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s-ES" sz="105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On</a:t>
                      </a:r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s-ES" sz="105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Hold</a:t>
                      </a:r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08/04/2013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S/F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Se encuentra pendiente respuesta de Erwin Castillo.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986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2</a:t>
                      </a:r>
                      <a:endParaRPr lang="es-ES" sz="105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38919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Servicios </a:t>
                      </a:r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de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Salud </a:t>
                      </a:r>
                      <a:endParaRPr lang="es-ES" sz="105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Alejandro </a:t>
                      </a:r>
                      <a:endParaRPr lang="es-ES" sz="1050" b="0" i="0" u="none" strike="noStrike" kern="1200" dirty="0" smtClean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Perez</a:t>
                      </a:r>
                      <a:endParaRPr lang="es-ES" sz="105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Cubicación Mejoras Modulo Servicios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050" b="0" i="0" u="none" strike="noStrike" kern="1200" dirty="0" err="1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On</a:t>
                      </a:r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050" b="0" i="0" u="none" strike="noStrike" kern="1200" dirty="0" err="1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Hold</a:t>
                      </a:r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endParaRPr lang="es-ES" sz="105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18/08/2013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S/F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20-08-2013 Se </a:t>
                      </a:r>
                      <a:r>
                        <a:rPr lang="es-ES" sz="105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detiene incidencia por existir 3 cubicaciones en curso.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986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39310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Unidad de </a:t>
                      </a:r>
                      <a:endParaRPr lang="es-ES" sz="1050" b="0" i="0" u="none" strike="noStrike" kern="1200" dirty="0" smtClean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Gestión</a:t>
                      </a:r>
                      <a:endParaRPr lang="es-ES" sz="105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Mauricio Alarcon Jaque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Certificado de cargas familiares vigentes en </a:t>
                      </a:r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Auto consulta </a:t>
                      </a:r>
                      <a:endParaRPr lang="es-ES" sz="105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ES" sz="105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050" b="0" i="0" u="none" strike="noStrike" kern="1200" dirty="0" err="1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On</a:t>
                      </a:r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050" b="0" i="0" u="none" strike="noStrike" kern="1200" dirty="0" err="1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Hold</a:t>
                      </a:r>
                      <a:r>
                        <a:rPr lang="es-ES" sz="105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04/09/2013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S/F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5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04-09-2013 Se deja incidencia </a:t>
                      </a:r>
                      <a:r>
                        <a:rPr lang="es-ES" sz="1050" b="0" i="0" u="none" strike="noStrike" kern="1200" dirty="0" err="1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On</a:t>
                      </a:r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- </a:t>
                      </a:r>
                      <a:r>
                        <a:rPr lang="es-ES" sz="1050" b="0" i="0" u="none" strike="noStrike" kern="1200" dirty="0" err="1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Hold</a:t>
                      </a:r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 por existir 2 cubicaciones en paralelo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986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</a:t>
                      </a:r>
                      <a:endParaRPr lang="es-ES" sz="105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39648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Unidad </a:t>
                      </a:r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de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Gestión</a:t>
                      </a:r>
                      <a:endParaRPr lang="es-ES" sz="105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Alejandro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Perez</a:t>
                      </a:r>
                      <a:endParaRPr lang="es-ES" sz="105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Cubicación procedimiento </a:t>
                      </a:r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disciplinario </a:t>
                      </a:r>
                      <a:r>
                        <a:rPr lang="es-ES" sz="1050" b="1" i="0" u="none" strike="noStrike" kern="1200" dirty="0" smtClean="0">
                          <a:solidFill>
                            <a:srgbClr val="FF0000"/>
                          </a:solidFill>
                          <a:latin typeface="Arial"/>
                          <a:ea typeface="+mn-ea"/>
                          <a:cs typeface="+mn-cs"/>
                        </a:rPr>
                        <a:t>CANCELADO Se cierra proyecto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050" b="0" i="0" u="none" strike="noStrike" kern="1200" dirty="0" err="1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On</a:t>
                      </a:r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050" b="0" i="0" u="none" strike="noStrike" kern="1200" dirty="0" err="1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Hold</a:t>
                      </a:r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endParaRPr lang="es-ES" sz="105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23/09/2013</a:t>
                      </a:r>
                      <a:endParaRPr lang="es-ES" sz="105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S/F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08-10-2013 Se deja incidencia </a:t>
                      </a:r>
                      <a:r>
                        <a:rPr lang="es-ES" sz="1050" b="0" i="0" u="none" strike="noStrike" kern="1200" dirty="0" err="1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On</a:t>
                      </a:r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- </a:t>
                      </a:r>
                      <a:r>
                        <a:rPr lang="es-ES" sz="1050" b="0" i="0" u="none" strike="noStrike" kern="1200" dirty="0" err="1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Hold</a:t>
                      </a:r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 por existir 2 cubicaciones en paralelo.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986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-</a:t>
                      </a:r>
                      <a:endParaRPr lang="es-ES" sz="105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39721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FONASA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Erwin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Castillo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Mejora Autoatención - Hoja de Vida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050" b="0" i="0" u="none" strike="noStrike" kern="1200" dirty="0" err="1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On</a:t>
                      </a:r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050" b="0" i="0" u="none" strike="noStrike" kern="1200" dirty="0" err="1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Hold</a:t>
                      </a:r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endParaRPr lang="es-ES" sz="105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26/09/2013</a:t>
                      </a:r>
                      <a:endParaRPr lang="es-ES" sz="105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S/F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27-09-2013 Se deja incidencia </a:t>
                      </a:r>
                      <a:r>
                        <a:rPr lang="es-ES" sz="1050" b="0" i="0" u="none" strike="noStrike" kern="1200" dirty="0" err="1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On</a:t>
                      </a:r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050" b="0" i="0" u="none" strike="noStrike" kern="1200" dirty="0" err="1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Hold</a:t>
                      </a:r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 por existir 2 cubicaciones en paralelo</a:t>
                      </a:r>
                      <a:endParaRPr lang="es-ES" sz="105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318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-</a:t>
                      </a:r>
                      <a:endParaRPr lang="es-ES" sz="105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39857</a:t>
                      </a:r>
                      <a:endParaRPr lang="es-ES" sz="105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Unidad </a:t>
                      </a:r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de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Gestión</a:t>
                      </a:r>
                      <a:endParaRPr lang="es-ES" sz="105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Alejandro </a:t>
                      </a:r>
                      <a:endParaRPr lang="es-ES" sz="1050" b="0" i="0" u="none" strike="noStrike" kern="1200" dirty="0" smtClean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Perez</a:t>
                      </a:r>
                      <a:endParaRPr lang="es-ES" sz="105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Cubicación SIAD Centralizado</a:t>
                      </a:r>
                      <a:endParaRPr lang="es-ES" sz="105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ES" sz="105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050" b="0" i="0" u="none" strike="noStrike" kern="1200" dirty="0" err="1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On</a:t>
                      </a:r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050" b="0" i="0" u="none" strike="noStrike" kern="1200" dirty="0" err="1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Hold</a:t>
                      </a:r>
                      <a:r>
                        <a:rPr lang="es-ES" sz="105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07/10/2013</a:t>
                      </a:r>
                      <a:endParaRPr lang="es-ES" sz="105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S/F</a:t>
                      </a:r>
                      <a:endParaRPr lang="es-ES" sz="105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07-10-2013 Se deja incidencia </a:t>
                      </a:r>
                      <a:r>
                        <a:rPr lang="es-ES" sz="1050" b="0" i="0" u="none" strike="noStrike" kern="1200" dirty="0" err="1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On</a:t>
                      </a:r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050" b="0" i="0" u="none" strike="noStrike" kern="1200" dirty="0" err="1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Hold</a:t>
                      </a:r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 por existir 2 cubicaciones en paralelo</a:t>
                      </a:r>
                      <a:endParaRPr lang="es-ES" sz="105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9906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-</a:t>
                      </a:r>
                      <a:endParaRPr lang="es-ES" sz="105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40249</a:t>
                      </a:r>
                      <a:endParaRPr lang="es-ES" sz="105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50" b="0" i="0" u="none" strike="noStrike" kern="1200" dirty="0" smtClean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Subsecretaria</a:t>
                      </a:r>
                    </a:p>
                    <a:p>
                      <a:pPr marL="0" algn="ctr" defTabSz="914400" rtl="0" eaLnBrk="1" fontAlgn="ctr" latinLnBrk="0" hangingPunct="1"/>
                      <a:endParaRPr lang="es-ES" sz="105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Erwin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Castillo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Mejora SIAPER – Subsecretaria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 Open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28/10/2013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28-10-10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Fecha de vencimiento: 08-11-2013.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886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-</a:t>
                      </a:r>
                      <a:endParaRPr lang="es-ES" sz="105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S/N</a:t>
                      </a:r>
                      <a:endParaRPr lang="es-ES" sz="105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Servicios de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Salud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Alejandro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Perez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Mejora Descansos Complementarios</a:t>
                      </a:r>
                      <a:endParaRPr lang="es-ES" sz="105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 Open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S/F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50" b="0" i="0" u="none" strike="noStrike" kern="1200" dirty="0" smtClean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S/F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50" b="0" i="0" u="none" strike="noStrike" kern="1200" dirty="0" smtClean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5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La elaboración de este documento no se encuentra en SD pero esta en curso el documento A y se esta haciendo en paralelo con incidencia 40249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617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PROYECTOS EN PILOTO</a:t>
            </a:r>
            <a:endParaRPr lang="es-MX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70864"/>
              </p:ext>
            </p:extLst>
          </p:nvPr>
        </p:nvGraphicFramePr>
        <p:xfrm>
          <a:off x="323528" y="764704"/>
          <a:ext cx="8424936" cy="56886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2336"/>
                <a:gridCol w="4545334"/>
                <a:gridCol w="3007266"/>
              </a:tblGrid>
              <a:tr h="7318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Código </a:t>
                      </a:r>
                      <a:endParaRPr lang="es-MX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Nombre proyecto </a:t>
                      </a:r>
                      <a:endParaRPr lang="es-MX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Servicio</a:t>
                      </a:r>
                      <a:endParaRPr lang="es-MX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457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P-237 </a:t>
                      </a:r>
                      <a:endParaRPr lang="es-MX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Permiso Parental Postnatal</a:t>
                      </a:r>
                      <a:endParaRPr lang="es-MX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Viña del mar- Atacama </a:t>
                      </a:r>
                      <a:endParaRPr lang="es-MX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457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P-238</a:t>
                      </a:r>
                      <a:endParaRPr lang="es-MX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Web Service Reloj Biométrico</a:t>
                      </a:r>
                      <a:endParaRPr lang="es-MX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Viña del mar</a:t>
                      </a:r>
                      <a:endParaRPr lang="es-MX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4366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P-244 </a:t>
                      </a:r>
                      <a:endParaRPr lang="es-MX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Valorización de Cargos (Express) </a:t>
                      </a:r>
                      <a:endParaRPr lang="es-MX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Biobío </a:t>
                      </a:r>
                      <a:endParaRPr lang="es-MX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8524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P-146C</a:t>
                      </a:r>
                      <a:endParaRPr lang="es-MX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effectLst/>
                        </a:rPr>
                        <a:t>Descansos </a:t>
                      </a:r>
                      <a:r>
                        <a:rPr lang="es-MX" sz="1800" dirty="0">
                          <a:effectLst/>
                        </a:rPr>
                        <a:t>Complementarios</a:t>
                      </a:r>
                      <a:endParaRPr lang="es-MX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CRS. Cordillera, Magallanes</a:t>
                      </a:r>
                      <a:endParaRPr lang="es-MX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8524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P-241</a:t>
                      </a:r>
                      <a:endParaRPr lang="es-MX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Autoatención Incorporación Mensajería Funcionarios </a:t>
                      </a:r>
                      <a:endParaRPr lang="es-MX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Subsecretaria </a:t>
                      </a:r>
                      <a:endParaRPr lang="es-MX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7318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P-179D</a:t>
                      </a:r>
                      <a:endParaRPr lang="es-MX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effectLst/>
                        </a:rPr>
                        <a:t>Pagos </a:t>
                      </a:r>
                      <a:r>
                        <a:rPr lang="es-MX" sz="1800" dirty="0">
                          <a:effectLst/>
                        </a:rPr>
                        <a:t>Asignaciones CRS </a:t>
                      </a:r>
                      <a:endParaRPr lang="es-MX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CRS Cordillera</a:t>
                      </a:r>
                      <a:endParaRPr lang="es-MX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4366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P-64E</a:t>
                      </a:r>
                      <a:endParaRPr lang="es-MX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effectLst/>
                        </a:rPr>
                        <a:t>Mejora </a:t>
                      </a:r>
                      <a:r>
                        <a:rPr lang="es-MX" sz="1800" dirty="0">
                          <a:effectLst/>
                        </a:rPr>
                        <a:t>Gestión Web. </a:t>
                      </a:r>
                      <a:endParaRPr lang="es-MX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Unidad de Gestión </a:t>
                      </a:r>
                      <a:endParaRPr lang="es-MX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7318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P-113B </a:t>
                      </a:r>
                      <a:endParaRPr lang="es-MX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effectLst/>
                        </a:rPr>
                        <a:t>Informes </a:t>
                      </a:r>
                      <a:r>
                        <a:rPr lang="es-MX" sz="1800" dirty="0">
                          <a:effectLst/>
                        </a:rPr>
                        <a:t>Contables. </a:t>
                      </a:r>
                      <a:endParaRPr lang="es-MX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SSM Sur </a:t>
                      </a:r>
                      <a:r>
                        <a:rPr lang="es-MX" sz="1800" dirty="0" smtClean="0">
                          <a:effectLst/>
                        </a:rPr>
                        <a:t>Oriente</a:t>
                      </a:r>
                      <a:endParaRPr lang="es-MX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231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DESARROLLOS PILOTO</a:t>
            </a:r>
            <a:endParaRPr lang="es-MX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295863"/>
              </p:ext>
            </p:extLst>
          </p:nvPr>
        </p:nvGraphicFramePr>
        <p:xfrm>
          <a:off x="395536" y="764704"/>
          <a:ext cx="8136903" cy="49091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2513"/>
                <a:gridCol w="4389937"/>
                <a:gridCol w="2904453"/>
              </a:tblGrid>
              <a:tr h="613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Código </a:t>
                      </a:r>
                      <a:endParaRPr lang="es-MX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38500" marR="385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Nombre proyecto </a:t>
                      </a:r>
                      <a:endParaRPr lang="es-MX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38500" marR="385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Servicio</a:t>
                      </a:r>
                      <a:endParaRPr lang="es-MX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38500" marR="38500" marT="0" marB="0" anchor="ctr"/>
                </a:tc>
              </a:tr>
              <a:tr h="6375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P-247 </a:t>
                      </a:r>
                      <a:endParaRPr lang="es-MX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38500" marR="3850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Mejoras CRS - Hoja de Vida e Inicio Mes. </a:t>
                      </a:r>
                      <a:endParaRPr lang="es-MX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38500" marR="3850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CRS Cordillera y CRS Maipú </a:t>
                      </a:r>
                      <a:endParaRPr lang="es-MX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38500" marR="38500" marT="0" marB="0" anchor="ctr"/>
                </a:tc>
              </a:tr>
              <a:tr h="3796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P-232 </a:t>
                      </a:r>
                      <a:endParaRPr lang="es-MX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38500" marR="3850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Licencia Medica </a:t>
                      </a:r>
                      <a:endParaRPr lang="es-MX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38500" marR="3850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Viña del Mar- Atacama </a:t>
                      </a:r>
                      <a:endParaRPr lang="es-MX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38500" marR="38500" marT="0" marB="0" anchor="ctr"/>
                </a:tc>
              </a:tr>
              <a:tr h="7247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P-244B </a:t>
                      </a:r>
                      <a:endParaRPr lang="es-MX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38500" marR="3850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effectLst/>
                        </a:rPr>
                        <a:t>Etapa </a:t>
                      </a:r>
                      <a:r>
                        <a:rPr lang="es-MX" sz="1800" dirty="0">
                          <a:effectLst/>
                        </a:rPr>
                        <a:t>1 Valorización de Cargos</a:t>
                      </a:r>
                      <a:endParaRPr lang="es-MX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38500" marR="3850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Subsecretaria</a:t>
                      </a:r>
                      <a:endParaRPr lang="es-MX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38500" marR="38500" marT="0" marB="0" anchor="ctr"/>
                </a:tc>
              </a:tr>
              <a:tr h="7247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P-225D </a:t>
                      </a:r>
                      <a:endParaRPr lang="es-MX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38500" marR="3850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effectLst/>
                        </a:rPr>
                        <a:t>Postulación </a:t>
                      </a:r>
                      <a:r>
                        <a:rPr lang="es-MX" sz="1800" dirty="0">
                          <a:effectLst/>
                        </a:rPr>
                        <a:t>en Línea Fase I </a:t>
                      </a:r>
                      <a:endParaRPr lang="es-MX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38500" marR="3850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CRS Maipú</a:t>
                      </a:r>
                      <a:endParaRPr lang="es-MX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38500" marR="38500" marT="0" marB="0" anchor="ctr"/>
                </a:tc>
              </a:tr>
              <a:tr h="7247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P-260 </a:t>
                      </a:r>
                      <a:endParaRPr lang="es-MX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38500" marR="3850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Incorporación ley 19490 en cálculo de ascensos (exprés)</a:t>
                      </a:r>
                      <a:endParaRPr lang="es-MX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38500" marR="3850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SSM Occidente</a:t>
                      </a:r>
                      <a:endParaRPr lang="es-MX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38500" marR="38500" marT="0" marB="0" anchor="ctr"/>
                </a:tc>
              </a:tr>
              <a:tr h="3796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P-264 </a:t>
                      </a:r>
                      <a:endParaRPr lang="es-MX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38500" marR="3850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Express Calificaciones CRS-Cordillera</a:t>
                      </a:r>
                      <a:endParaRPr lang="es-MX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38500" marR="3850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CRS Cordillera </a:t>
                      </a:r>
                      <a:endParaRPr lang="es-MX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38500" marR="38500" marT="0" marB="0" anchor="b"/>
                </a:tc>
              </a:tr>
              <a:tr h="7247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P-266 </a:t>
                      </a:r>
                      <a:endParaRPr lang="es-MX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38500" marR="3850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 Express Ajustes Autoatención acumulación Feriados </a:t>
                      </a:r>
                      <a:endParaRPr lang="es-MX" sz="1800">
                        <a:effectLst/>
                        <a:latin typeface="Calibri"/>
                        <a:ea typeface="Calibri"/>
                      </a:endParaRPr>
                    </a:p>
                  </a:txBody>
                  <a:tcPr marL="38500" marR="3850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Subsecretaría de salud pública. </a:t>
                      </a:r>
                      <a:endParaRPr lang="es-MX" sz="1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38500" marR="3850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325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3"/>
          <p:cNvSpPr>
            <a:spLocks noGrp="1"/>
          </p:cNvSpPr>
          <p:nvPr>
            <p:ph type="ctrTitle"/>
          </p:nvPr>
        </p:nvSpPr>
        <p:spPr>
          <a:xfrm>
            <a:off x="685800" y="2339975"/>
            <a:ext cx="7772400" cy="1470025"/>
          </a:xfrm>
        </p:spPr>
        <p:txBody>
          <a:bodyPr/>
          <a:lstStyle/>
          <a:p>
            <a:pPr eaLnBrk="1" hangingPunct="1"/>
            <a:r>
              <a:rPr lang="en-US" sz="9200" smtClean="0">
                <a:solidFill>
                  <a:schemeClr val="bg1"/>
                </a:solidFill>
                <a:latin typeface="Verdana" pitchFamily="34" charset="0"/>
                <a:ea typeface="ヒラギノ角ゴ Pro W3"/>
                <a:cs typeface="Verdana" pitchFamily="34" charset="0"/>
              </a:rPr>
              <a:t>Gracias.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_powerpoint_Basic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Plantilla_powerpoint_Basica</Template>
  <TotalTime>5316</TotalTime>
  <Words>590</Words>
  <Application>Microsoft Office PowerPoint</Application>
  <PresentationFormat>Presentación en pantalla (4:3)</PresentationFormat>
  <Paragraphs>239</Paragraphs>
  <Slides>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Plantilla_powerpoint_Basica</vt:lpstr>
      <vt:lpstr>1_Office Theme</vt:lpstr>
      <vt:lpstr>2_Office Theme</vt:lpstr>
      <vt:lpstr>Requerimientos de Desarrollos</vt:lpstr>
      <vt:lpstr>Temario</vt:lpstr>
      <vt:lpstr>Presentación de PowerPoint</vt:lpstr>
      <vt:lpstr>DESARROLLOS EN CURSO</vt:lpstr>
      <vt:lpstr>CUBICACIONES</vt:lpstr>
      <vt:lpstr>PROYECTOS EN PILOTO</vt:lpstr>
      <vt:lpstr>DESARROLLOS PILOTO</vt:lpstr>
      <vt:lpstr>Gracias.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Hospital de La Florida</dc:title>
  <dc:creator>Jazna Mimica</dc:creator>
  <cp:lastModifiedBy>pc</cp:lastModifiedBy>
  <cp:revision>510</cp:revision>
  <dcterms:created xsi:type="dcterms:W3CDTF">2011-08-11T16:09:22Z</dcterms:created>
  <dcterms:modified xsi:type="dcterms:W3CDTF">2013-11-08T13:06:03Z</dcterms:modified>
</cp:coreProperties>
</file>