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2"/>
  </p:notesMasterIdLst>
  <p:sldIdLst>
    <p:sldId id="256" r:id="rId4"/>
    <p:sldId id="410" r:id="rId5"/>
    <p:sldId id="418" r:id="rId6"/>
    <p:sldId id="412" r:id="rId7"/>
    <p:sldId id="416" r:id="rId8"/>
    <p:sldId id="413" r:id="rId9"/>
    <p:sldId id="417" r:id="rId10"/>
    <p:sldId id="261" r:id="rId11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E10202"/>
    <a:srgbClr val="808080"/>
    <a:srgbClr val="CCCCCC"/>
    <a:srgbClr val="005FA1"/>
    <a:srgbClr val="E17068"/>
    <a:srgbClr val="FE454A"/>
    <a:srgbClr val="EF4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 snapToObjects="1">
      <p:cViewPr>
        <p:scale>
          <a:sx n="70" d="100"/>
          <a:sy n="70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5AD7642-64C8-4BF8-B98E-AC2C48F02367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C4C4672-36F1-423A-8E3A-524C042726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7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4C4672-36F1-423A-8E3A-524C042726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8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s-MX" smtClean="0">
              <a:latin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D38C0-5627-48DF-8C7A-9A61D32863BE}" type="slidenum">
              <a:rPr lang="es-CL" smtClean="0"/>
              <a:pPr>
                <a:defRPr/>
              </a:pPr>
              <a:t>3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6396415-C0C0-4D16-8061-F165D615D4B4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CAB55A-2253-4536-8C17-8A7D64A873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F683-FC25-4BC9-9306-3EFCE8DFF2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57B16-B2F6-4ED2-912B-899B0246BFE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79A6-5589-44AD-9801-C9242F0881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A30F7-3A33-4BF1-91D0-A099389FE5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04375-1B75-4E70-AB8F-B1B22AA9DD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7513-6064-4E1F-814D-8A0F2640ED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52539BD-E009-4298-8DA6-60B1F2063F18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B313A9E-7224-4E1B-8AC8-86C8AA5E0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41944B0-CBBE-4883-8BCB-928C90AB2252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3DBC550-F1A5-4491-A6BF-D54CF1D55A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979B95F-45DB-4CF8-8995-C393FF83B4B4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044874-18F2-452A-A6CC-2EC3C26139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E0FA928-7B42-4378-A2D1-9C5BE64586A6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440038A-9A5C-44E3-8308-0F85DB3B7B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1F743A9-4DF3-44A5-9C92-5B7FE9127620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0FDC13D-4A87-4065-A399-A6ADD614B8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ABF1B32-5A39-452C-8EC7-E240DF3E4F97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C77429B-FAE6-4BF5-9194-4B8310E536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F1457D-09B2-4E8E-B80D-D1AB082F2979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C190D37-27DA-46AC-9121-6048CFFC3D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6606496-C87F-45F2-ADA2-F63D5102EB9E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0E0DC80-089E-41E8-B46F-191F68894A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5102F7E-EF68-4470-BA47-1C5225BC2AB9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4DDB84A-BC6D-43C3-925B-1826DB10B5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FA2E5D4-267E-4A2F-89BD-6FDEE62A3E7C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E587C2-18B7-4E6E-8A46-9F3786057B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542E71C-AD07-406F-BCBA-5F266771C962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3225F1B-A054-44C2-86A1-CFBF10A80A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4535CF-B6FD-4EFE-84AE-05A354AC773F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C98EB3B-257D-4E87-9BD1-A85E69A10D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1660FE9-724F-4BAB-A714-64B6A2B5549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5314E85-B515-406D-8F74-1FEEE93450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3B2FDAA-CF0A-4A48-BECD-3438F380F31D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81CFF6E-62EC-44E3-A2AE-9633C30143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8ED027C-0846-4055-8B83-EB80FF7C2989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C53B-B294-420C-8D55-0E6F3C0F05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BF40-9906-4952-9BD0-517FB406A0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D2783A0-2AF9-41F2-9493-0D9DD78BF1B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8779-B8A1-41B5-BB52-FEFFC77438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E0BBB5A-B65F-4D9E-8FB4-90C81B040C2D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8A011-9AFF-4659-B0CE-70DF6ADCF6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377D33-DAB7-48EB-8B38-4810E54AC2DC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BBBD1-E4BF-473F-8881-0B2ECB99D8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951" r:id="rId1"/>
    <p:sldLayoutId id="2147484952" r:id="rId2"/>
    <p:sldLayoutId id="2147484953" r:id="rId3"/>
    <p:sldLayoutId id="214748495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3BE617D-0880-43C1-8D5F-8A76D76405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5" r:id="rId1"/>
    <p:sldLayoutId id="2147484956" r:id="rId2"/>
    <p:sldLayoutId id="2147484957" r:id="rId3"/>
    <p:sldLayoutId id="2147484958" r:id="rId4"/>
    <p:sldLayoutId id="2147484959" r:id="rId5"/>
    <p:sldLayoutId id="2147484960" r:id="rId6"/>
    <p:sldLayoutId id="2147484961" r:id="rId7"/>
    <p:sldLayoutId id="2147484962" r:id="rId8"/>
    <p:sldLayoutId id="2147484963" r:id="rId9"/>
    <p:sldLayoutId id="2147484964" r:id="rId10"/>
    <p:sldLayoutId id="214748496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6" r:id="rId1"/>
    <p:sldLayoutId id="2147484967" r:id="rId2"/>
    <p:sldLayoutId id="2147484968" r:id="rId3"/>
    <p:sldLayoutId id="2147484969" r:id="rId4"/>
    <p:sldLayoutId id="2147484970" r:id="rId5"/>
    <p:sldLayoutId id="2147484971" r:id="rId6"/>
    <p:sldLayoutId id="2147484972" r:id="rId7"/>
    <p:sldLayoutId id="2147484973" r:id="rId8"/>
    <p:sldLayoutId id="2147484974" r:id="rId9"/>
    <p:sldLayoutId id="2147484975" r:id="rId10"/>
    <p:sldLayoutId id="214748497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2012-06-26%20Formato%20tipo%20para%20mejoras%20de%20Desarrollo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hyperlink" Target="Mesa%20de%20Ayuda.JPG" TargetMode="Externa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467544" y="1772816"/>
            <a:ext cx="8291264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</a:pPr>
            <a:r>
              <a:rPr lang="es-ES_tradnl" sz="36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Requerimientos de </a:t>
            </a:r>
            <a:r>
              <a:rPr lang="es-ES_tradnl" sz="36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Desarrollos</a:t>
            </a:r>
            <a:endParaRPr lang="es-ES_tradnl" sz="3600" b="1" dirty="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4" name="6 CuadroTexto"/>
          <p:cNvSpPr txBox="1">
            <a:spLocks noChangeArrowheads="1"/>
          </p:cNvSpPr>
          <p:nvPr/>
        </p:nvSpPr>
        <p:spPr bwMode="auto">
          <a:xfrm>
            <a:off x="3104902" y="5229200"/>
            <a:ext cx="5859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1200" b="1" dirty="0" smtClean="0">
                <a:solidFill>
                  <a:schemeClr val="tx2"/>
                </a:solidFill>
              </a:rPr>
              <a:t>UNIDAD DE GESTION DE INFORMACIÓN DE RHS</a:t>
            </a:r>
          </a:p>
          <a:p>
            <a:r>
              <a:rPr lang="es-CL" sz="1200" dirty="0" smtClean="0"/>
              <a:t>División de Gestión y Desarrollo de las Personas, </a:t>
            </a:r>
          </a:p>
          <a:p>
            <a:r>
              <a:rPr lang="es-CL" sz="1200" dirty="0" smtClean="0"/>
              <a:t>Subsecretaría de Redes Asistenciales</a:t>
            </a:r>
          </a:p>
          <a:p>
            <a:r>
              <a:rPr lang="es-CL" sz="1200" dirty="0" smtClean="0"/>
              <a:t>Ministerio de Salud de Chile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438884"/>
            <a:ext cx="8164513" cy="613852"/>
          </a:xfrm>
        </p:spPr>
        <p:txBody>
          <a:bodyPr>
            <a:normAutofit/>
          </a:bodyPr>
          <a:lstStyle/>
          <a:p>
            <a:pPr algn="just"/>
            <a:r>
              <a:rPr lang="es-CL" sz="2800" b="1" dirty="0" smtClean="0">
                <a:solidFill>
                  <a:srgbClr val="E10202"/>
                </a:solidFill>
                <a:latin typeface="Arial Black" pitchFamily="34" charset="0"/>
                <a:cs typeface="Arial" pitchFamily="34" charset="0"/>
              </a:rPr>
              <a:t>Temario</a:t>
            </a:r>
            <a:endParaRPr lang="es-CL" sz="2800" b="1" dirty="0">
              <a:solidFill>
                <a:srgbClr val="E1020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97363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C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LEVANTAMIENTO DE MEJORAS</a:t>
            </a:r>
          </a:p>
          <a:p>
            <a:pPr algn="just">
              <a:buFont typeface="Wingdings" pitchFamily="2" charset="2"/>
              <a:buChar char="Ø"/>
            </a:pPr>
            <a:r>
              <a:rPr lang="es-C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CUBICACIONES</a:t>
            </a:r>
          </a:p>
          <a:p>
            <a:pPr algn="just">
              <a:buFont typeface="Wingdings" pitchFamily="2" charset="2"/>
              <a:buChar char="Ø"/>
            </a:pPr>
            <a:r>
              <a:rPr lang="es-C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DESARROLLOS EN CURSO</a:t>
            </a:r>
          </a:p>
          <a:p>
            <a:pPr algn="just">
              <a:buFont typeface="Wingdings" pitchFamily="2" charset="2"/>
              <a:buChar char="Ø"/>
            </a:pPr>
            <a:r>
              <a:rPr lang="es-C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DESARROLLOS EN PILOTO</a:t>
            </a:r>
          </a:p>
          <a:p>
            <a:pPr marL="0" indent="0" algn="just">
              <a:buNone/>
            </a:pPr>
            <a:endParaRPr lang="es-CL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53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| Ministerio de Salud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2 Flecha derecha">
            <a:hlinkClick r:id="rId3" action="ppaction://hlinkfile"/>
          </p:cNvPr>
          <p:cNvSpPr/>
          <p:nvPr/>
        </p:nvSpPr>
        <p:spPr>
          <a:xfrm>
            <a:off x="1160302" y="2333803"/>
            <a:ext cx="1598093" cy="924733"/>
          </a:xfrm>
          <a:prstGeom prst="rightArrow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100" b="1" dirty="0">
                <a:solidFill>
                  <a:srgbClr val="FFFFFF"/>
                </a:solidFill>
              </a:rPr>
              <a:t>Mejoramiento  de Procesos  Modulo  SIRH</a:t>
            </a:r>
            <a:endParaRPr lang="es-CL" sz="1100" dirty="0"/>
          </a:p>
        </p:txBody>
      </p:sp>
      <p:sp>
        <p:nvSpPr>
          <p:cNvPr id="11268" name="3 Rectángulo"/>
          <p:cNvSpPr>
            <a:spLocks noChangeArrowheads="1"/>
          </p:cNvSpPr>
          <p:nvPr/>
        </p:nvSpPr>
        <p:spPr bwMode="auto">
          <a:xfrm>
            <a:off x="2268538" y="6308725"/>
            <a:ext cx="72009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1100" b="1" i="1" dirty="0">
                <a:solidFill>
                  <a:srgbClr val="C00000"/>
                </a:solidFill>
                <a:latin typeface="+mj-lt"/>
                <a:ea typeface="ヒラギノ角ゴ Pro W3" charset="-128"/>
                <a:cs typeface="+mn-cs"/>
              </a:rPr>
              <a:t>BIENESTAR COMO INSUMO PARA  LA ORGANIZACIÓN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4860429" y="2064974"/>
            <a:ext cx="1728192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400" b="1" dirty="0"/>
              <a:t>Equipo </a:t>
            </a:r>
            <a:r>
              <a:rPr lang="es-CL" sz="1400" b="1" dirty="0"/>
              <a:t>Bienestar</a:t>
            </a:r>
          </a:p>
          <a:p>
            <a:pPr algn="ctr">
              <a:defRPr/>
            </a:pPr>
            <a:r>
              <a:rPr lang="es-CL" sz="1400" b="1" dirty="0"/>
              <a:t>(nivel central)</a:t>
            </a:r>
            <a:endParaRPr lang="es-CL" sz="140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804645" y="1416902"/>
            <a:ext cx="1440160" cy="5543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>
                <a:solidFill>
                  <a:srgbClr val="C00000"/>
                </a:solidFill>
              </a:rPr>
              <a:t>Sur - Austral</a:t>
            </a:r>
          </a:p>
          <a:p>
            <a:pPr algn="ctr">
              <a:defRPr/>
            </a:pPr>
            <a:r>
              <a:rPr lang="es-CL" sz="1200" b="1" dirty="0"/>
              <a:t>Requerimientos</a:t>
            </a:r>
          </a:p>
          <a:p>
            <a:pPr algn="ctr">
              <a:defRPr/>
            </a:pPr>
            <a:r>
              <a:rPr lang="es-CL" sz="1200" b="1" dirty="0"/>
              <a:t>Mejoras</a:t>
            </a:r>
          </a:p>
        </p:txBody>
      </p:sp>
      <p:cxnSp>
        <p:nvCxnSpPr>
          <p:cNvPr id="29" name="28 Conector angular"/>
          <p:cNvCxnSpPr/>
          <p:nvPr/>
        </p:nvCxnSpPr>
        <p:spPr>
          <a:xfrm rot="10800000" flipV="1">
            <a:off x="6516688" y="1920875"/>
            <a:ext cx="287337" cy="142875"/>
          </a:xfrm>
          <a:prstGeom prst="bentConnector3">
            <a:avLst>
              <a:gd name="adj1" fmla="val 50000"/>
            </a:avLst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/>
          <p:nvPr/>
        </p:nvCxnSpPr>
        <p:spPr>
          <a:xfrm rot="10800000">
            <a:off x="6588125" y="2928938"/>
            <a:ext cx="287338" cy="142875"/>
          </a:xfrm>
          <a:prstGeom prst="bentConnector3">
            <a:avLst>
              <a:gd name="adj1" fmla="val 50000"/>
            </a:avLst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angular"/>
          <p:cNvCxnSpPr/>
          <p:nvPr/>
        </p:nvCxnSpPr>
        <p:spPr>
          <a:xfrm>
            <a:off x="4643438" y="1920875"/>
            <a:ext cx="288925" cy="142875"/>
          </a:xfrm>
          <a:prstGeom prst="bentConnector3">
            <a:avLst>
              <a:gd name="adj1" fmla="val 50000"/>
            </a:avLst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angular"/>
          <p:cNvCxnSpPr/>
          <p:nvPr/>
        </p:nvCxnSpPr>
        <p:spPr>
          <a:xfrm flipV="1">
            <a:off x="4500563" y="2928938"/>
            <a:ext cx="358775" cy="142875"/>
          </a:xfrm>
          <a:prstGeom prst="bentConnector3">
            <a:avLst>
              <a:gd name="adj1" fmla="val 50000"/>
            </a:avLst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Rectángulo redondeado"/>
          <p:cNvSpPr/>
          <p:nvPr/>
        </p:nvSpPr>
        <p:spPr>
          <a:xfrm>
            <a:off x="4860032" y="4509120"/>
            <a:ext cx="1440160" cy="5543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/>
              <a:t>SIRH - INDRA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6876653" y="3001078"/>
            <a:ext cx="1440160" cy="5543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>
                <a:solidFill>
                  <a:srgbClr val="C00000"/>
                </a:solidFill>
              </a:rPr>
              <a:t>Centro </a:t>
            </a:r>
          </a:p>
          <a:p>
            <a:pPr algn="ctr">
              <a:defRPr/>
            </a:pPr>
            <a:r>
              <a:rPr lang="es-CL" sz="1200" b="1" dirty="0"/>
              <a:t>Requerimientos</a:t>
            </a:r>
          </a:p>
          <a:p>
            <a:pPr algn="ctr">
              <a:defRPr/>
            </a:pPr>
            <a:r>
              <a:rPr lang="es-CL" sz="1200" b="1" dirty="0"/>
              <a:t>Mejoras</a:t>
            </a:r>
          </a:p>
        </p:txBody>
      </p:sp>
      <p:sp>
        <p:nvSpPr>
          <p:cNvPr id="58" name="57 Rectángulo redondeado"/>
          <p:cNvSpPr/>
          <p:nvPr/>
        </p:nvSpPr>
        <p:spPr>
          <a:xfrm>
            <a:off x="3132237" y="3073086"/>
            <a:ext cx="1440160" cy="5543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>
                <a:solidFill>
                  <a:srgbClr val="C00000"/>
                </a:solidFill>
              </a:rPr>
              <a:t>Norte</a:t>
            </a:r>
          </a:p>
          <a:p>
            <a:pPr algn="ctr">
              <a:defRPr/>
            </a:pPr>
            <a:r>
              <a:rPr lang="es-CL" sz="1200" b="1" dirty="0"/>
              <a:t>Requerimientos</a:t>
            </a:r>
          </a:p>
          <a:p>
            <a:pPr algn="ctr">
              <a:defRPr/>
            </a:pPr>
            <a:r>
              <a:rPr lang="es-CL" sz="1200" b="1" dirty="0"/>
              <a:t>Mejoras</a:t>
            </a:r>
          </a:p>
        </p:txBody>
      </p:sp>
      <p:cxnSp>
        <p:nvCxnSpPr>
          <p:cNvPr id="60" name="59 Conector recto de flecha"/>
          <p:cNvCxnSpPr/>
          <p:nvPr/>
        </p:nvCxnSpPr>
        <p:spPr>
          <a:xfrm>
            <a:off x="5627688" y="3716338"/>
            <a:ext cx="0" cy="649287"/>
          </a:xfrm>
          <a:prstGeom prst="straightConnector1">
            <a:avLst/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 flipV="1">
            <a:off x="5519738" y="3717925"/>
            <a:ext cx="0" cy="647700"/>
          </a:xfrm>
          <a:prstGeom prst="straightConnector1">
            <a:avLst/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Rectángulo redondeado"/>
          <p:cNvSpPr/>
          <p:nvPr/>
        </p:nvSpPr>
        <p:spPr>
          <a:xfrm>
            <a:off x="3132237" y="1416902"/>
            <a:ext cx="1440160" cy="5543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>
                <a:solidFill>
                  <a:srgbClr val="C00000"/>
                </a:solidFill>
              </a:rPr>
              <a:t>Sur</a:t>
            </a:r>
          </a:p>
          <a:p>
            <a:pPr algn="ctr">
              <a:defRPr/>
            </a:pPr>
            <a:r>
              <a:rPr lang="es-CL" sz="1200" b="1" dirty="0"/>
              <a:t>Requerimientos</a:t>
            </a:r>
          </a:p>
          <a:p>
            <a:pPr algn="ctr">
              <a:defRPr/>
            </a:pPr>
            <a:r>
              <a:rPr lang="es-CL" sz="1200" b="1" dirty="0"/>
              <a:t>Mejoras</a:t>
            </a:r>
          </a:p>
        </p:txBody>
      </p:sp>
      <p:cxnSp>
        <p:nvCxnSpPr>
          <p:cNvPr id="74" name="73 Conector recto de flecha"/>
          <p:cNvCxnSpPr/>
          <p:nvPr/>
        </p:nvCxnSpPr>
        <p:spPr>
          <a:xfrm>
            <a:off x="6372225" y="4724400"/>
            <a:ext cx="1008063" cy="360363"/>
          </a:xfrm>
          <a:prstGeom prst="straightConnector1">
            <a:avLst/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Rectángulo redondeado"/>
          <p:cNvSpPr/>
          <p:nvPr/>
        </p:nvSpPr>
        <p:spPr>
          <a:xfrm>
            <a:off x="7380312" y="4365104"/>
            <a:ext cx="864096" cy="2880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/>
              <a:t>PILOTO</a:t>
            </a:r>
          </a:p>
        </p:txBody>
      </p:sp>
      <p:sp>
        <p:nvSpPr>
          <p:cNvPr id="80" name="79 Rectángulo redondeado"/>
          <p:cNvSpPr/>
          <p:nvPr/>
        </p:nvSpPr>
        <p:spPr>
          <a:xfrm>
            <a:off x="2987824" y="5589240"/>
            <a:ext cx="1152128" cy="2160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/>
              <a:t>SERVICIOS</a:t>
            </a:r>
          </a:p>
        </p:txBody>
      </p:sp>
      <p:sp>
        <p:nvSpPr>
          <p:cNvPr id="81" name="80 Rectángulo redondeado"/>
          <p:cNvSpPr/>
          <p:nvPr/>
        </p:nvSpPr>
        <p:spPr>
          <a:xfrm>
            <a:off x="4932040" y="5589240"/>
            <a:ext cx="1152128" cy="2160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/>
              <a:t>SERVICIOS</a:t>
            </a:r>
          </a:p>
        </p:txBody>
      </p:sp>
      <p:sp>
        <p:nvSpPr>
          <p:cNvPr id="82" name="81 Rectángulo redondeado"/>
          <p:cNvSpPr/>
          <p:nvPr/>
        </p:nvSpPr>
        <p:spPr>
          <a:xfrm>
            <a:off x="6876256" y="5589240"/>
            <a:ext cx="1152128" cy="2160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/>
              <a:t>SERVICIOS</a:t>
            </a:r>
          </a:p>
        </p:txBody>
      </p:sp>
      <p:cxnSp>
        <p:nvCxnSpPr>
          <p:cNvPr id="83" name="82 Conector recto de flecha"/>
          <p:cNvCxnSpPr/>
          <p:nvPr/>
        </p:nvCxnSpPr>
        <p:spPr>
          <a:xfrm flipH="1">
            <a:off x="4211638" y="5013325"/>
            <a:ext cx="647700" cy="576263"/>
          </a:xfrm>
          <a:prstGeom prst="straightConnector1">
            <a:avLst/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>
            <a:off x="5508625" y="5084763"/>
            <a:ext cx="0" cy="431800"/>
          </a:xfrm>
          <a:prstGeom prst="straightConnector1">
            <a:avLst/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/>
          <p:nvPr/>
        </p:nvCxnSpPr>
        <p:spPr>
          <a:xfrm>
            <a:off x="6300788" y="5013325"/>
            <a:ext cx="719137" cy="503238"/>
          </a:xfrm>
          <a:prstGeom prst="straightConnector1">
            <a:avLst/>
          </a:prstGeom>
          <a:ln w="19050">
            <a:solidFill>
              <a:srgbClr val="AC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Rectángulo redondeado"/>
          <p:cNvSpPr/>
          <p:nvPr/>
        </p:nvSpPr>
        <p:spPr>
          <a:xfrm>
            <a:off x="7380312" y="4869160"/>
            <a:ext cx="864096" cy="2880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b="1" dirty="0"/>
              <a:t>PILOTO</a:t>
            </a:r>
          </a:p>
        </p:txBody>
      </p:sp>
      <p:cxnSp>
        <p:nvCxnSpPr>
          <p:cNvPr id="33" name="32 Conector recto de flecha"/>
          <p:cNvCxnSpPr/>
          <p:nvPr/>
        </p:nvCxnSpPr>
        <p:spPr>
          <a:xfrm flipV="1">
            <a:off x="6300788" y="4508500"/>
            <a:ext cx="1079500" cy="21590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6466" y="84898"/>
            <a:ext cx="1612267" cy="63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2" name="31 CuadroTexto"/>
          <p:cNvSpPr txBox="1"/>
          <p:nvPr/>
        </p:nvSpPr>
        <p:spPr>
          <a:xfrm>
            <a:off x="4212431" y="1155758"/>
            <a:ext cx="331311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2800" b="1" i="1" dirty="0">
                <a:solidFill>
                  <a:srgbClr val="C00000"/>
                </a:solidFill>
                <a:latin typeface="+mj-lt"/>
                <a:ea typeface="ヒラギノ角ゴ Pro W3" charset="-128"/>
                <a:cs typeface="+mn-cs"/>
              </a:rPr>
              <a:t>PROCESOS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771775" y="1052513"/>
            <a:ext cx="5976938" cy="29892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5" name="4 Cerrar llave"/>
          <p:cNvSpPr/>
          <p:nvPr/>
        </p:nvSpPr>
        <p:spPr>
          <a:xfrm>
            <a:off x="569913" y="1417638"/>
            <a:ext cx="590550" cy="28035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7" name="6 Rectángulo redondeado">
            <a:hlinkClick r:id="rId5" action="ppaction://hlinkfile"/>
          </p:cNvPr>
          <p:cNvSpPr/>
          <p:nvPr/>
        </p:nvSpPr>
        <p:spPr>
          <a:xfrm>
            <a:off x="0" y="1417638"/>
            <a:ext cx="906463" cy="28035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Mesa de ayuda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157926" y="4854843"/>
            <a:ext cx="28298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Bienestar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Capacitación</a:t>
            </a: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Ascensos </a:t>
            </a:r>
            <a:r>
              <a:rPr lang="es-C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C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Remuneraciones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Vida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84711" y="84898"/>
            <a:ext cx="5653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dirty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PROCESO DE LEVANTAMIENTO DE MEJORAS</a:t>
            </a:r>
            <a:endParaRPr lang="es-CL" sz="2400" dirty="0">
              <a:solidFill>
                <a:srgbClr val="006CB7"/>
              </a:solidFill>
              <a:latin typeface="Verdana"/>
              <a:ea typeface="ヒラギノ角ゴ Pro W3" charset="-128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1311511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33129"/>
            <a:ext cx="8164513" cy="1143000"/>
          </a:xfrm>
        </p:spPr>
        <p:txBody>
          <a:bodyPr/>
          <a:lstStyle/>
          <a:p>
            <a:r>
              <a:rPr lang="es-CL" dirty="0" smtClean="0"/>
              <a:t>DESARROLLOS EN CURSO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655600"/>
              </p:ext>
            </p:extLst>
          </p:nvPr>
        </p:nvGraphicFramePr>
        <p:xfrm>
          <a:off x="570327" y="867173"/>
          <a:ext cx="7704857" cy="3820713"/>
        </p:xfrm>
        <a:graphic>
          <a:graphicData uri="http://schemas.openxmlformats.org/drawingml/2006/table">
            <a:tbl>
              <a:tblPr/>
              <a:tblGrid>
                <a:gridCol w="821997"/>
                <a:gridCol w="4619836"/>
                <a:gridCol w="1147483"/>
                <a:gridCol w="1115541"/>
              </a:tblGrid>
              <a:tr h="281432"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Código</a:t>
                      </a:r>
                    </a:p>
                  </a:txBody>
                  <a:tcPr marL="36000" marR="36000" marT="72000" marB="7200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Nombre Proyecto</a:t>
                      </a:r>
                    </a:p>
                  </a:txBody>
                  <a:tcPr marL="36000" marR="36000" marT="72000" marB="7200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Estado</a:t>
                      </a:r>
                    </a:p>
                  </a:txBody>
                  <a:tcPr marL="36000" marR="36000" marT="72000" marB="7200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1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Real Fin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36000" marR="36000" marT="72000" marB="7200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304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P-212D</a:t>
                      </a: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Licencia </a:t>
                      </a:r>
                      <a:r>
                        <a:rPr lang="es-CL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Medica </a:t>
                      </a:r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Electrónica 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En Proceso</a:t>
                      </a: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b="1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es-CL" sz="11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Nov-2013</a:t>
                      </a:r>
                      <a:endParaRPr lang="es-CL" sz="1100" b="1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es-C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636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P-225B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Postulación en Línea a Procesos de </a:t>
                      </a:r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Selección </a:t>
                      </a:r>
                      <a:r>
                        <a:rPr lang="es-CL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para profesionales Ley 19.664 - Fase II</a:t>
                      </a: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En Proceso</a:t>
                      </a:r>
                      <a:endParaRPr lang="es-CL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Dic-2013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164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P-234</a:t>
                      </a: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CRS Bono Desempeño Individual</a:t>
                      </a: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Replanificado</a:t>
                      </a:r>
                      <a:endParaRPr lang="es-CL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Dic-2013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0508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P-246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Mejoras Varias Capacitación  </a:t>
                      </a:r>
                      <a:endParaRPr lang="es-CL" sz="14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Pendiente</a:t>
                      </a: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Nov-2013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581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P-248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WS Cambia programación horaria asistencia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Completado</a:t>
                      </a:r>
                      <a:endParaRPr lang="es-CL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Nov-2013</a:t>
                      </a:r>
                      <a:endParaRPr lang="es-CL" sz="1100" b="1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8403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P-249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Bienestar -  Mejoras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Pendiente</a:t>
                      </a:r>
                      <a:endParaRPr lang="es-CL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Nov-2013</a:t>
                      </a:r>
                      <a:endParaRPr lang="es-CL" sz="11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581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P-250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Carga automática</a:t>
                      </a:r>
                      <a:r>
                        <a:rPr lang="es-CL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marcas asistencia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Completado</a:t>
                      </a:r>
                      <a:endParaRPr lang="es-CL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Nov-2013</a:t>
                      </a:r>
                      <a:endParaRPr lang="es-CL" sz="11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15369"/>
              </p:ext>
            </p:extLst>
          </p:nvPr>
        </p:nvGraphicFramePr>
        <p:xfrm>
          <a:off x="611559" y="4742339"/>
          <a:ext cx="7663624" cy="1783004"/>
        </p:xfrm>
        <a:graphic>
          <a:graphicData uri="http://schemas.openxmlformats.org/drawingml/2006/table">
            <a:tbl>
              <a:tblPr/>
              <a:tblGrid>
                <a:gridCol w="792088"/>
                <a:gridCol w="4608512"/>
                <a:gridCol w="1152128"/>
                <a:gridCol w="1110896"/>
              </a:tblGrid>
              <a:tr h="582381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P-256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Adecuación SIRH para manejo de Asignaciones por Marco normativo</a:t>
                      </a:r>
                      <a:endParaRPr lang="es-CL" sz="14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En</a:t>
                      </a:r>
                      <a:r>
                        <a:rPr lang="es-CL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Proceso</a:t>
                      </a:r>
                      <a:endParaRPr lang="es-CL" sz="14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Dic-2013</a:t>
                      </a:r>
                      <a:endParaRPr lang="es-CL" sz="11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8242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P-257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Integración SIRH-La Florida</a:t>
                      </a:r>
                      <a:endParaRPr lang="es-CL" sz="14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En Proceso</a:t>
                      </a: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Nov-2013</a:t>
                      </a:r>
                      <a:endParaRPr lang="es-CL" sz="11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2381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P-258</a:t>
                      </a:r>
                      <a:endParaRPr lang="es-C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Modulo de Contabilidad - Bienestar</a:t>
                      </a:r>
                      <a:endParaRPr lang="es-CL" sz="14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En Proceso</a:t>
                      </a:r>
                    </a:p>
                  </a:txBody>
                  <a:tcPr marL="36000" marR="18000" marT="72000" marB="72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Mar-2014</a:t>
                      </a:r>
                      <a:endParaRPr lang="es-CL" sz="11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1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CUBICACIONES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72073"/>
              </p:ext>
            </p:extLst>
          </p:nvPr>
        </p:nvGraphicFramePr>
        <p:xfrm>
          <a:off x="395536" y="764704"/>
          <a:ext cx="8100887" cy="5969704"/>
        </p:xfrm>
        <a:graphic>
          <a:graphicData uri="http://schemas.openxmlformats.org/drawingml/2006/table">
            <a:tbl>
              <a:tblPr/>
              <a:tblGrid>
                <a:gridCol w="258451"/>
                <a:gridCol w="459426"/>
                <a:gridCol w="794292"/>
                <a:gridCol w="936104"/>
                <a:gridCol w="1728192"/>
                <a:gridCol w="792088"/>
                <a:gridCol w="792088"/>
                <a:gridCol w="648072"/>
                <a:gridCol w="1692174"/>
              </a:tblGrid>
              <a:tr h="688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Pº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N°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Grupo Negocio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Nombre del Solicitante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Estado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Recepción Doc-A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Fecha Reactivación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Observaciones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5475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36416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Unidad de </a:t>
                      </a:r>
                      <a:endParaRPr lang="es-ES" sz="105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Gestión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Erwin </a:t>
                      </a:r>
                      <a:endParaRPr lang="es-ES" sz="105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Castillo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Mejora de exportador de remuneraciones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105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On</a:t>
                      </a:r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10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Hold</a:t>
                      </a:r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08/04/2013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S/F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Se encuentra pendiente respuesta de Erwin Castillo.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8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38919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Servicios 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de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Salud 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Alejandro </a:t>
                      </a:r>
                      <a:endParaRPr lang="es-ES" sz="1050" b="0" i="0" u="none" strike="noStrike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Perez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Cubicación Mejoras Modulo Servicios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On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Hold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18/08/2013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S/F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20-08-2013 Se </a:t>
                      </a:r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detiene incidencia por existir 3 cubicaciones en curso.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8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39310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Unidad de </a:t>
                      </a:r>
                      <a:endParaRPr lang="es-ES" sz="1050" b="0" i="0" u="none" strike="noStrike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Gestión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Mauricio Alarcon Jaque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Certificado de cargas familiares vigentes en 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Auto consulta 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On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Hold</a:t>
                      </a:r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04/09/2013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S/F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04-09-2013 Se deja incidencia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On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-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Hold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por existir 2 cubicaciones en paralelo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8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39648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Unidad 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de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Gestión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Alejandro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Perez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Cubicación procedimiento 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disciplinario </a:t>
                      </a:r>
                      <a:r>
                        <a:rPr lang="es-ES" sz="1050" b="1" i="0" u="none" strike="noStrike" kern="1200" dirty="0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CANCELADO Se cierra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On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Hold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23/09/2013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S/F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08-10-2013 Se deja incidencia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On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-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Hold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por existir 2 cubicaciones en paralelo.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8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39721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FONASA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Erwin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Castillo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Mejora Autoatención - Hoja de Vida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On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Hold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26/09/2013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S/F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27-09-2013 Se deja incidencia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On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Hold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por existir 2 cubicaciones en paralelo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1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39857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Unidad 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de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Gestión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Alejandro </a:t>
                      </a:r>
                      <a:endParaRPr lang="es-ES" sz="1050" b="0" i="0" u="none" strike="noStrike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Perez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Cubicación SIAD Centralizado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On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Hold</a:t>
                      </a:r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07/10/2013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S/F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07-10-2013 Se deja incidencia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On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5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Hold</a:t>
                      </a: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por existir 2 cubicaciones en paralelo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90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40249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b="0" i="0" u="none" strike="noStrike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Subsecretaria</a:t>
                      </a:r>
                    </a:p>
                    <a:p>
                      <a:pPr marL="0" algn="ctr" defTabSz="914400" rtl="0" eaLnBrk="1" fontAlgn="ctr" latinLnBrk="0" hangingPunct="1"/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Erwin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Castillo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Mejora SIAPER – Subsecretaria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Open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28/10/2013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28-10-10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Fecha de vencimiento: 08-11-2013.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86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S/N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Servicios de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Salud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Alejandro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Perez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Mejora Descansos Complementarios</a:t>
                      </a:r>
                      <a:endParaRPr lang="es-ES" sz="105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Open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S/F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b="0" i="0" u="none" strike="noStrike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S/F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b="0" i="0" u="none" strike="noStrike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La elaboración de este documento no se encuentra en SD pero esta en curso el documento A y se esta haciendo en paralelo con incidencia 40249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1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PROYECTOS EN PILOTO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70864"/>
              </p:ext>
            </p:extLst>
          </p:nvPr>
        </p:nvGraphicFramePr>
        <p:xfrm>
          <a:off x="323528" y="764704"/>
          <a:ext cx="8424936" cy="5688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336"/>
                <a:gridCol w="4545334"/>
                <a:gridCol w="3007266"/>
              </a:tblGrid>
              <a:tr h="731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Código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Nombre proyecto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Servicio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457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P-237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Permiso Parental Postnatal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Viña del mar- Atacama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457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P-238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Web Service Reloj Biométrico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Viña del mar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436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P-244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Valorización de Cargos (Express)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Biobío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852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P-146C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Descansos </a:t>
                      </a:r>
                      <a:r>
                        <a:rPr lang="es-MX" sz="1800" dirty="0">
                          <a:effectLst/>
                        </a:rPr>
                        <a:t>Complementarios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CRS. Cordillera, Magallanes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852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P-241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Autoatención Incorporación Mensajería Funcionarios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Subsecretaria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731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P-179D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Pagos </a:t>
                      </a:r>
                      <a:r>
                        <a:rPr lang="es-MX" sz="1800" dirty="0">
                          <a:effectLst/>
                        </a:rPr>
                        <a:t>Asignaciones CRS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CRS Cordillera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436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P-64E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Mejora </a:t>
                      </a:r>
                      <a:r>
                        <a:rPr lang="es-MX" sz="1800" dirty="0">
                          <a:effectLst/>
                        </a:rPr>
                        <a:t>Gestión Web.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Unidad de Gestión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731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P-113B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Informes </a:t>
                      </a:r>
                      <a:r>
                        <a:rPr lang="es-MX" sz="1800" dirty="0">
                          <a:effectLst/>
                        </a:rPr>
                        <a:t>Contables.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SSM Sur </a:t>
                      </a:r>
                      <a:r>
                        <a:rPr lang="es-MX" sz="1800" dirty="0" smtClean="0">
                          <a:effectLst/>
                        </a:rPr>
                        <a:t>Oriente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3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DESARROLLOS PILOTO</a:t>
            </a:r>
            <a:endParaRPr lang="es-MX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95863"/>
              </p:ext>
            </p:extLst>
          </p:nvPr>
        </p:nvGraphicFramePr>
        <p:xfrm>
          <a:off x="395536" y="764704"/>
          <a:ext cx="8136903" cy="4909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513"/>
                <a:gridCol w="4389937"/>
                <a:gridCol w="2904453"/>
              </a:tblGrid>
              <a:tr h="613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Código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Nombre proyecto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Servicio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</a:tr>
              <a:tr h="637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P-247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Mejoras CRS - Hoja de Vida e Inicio Mes.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CRS Cordillera y CRS Maipú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</a:tr>
              <a:tr h="379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P-232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Licencia Medica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Viña del Mar- Atacama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</a:tr>
              <a:tr h="724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P-244B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Etapa </a:t>
                      </a:r>
                      <a:r>
                        <a:rPr lang="es-MX" sz="1800" dirty="0">
                          <a:effectLst/>
                        </a:rPr>
                        <a:t>1 Valorización de Cargos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Subsecretaria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</a:tr>
              <a:tr h="724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P-225D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Postulación </a:t>
                      </a:r>
                      <a:r>
                        <a:rPr lang="es-MX" sz="1800" dirty="0">
                          <a:effectLst/>
                        </a:rPr>
                        <a:t>en Línea Fase I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CRS Maipú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</a:tr>
              <a:tr h="724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P-260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Incorporación ley 19490 en cálculo de ascensos (exprés)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SSM Occidente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ctr"/>
                </a:tc>
              </a:tr>
              <a:tr h="379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P-264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Express Calificaciones CRS-Cordillera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CRS Cordillera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b"/>
                </a:tc>
              </a:tr>
              <a:tr h="724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P-266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 Express Ajustes Autoatención acumulación Feriados </a:t>
                      </a:r>
                      <a:endParaRPr lang="es-MX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Subsecretaría de salud pública. </a:t>
                      </a:r>
                      <a:endParaRPr lang="es-MX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38500" marR="3850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2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5316</TotalTime>
  <Words>590</Words>
  <Application>Microsoft Office PowerPoint</Application>
  <PresentationFormat>Presentación en pantalla (4:3)</PresentationFormat>
  <Paragraphs>239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Plantilla_powerpoint_Basica</vt:lpstr>
      <vt:lpstr>1_Office Theme</vt:lpstr>
      <vt:lpstr>2_Office Theme</vt:lpstr>
      <vt:lpstr>Requerimientos de Desarrollos</vt:lpstr>
      <vt:lpstr>Temario</vt:lpstr>
      <vt:lpstr>Presentación de PowerPoint</vt:lpstr>
      <vt:lpstr>DESARROLLOS EN CURSO</vt:lpstr>
      <vt:lpstr>CUBICACIONES</vt:lpstr>
      <vt:lpstr>PROYECTOS EN PILOTO</vt:lpstr>
      <vt:lpstr>DESARROLLOS PILOTO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pc</cp:lastModifiedBy>
  <cp:revision>510</cp:revision>
  <dcterms:created xsi:type="dcterms:W3CDTF">2011-08-11T16:09:22Z</dcterms:created>
  <dcterms:modified xsi:type="dcterms:W3CDTF">2013-11-08T13:06:03Z</dcterms:modified>
</cp:coreProperties>
</file>