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18"/>
  </p:notesMasterIdLst>
  <p:handoutMasterIdLst>
    <p:handoutMasterId r:id="rId19"/>
  </p:handoutMasterIdLst>
  <p:sldIdLst>
    <p:sldId id="256" r:id="rId4"/>
    <p:sldId id="398" r:id="rId5"/>
    <p:sldId id="399" r:id="rId6"/>
    <p:sldId id="400" r:id="rId7"/>
    <p:sldId id="415" r:id="rId8"/>
    <p:sldId id="402" r:id="rId9"/>
    <p:sldId id="401" r:id="rId10"/>
    <p:sldId id="411" r:id="rId11"/>
    <p:sldId id="416" r:id="rId12"/>
    <p:sldId id="417" r:id="rId13"/>
    <p:sldId id="418" r:id="rId14"/>
    <p:sldId id="419" r:id="rId15"/>
    <p:sldId id="420" r:id="rId16"/>
    <p:sldId id="261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04040"/>
    <a:srgbClr val="808080"/>
    <a:srgbClr val="CCCCCC"/>
    <a:srgbClr val="005FA1"/>
    <a:srgbClr val="E17068"/>
    <a:srgbClr val="FE454A"/>
    <a:srgbClr val="E10202"/>
    <a:srgbClr val="EF4144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bi.sirh.cl/QvPrint/498cc9c2b712475db9c07df6b78a67a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5"/>
  <c:chart>
    <c:title>
      <c:tx>
        <c:rich>
          <a:bodyPr/>
          <a:lstStyle/>
          <a:p>
            <a:pPr>
              <a:defRPr sz="1600" b="1" i="0">
                <a:solidFill>
                  <a:schemeClr val="tx2"/>
                </a:solidFill>
              </a:defRPr>
            </a:pPr>
            <a:r>
              <a:rPr lang="en-US" sz="1600" b="1" i="0">
                <a:solidFill>
                  <a:schemeClr val="tx2"/>
                </a:solidFill>
              </a:rPr>
              <a:t>VARIACION PORCENTUAL,</a:t>
            </a:r>
            <a:r>
              <a:rPr lang="en-US" sz="1600" b="1" i="0" baseline="0">
                <a:solidFill>
                  <a:schemeClr val="tx2"/>
                </a:solidFill>
              </a:rPr>
              <a:t> CRECIMIENTO DOTACIÓN LEY 18,834 </a:t>
            </a:r>
            <a:r>
              <a:rPr lang="en-US" sz="1600" b="1" i="0">
                <a:solidFill>
                  <a:schemeClr val="tx2"/>
                </a:solidFill>
              </a:rPr>
              <a:t>2010-2013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5"/>
          <c:order val="0"/>
          <c:tx>
            <c:strRef>
              <c:f>'Evolución Dotación Autorizada'!$G$2</c:f>
              <c:strCache>
                <c:ptCount val="1"/>
                <c:pt idx="0">
                  <c:v>2010-2013</c:v>
                </c:pt>
              </c:strCache>
            </c:strRef>
          </c:tx>
          <c:dLbls>
            <c:txPr>
              <a:bodyPr/>
              <a:lstStyle/>
              <a:p>
                <a:pPr>
                  <a:defRPr sz="800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'Evolución Dotación Autorizada'!$A$3:$A$36</c:f>
              <c:strCache>
                <c:ptCount val="34"/>
                <c:pt idx="0">
                  <c:v>Fonasa</c:v>
                </c:pt>
                <c:pt idx="1">
                  <c:v>Cenabast</c:v>
                </c:pt>
                <c:pt idx="2">
                  <c:v>Subse. Salud Pública</c:v>
                </c:pt>
                <c:pt idx="3">
                  <c:v>Subse. Redes</c:v>
                </c:pt>
                <c:pt idx="4">
                  <c:v>S.S. Arica</c:v>
                </c:pt>
                <c:pt idx="5">
                  <c:v>S.S. Iquique</c:v>
                </c:pt>
                <c:pt idx="6">
                  <c:v>S.S. Antofagasta</c:v>
                </c:pt>
                <c:pt idx="7">
                  <c:v>S.S. Atacama</c:v>
                </c:pt>
                <c:pt idx="8">
                  <c:v>S.S. Coquimbo</c:v>
                </c:pt>
                <c:pt idx="9">
                  <c:v>S.S. Valparaíso-San Antonio</c:v>
                </c:pt>
                <c:pt idx="10">
                  <c:v>S.S. Viña del Mar-Quillota</c:v>
                </c:pt>
                <c:pt idx="11">
                  <c:v>S.S. Aconcagua</c:v>
                </c:pt>
                <c:pt idx="12">
                  <c:v>S.S. O'Higgins</c:v>
                </c:pt>
                <c:pt idx="13">
                  <c:v>S.S. Maule</c:v>
                </c:pt>
                <c:pt idx="14">
                  <c:v>S.S. Ñuble</c:v>
                </c:pt>
                <c:pt idx="15">
                  <c:v>S.S. Concepción</c:v>
                </c:pt>
                <c:pt idx="16">
                  <c:v>S.S. Arauco</c:v>
                </c:pt>
                <c:pt idx="17">
                  <c:v>S.S. Talcahuano</c:v>
                </c:pt>
                <c:pt idx="18">
                  <c:v>S.S. Bio Bio</c:v>
                </c:pt>
                <c:pt idx="19">
                  <c:v>S.S. Araucanía Norte</c:v>
                </c:pt>
                <c:pt idx="20">
                  <c:v>S.S. Araucanía Sur</c:v>
                </c:pt>
                <c:pt idx="21">
                  <c:v>S.S. Valdivia</c:v>
                </c:pt>
                <c:pt idx="22">
                  <c:v>S.S. Osorno</c:v>
                </c:pt>
                <c:pt idx="23">
                  <c:v>S.S. Del Reloncavi</c:v>
                </c:pt>
                <c:pt idx="24">
                  <c:v>S.S. Chiloe</c:v>
                </c:pt>
                <c:pt idx="25">
                  <c:v>S.S. Aysén</c:v>
                </c:pt>
                <c:pt idx="26">
                  <c:v>S.S. Magallanes</c:v>
                </c:pt>
                <c:pt idx="27">
                  <c:v>S.S. Met. Oriente</c:v>
                </c:pt>
                <c:pt idx="28">
                  <c:v>S.S. Met. Central</c:v>
                </c:pt>
                <c:pt idx="29">
                  <c:v>S.S. Met. Sur</c:v>
                </c:pt>
                <c:pt idx="30">
                  <c:v>S.S. Met. Norte</c:v>
                </c:pt>
                <c:pt idx="31">
                  <c:v>S.S. Met. Occidente</c:v>
                </c:pt>
                <c:pt idx="32">
                  <c:v>S.S. Met. Sur Oriente</c:v>
                </c:pt>
                <c:pt idx="33">
                  <c:v>Contingencias Operacionales </c:v>
                </c:pt>
              </c:strCache>
            </c:strRef>
          </c:cat>
          <c:val>
            <c:numRef>
              <c:f>'Evolución Dotación Autorizada'!$G$3:$G$36</c:f>
              <c:numCache>
                <c:formatCode>0%</c:formatCode>
                <c:ptCount val="34"/>
                <c:pt idx="0">
                  <c:v>5.6397306397306425E-2</c:v>
                </c:pt>
                <c:pt idx="1">
                  <c:v>0</c:v>
                </c:pt>
                <c:pt idx="2">
                  <c:v>3.8390256817580085E-2</c:v>
                </c:pt>
                <c:pt idx="3">
                  <c:v>3.2432432432432441E-2</c:v>
                </c:pt>
                <c:pt idx="4">
                  <c:v>0.24268689057421461</c:v>
                </c:pt>
                <c:pt idx="5">
                  <c:v>0.17482014388489223</c:v>
                </c:pt>
                <c:pt idx="6">
                  <c:v>0.12384716732542812</c:v>
                </c:pt>
                <c:pt idx="7">
                  <c:v>0.11177525403466827</c:v>
                </c:pt>
                <c:pt idx="8">
                  <c:v>0.12781954887218044</c:v>
                </c:pt>
                <c:pt idx="9">
                  <c:v>4.3618739903069484E-2</c:v>
                </c:pt>
                <c:pt idx="10">
                  <c:v>4.3602165859219159E-2</c:v>
                </c:pt>
                <c:pt idx="11">
                  <c:v>7.740825688073398E-2</c:v>
                </c:pt>
                <c:pt idx="12">
                  <c:v>0.10267725801706384</c:v>
                </c:pt>
                <c:pt idx="13">
                  <c:v>6.9162436548223447E-2</c:v>
                </c:pt>
                <c:pt idx="14">
                  <c:v>3.1733439111463722E-2</c:v>
                </c:pt>
                <c:pt idx="15">
                  <c:v>6.0998151571164491E-2</c:v>
                </c:pt>
                <c:pt idx="16">
                  <c:v>6.4667291471415228E-2</c:v>
                </c:pt>
                <c:pt idx="17">
                  <c:v>0.10372040586245772</c:v>
                </c:pt>
                <c:pt idx="18">
                  <c:v>0.11324470704086659</c:v>
                </c:pt>
                <c:pt idx="19">
                  <c:v>8.5635359116022242E-2</c:v>
                </c:pt>
                <c:pt idx="20">
                  <c:v>9.9681251811069252E-2</c:v>
                </c:pt>
                <c:pt idx="21">
                  <c:v>3.6207717960933812E-2</c:v>
                </c:pt>
                <c:pt idx="22">
                  <c:v>0.20523415977961434</c:v>
                </c:pt>
                <c:pt idx="23">
                  <c:v>8.15347721822543E-2</c:v>
                </c:pt>
                <c:pt idx="24">
                  <c:v>6.5015479876161034E-2</c:v>
                </c:pt>
                <c:pt idx="25">
                  <c:v>7.2620215897939169E-2</c:v>
                </c:pt>
                <c:pt idx="26">
                  <c:v>0.15780445969125226</c:v>
                </c:pt>
                <c:pt idx="27">
                  <c:v>4.3189368770764056E-2</c:v>
                </c:pt>
                <c:pt idx="28">
                  <c:v>0.19890854347007914</c:v>
                </c:pt>
                <c:pt idx="29">
                  <c:v>3.3150434385002266E-2</c:v>
                </c:pt>
                <c:pt idx="30">
                  <c:v>3.9581566299123572E-2</c:v>
                </c:pt>
                <c:pt idx="31">
                  <c:v>4.5565681262502794E-2</c:v>
                </c:pt>
                <c:pt idx="32">
                  <c:v>0.16528497409326429</c:v>
                </c:pt>
                <c:pt idx="33">
                  <c:v>0.27590909090909088</c:v>
                </c:pt>
              </c:numCache>
            </c:numRef>
          </c:val>
        </c:ser>
        <c:shape val="cylinder"/>
        <c:axId val="128706432"/>
        <c:axId val="128761856"/>
        <c:axId val="0"/>
      </c:bar3DChart>
      <c:catAx>
        <c:axId val="12870643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28761856"/>
        <c:crosses val="autoZero"/>
        <c:auto val="1"/>
        <c:lblAlgn val="ctr"/>
        <c:lblOffset val="100"/>
      </c:catAx>
      <c:valAx>
        <c:axId val="128761856"/>
        <c:scaling>
          <c:orientation val="minMax"/>
        </c:scaling>
        <c:axPos val="l"/>
        <c:majorGridlines/>
        <c:numFmt formatCode="0%" sourceLinked="1"/>
        <c:tickLblPos val="nextTo"/>
        <c:crossAx val="12870643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44614-7853-49CF-8CE1-FE3F9CC45930}" type="datetimeFigureOut">
              <a:rPr lang="es-CL" smtClean="0"/>
              <a:pPr/>
              <a:t>27-08-2013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F715-F122-42F8-9D73-FE78D820FB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32" cy="464820"/>
          </a:xfrm>
          <a:prstGeom prst="rect">
            <a:avLst/>
          </a:prstGeom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544" y="0"/>
            <a:ext cx="3037332" cy="464820"/>
          </a:xfrm>
          <a:prstGeom prst="rect">
            <a:avLst/>
          </a:prstGeom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5AD7642-64C8-4BF8-B98E-AC2C48F02367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6" tIns="46587" rIns="93176" bIns="4658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042"/>
            <a:ext cx="3037332" cy="464820"/>
          </a:xfrm>
          <a:prstGeom prst="rect">
            <a:avLst/>
          </a:prstGeom>
        </p:spPr>
        <p:txBody>
          <a:bodyPr vert="horz" wrap="square" lIns="93176" tIns="46587" rIns="93176" bIns="4658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544" y="8830042"/>
            <a:ext cx="3037332" cy="464820"/>
          </a:xfrm>
          <a:prstGeom prst="rect">
            <a:avLst/>
          </a:prstGeom>
        </p:spPr>
        <p:txBody>
          <a:bodyPr vert="horz" wrap="square" lIns="93176" tIns="46587" rIns="93176" bIns="4658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C4C4672-36F1-423A-8E3A-524C042726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6396415-C0C0-4D16-8061-F165D615D4B4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4CAB55A-2253-4536-8C17-8A7D64A873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F683-FC25-4BC9-9306-3EFCE8DFF2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7B16-B2F6-4ED2-912B-899B0246BF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79A6-5589-44AD-9801-C9242F0881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30F7-3A33-4BF1-91D0-A099389FE5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4375-1B75-4E70-AB8F-B1B22AA9DD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7513-6064-4E1F-814D-8A0F2640ED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52539BD-E009-4298-8DA6-60B1F2063F18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B313A9E-7224-4E1B-8AC8-86C8AA5E0C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41944B0-CBBE-4883-8BCB-928C90AB2252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3DBC550-F1A5-4491-A6BF-D54CF1D55A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979B95F-45DB-4CF8-8995-C393FF83B4B4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3044874-18F2-452A-A6CC-2EC3C26139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E0FA928-7B42-4378-A2D1-9C5BE64586A6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440038A-9A5C-44E3-8308-0F85DB3B7B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1F743A9-4DF3-44A5-9C92-5B7FE9127620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0FDC13D-4A87-4065-A399-A6ADD614B8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ABF1B32-5A39-452C-8EC7-E240DF3E4F97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C77429B-FAE6-4BF5-9194-4B8310E536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DF1457D-09B2-4E8E-B80D-D1AB082F2979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C190D37-27DA-46AC-9121-6048CFFC3D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6606496-C87F-45F2-ADA2-F63D5102EB9E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0E0DC80-089E-41E8-B46F-191F68894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5102F7E-EF68-4470-BA47-1C5225BC2AB9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4DDB84A-BC6D-43C3-925B-1826DB10B5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FA2E5D4-267E-4A2F-89BD-6FDEE62A3E7C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AE587C2-18B7-4E6E-8A46-9F3786057B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542E71C-AD07-406F-BCBA-5F266771C962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3225F1B-A054-44C2-86A1-CFBF10A80A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24535CF-B6FD-4EFE-84AE-05A354AC773F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C98EB3B-257D-4E87-9BD1-A85E69A10D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1660FE9-724F-4BAB-A714-64B6A2B5549A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5314E85-B515-406D-8F74-1FEEE93450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B2FDAA-CF0A-4A48-BECD-3438F380F31D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81CFF6E-62EC-44E3-A2AE-9633C30143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8ED027C-0846-4055-8B83-EB80FF7C2989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C53B-B294-420C-8D55-0E6F3C0F05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BF40-9906-4952-9BD0-517FB406A0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D2783A0-2AF9-41F2-9493-0D9DD78BF1BA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8779-B8A1-41B5-BB52-FEFFC77438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E0BBB5A-B65F-4D9E-8FB4-90C81B040C2D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A011-9AFF-4659-B0CE-70DF6ADCF6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2377D33-DAB7-48EB-8B38-4810E54AC2DC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BBD1-E4BF-473F-8881-0B2ECB99D8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BE617D-0880-43C1-8D5F-8A76D76405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  <p:sldLayoutId id="2147484960" r:id="rId6"/>
    <p:sldLayoutId id="2147484961" r:id="rId7"/>
    <p:sldLayoutId id="2147484962" r:id="rId8"/>
    <p:sldLayoutId id="2147484963" r:id="rId9"/>
    <p:sldLayoutId id="2147484964" r:id="rId10"/>
    <p:sldLayoutId id="214748496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  <p:sldLayoutId id="214748497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ipres.cl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457200" y="1428750"/>
            <a:ext cx="8291264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sz="24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TALLER DE PLANIFICACIÓN Y GESTION DE RHS</a:t>
            </a:r>
            <a:r>
              <a:rPr lang="es-ES_tradn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sz="20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OBLIGACIONES PRESUPUESTARIAS MINSAL Y SS</a:t>
            </a:r>
            <a:endParaRPr lang="es-ES_tradnl" sz="2800" b="1" dirty="0" smtClean="0">
              <a:solidFill>
                <a:srgbClr val="FFFFFF"/>
              </a:solidFill>
              <a:latin typeface="Verdana" pitchFamily="34" charset="0"/>
              <a:ea typeface="ヒラギノ角ゴ Pro W3"/>
              <a:cs typeface="ヒラギノ角ゴ Pro W3"/>
              <a:sym typeface="Verdana Bold"/>
            </a:endParaRPr>
          </a:p>
        </p:txBody>
      </p:sp>
      <p:sp>
        <p:nvSpPr>
          <p:cNvPr id="30724" name="6 CuadroTexto"/>
          <p:cNvSpPr txBox="1">
            <a:spLocks noChangeArrowheads="1"/>
          </p:cNvSpPr>
          <p:nvPr/>
        </p:nvSpPr>
        <p:spPr bwMode="auto">
          <a:xfrm>
            <a:off x="3500438" y="5445224"/>
            <a:ext cx="52480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dirty="0" smtClean="0"/>
              <a:t>División de Gestión y Desarrollo de las Personas, </a:t>
            </a:r>
          </a:p>
          <a:p>
            <a:r>
              <a:rPr lang="es-CL" sz="1600" dirty="0" err="1" smtClean="0"/>
              <a:t>Reñaca</a:t>
            </a:r>
            <a:r>
              <a:rPr lang="es-CL" sz="1600" dirty="0" smtClean="0"/>
              <a:t>,  Agosto 28 del</a:t>
            </a:r>
            <a:r>
              <a:rPr lang="es-CL" sz="1600" dirty="0" smtClean="0"/>
              <a:t> </a:t>
            </a:r>
            <a:r>
              <a:rPr lang="es-CL" sz="1600" dirty="0" smtClean="0"/>
              <a:t>2013</a:t>
            </a:r>
            <a:endParaRPr lang="es-CL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11" y="44624"/>
            <a:ext cx="8053389" cy="686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8428196" y="2060848"/>
            <a:ext cx="553998" cy="295232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PRESUPUESTO   2013</a:t>
            </a:r>
            <a:endParaRPr lang="es-ES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428196" y="2060848"/>
            <a:ext cx="553998" cy="295232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PRESUPUESTO   2013</a:t>
            </a:r>
            <a:endParaRPr lang="es-ES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16632"/>
            <a:ext cx="5400600" cy="655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428196" y="2060848"/>
            <a:ext cx="553998" cy="295232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PRESUPUESTO   2013</a:t>
            </a:r>
            <a:endParaRPr lang="es-ES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7357" y="-27384"/>
            <a:ext cx="78770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27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Obligaciones Presupuestarias </a:t>
            </a: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- 2013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67356" y="663078"/>
            <a:ext cx="806083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just"/>
            <a:r>
              <a:rPr lang="es-ES" sz="1500" b="1" dirty="0" smtClean="0">
                <a:solidFill>
                  <a:schemeClr val="tx2"/>
                </a:solidFill>
              </a:rPr>
              <a:t>Glosa h) </a:t>
            </a:r>
          </a:p>
          <a:p>
            <a:pPr marL="92075" algn="just"/>
            <a:r>
              <a:rPr lang="es-ES" sz="1500" dirty="0" smtClean="0"/>
              <a:t>El Ministerio de Salud estará obligado a informar  sobre la ejecución presupuestaria de las asignaciones de turno establecida en el art. 94 del DFL Nº1 del 2005.</a:t>
            </a:r>
          </a:p>
          <a:p>
            <a:pPr marL="92075" algn="just"/>
            <a:endParaRPr lang="es-ES" sz="1500" dirty="0" smtClean="0"/>
          </a:p>
          <a:p>
            <a:pPr marL="92075" algn="just"/>
            <a:r>
              <a:rPr lang="es-ES" sz="1500" dirty="0" smtClean="0"/>
              <a:t>Al 31 de Marzo del 2013 la Subsecretaria de Redes Asistenciales deberá enviar a la Comisión Especial Mixta de Presupuestos un Informe, desglosado por Servicio de Salud, sobre la Ejecución de la Asignación de Turno y  sobre gasto de horas extraordinarias durante el año 2012. Al mismo tiempo, y con el mismo desglose, se deberá enviar, un informe sobre el Ausentismo Laboral y Uso de Licencias Médicas durante el año 2012, detallando promedio de días de ausentismo, servicios clínicos más afectados, y además elementos que permitan un diagnóstico del nivel país.</a:t>
            </a:r>
          </a:p>
          <a:p>
            <a:pPr marL="92075" algn="just"/>
            <a:endParaRPr lang="es-ES" sz="1500" dirty="0" smtClean="0"/>
          </a:p>
          <a:p>
            <a:pPr marL="92075" algn="just"/>
            <a:r>
              <a:rPr lang="es-ES" sz="1500" dirty="0" smtClean="0"/>
              <a:t>Cada </a:t>
            </a:r>
            <a:r>
              <a:rPr lang="es-ES" sz="1500" b="1" dirty="0" smtClean="0">
                <a:solidFill>
                  <a:srgbClr val="C00000"/>
                </a:solidFill>
              </a:rPr>
              <a:t>Servicio de Salud </a:t>
            </a:r>
            <a:r>
              <a:rPr lang="es-ES" sz="1500" dirty="0" smtClean="0"/>
              <a:t>deberá emitir </a:t>
            </a:r>
            <a:r>
              <a:rPr lang="es-ES" sz="1500" b="1" dirty="0" smtClean="0">
                <a:solidFill>
                  <a:srgbClr val="C00000"/>
                </a:solidFill>
              </a:rPr>
              <a:t>semestralmente</a:t>
            </a:r>
            <a:r>
              <a:rPr lang="es-ES" sz="1500" dirty="0" smtClean="0"/>
              <a:t>, dentro de los 30 días siguientes al término del período respectivo, a la Comisión Especial Mixta de Presupuestos , un informe sobre la Ejecución de la Asignación de Turno y el % que ella representa respecto de lo autorizado en el presupuesto.</a:t>
            </a:r>
          </a:p>
          <a:p>
            <a:pPr marL="92075" algn="just"/>
            <a:endParaRPr lang="es-ES" sz="1500" dirty="0" smtClean="0"/>
          </a:p>
          <a:p>
            <a:pPr marL="92075" algn="just"/>
            <a:r>
              <a:rPr lang="es-ES" sz="1500" dirty="0" smtClean="0"/>
              <a:t>Antes del 30 de Junio del 2013, el Ministerio de Salud deberá enviar a la Comisión Especial Mixta de Presupuestos un informe sobre las brechas de personal en el que se deberá incluir a los profesionales médicos, a los profesionales no médicos, a los técnicos profesionales y a los técnicos.</a:t>
            </a:r>
          </a:p>
          <a:p>
            <a:endParaRPr lang="es-ES" sz="1500" dirty="0" smtClean="0"/>
          </a:p>
          <a:p>
            <a:endParaRPr lang="es-ES" sz="15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428196" y="2060848"/>
            <a:ext cx="553998" cy="295232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PRESUPUESTO   2013</a:t>
            </a:r>
            <a:endParaRPr lang="es-ES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7357" y="-27384"/>
            <a:ext cx="78770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27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Obligaciones Presupuestarias </a:t>
            </a: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- 2013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3569" y="663078"/>
            <a:ext cx="824462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just"/>
            <a:r>
              <a:rPr lang="es-ES" sz="1500" b="1" dirty="0" smtClean="0">
                <a:solidFill>
                  <a:schemeClr val="tx2"/>
                </a:solidFill>
              </a:rPr>
              <a:t>Glosa 8)  Asociada al Subtítulo 21 “Gastos en Personal”</a:t>
            </a:r>
          </a:p>
          <a:p>
            <a:pPr marL="92075" algn="just"/>
            <a:endParaRPr lang="es-ES" sz="1500" b="1" dirty="0" smtClean="0">
              <a:solidFill>
                <a:schemeClr val="tx2"/>
              </a:solidFill>
            </a:endParaRPr>
          </a:p>
          <a:p>
            <a:pPr marL="92075" algn="just"/>
            <a:r>
              <a:rPr lang="es-ES" sz="1500" dirty="0" smtClean="0"/>
              <a:t>El Ministerio de Salud enviará semestralmente, dentro de los 30 días siguientes al término del período respectivo, a la Comisión Especial Mixta de presupuestos, un informe de las personas que, recibiendo Asignación de Alta Dirección Pública o Asignación de Función Críticas, además se les haya pagado hora extraordinarias, indicando los montos totales percibidos por ellas durante el período informado.</a:t>
            </a:r>
          </a:p>
          <a:p>
            <a:pPr marL="92075" algn="just"/>
            <a:endParaRPr lang="es-ES" sz="1500" dirty="0" smtClean="0"/>
          </a:p>
          <a:p>
            <a:pPr marL="92075" algn="just"/>
            <a:r>
              <a:rPr lang="es-ES" sz="1500" b="1" dirty="0" smtClean="0">
                <a:solidFill>
                  <a:schemeClr val="tx2"/>
                </a:solidFill>
              </a:rPr>
              <a:t>Glosa 9)</a:t>
            </a:r>
          </a:p>
          <a:p>
            <a:pPr marL="92075" algn="just"/>
            <a:endParaRPr lang="es-ES" sz="1500" b="1" dirty="0" smtClean="0">
              <a:solidFill>
                <a:schemeClr val="tx2"/>
              </a:solidFill>
            </a:endParaRPr>
          </a:p>
          <a:p>
            <a:pPr marL="92075" algn="just"/>
            <a:r>
              <a:rPr lang="es-ES" sz="1500" dirty="0" smtClean="0"/>
              <a:t>Antes del </a:t>
            </a:r>
            <a:r>
              <a:rPr lang="es-ES" sz="1500" b="1" dirty="0" smtClean="0">
                <a:solidFill>
                  <a:srgbClr val="C00000"/>
                </a:solidFill>
              </a:rPr>
              <a:t>31 de Diciembre del 2012 </a:t>
            </a:r>
            <a:r>
              <a:rPr lang="es-ES" sz="1500" dirty="0" smtClean="0"/>
              <a:t>el Ministerio de Salud deberá informar a la Comisión Especial Mixta de Presupuestos acerca del Plan de Formación y Capacitación 2013, con especial detalle en la formación y contratación de médicos especialistas y </a:t>
            </a:r>
            <a:r>
              <a:rPr lang="es-ES" sz="1500" dirty="0" err="1" smtClean="0"/>
              <a:t>subespecialistas</a:t>
            </a:r>
            <a:r>
              <a:rPr lang="es-ES" sz="1500" dirty="0" smtClean="0"/>
              <a:t>, y sus metas de implementación. Dicho informe debe indicar en detalle las metas en materia de formación de especialistas y </a:t>
            </a:r>
            <a:r>
              <a:rPr lang="es-ES" sz="1500" dirty="0" err="1" smtClean="0"/>
              <a:t>subespecialistas</a:t>
            </a:r>
            <a:r>
              <a:rPr lang="es-ES" sz="1500" dirty="0" smtClean="0"/>
              <a:t> médicos y dentistas, explicitando cuándo y </a:t>
            </a:r>
            <a:r>
              <a:rPr lang="es-ES" sz="1500" b="1" dirty="0" smtClean="0">
                <a:solidFill>
                  <a:srgbClr val="C00000"/>
                </a:solidFill>
              </a:rPr>
              <a:t>en qué regiones </a:t>
            </a:r>
            <a:r>
              <a:rPr lang="es-ES" sz="1500" dirty="0" smtClean="0"/>
              <a:t>serán contratados. Además deberá informar de las medidas tomadas para controlar que los médicos becarios cumplan con los compromisos asumidos con los respectivos Servicios de Salud afectados en los últimos 3 años.</a:t>
            </a:r>
          </a:p>
          <a:p>
            <a:pPr marL="92075" algn="just"/>
            <a:endParaRPr lang="es-ES" sz="1500" dirty="0" smtClean="0"/>
          </a:p>
          <a:p>
            <a:pPr marL="92075" algn="just"/>
            <a:r>
              <a:rPr lang="es-ES" sz="1500" b="1" dirty="0" smtClean="0">
                <a:solidFill>
                  <a:schemeClr val="tx2"/>
                </a:solidFill>
              </a:rPr>
              <a:t>Glosa 9)</a:t>
            </a:r>
          </a:p>
          <a:p>
            <a:pPr marL="92075" algn="just"/>
            <a:endParaRPr lang="es-ES" sz="1500" b="1" dirty="0" smtClean="0">
              <a:solidFill>
                <a:schemeClr val="tx2"/>
              </a:solidFill>
            </a:endParaRPr>
          </a:p>
          <a:p>
            <a:pPr marL="92075" algn="just"/>
            <a:r>
              <a:rPr lang="es-ES" sz="1500" dirty="0" smtClean="0"/>
              <a:t>Antes del </a:t>
            </a:r>
            <a:r>
              <a:rPr lang="es-ES" sz="1500" b="1" dirty="0" smtClean="0">
                <a:solidFill>
                  <a:srgbClr val="C00000"/>
                </a:solidFill>
              </a:rPr>
              <a:t>31 de Marzo del 2013 </a:t>
            </a:r>
            <a:r>
              <a:rPr lang="es-ES" sz="1500" dirty="0" smtClean="0"/>
              <a:t>la Subsecretaria de Redes Asistenciales, deberá enviar a la Comisión Especial Mixta de presupuestos un informe que de cuenta de la aplicación del Programa PRAIS durante el año 2012, la cantidad de usuarios y de prestaciones otorgadas, un desglose de ellas, </a:t>
            </a:r>
            <a:r>
              <a:rPr lang="es-ES" sz="1500" b="1" dirty="0" smtClean="0">
                <a:solidFill>
                  <a:srgbClr val="C00000"/>
                </a:solidFill>
              </a:rPr>
              <a:t>los recursos humanos </a:t>
            </a:r>
            <a:r>
              <a:rPr lang="es-ES" sz="1500" dirty="0" smtClean="0"/>
              <a:t>y financieros asociados al programa y un informe general de su funcionamiento.</a:t>
            </a:r>
          </a:p>
          <a:p>
            <a:pPr marL="92075" algn="just"/>
            <a:endParaRPr lang="es-ES" sz="1500" dirty="0" smtClean="0"/>
          </a:p>
          <a:p>
            <a:pPr marL="92075" algn="just"/>
            <a:endParaRPr lang="es-ES" sz="1500" dirty="0" smtClean="0"/>
          </a:p>
          <a:p>
            <a:pPr marL="92075" algn="just"/>
            <a:endParaRPr lang="es-ES" sz="1500" b="1" dirty="0" smtClean="0">
              <a:solidFill>
                <a:srgbClr val="C00000"/>
              </a:solidFill>
            </a:endParaRPr>
          </a:p>
          <a:p>
            <a:pPr marL="92075" algn="just"/>
            <a:endParaRPr lang="es-ES" sz="1500" dirty="0" smtClean="0"/>
          </a:p>
          <a:p>
            <a:pPr marL="92075" algn="just"/>
            <a:endParaRPr lang="es-ES" sz="1500" dirty="0" smtClean="0"/>
          </a:p>
          <a:p>
            <a:endParaRPr lang="es-ES" sz="1500" dirty="0" smtClean="0"/>
          </a:p>
          <a:p>
            <a:endParaRPr lang="es-ES" sz="15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sz="920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Gracias.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82699" y="188640"/>
            <a:ext cx="803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s-CL" sz="2000" b="1" i="1" dirty="0" smtClean="0">
                <a:solidFill>
                  <a:srgbClr val="006CB7"/>
                </a:solidFill>
                <a:latin typeface="Verdana" pitchFamily="34" charset="0"/>
                <a:cs typeface="Verdana" pitchFamily="34" charset="0"/>
              </a:rPr>
              <a:t>Ley de Presupuestos </a:t>
            </a:r>
            <a:r>
              <a:rPr lang="es-CL" sz="2000" b="1" i="1" dirty="0" smtClean="0">
                <a:solidFill>
                  <a:srgbClr val="006CB7"/>
                </a:solidFill>
                <a:latin typeface="Verdana" pitchFamily="34" charset="0"/>
                <a:cs typeface="Verdana" pitchFamily="34" charset="0"/>
              </a:rPr>
              <a:t>Publicada </a:t>
            </a:r>
            <a:r>
              <a:rPr lang="es-CL" sz="2000" b="1" i="1" dirty="0" smtClean="0">
                <a:solidFill>
                  <a:srgbClr val="006CB7"/>
                </a:solidFill>
                <a:latin typeface="Verdana" pitchFamily="34" charset="0"/>
                <a:cs typeface="Verdana" pitchFamily="34" charset="0"/>
              </a:rPr>
              <a:t>en </a:t>
            </a:r>
            <a:r>
              <a:rPr lang="es-CL" sz="2000" b="1" i="1" dirty="0" smtClean="0">
                <a:solidFill>
                  <a:srgbClr val="006CB7"/>
                </a:solidFill>
                <a:latin typeface="Verdana" pitchFamily="34" charset="0"/>
                <a:cs typeface="Verdana" pitchFamily="34" charset="0"/>
                <a:hlinkClick r:id="rId2"/>
              </a:rPr>
              <a:t>www.dipres.cl</a:t>
            </a:r>
            <a:r>
              <a:rPr lang="es-CL" sz="2000" b="1" i="1" dirty="0" smtClean="0">
                <a:solidFill>
                  <a:srgbClr val="006CB7"/>
                </a:solidFill>
                <a:latin typeface="Verdana" pitchFamily="34" charset="0"/>
                <a:cs typeface="Verdana" pitchFamily="34" charset="0"/>
              </a:rPr>
              <a:t> </a:t>
            </a:r>
            <a:endParaRPr lang="es-CL" sz="2000" b="1" i="1" dirty="0" smtClean="0">
              <a:solidFill>
                <a:srgbClr val="006CB7"/>
              </a:solidFill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5834063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588750"/>
            <a:ext cx="7200800" cy="505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79726"/>
            <a:ext cx="7200800" cy="54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82699" y="4554"/>
            <a:ext cx="803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s-CL" sz="2000" b="1" i="1" dirty="0" smtClean="0">
                <a:solidFill>
                  <a:srgbClr val="006CB7"/>
                </a:solidFill>
                <a:latin typeface="Verdana" pitchFamily="34" charset="0"/>
                <a:cs typeface="Verdana" pitchFamily="34" charset="0"/>
              </a:rPr>
              <a:t>Ley de Presupuestos Aprobada y Publicada en el D.O.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5834063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82699" y="292586"/>
            <a:ext cx="803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s-CL" sz="2000" b="1" i="1" dirty="0" smtClean="0">
                <a:solidFill>
                  <a:srgbClr val="006CB7"/>
                </a:solidFill>
                <a:latin typeface="Verdana" pitchFamily="34" charset="0"/>
                <a:cs typeface="Verdana" pitchFamily="34" charset="0"/>
              </a:rPr>
              <a:t>Ley de Presupuestos Aprobada y Publicada en el D.O.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9" y="980728"/>
            <a:ext cx="878603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6021288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82699" y="44624"/>
            <a:ext cx="803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s-CL" sz="2000" b="1" i="1" dirty="0" smtClean="0">
                <a:solidFill>
                  <a:srgbClr val="006CB7"/>
                </a:solidFill>
                <a:latin typeface="Verdana" pitchFamily="34" charset="0"/>
                <a:cs typeface="Verdana" pitchFamily="34" charset="0"/>
              </a:rPr>
              <a:t>Ley de Presupuestos Aprobada y Publicada en el D.O.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54743"/>
            <a:ext cx="7416824" cy="6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 idx="4294967295"/>
          </p:nvPr>
        </p:nvSpPr>
        <p:spPr>
          <a:xfrm>
            <a:off x="152400" y="101600"/>
            <a:ext cx="8164513" cy="684213"/>
          </a:xfrm>
        </p:spPr>
        <p:txBody>
          <a:bodyPr/>
          <a:lstStyle/>
          <a:p>
            <a:r>
              <a:rPr lang="es-CL" sz="3200" b="1" dirty="0" smtClean="0">
                <a:latin typeface="Verdana" pitchFamily="34" charset="0"/>
                <a:ea typeface="ヒラギノ角ゴ Pro W3"/>
                <a:cs typeface="Verdana" pitchFamily="34" charset="0"/>
              </a:rPr>
              <a:t>Algunos datos numéricos…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85813"/>
            <a:ext cx="5716397" cy="56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1420708"/>
            <a:ext cx="2843808" cy="191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084168" y="407707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>
                <a:solidFill>
                  <a:srgbClr val="FF0000"/>
                </a:solidFill>
              </a:rPr>
              <a:t>Incremento Promedio en los últimos 4 años presupuestarios de un 9% (7.728 cargos de la Ley 18.834)</a:t>
            </a:r>
            <a:endParaRPr lang="es-CL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 idx="4294967295"/>
          </p:nvPr>
        </p:nvSpPr>
        <p:spPr>
          <a:xfrm>
            <a:off x="152400" y="101600"/>
            <a:ext cx="8164513" cy="684213"/>
          </a:xfrm>
        </p:spPr>
        <p:txBody>
          <a:bodyPr/>
          <a:lstStyle/>
          <a:p>
            <a:r>
              <a:rPr lang="es-CL" sz="3200" b="1" dirty="0" smtClean="0">
                <a:latin typeface="Verdana" pitchFamily="34" charset="0"/>
                <a:ea typeface="ヒラギノ角ゴ Pro W3"/>
                <a:cs typeface="Verdana" pitchFamily="34" charset="0"/>
              </a:rPr>
              <a:t>Algunos datos numéricos…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052736"/>
            <a:ext cx="303275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85813"/>
            <a:ext cx="5745559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084168" y="407707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>
                <a:solidFill>
                  <a:srgbClr val="FF0000"/>
                </a:solidFill>
              </a:rPr>
              <a:t>Incremento Promedio en los últimos 4 años presupuestarios de un 16% (675 cargos de la Ley 15.076)</a:t>
            </a:r>
            <a:endParaRPr lang="es-CL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 idx="4294967295"/>
          </p:nvPr>
        </p:nvSpPr>
        <p:spPr>
          <a:xfrm>
            <a:off x="152400" y="101600"/>
            <a:ext cx="8164513" cy="684213"/>
          </a:xfrm>
        </p:spPr>
        <p:txBody>
          <a:bodyPr/>
          <a:lstStyle/>
          <a:p>
            <a:r>
              <a:rPr lang="es-CL" sz="3200" b="1" dirty="0" smtClean="0">
                <a:latin typeface="Verdana" pitchFamily="34" charset="0"/>
                <a:ea typeface="ヒラギノ角ゴ Pro W3"/>
                <a:cs typeface="Verdana" pitchFamily="34" charset="0"/>
              </a:rPr>
              <a:t>Algunos datos numéricos…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6084168" y="407707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>
                <a:solidFill>
                  <a:srgbClr val="FF0000"/>
                </a:solidFill>
              </a:rPr>
              <a:t>Incremento Promedio en los últimos 4 años presupuestarios de un 11% (44.517 Horas de la Ley 19.664)</a:t>
            </a:r>
            <a:endParaRPr lang="es-CL" sz="1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8279" y="1196752"/>
            <a:ext cx="3070225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59" y="785813"/>
            <a:ext cx="5903801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 idx="4294967295"/>
          </p:nvPr>
        </p:nvSpPr>
        <p:spPr>
          <a:xfrm>
            <a:off x="152400" y="101600"/>
            <a:ext cx="8164513" cy="684213"/>
          </a:xfrm>
        </p:spPr>
        <p:txBody>
          <a:bodyPr/>
          <a:lstStyle/>
          <a:p>
            <a:r>
              <a:rPr lang="es-CL" sz="3200" b="1" dirty="0" smtClean="0">
                <a:latin typeface="Verdana" pitchFamily="34" charset="0"/>
                <a:ea typeface="ヒラギノ角ゴ Pro W3"/>
                <a:cs typeface="Verdana" pitchFamily="34" charset="0"/>
              </a:rPr>
              <a:t>Algunos datos numéricos…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6" name="1 Gráfico"/>
          <p:cNvGraphicFramePr/>
          <p:nvPr/>
        </p:nvGraphicFramePr>
        <p:xfrm>
          <a:off x="395536" y="1124744"/>
          <a:ext cx="84249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owerpoint_Ba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Plantilla_powerpoint_Basica</Template>
  <TotalTime>4444</TotalTime>
  <Words>660</Words>
  <Application>Microsoft Office PowerPoint</Application>
  <PresentationFormat>Presentación en pantalla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Plantilla_powerpoint_Basica</vt:lpstr>
      <vt:lpstr>1_Office Theme</vt:lpstr>
      <vt:lpstr>2_Office Theme</vt:lpstr>
      <vt:lpstr>TALLER DE PLANIFICACIÓN Y GESTION DE RHS  OBLIGACIONES PRESUPUESTARIAS MINSAL Y SS</vt:lpstr>
      <vt:lpstr>Diapositiva 2</vt:lpstr>
      <vt:lpstr>Diapositiva 3</vt:lpstr>
      <vt:lpstr>Diapositiva 4</vt:lpstr>
      <vt:lpstr>Diapositiva 5</vt:lpstr>
      <vt:lpstr>Algunos datos numéricos…</vt:lpstr>
      <vt:lpstr>Algunos datos numéricos…</vt:lpstr>
      <vt:lpstr>Algunos datos numéricos…</vt:lpstr>
      <vt:lpstr>Algunos datos numéricos…</vt:lpstr>
      <vt:lpstr>Diapositiva 10</vt:lpstr>
      <vt:lpstr>Diapositiva 11</vt:lpstr>
      <vt:lpstr>Diapositiva 12</vt:lpstr>
      <vt:lpstr>Diapositiva 13</vt:lpstr>
      <vt:lpstr>Gracias.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de La Florida</dc:title>
  <dc:creator>Jazna Mimica</dc:creator>
  <cp:lastModifiedBy>Usuario</cp:lastModifiedBy>
  <cp:revision>402</cp:revision>
  <dcterms:created xsi:type="dcterms:W3CDTF">2011-08-11T16:09:22Z</dcterms:created>
  <dcterms:modified xsi:type="dcterms:W3CDTF">2013-08-28T04:52:14Z</dcterms:modified>
</cp:coreProperties>
</file>