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3" r:id="rId2"/>
    <p:sldMasterId id="2147483665" r:id="rId3"/>
  </p:sldMasterIdLst>
  <p:notesMasterIdLst>
    <p:notesMasterId r:id="rId16"/>
  </p:notesMasterIdLst>
  <p:sldIdLst>
    <p:sldId id="256" r:id="rId4"/>
    <p:sldId id="502" r:id="rId5"/>
    <p:sldId id="512" r:id="rId6"/>
    <p:sldId id="513" r:id="rId7"/>
    <p:sldId id="515" r:id="rId8"/>
    <p:sldId id="514" r:id="rId9"/>
    <p:sldId id="516" r:id="rId10"/>
    <p:sldId id="517" r:id="rId11"/>
    <p:sldId id="518" r:id="rId12"/>
    <p:sldId id="519" r:id="rId13"/>
    <p:sldId id="520" r:id="rId14"/>
    <p:sldId id="261" r:id="rId15"/>
  </p:sldIdLst>
  <p:sldSz cx="9144000" cy="6858000" type="screen4x3"/>
  <p:notesSz cx="7302500" cy="95885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E454A"/>
    <a:srgbClr val="E10202"/>
    <a:srgbClr val="EF4144"/>
    <a:srgbClr val="005FA1"/>
    <a:srgbClr val="808080"/>
    <a:srgbClr val="E17068"/>
    <a:srgbClr val="404040"/>
    <a:srgbClr val="CCCC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6" autoAdjust="0"/>
    <p:restoredTop sz="94660"/>
  </p:normalViewPr>
  <p:slideViewPr>
    <p:cSldViewPr snapToObjects="1">
      <p:cViewPr>
        <p:scale>
          <a:sx n="110" d="100"/>
          <a:sy n="110" d="100"/>
        </p:scale>
        <p:origin x="204" y="9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37025" y="0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7D63976-A09B-422C-A76C-A01BE3815175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719138"/>
            <a:ext cx="4794250" cy="3595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6515" tIns="48257" rIns="96515" bIns="48257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250" y="4554538"/>
            <a:ext cx="5842000" cy="43148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07488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37025" y="9107488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A800EAF-4BAA-453B-98A6-187E5279776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4910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7772400" cy="9366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en-US" noProof="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6400800" cy="6096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en-US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5AB218A-779F-486A-8BEF-148446971BE1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5D42F40-AAB0-401F-B444-4E702479583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254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B5E11-DAB0-45F3-9BEB-8042C3C9EEC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304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4F6EC-8602-47F4-AEB0-D5F5BADDE33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207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6FE9A-E077-4CC1-9183-A207121B275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5489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426CB-57D0-4114-A9B7-7E7AD09032D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3195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A781D-29CF-481A-B7DE-7FA34DDC212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0006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754BC-FAFF-4629-A3DD-A4E569239AD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4461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1280A6D-5FA6-4DA1-AE9E-8BAAB5A04BC8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EEB2360-A8A8-4F41-BE4A-6BC1488DD57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5656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51A24DE-D7BF-4556-B709-1B287146C799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D6E269A-998F-4917-8B64-372EFFF92D8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77244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4ABA10E-B8AB-4F1D-AA81-7225E868F8BD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F4399C8-D329-4D86-A8E9-422F3DEA1BC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5535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438B022-9BD3-4FFF-9340-0167748AD88F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2ED710F-8E1C-4513-B9CF-EED0DD6DC46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888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21F77E6-8D50-4732-8B81-2AFAD801D413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CE12556-4148-4081-8C56-725EFC387BB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88196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8057F0B-2FC4-4459-A3E4-6401789B7BCA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326A1B6-8B65-466F-89DC-77BC3275014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1994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97C419A-2933-4B76-A218-79AE9302CDAA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2B1B1DF-A937-4D71-99CA-DB61749BB6B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87659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BEDBFCE-EA55-4C53-9972-E978F9CD2C54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8E5B5B9A-CB4E-4AAB-9C0B-1400320D0C5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5639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5EBC88E-9F3C-412E-A983-11ACAB55CDC3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631AF69-BD00-4601-B240-5540408CF56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86496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6986A30-703B-454A-9214-B23D28EC7DCF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2C6D476-2B7E-45B0-8D45-16CD1356CCE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77048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72B9522-F513-4AEA-AF32-5C1F1E2EFA29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305750C4-F171-46CB-9352-D9BFA60053B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74299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3C52848-4789-47AA-8E19-F87615EE1E0B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E1BCA49-6978-48A3-80B6-86EF399FE5B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032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56C8D90-695F-4F07-BF43-2DB4A6CC68D2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C3903A3-59A1-404F-85C6-CE1DA9CEA75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635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A8E33E3-4768-4D39-AA22-C47D3C7920EA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D632F70-ACF5-4D2D-9415-3FC996E4147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0792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B663A8B-0AA2-4E7D-8C35-B56A7BF3072A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22457-18E4-4177-AB1C-5F1030D59C1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277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DF85D-5B2A-4F24-B2AD-B5E686F0AED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198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77038DC-CAE8-4D8E-ACB8-7A0B6ABBB6FB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9DBC8-D655-4549-BABC-35A95D1304F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051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C468BF1-1A91-4B83-8D33-617626A4660F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5DF2A-571F-4E07-9F43-EC2DC3F1D11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3778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E0FED0A-06F2-4A34-9FAB-1736C9DC29E1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A9142-EFA1-4873-A206-C1A00773C81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9906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4"/>
          <p:cNvSpPr>
            <a:spLocks noChangeArrowheads="1"/>
          </p:cNvSpPr>
          <p:nvPr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27" name="Rectangle 65"/>
          <p:cNvSpPr>
            <a:spLocks noChangeArrowheads="1"/>
          </p:cNvSpPr>
          <p:nvPr/>
        </p:nvSpPr>
        <p:spPr bwMode="auto">
          <a:xfrm>
            <a:off x="1566863" y="3333750"/>
            <a:ext cx="1260475" cy="352425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7988" y="3452813"/>
            <a:ext cx="10318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70"/>
          <p:cNvSpPr>
            <a:spLocks noChangeArrowheads="1"/>
          </p:cNvSpPr>
          <p:nvPr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1" name="Rectangle 71"/>
          <p:cNvSpPr>
            <a:spLocks noChangeArrowheads="1"/>
          </p:cNvSpPr>
          <p:nvPr/>
        </p:nvSpPr>
        <p:spPr bwMode="auto">
          <a:xfrm>
            <a:off x="1566863" y="0"/>
            <a:ext cx="1260475" cy="13716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211" r:id="rId1"/>
    <p:sldLayoutId id="2147485212" r:id="rId2"/>
    <p:sldLayoutId id="2147485213" r:id="rId3"/>
    <p:sldLayoutId id="2147485214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text styles</a:t>
            </a:r>
          </a:p>
          <a:p>
            <a:pPr lvl="1"/>
            <a:r>
              <a:rPr lang="en-US" altLang="es-CL" smtClean="0"/>
              <a:t>Second level</a:t>
            </a:r>
          </a:p>
          <a:p>
            <a:pPr lvl="2"/>
            <a:r>
              <a:rPr lang="en-US" altLang="es-CL" smtClean="0"/>
              <a:t>Third level</a:t>
            </a:r>
          </a:p>
          <a:p>
            <a:pPr lvl="3"/>
            <a:r>
              <a:rPr lang="en-US" altLang="es-CL" smtClean="0"/>
              <a:t>Fourth level</a:t>
            </a:r>
          </a:p>
          <a:p>
            <a:pPr lvl="4"/>
            <a:r>
              <a:rPr lang="en-US" altLang="es-CL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219688A-813F-4858-99CD-952BBEBDE35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7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15" r:id="rId1"/>
    <p:sldLayoutId id="2147485216" r:id="rId2"/>
    <p:sldLayoutId id="2147485217" r:id="rId3"/>
    <p:sldLayoutId id="2147485218" r:id="rId4"/>
    <p:sldLayoutId id="2147485219" r:id="rId5"/>
    <p:sldLayoutId id="2147485220" r:id="rId6"/>
    <p:sldLayoutId id="2147485221" r:id="rId7"/>
    <p:sldLayoutId id="2147485222" r:id="rId8"/>
    <p:sldLayoutId id="2147485223" r:id="rId9"/>
    <p:sldLayoutId id="2147485224" r:id="rId10"/>
    <p:sldLayoutId id="2147485225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3075" name="Rectangle 13"/>
          <p:cNvSpPr>
            <a:spLocks noChangeArrowheads="1"/>
          </p:cNvSpPr>
          <p:nvPr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3076" name="Group 11"/>
          <p:cNvGrpSpPr>
            <a:grpSpLocks/>
          </p:cNvGrpSpPr>
          <p:nvPr/>
        </p:nvGrpSpPr>
        <p:grpSpPr bwMode="auto">
          <a:xfrm>
            <a:off x="7153275" y="2058988"/>
            <a:ext cx="1990725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3081" name="Picture 1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" name="Picture 1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1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7" name="Rectangle 12"/>
          <p:cNvSpPr>
            <a:spLocks noChangeArrowheads="1"/>
          </p:cNvSpPr>
          <p:nvPr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26" r:id="rId1"/>
    <p:sldLayoutId id="2147485227" r:id="rId2"/>
    <p:sldLayoutId id="2147485228" r:id="rId3"/>
    <p:sldLayoutId id="2147485229" r:id="rId4"/>
    <p:sldLayoutId id="2147485230" r:id="rId5"/>
    <p:sldLayoutId id="2147485231" r:id="rId6"/>
    <p:sldLayoutId id="2147485232" r:id="rId7"/>
    <p:sldLayoutId id="2147485233" r:id="rId8"/>
    <p:sldLayoutId id="2147485234" r:id="rId9"/>
    <p:sldLayoutId id="2147485235" r:id="rId10"/>
    <p:sldLayoutId id="2147485236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ctrTitle"/>
          </p:nvPr>
        </p:nvSpPr>
        <p:spPr bwMode="auto">
          <a:xfrm>
            <a:off x="581230" y="1700808"/>
            <a:ext cx="8146678" cy="2016224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base">
              <a:spcAft>
                <a:spcPct val="0"/>
              </a:spcAft>
            </a:pPr>
            <a:r>
              <a:rPr lang="es-ES_tradnl" altLang="es-CL" sz="1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 </a:t>
            </a:r>
            <a:r>
              <a:rPr lang="es-ES_tradnl" altLang="es-CL" sz="1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/>
            </a:r>
            <a:br>
              <a:rPr lang="es-ES_tradnl" altLang="es-CL" sz="1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r>
              <a:rPr lang="es-ES_tradnl" altLang="es-CL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DEPARTAMENTO DE PLANIFICACIÓN RHS Y CONTROL DE GESTIÓN</a:t>
            </a:r>
            <a:br>
              <a:rPr lang="es-ES_tradnl" altLang="es-CL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r>
              <a:rPr lang="es-ES_tradnl" altLang="es-CL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UNIDAD DE GESTIÓN DE INFORMACIÓN RHS</a:t>
            </a:r>
            <a:r>
              <a:rPr lang="es-ES_tradnl" altLang="es-CL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/>
            </a:r>
            <a:br>
              <a:rPr lang="es-ES_tradnl" altLang="es-CL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endParaRPr lang="es-ES_tradnl" altLang="es-CL" sz="28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ヒラギノ角ゴ Pro W3"/>
              <a:cs typeface="ヒラギノ角ゴ Pro W3"/>
              <a:sym typeface="Verdana Bold"/>
            </a:endParaRPr>
          </a:p>
        </p:txBody>
      </p:sp>
      <p:sp>
        <p:nvSpPr>
          <p:cNvPr id="30723" name="6 CuadroTexto"/>
          <p:cNvSpPr txBox="1">
            <a:spLocks noChangeArrowheads="1"/>
          </p:cNvSpPr>
          <p:nvPr/>
        </p:nvSpPr>
        <p:spPr bwMode="auto">
          <a:xfrm>
            <a:off x="3284538" y="5732463"/>
            <a:ext cx="585946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/>
            <a:r>
              <a:rPr lang="es-ES_tradnl" altLang="es-CL" sz="1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  <a:t>División de Gestión y Desarrollo de las Personas</a:t>
            </a:r>
            <a:r>
              <a:rPr lang="es-ES_tradnl" altLang="es-CL" sz="1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  <a:t/>
            </a:r>
            <a:br>
              <a:rPr lang="es-ES_tradnl" altLang="es-CL" sz="1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</a:br>
            <a:endParaRPr lang="es-CL" altLang="es-CL" sz="1400" b="1" dirty="0" smtClean="0"/>
          </a:p>
          <a:p>
            <a:pPr lvl="1" algn="ctr" eaLnBrk="1" hangingPunct="1"/>
            <a:r>
              <a:rPr lang="es-CL" altLang="es-CL" sz="1400" b="1" dirty="0" smtClean="0"/>
              <a:t>AGOSTO DE </a:t>
            </a:r>
            <a:r>
              <a:rPr lang="es-CL" altLang="es-CL" sz="1400" b="1" dirty="0"/>
              <a:t>2014</a:t>
            </a:r>
          </a:p>
        </p:txBody>
      </p:sp>
      <p:sp>
        <p:nvSpPr>
          <p:cNvPr id="4" name="6 CuadroTexto"/>
          <p:cNvSpPr txBox="1">
            <a:spLocks noChangeArrowheads="1"/>
          </p:cNvSpPr>
          <p:nvPr/>
        </p:nvSpPr>
        <p:spPr bwMode="auto">
          <a:xfrm>
            <a:off x="3347864" y="4777407"/>
            <a:ext cx="367240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r>
              <a:rPr lang="es-ES_tradnl" altLang="es-CL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  <a:t>INTEGRACION SIRH-SIAPER</a:t>
            </a:r>
            <a:endParaRPr lang="es-CL" altLang="es-CL" sz="14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7" name="Text Box 4"/>
          <p:cNvSpPr txBox="1">
            <a:spLocks noChangeArrowheads="1"/>
          </p:cNvSpPr>
          <p:nvPr/>
        </p:nvSpPr>
        <p:spPr bwMode="auto">
          <a:xfrm>
            <a:off x="319088" y="207963"/>
            <a:ext cx="71278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es-CL" altLang="es-CL" sz="2400" b="1" dirty="0" smtClean="0">
                <a:solidFill>
                  <a:srgbClr val="006CB7"/>
                </a:solidFill>
                <a:latin typeface="Verdana" pitchFamily="34" charset="0"/>
              </a:rPr>
              <a:t>INTEGRACION SIAPER - SIRH</a:t>
            </a:r>
            <a:endParaRPr lang="es-ES" altLang="es-CL" sz="2400" b="1" dirty="0">
              <a:solidFill>
                <a:srgbClr val="006CB7"/>
              </a:solidFill>
              <a:latin typeface="Verdana" pitchFamily="34" charset="0"/>
            </a:endParaRPr>
          </a:p>
        </p:txBody>
      </p:sp>
      <p:sp>
        <p:nvSpPr>
          <p:cNvPr id="27" name="1 Título"/>
          <p:cNvSpPr>
            <a:spLocks/>
          </p:cNvSpPr>
          <p:nvPr/>
        </p:nvSpPr>
        <p:spPr bwMode="auto">
          <a:xfrm>
            <a:off x="285750" y="669925"/>
            <a:ext cx="82296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2000" b="1" dirty="0" smtClean="0">
              <a:solidFill>
                <a:schemeClr val="tx2">
                  <a:lumMod val="75000"/>
                </a:schemeClr>
              </a:solidFill>
              <a:latin typeface="Verdana"/>
              <a:ea typeface="ヒラギノ角ゴ Pro W3" charset="-128"/>
              <a:cs typeface="Verdan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b="1" dirty="0" smtClean="0">
                <a:solidFill>
                  <a:schemeClr val="tx2">
                    <a:lumMod val="75000"/>
                  </a:schemeClr>
                </a:solidFill>
                <a:latin typeface="Verdana"/>
                <a:ea typeface="ヒラギノ角ゴ Pro W3" charset="-128"/>
                <a:cs typeface="Verdana"/>
              </a:rPr>
              <a:t>Proceso general de envío de información por SIRH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 sz="2000" b="1" dirty="0">
              <a:solidFill>
                <a:schemeClr val="tx2">
                  <a:lumMod val="75000"/>
                </a:schemeClr>
              </a:solidFill>
              <a:latin typeface="Verdana"/>
              <a:ea typeface="ヒラギノ角ゴ Pro W3" charset="-128"/>
              <a:cs typeface="Verdana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7129" y="1625699"/>
            <a:ext cx="5591175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98223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7" name="Text Box 4"/>
          <p:cNvSpPr txBox="1">
            <a:spLocks noChangeArrowheads="1"/>
          </p:cNvSpPr>
          <p:nvPr/>
        </p:nvSpPr>
        <p:spPr bwMode="auto">
          <a:xfrm>
            <a:off x="319088" y="86718"/>
            <a:ext cx="71278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es-CL" altLang="es-CL" sz="2400" b="1" dirty="0" smtClean="0">
                <a:solidFill>
                  <a:srgbClr val="006CB7"/>
                </a:solidFill>
                <a:latin typeface="Verdana" pitchFamily="34" charset="0"/>
              </a:rPr>
              <a:t>INTEGRACION SIAPER - SIRH</a:t>
            </a:r>
            <a:endParaRPr lang="es-ES" altLang="es-CL" sz="2400" b="1" dirty="0">
              <a:solidFill>
                <a:srgbClr val="006CB7"/>
              </a:solidFill>
              <a:latin typeface="Verdana" pitchFamily="34" charset="0"/>
            </a:endParaRPr>
          </a:p>
        </p:txBody>
      </p:sp>
      <p:sp>
        <p:nvSpPr>
          <p:cNvPr id="27" name="1 Título"/>
          <p:cNvSpPr>
            <a:spLocks/>
          </p:cNvSpPr>
          <p:nvPr/>
        </p:nvSpPr>
        <p:spPr bwMode="auto">
          <a:xfrm>
            <a:off x="285750" y="548680"/>
            <a:ext cx="82296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2000" b="1" dirty="0" smtClean="0">
              <a:solidFill>
                <a:schemeClr val="tx2">
                  <a:lumMod val="75000"/>
                </a:schemeClr>
              </a:solidFill>
              <a:latin typeface="Verdana"/>
              <a:ea typeface="ヒラギノ角ゴ Pro W3" charset="-128"/>
              <a:cs typeface="Verdan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b="1" dirty="0" smtClean="0">
                <a:solidFill>
                  <a:schemeClr val="tx2">
                    <a:lumMod val="75000"/>
                  </a:schemeClr>
                </a:solidFill>
                <a:latin typeface="Verdana"/>
                <a:ea typeface="ヒラギノ角ゴ Pro W3" charset="-128"/>
                <a:cs typeface="Verdana"/>
              </a:rPr>
              <a:t>Cronograma de Capacitación y Salida a Producción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 sz="2000" b="1" dirty="0">
              <a:solidFill>
                <a:schemeClr val="tx2">
                  <a:lumMod val="75000"/>
                </a:schemeClr>
              </a:solidFill>
              <a:latin typeface="Verdana"/>
              <a:ea typeface="ヒラギノ角ゴ Pro W3" charset="-128"/>
              <a:cs typeface="Verdana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1597" y="1086200"/>
            <a:ext cx="7760803" cy="5727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7674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3"/>
          <p:cNvSpPr>
            <a:spLocks noGrp="1"/>
          </p:cNvSpPr>
          <p:nvPr>
            <p:ph type="ctrTitle"/>
          </p:nvPr>
        </p:nvSpPr>
        <p:spPr>
          <a:xfrm>
            <a:off x="685800" y="233997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s-CL" sz="9200" smtClean="0">
                <a:solidFill>
                  <a:schemeClr val="bg1"/>
                </a:solidFill>
                <a:latin typeface="Verdana" pitchFamily="34" charset="0"/>
                <a:ea typeface="ヒラギノ角ゴ Pro W3"/>
                <a:cs typeface="Verdana" pitchFamily="34" charset="0"/>
              </a:rPr>
              <a:t>Gracias.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7" name="Text Box 4"/>
          <p:cNvSpPr txBox="1">
            <a:spLocks noChangeArrowheads="1"/>
          </p:cNvSpPr>
          <p:nvPr/>
        </p:nvSpPr>
        <p:spPr bwMode="auto">
          <a:xfrm>
            <a:off x="319088" y="207963"/>
            <a:ext cx="71278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es-CL" altLang="es-CL" sz="2400" b="1" dirty="0" smtClean="0">
                <a:solidFill>
                  <a:srgbClr val="006CB7"/>
                </a:solidFill>
                <a:latin typeface="Verdana" pitchFamily="34" charset="0"/>
              </a:rPr>
              <a:t>INTEGRACION </a:t>
            </a:r>
            <a:r>
              <a:rPr lang="es-CL" altLang="es-CL" sz="2400" b="1" dirty="0" smtClean="0">
                <a:solidFill>
                  <a:srgbClr val="006CB7"/>
                </a:solidFill>
                <a:latin typeface="Verdana" pitchFamily="34" charset="0"/>
              </a:rPr>
              <a:t>SIRH </a:t>
            </a:r>
            <a:r>
              <a:rPr lang="es-CL" altLang="es-CL" sz="2400" b="1" dirty="0" smtClean="0">
                <a:solidFill>
                  <a:srgbClr val="006CB7"/>
                </a:solidFill>
                <a:latin typeface="Verdana" pitchFamily="34" charset="0"/>
              </a:rPr>
              <a:t>- SIAPER</a:t>
            </a:r>
            <a:endParaRPr lang="es-ES" altLang="es-CL" sz="2400" b="1" dirty="0">
              <a:solidFill>
                <a:srgbClr val="006CB7"/>
              </a:solidFill>
              <a:latin typeface="Verdana" pitchFamily="34" charset="0"/>
            </a:endParaRPr>
          </a:p>
        </p:txBody>
      </p:sp>
      <p:sp>
        <p:nvSpPr>
          <p:cNvPr id="27" name="1 Título"/>
          <p:cNvSpPr>
            <a:spLocks/>
          </p:cNvSpPr>
          <p:nvPr/>
        </p:nvSpPr>
        <p:spPr bwMode="auto">
          <a:xfrm>
            <a:off x="285750" y="669925"/>
            <a:ext cx="82296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2000" b="1" dirty="0" smtClean="0">
              <a:solidFill>
                <a:schemeClr val="tx2">
                  <a:lumMod val="75000"/>
                </a:schemeClr>
              </a:solidFill>
              <a:latin typeface="Verdana"/>
              <a:ea typeface="ヒラギノ角ゴ Pro W3" charset="-128"/>
              <a:cs typeface="Verdan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2000" b="1" dirty="0" smtClean="0">
              <a:solidFill>
                <a:schemeClr val="tx2">
                  <a:lumMod val="75000"/>
                </a:schemeClr>
              </a:solidFill>
              <a:latin typeface="Verdana"/>
              <a:ea typeface="ヒラギノ角ゴ Pro W3" charset="-128"/>
              <a:cs typeface="Verdan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b="1" dirty="0" smtClean="0">
                <a:solidFill>
                  <a:schemeClr val="tx2">
                    <a:lumMod val="75000"/>
                  </a:schemeClr>
                </a:solidFill>
                <a:latin typeface="Verdana"/>
                <a:ea typeface="ヒラギノ角ゴ Pro W3" charset="-128"/>
                <a:cs typeface="Verdana"/>
              </a:rPr>
              <a:t>Objetivos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2000" b="1" dirty="0">
              <a:solidFill>
                <a:schemeClr val="tx2">
                  <a:lumMod val="75000"/>
                </a:schemeClr>
              </a:solidFill>
              <a:latin typeface="Verdana"/>
              <a:ea typeface="ヒラギノ角ゴ Pro W3" charset="-128"/>
              <a:cs typeface="Verdan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 sz="2000" b="1" dirty="0">
              <a:solidFill>
                <a:schemeClr val="tx2">
                  <a:lumMod val="75000"/>
                </a:schemeClr>
              </a:solidFill>
              <a:latin typeface="Verdana"/>
              <a:ea typeface="ヒラギノ角ゴ Pro W3" charset="-128"/>
              <a:cs typeface="Verdana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79512" y="1718806"/>
            <a:ext cx="87849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_tradnl" dirty="0" smtClean="0"/>
              <a:t>Disminución sustantiva de documentos que aún llegan mediante soporte papel.</a:t>
            </a:r>
          </a:p>
          <a:p>
            <a:pPr marL="285750" indent="-285750">
              <a:buFontTx/>
              <a:buChar char="-"/>
            </a:pPr>
            <a:endParaRPr lang="es-ES_tradnl" dirty="0" smtClean="0"/>
          </a:p>
          <a:p>
            <a:pPr marL="285750" indent="-285750">
              <a:buFontTx/>
              <a:buChar char="-"/>
            </a:pPr>
            <a:r>
              <a:rPr lang="es-ES_tradnl" dirty="0" smtClean="0"/>
              <a:t>Mejor calidad de la información a registrar en BD CGR, dado que se obtendrá en forma directa, sin distorsiones, directamente de la fuente de origen.</a:t>
            </a:r>
          </a:p>
          <a:p>
            <a:pPr marL="285750" indent="-285750">
              <a:buFontTx/>
              <a:buChar char="-"/>
            </a:pPr>
            <a:endParaRPr lang="es-ES_tradnl" dirty="0" smtClean="0"/>
          </a:p>
          <a:p>
            <a:pPr marL="285750" indent="-285750">
              <a:buFontTx/>
              <a:buChar char="-"/>
            </a:pPr>
            <a:r>
              <a:rPr lang="es-ES_tradnl" dirty="0" smtClean="0"/>
              <a:t>Oportunidad de la Información, dado que el canal de interoperabilidad es un Servicio continuo.</a:t>
            </a:r>
          </a:p>
          <a:p>
            <a:pPr marL="285750" indent="-285750">
              <a:buFontTx/>
              <a:buChar char="-"/>
            </a:pPr>
            <a:endParaRPr lang="es-ES_tradnl" dirty="0" smtClean="0"/>
          </a:p>
          <a:p>
            <a:pPr marL="285750" indent="-285750">
              <a:buFontTx/>
              <a:buChar char="-"/>
            </a:pPr>
            <a:r>
              <a:rPr lang="es-ES_tradnl" dirty="0" smtClean="0"/>
              <a:t>Disminuir los tiempos de registro de documentos.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2739669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7" name="Text Box 4"/>
          <p:cNvSpPr txBox="1">
            <a:spLocks noChangeArrowheads="1"/>
          </p:cNvSpPr>
          <p:nvPr/>
        </p:nvSpPr>
        <p:spPr bwMode="auto">
          <a:xfrm>
            <a:off x="319088" y="207963"/>
            <a:ext cx="71278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es-CL" altLang="es-CL" sz="2400" b="1" dirty="0" smtClean="0">
                <a:solidFill>
                  <a:srgbClr val="006CB7"/>
                </a:solidFill>
                <a:latin typeface="Verdana" pitchFamily="34" charset="0"/>
              </a:rPr>
              <a:t>INTEGRACION </a:t>
            </a:r>
            <a:r>
              <a:rPr lang="es-CL" altLang="es-CL" sz="2400" b="1" dirty="0" smtClean="0">
                <a:solidFill>
                  <a:srgbClr val="006CB7"/>
                </a:solidFill>
                <a:latin typeface="Verdana" pitchFamily="34" charset="0"/>
              </a:rPr>
              <a:t>SIRH - </a:t>
            </a:r>
            <a:r>
              <a:rPr lang="es-CL" altLang="es-CL" sz="2400" b="1" dirty="0" smtClean="0">
                <a:solidFill>
                  <a:srgbClr val="006CB7"/>
                </a:solidFill>
                <a:latin typeface="Verdana" pitchFamily="34" charset="0"/>
              </a:rPr>
              <a:t>SIAPER</a:t>
            </a:r>
            <a:endParaRPr lang="es-ES" altLang="es-CL" sz="2400" b="1" dirty="0">
              <a:solidFill>
                <a:srgbClr val="006CB7"/>
              </a:solidFill>
              <a:latin typeface="Verdana" pitchFamily="34" charset="0"/>
            </a:endParaRPr>
          </a:p>
        </p:txBody>
      </p:sp>
      <p:sp>
        <p:nvSpPr>
          <p:cNvPr id="27" name="1 Título"/>
          <p:cNvSpPr>
            <a:spLocks/>
          </p:cNvSpPr>
          <p:nvPr/>
        </p:nvSpPr>
        <p:spPr bwMode="auto">
          <a:xfrm>
            <a:off x="285750" y="669925"/>
            <a:ext cx="82296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2000" b="1" dirty="0" smtClean="0">
              <a:solidFill>
                <a:schemeClr val="tx2">
                  <a:lumMod val="75000"/>
                </a:schemeClr>
              </a:solidFill>
              <a:latin typeface="Verdana"/>
              <a:ea typeface="ヒラギノ角ゴ Pro W3" charset="-128"/>
              <a:cs typeface="Verdan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b="1" dirty="0" smtClean="0">
                <a:solidFill>
                  <a:schemeClr val="tx2">
                    <a:lumMod val="75000"/>
                  </a:schemeClr>
                </a:solidFill>
                <a:latin typeface="Verdana"/>
                <a:ea typeface="ヒラギノ角ゴ Pro W3" charset="-128"/>
                <a:cs typeface="Verdana"/>
              </a:rPr>
              <a:t>Componentes de la Plataforma SIAPER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 sz="2000" b="1" dirty="0">
              <a:solidFill>
                <a:schemeClr val="tx2">
                  <a:lumMod val="75000"/>
                </a:schemeClr>
              </a:solidFill>
              <a:latin typeface="Verdana"/>
              <a:ea typeface="ヒラギノ角ゴ Pro W3" charset="-128"/>
              <a:cs typeface="Verdana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1043608" y="1844824"/>
            <a:ext cx="6192688" cy="3528392"/>
            <a:chOff x="1945" y="7796"/>
            <a:chExt cx="8835" cy="4964"/>
          </a:xfrm>
        </p:grpSpPr>
        <p:pic>
          <p:nvPicPr>
            <p:cNvPr id="5124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45" y="7796"/>
              <a:ext cx="8835" cy="49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25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2" y="7915"/>
              <a:ext cx="5450" cy="41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3729880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7" name="Text Box 4"/>
          <p:cNvSpPr txBox="1">
            <a:spLocks noChangeArrowheads="1"/>
          </p:cNvSpPr>
          <p:nvPr/>
        </p:nvSpPr>
        <p:spPr bwMode="auto">
          <a:xfrm>
            <a:off x="319088" y="207963"/>
            <a:ext cx="71278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es-CL" altLang="es-CL" sz="2400" b="1" dirty="0" smtClean="0">
                <a:solidFill>
                  <a:srgbClr val="006CB7"/>
                </a:solidFill>
                <a:latin typeface="Verdana" pitchFamily="34" charset="0"/>
              </a:rPr>
              <a:t>INTEGRACION </a:t>
            </a:r>
            <a:r>
              <a:rPr lang="es-CL" altLang="es-CL" sz="2400" b="1" dirty="0" smtClean="0">
                <a:solidFill>
                  <a:srgbClr val="006CB7"/>
                </a:solidFill>
                <a:latin typeface="Verdana" pitchFamily="34" charset="0"/>
              </a:rPr>
              <a:t>SIRH - </a:t>
            </a:r>
            <a:r>
              <a:rPr lang="es-CL" altLang="es-CL" sz="2400" b="1" dirty="0" smtClean="0">
                <a:solidFill>
                  <a:srgbClr val="006CB7"/>
                </a:solidFill>
                <a:latin typeface="Verdana" pitchFamily="34" charset="0"/>
              </a:rPr>
              <a:t>SIAPER</a:t>
            </a:r>
            <a:endParaRPr lang="es-ES" altLang="es-CL" sz="2400" b="1" dirty="0">
              <a:solidFill>
                <a:srgbClr val="006CB7"/>
              </a:solidFill>
              <a:latin typeface="Verdana" pitchFamily="34" charset="0"/>
            </a:endParaRPr>
          </a:p>
        </p:txBody>
      </p:sp>
      <p:sp>
        <p:nvSpPr>
          <p:cNvPr id="27" name="1 Título"/>
          <p:cNvSpPr>
            <a:spLocks/>
          </p:cNvSpPr>
          <p:nvPr/>
        </p:nvSpPr>
        <p:spPr bwMode="auto">
          <a:xfrm>
            <a:off x="285750" y="669925"/>
            <a:ext cx="82296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2000" b="1" dirty="0" smtClean="0">
              <a:solidFill>
                <a:schemeClr val="tx2">
                  <a:lumMod val="75000"/>
                </a:schemeClr>
              </a:solidFill>
              <a:latin typeface="Verdana"/>
              <a:ea typeface="ヒラギノ角ゴ Pro W3" charset="-128"/>
              <a:cs typeface="Verdan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b="1" dirty="0" smtClean="0">
                <a:solidFill>
                  <a:schemeClr val="tx2">
                    <a:lumMod val="75000"/>
                  </a:schemeClr>
                </a:solidFill>
                <a:latin typeface="Verdana"/>
                <a:ea typeface="ヒラギノ角ゴ Pro W3" charset="-128"/>
                <a:cs typeface="Verdana"/>
              </a:rPr>
              <a:t>Proceso Interoperabilidad Componente SIAPER 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 sz="2000" b="1" dirty="0">
              <a:solidFill>
                <a:schemeClr val="tx2">
                  <a:lumMod val="75000"/>
                </a:schemeClr>
              </a:solidFill>
              <a:latin typeface="Verdana"/>
              <a:ea typeface="ヒラギノ角ゴ Pro W3" charset="-128"/>
              <a:cs typeface="Verdana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5062" y="1916832"/>
            <a:ext cx="6564993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86156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7" name="Text Box 4"/>
          <p:cNvSpPr txBox="1">
            <a:spLocks noChangeArrowheads="1"/>
          </p:cNvSpPr>
          <p:nvPr/>
        </p:nvSpPr>
        <p:spPr bwMode="auto">
          <a:xfrm>
            <a:off x="319088" y="207963"/>
            <a:ext cx="71278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es-CL" altLang="es-CL" sz="2400" b="1" dirty="0" smtClean="0">
                <a:solidFill>
                  <a:srgbClr val="006CB7"/>
                </a:solidFill>
                <a:latin typeface="Verdana" pitchFamily="34" charset="0"/>
              </a:rPr>
              <a:t>INTEGRACION </a:t>
            </a:r>
            <a:r>
              <a:rPr lang="es-CL" altLang="es-CL" sz="2400" b="1" dirty="0" smtClean="0">
                <a:solidFill>
                  <a:srgbClr val="006CB7"/>
                </a:solidFill>
                <a:latin typeface="Verdana" pitchFamily="34" charset="0"/>
              </a:rPr>
              <a:t>SIRH - </a:t>
            </a:r>
            <a:r>
              <a:rPr lang="es-CL" altLang="es-CL" sz="2400" b="1" dirty="0" smtClean="0">
                <a:solidFill>
                  <a:srgbClr val="006CB7"/>
                </a:solidFill>
                <a:latin typeface="Verdana" pitchFamily="34" charset="0"/>
              </a:rPr>
              <a:t>SIAPER</a:t>
            </a:r>
            <a:endParaRPr lang="es-ES" altLang="es-CL" sz="2400" b="1" dirty="0">
              <a:solidFill>
                <a:srgbClr val="006CB7"/>
              </a:solidFill>
              <a:latin typeface="Verdana" pitchFamily="34" charset="0"/>
            </a:endParaRPr>
          </a:p>
        </p:txBody>
      </p:sp>
      <p:sp>
        <p:nvSpPr>
          <p:cNvPr id="27" name="1 Título"/>
          <p:cNvSpPr>
            <a:spLocks/>
          </p:cNvSpPr>
          <p:nvPr/>
        </p:nvSpPr>
        <p:spPr bwMode="auto">
          <a:xfrm>
            <a:off x="285750" y="669925"/>
            <a:ext cx="82296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2000" b="1" dirty="0" smtClean="0">
              <a:solidFill>
                <a:schemeClr val="tx2">
                  <a:lumMod val="75000"/>
                </a:schemeClr>
              </a:solidFill>
              <a:latin typeface="Verdana"/>
              <a:ea typeface="ヒラギノ角ゴ Pro W3" charset="-128"/>
              <a:cs typeface="Verdan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b="1" dirty="0" smtClean="0">
                <a:solidFill>
                  <a:schemeClr val="tx2">
                    <a:lumMod val="75000"/>
                  </a:schemeClr>
                </a:solidFill>
                <a:latin typeface="Verdana"/>
                <a:ea typeface="ヒラギノ角ゴ Pro W3" charset="-128"/>
                <a:cs typeface="Verdana"/>
              </a:rPr>
              <a:t>Tipos de documentos y materias de registro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 sz="2000" b="1" dirty="0">
              <a:solidFill>
                <a:schemeClr val="tx2">
                  <a:lumMod val="75000"/>
                </a:schemeClr>
              </a:solidFill>
              <a:latin typeface="Verdana"/>
              <a:ea typeface="ヒラギノ角ゴ Pro W3" charset="-128"/>
              <a:cs typeface="Verdana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19088" y="1762938"/>
            <a:ext cx="85013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_tradnl" dirty="0" smtClean="0"/>
              <a:t>Prorrogas de contratas.</a:t>
            </a:r>
          </a:p>
          <a:p>
            <a:endParaRPr lang="es-ES_tradnl" dirty="0" smtClean="0"/>
          </a:p>
          <a:p>
            <a:pPr marL="285750" indent="-285750">
              <a:buFontTx/>
              <a:buChar char="-"/>
            </a:pPr>
            <a:r>
              <a:rPr lang="es-ES_tradnl" dirty="0" smtClean="0"/>
              <a:t>Cese de suplencias y término de contrata.</a:t>
            </a:r>
          </a:p>
          <a:p>
            <a:pPr marL="285750" indent="-285750">
              <a:buFontTx/>
              <a:buChar char="-"/>
            </a:pPr>
            <a:endParaRPr lang="es-ES_tradnl" dirty="0" smtClean="0"/>
          </a:p>
          <a:p>
            <a:pPr marL="285750" indent="-285750">
              <a:buFontTx/>
              <a:buChar char="-"/>
            </a:pPr>
            <a:r>
              <a:rPr lang="es-ES_tradnl" dirty="0" smtClean="0"/>
              <a:t>Término honorarios menores a 75 UTM / menores a 150 UTM.</a:t>
            </a:r>
          </a:p>
          <a:p>
            <a:pPr marL="285750" indent="-285750">
              <a:buFontTx/>
              <a:buChar char="-"/>
            </a:pPr>
            <a:endParaRPr lang="es-ES_tradnl" dirty="0" smtClean="0"/>
          </a:p>
          <a:p>
            <a:pPr marL="285750" indent="-285750">
              <a:buFontTx/>
              <a:buChar char="-"/>
            </a:pPr>
            <a:r>
              <a:rPr lang="es-ES_tradnl" dirty="0" smtClean="0"/>
              <a:t>Permisos y feriados</a:t>
            </a:r>
          </a:p>
          <a:p>
            <a:pPr marL="285750" indent="-285750">
              <a:buFontTx/>
              <a:buChar char="-"/>
            </a:pPr>
            <a:endParaRPr lang="es-ES_tradnl" dirty="0" smtClean="0"/>
          </a:p>
          <a:p>
            <a:pPr marL="285750" indent="-285750">
              <a:buFontTx/>
              <a:buChar char="-"/>
            </a:pPr>
            <a:r>
              <a:rPr lang="es-ES_tradnl" dirty="0" smtClean="0"/>
              <a:t>Deja sin efecto</a:t>
            </a:r>
          </a:p>
          <a:p>
            <a:pPr marL="285750" indent="-285750">
              <a:buFontTx/>
              <a:buChar char="-"/>
            </a:pPr>
            <a:endParaRPr lang="es-ES_tradnl" dirty="0" smtClean="0"/>
          </a:p>
          <a:p>
            <a:pPr marL="285750" indent="-285750">
              <a:buFontTx/>
              <a:buChar char="-"/>
            </a:pPr>
            <a:r>
              <a:rPr lang="es-ES_tradnl" dirty="0" smtClean="0"/>
              <a:t>Licencias médicas y maternales</a:t>
            </a:r>
          </a:p>
          <a:p>
            <a:pPr marL="285750" indent="-285750">
              <a:buFontTx/>
              <a:buChar char="-"/>
            </a:pPr>
            <a:endParaRPr lang="es-ES_tradnl" dirty="0" smtClean="0"/>
          </a:p>
          <a:p>
            <a:pPr marL="285750" indent="-285750">
              <a:buFontTx/>
              <a:buChar char="-"/>
            </a:pPr>
            <a:r>
              <a:rPr lang="es-ES_tradnl" dirty="0" smtClean="0"/>
              <a:t>Calificaciones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3200155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7" name="Text Box 4"/>
          <p:cNvSpPr txBox="1">
            <a:spLocks noChangeArrowheads="1"/>
          </p:cNvSpPr>
          <p:nvPr/>
        </p:nvSpPr>
        <p:spPr bwMode="auto">
          <a:xfrm>
            <a:off x="319088" y="207963"/>
            <a:ext cx="71278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es-CL" altLang="es-CL" sz="2400" b="1" dirty="0" smtClean="0">
                <a:solidFill>
                  <a:srgbClr val="006CB7"/>
                </a:solidFill>
                <a:latin typeface="Verdana" pitchFamily="34" charset="0"/>
              </a:rPr>
              <a:t>INTEGRACION </a:t>
            </a:r>
            <a:r>
              <a:rPr lang="es-CL" altLang="es-CL" sz="2400" b="1" dirty="0" smtClean="0">
                <a:solidFill>
                  <a:srgbClr val="006CB7"/>
                </a:solidFill>
                <a:latin typeface="Verdana" pitchFamily="34" charset="0"/>
              </a:rPr>
              <a:t>SIRH - </a:t>
            </a:r>
            <a:r>
              <a:rPr lang="es-CL" altLang="es-CL" sz="2400" b="1" dirty="0" smtClean="0">
                <a:solidFill>
                  <a:srgbClr val="006CB7"/>
                </a:solidFill>
                <a:latin typeface="Verdana" pitchFamily="34" charset="0"/>
              </a:rPr>
              <a:t>SIAPER</a:t>
            </a:r>
            <a:endParaRPr lang="es-ES" altLang="es-CL" sz="2400" b="1" dirty="0">
              <a:solidFill>
                <a:srgbClr val="006CB7"/>
              </a:solidFill>
              <a:latin typeface="Verdana" pitchFamily="34" charset="0"/>
            </a:endParaRPr>
          </a:p>
        </p:txBody>
      </p:sp>
      <p:sp>
        <p:nvSpPr>
          <p:cNvPr id="27" name="1 Título"/>
          <p:cNvSpPr>
            <a:spLocks/>
          </p:cNvSpPr>
          <p:nvPr/>
        </p:nvSpPr>
        <p:spPr bwMode="auto">
          <a:xfrm>
            <a:off x="285750" y="669925"/>
            <a:ext cx="82296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2000" b="1" dirty="0" smtClean="0">
              <a:solidFill>
                <a:schemeClr val="tx2">
                  <a:lumMod val="75000"/>
                </a:schemeClr>
              </a:solidFill>
              <a:latin typeface="Verdana"/>
              <a:ea typeface="ヒラギノ角ゴ Pro W3" charset="-128"/>
              <a:cs typeface="Verdan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b="1" dirty="0" smtClean="0">
                <a:solidFill>
                  <a:schemeClr val="tx2">
                    <a:lumMod val="75000"/>
                  </a:schemeClr>
                </a:solidFill>
                <a:latin typeface="Verdana"/>
                <a:ea typeface="ヒラギノ角ゴ Pro W3" charset="-128"/>
                <a:cs typeface="Verdana"/>
              </a:rPr>
              <a:t>Proceso general de envío de información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 sz="2000" b="1" dirty="0">
              <a:solidFill>
                <a:schemeClr val="tx2">
                  <a:lumMod val="75000"/>
                </a:schemeClr>
              </a:solidFill>
              <a:latin typeface="Verdana"/>
              <a:ea typeface="ヒラギノ角ゴ Pro W3" charset="-128"/>
              <a:cs typeface="Verdana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72816"/>
            <a:ext cx="5619750" cy="360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20823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7" name="Text Box 4"/>
          <p:cNvSpPr txBox="1">
            <a:spLocks noChangeArrowheads="1"/>
          </p:cNvSpPr>
          <p:nvPr/>
        </p:nvSpPr>
        <p:spPr bwMode="auto">
          <a:xfrm>
            <a:off x="319088" y="207963"/>
            <a:ext cx="71278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es-CL" altLang="es-CL" sz="2400" b="1" dirty="0" smtClean="0">
                <a:solidFill>
                  <a:srgbClr val="006CB7"/>
                </a:solidFill>
                <a:latin typeface="Verdana" pitchFamily="34" charset="0"/>
              </a:rPr>
              <a:t>INTEGRACION SIAPER - SIRH</a:t>
            </a:r>
            <a:endParaRPr lang="es-ES" altLang="es-CL" sz="2400" b="1" dirty="0">
              <a:solidFill>
                <a:srgbClr val="006CB7"/>
              </a:solidFill>
              <a:latin typeface="Verdana" pitchFamily="34" charset="0"/>
            </a:endParaRPr>
          </a:p>
        </p:txBody>
      </p:sp>
      <p:sp>
        <p:nvSpPr>
          <p:cNvPr id="27" name="1 Título"/>
          <p:cNvSpPr>
            <a:spLocks/>
          </p:cNvSpPr>
          <p:nvPr/>
        </p:nvSpPr>
        <p:spPr bwMode="auto">
          <a:xfrm>
            <a:off x="285750" y="669925"/>
            <a:ext cx="82296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2000" b="1" dirty="0" smtClean="0">
              <a:solidFill>
                <a:schemeClr val="tx2">
                  <a:lumMod val="75000"/>
                </a:schemeClr>
              </a:solidFill>
              <a:latin typeface="Verdana"/>
              <a:ea typeface="ヒラギノ角ゴ Pro W3" charset="-128"/>
              <a:cs typeface="Verdan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b="1" dirty="0" smtClean="0">
                <a:solidFill>
                  <a:schemeClr val="tx2">
                    <a:lumMod val="75000"/>
                  </a:schemeClr>
                </a:solidFill>
                <a:latin typeface="Verdana"/>
                <a:ea typeface="ヒラギノ角ゴ Pro W3" charset="-128"/>
                <a:cs typeface="Verdana"/>
              </a:rPr>
              <a:t>Proceso general de envío de información por SIRH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 sz="2000" b="1" dirty="0">
              <a:solidFill>
                <a:schemeClr val="tx2">
                  <a:lumMod val="75000"/>
                </a:schemeClr>
              </a:solidFill>
              <a:latin typeface="Verdana"/>
              <a:ea typeface="ヒラギノ角ゴ Pro W3" charset="-128"/>
              <a:cs typeface="Verdana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7054081" cy="3654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60861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7" name="Text Box 4"/>
          <p:cNvSpPr txBox="1">
            <a:spLocks noChangeArrowheads="1"/>
          </p:cNvSpPr>
          <p:nvPr/>
        </p:nvSpPr>
        <p:spPr bwMode="auto">
          <a:xfrm>
            <a:off x="319088" y="207963"/>
            <a:ext cx="71278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es-CL" altLang="es-CL" sz="2400" b="1" dirty="0" smtClean="0">
                <a:solidFill>
                  <a:srgbClr val="006CB7"/>
                </a:solidFill>
                <a:latin typeface="Verdana" pitchFamily="34" charset="0"/>
              </a:rPr>
              <a:t>INTEGRACION SIAPER - SIRH</a:t>
            </a:r>
            <a:endParaRPr lang="es-ES" altLang="es-CL" sz="2400" b="1" dirty="0">
              <a:solidFill>
                <a:srgbClr val="006CB7"/>
              </a:solidFill>
              <a:latin typeface="Verdana" pitchFamily="34" charset="0"/>
            </a:endParaRPr>
          </a:p>
        </p:txBody>
      </p:sp>
      <p:sp>
        <p:nvSpPr>
          <p:cNvPr id="27" name="1 Título"/>
          <p:cNvSpPr>
            <a:spLocks/>
          </p:cNvSpPr>
          <p:nvPr/>
        </p:nvSpPr>
        <p:spPr bwMode="auto">
          <a:xfrm>
            <a:off x="285750" y="669925"/>
            <a:ext cx="82296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2000" b="1" dirty="0" smtClean="0">
              <a:solidFill>
                <a:schemeClr val="tx2">
                  <a:lumMod val="75000"/>
                </a:schemeClr>
              </a:solidFill>
              <a:latin typeface="Verdana"/>
              <a:ea typeface="ヒラギノ角ゴ Pro W3" charset="-128"/>
              <a:cs typeface="Verdan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b="1" dirty="0" smtClean="0">
                <a:solidFill>
                  <a:schemeClr val="tx2">
                    <a:lumMod val="75000"/>
                  </a:schemeClr>
                </a:solidFill>
                <a:latin typeface="Verdana"/>
                <a:ea typeface="ヒラギノ角ゴ Pro W3" charset="-128"/>
                <a:cs typeface="Verdana"/>
              </a:rPr>
              <a:t>Proceso general de envío de información por SIRH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 sz="2000" b="1" dirty="0">
              <a:solidFill>
                <a:schemeClr val="tx2">
                  <a:lumMod val="75000"/>
                </a:schemeClr>
              </a:solidFill>
              <a:latin typeface="Verdana"/>
              <a:ea typeface="ヒラギノ角ゴ Pro W3" charset="-128"/>
              <a:cs typeface="Verdana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49313" y="1628800"/>
            <a:ext cx="5514975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78334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7" name="Text Box 4"/>
          <p:cNvSpPr txBox="1">
            <a:spLocks noChangeArrowheads="1"/>
          </p:cNvSpPr>
          <p:nvPr/>
        </p:nvSpPr>
        <p:spPr bwMode="auto">
          <a:xfrm>
            <a:off x="319088" y="207963"/>
            <a:ext cx="71278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es-CL" altLang="es-CL" sz="2400" b="1" dirty="0" smtClean="0">
                <a:solidFill>
                  <a:srgbClr val="006CB7"/>
                </a:solidFill>
                <a:latin typeface="Verdana" pitchFamily="34" charset="0"/>
              </a:rPr>
              <a:t>INTEGRACION SIAPER - SIRH</a:t>
            </a:r>
            <a:endParaRPr lang="es-ES" altLang="es-CL" sz="2400" b="1" dirty="0">
              <a:solidFill>
                <a:srgbClr val="006CB7"/>
              </a:solidFill>
              <a:latin typeface="Verdana" pitchFamily="34" charset="0"/>
            </a:endParaRPr>
          </a:p>
        </p:txBody>
      </p:sp>
      <p:sp>
        <p:nvSpPr>
          <p:cNvPr id="27" name="1 Título"/>
          <p:cNvSpPr>
            <a:spLocks/>
          </p:cNvSpPr>
          <p:nvPr/>
        </p:nvSpPr>
        <p:spPr bwMode="auto">
          <a:xfrm>
            <a:off x="285750" y="669925"/>
            <a:ext cx="82296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2000" b="1" dirty="0" smtClean="0">
              <a:solidFill>
                <a:schemeClr val="tx2">
                  <a:lumMod val="75000"/>
                </a:schemeClr>
              </a:solidFill>
              <a:latin typeface="Verdana"/>
              <a:ea typeface="ヒラギノ角ゴ Pro W3" charset="-128"/>
              <a:cs typeface="Verdan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b="1" dirty="0" smtClean="0">
                <a:solidFill>
                  <a:schemeClr val="tx2">
                    <a:lumMod val="75000"/>
                  </a:schemeClr>
                </a:solidFill>
                <a:latin typeface="Verdana"/>
                <a:ea typeface="ヒラギノ角ゴ Pro W3" charset="-128"/>
                <a:cs typeface="Verdana"/>
              </a:rPr>
              <a:t>Proceso general de envío de información por SIRH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 sz="2000" b="1" dirty="0">
              <a:solidFill>
                <a:schemeClr val="tx2">
                  <a:lumMod val="75000"/>
                </a:schemeClr>
              </a:solidFill>
              <a:latin typeface="Verdana"/>
              <a:ea typeface="ヒラギノ角ゴ Pro W3" charset="-128"/>
              <a:cs typeface="Verdana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6569" y="1340768"/>
            <a:ext cx="4419600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852936"/>
            <a:ext cx="34766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42284" y="4278978"/>
            <a:ext cx="29718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20313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ntilla_powerpoint_Basic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Plantilla_powerpoint_Basica</Template>
  <TotalTime>7741</TotalTime>
  <Words>215</Words>
  <Application>Microsoft Office PowerPoint</Application>
  <PresentationFormat>Presentación en pantalla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Plantilla_powerpoint_Basica</vt:lpstr>
      <vt:lpstr>1_Office Theme</vt:lpstr>
      <vt:lpstr>2_Office Theme</vt:lpstr>
      <vt:lpstr>  DEPARTAMENTO DE PLANIFICACIÓN RHS Y CONTROL DE GESTIÓN UNIDAD DE GESTIÓN DE INFORMACIÓN RHS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Gracias.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 de La Florida</dc:title>
  <dc:creator>Jazna Mimica</dc:creator>
  <cp:lastModifiedBy>ECB</cp:lastModifiedBy>
  <cp:revision>633</cp:revision>
  <dcterms:created xsi:type="dcterms:W3CDTF">2011-08-11T16:09:22Z</dcterms:created>
  <dcterms:modified xsi:type="dcterms:W3CDTF">2014-08-07T04:13:40Z</dcterms:modified>
</cp:coreProperties>
</file>