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0" r:id="rId1"/>
    <p:sldMasterId id="2147483651" r:id="rId2"/>
    <p:sldMasterId id="2147483652" r:id="rId3"/>
  </p:sldMasterIdLst>
  <p:notesMasterIdLst>
    <p:notesMasterId r:id="rId11"/>
  </p:notesMasterIdLst>
  <p:handoutMasterIdLst>
    <p:handoutMasterId r:id="rId12"/>
  </p:handoutMasterIdLst>
  <p:sldIdLst>
    <p:sldId id="267" r:id="rId4"/>
    <p:sldId id="389" r:id="rId5"/>
    <p:sldId id="388" r:id="rId6"/>
    <p:sldId id="390" r:id="rId7"/>
    <p:sldId id="378" r:id="rId8"/>
    <p:sldId id="391" r:id="rId9"/>
    <p:sldId id="349" r:id="rId10"/>
  </p:sldIdLst>
  <p:sldSz cx="9144000" cy="6858000" type="screen4x3"/>
  <p:notesSz cx="6858000" cy="91440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C8D7EA"/>
    <a:srgbClr val="000099"/>
    <a:srgbClr val="FDC58D"/>
    <a:srgbClr val="500000"/>
    <a:srgbClr val="DE0000"/>
    <a:srgbClr val="960000"/>
    <a:srgbClr val="E273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709" autoAdjust="0"/>
  </p:normalViewPr>
  <p:slideViewPr>
    <p:cSldViewPr>
      <p:cViewPr>
        <p:scale>
          <a:sx n="69" d="100"/>
          <a:sy n="69" d="100"/>
        </p:scale>
        <p:origin x="-558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2445DB43-3266-45E1-AB32-BD12AC5221A4}" type="datetimeFigureOut">
              <a:rPr lang="es-CL"/>
              <a:pPr>
                <a:defRPr/>
              </a:pPr>
              <a:t>18-05-2011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6999439E-CB50-49A6-9896-6B5969FEE6E1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 smtClean="0"/>
              <a:t>Haga clic para modificar el estilo de texto del patrón</a:t>
            </a:r>
          </a:p>
          <a:p>
            <a:pPr lvl="1"/>
            <a:r>
              <a:rPr lang="es-CL" noProof="0" smtClean="0"/>
              <a:t>Segundo nivel</a:t>
            </a:r>
          </a:p>
          <a:p>
            <a:pPr lvl="2"/>
            <a:r>
              <a:rPr lang="es-CL" noProof="0" smtClean="0"/>
              <a:t>Tercer nivel</a:t>
            </a:r>
          </a:p>
          <a:p>
            <a:pPr lvl="3"/>
            <a:r>
              <a:rPr lang="es-CL" noProof="0" smtClean="0"/>
              <a:t>Cuarto nivel</a:t>
            </a:r>
          </a:p>
          <a:p>
            <a:pPr lvl="4"/>
            <a:r>
              <a:rPr lang="es-CL" noProof="0" smtClean="0"/>
              <a:t>Quinto nivel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063B6D3D-FDA9-4A5E-941B-72EE9D7DD610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10886-3EFD-4AA0-A9E9-F83766E84760}" type="slidenum">
              <a:rPr lang="es-CL" smtClean="0">
                <a:latin typeface="Arial" pitchFamily="34" charset="0"/>
                <a:ea typeface="ヒラギノ角ゴ Pro W3" charset="-128"/>
              </a:rPr>
              <a:pPr/>
              <a:t>1</a:t>
            </a:fld>
            <a:endParaRPr lang="es-CL" dirty="0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7D5E0-3D89-44C7-904C-1023E6CBA3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C5E24-6EC6-41C0-B8F0-79636D40063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13746-72D2-4C2B-9364-26BBF857C08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BF318-4879-4373-B4E9-7E99A008A87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54BF-E3EF-4858-AFDE-8744BC126FC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4A019-1032-4F98-917C-57B9199055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" y="1477963"/>
            <a:ext cx="401161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16413" y="1477963"/>
            <a:ext cx="4013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751E5-736F-4ED9-A62F-40DFE23F210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82BC0-A135-4359-8878-9CF98B1B1A9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D4B4F-5613-4796-9010-B5C0528A5B2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AB54-11B2-425F-95DE-17797061D53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91D00-4D36-4CB6-B5C7-A093F046793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2D2E6-2371-4342-900D-06272023344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8381-1FA8-4714-8A7D-65C379345DD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9D709-9811-4BB4-9EEE-B207897F3AC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286500" y="152400"/>
            <a:ext cx="2043113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9817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7DBA9-947A-4BD4-B011-FA1704ABF98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E59C8-CFB1-493A-AC54-1B48295F96B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EDF4-358C-41F8-B23E-64583BA6074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2D5C4-B6FE-40FC-81FD-86CEA823B5B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8C766-126B-41F9-97DE-A5C34AC8A17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6235-7E1E-4F15-910B-9B3C353E43C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43F-2E84-4EDF-B64A-0C329E713AF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FBB-C79F-4DE2-8379-52568875758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CBAF-B4B5-411D-A53E-DE291EC50B3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E3AB9-E1E0-4A9E-BA4C-A509B54DFB4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EB586-91A2-4D90-9A97-0AF50EE61DA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23877-15CA-4EBF-B5A1-31FFA2EF1E3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A1EB-AC4D-4A44-AB50-0619A447E8B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01C48-7865-477E-88BF-9D4910349B3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DF834-E3AC-4DCE-847F-A46686E34D9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F3A8A-D526-48FD-895C-46B3DBD6B48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6574F-3F10-4AF5-BD92-A4613FCD678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B5D5-B516-4EB1-B10C-2187553E3E3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7754A-651C-4677-908B-08A44AA01D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66" name="Rectangle 65"/>
          <p:cNvSpPr>
            <a:spLocks noChangeArrowheads="1"/>
          </p:cNvSpPr>
          <p:nvPr userDrawn="1"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72" name="Rectangle 71"/>
          <p:cNvSpPr>
            <a:spLocks noChangeArrowheads="1"/>
          </p:cNvSpPr>
          <p:nvPr userDrawn="1"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0E22D0C-26F0-4A6B-AE68-839E7DE7D10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63394087-FAA1-47A7-A5E8-477737077B3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rgbClr val="595959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rgbClr val="595959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rgbClr val="595959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595959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grpSp>
        <p:nvGrpSpPr>
          <p:cNvPr id="3076" name="Group 11"/>
          <p:cNvGrpSpPr>
            <a:grpSpLocks/>
          </p:cNvGrpSpPr>
          <p:nvPr userDrawn="1"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>
                <a:defRPr/>
              </a:pPr>
              <a:endParaRPr lang="es-ES" dirty="0">
                <a:solidFill>
                  <a:srgbClr val="FFFFFF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>
                <a:defRPr/>
              </a:pPr>
              <a:endParaRPr lang="es-ES" dirty="0">
                <a:solidFill>
                  <a:srgbClr val="FFFFFF"/>
                </a:solidFill>
              </a:endParaRPr>
            </a:p>
          </p:txBody>
        </p:sp>
        <p:pic>
          <p:nvPicPr>
            <p:cNvPr id="3084" name="Picture 1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5" name="Picture 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6" name="Picture 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 dirty="0">
              <a:solidFill>
                <a:srgbClr val="FFFFFF"/>
              </a:solidFill>
              <a:latin typeface="Calibri" pitchFamily="28" charset="0"/>
              <a:ea typeface="ヒラギノ角ゴ Pro W3" pitchFamily="28" charset="-128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36C5880-228C-4080-A1D6-5070DD03BB9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457200" y="2492375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es-CL" sz="2400" dirty="0" smtClean="0">
              <a:solidFill>
                <a:srgbClr val="FFFFFF"/>
              </a:solidFill>
            </a:endParaRPr>
          </a:p>
        </p:txBody>
      </p:sp>
      <p:sp>
        <p:nvSpPr>
          <p:cNvPr id="4099" name="Title 1"/>
          <p:cNvSpPr txBox="1">
            <a:spLocks noGrp="1"/>
          </p:cNvSpPr>
          <p:nvPr>
            <p:ph type="ctrTitle" idx="4294967295"/>
          </p:nvPr>
        </p:nvSpPr>
        <p:spPr bwMode="auto">
          <a:xfrm>
            <a:off x="457200" y="1412875"/>
            <a:ext cx="7772400" cy="936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defTabSz="914400" eaLnBrk="1" hangingPunct="1"/>
            <a:r>
              <a:rPr lang="es-ES" sz="2400" b="1" dirty="0" smtClean="0">
                <a:solidFill>
                  <a:srgbClr val="FFFFFF"/>
                </a:solidFill>
                <a:latin typeface="Verdana" pitchFamily="34" charset="0"/>
              </a:rPr>
              <a:t>COMPROMISO DE GESTION SIRH</a:t>
            </a:r>
            <a:endParaRPr lang="en-US" sz="2400" dirty="0" smtClean="0">
              <a:latin typeface="Arial" pitchFamily="34" charset="0"/>
            </a:endParaRPr>
          </a:p>
        </p:txBody>
      </p:sp>
      <p:pic>
        <p:nvPicPr>
          <p:cNvPr id="4100" name="Picture 3" descr="quienes_som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5516563"/>
            <a:ext cx="1152525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Subtitle 2"/>
          <p:cNvSpPr txBox="1">
            <a:spLocks/>
          </p:cNvSpPr>
          <p:nvPr/>
        </p:nvSpPr>
        <p:spPr bwMode="auto">
          <a:xfrm>
            <a:off x="4284663" y="5994400"/>
            <a:ext cx="48244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200" dirty="0">
                <a:solidFill>
                  <a:srgbClr val="FFFFFF"/>
                </a:solidFill>
                <a:latin typeface="Verdana" pitchFamily="34" charset="0"/>
              </a:rPr>
              <a:t>DEPARTAMENTO DE GESTION DE RRHH</a:t>
            </a:r>
          </a:p>
          <a:p>
            <a:r>
              <a:rPr lang="es-ES" sz="1200" dirty="0">
                <a:solidFill>
                  <a:srgbClr val="FFFFFF"/>
                </a:solidFill>
                <a:latin typeface="Verdana" pitchFamily="34" charset="0"/>
              </a:rPr>
              <a:t>DIVISIÓN DE GESTIÓN Y DESARROLLO DE LAS PERSONAS</a:t>
            </a:r>
          </a:p>
          <a:p>
            <a:r>
              <a:rPr lang="es-ES_tradnl" sz="1200" dirty="0">
                <a:solidFill>
                  <a:srgbClr val="FFFFFF"/>
                </a:solidFill>
                <a:latin typeface="Verdana" pitchFamily="34" charset="0"/>
              </a:rPr>
              <a:t>SUBSECRETARIA REDES ASISTENCIALES </a:t>
            </a:r>
          </a:p>
          <a:p>
            <a:r>
              <a:rPr lang="es-ES_tradnl" sz="1200" dirty="0">
                <a:solidFill>
                  <a:srgbClr val="FFFFFF"/>
                </a:solidFill>
                <a:latin typeface="Verdana" pitchFamily="34" charset="0"/>
              </a:rPr>
              <a:t>MINISTERIO DE SALUD	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774" t="17344" r="16211" b="19313"/>
          <a:stretch>
            <a:fillRect/>
          </a:stretch>
        </p:blipFill>
        <p:spPr bwMode="auto">
          <a:xfrm>
            <a:off x="467544" y="750824"/>
            <a:ext cx="6912768" cy="529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152400" y="152400"/>
            <a:ext cx="8164513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1" u="sng" strike="noStrike" kern="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Orientaciones Técnicas</a:t>
            </a:r>
            <a:endParaRPr kumimoji="0" lang="es-CL" sz="2400" b="0" i="0" u="none" strike="noStrike" kern="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i="1" u="sng" dirty="0" smtClean="0"/>
              <a:t>Orientaciones Técnicas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177213" cy="4525962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rgbClr val="FF0000"/>
                </a:solidFill>
              </a:rPr>
              <a:t>Para </a:t>
            </a:r>
            <a:r>
              <a:rPr lang="es-ES" dirty="0" smtClean="0">
                <a:solidFill>
                  <a:srgbClr val="FF0000"/>
                </a:solidFill>
              </a:rPr>
              <a:t>dar cumplido el indicador, se considera oportunidad y calidad de la información.</a:t>
            </a:r>
          </a:p>
          <a:p>
            <a:r>
              <a:rPr lang="es-ES" dirty="0" smtClean="0"/>
              <a:t>Oportunidad: Que </a:t>
            </a:r>
            <a:r>
              <a:rPr lang="es-ES" dirty="0" smtClean="0"/>
              <a:t>los archivos estén disponibles en la carpeta  CGSIRH, a más tardar el día 15  de Abril a las 18:00 horas. Esto es muy importante ya que existe una tarea programada en el Servidor par transferir la información.</a:t>
            </a:r>
          </a:p>
          <a:p>
            <a:r>
              <a:rPr lang="es-ES" dirty="0" smtClean="0"/>
              <a:t>Calidad de la Información</a:t>
            </a:r>
            <a:r>
              <a:rPr lang="es-ES" dirty="0" smtClean="0"/>
              <a:t>: Información </a:t>
            </a:r>
            <a:r>
              <a:rPr lang="es-ES" dirty="0" smtClean="0"/>
              <a:t>de los archivos completa y consistente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>
                <a:solidFill>
                  <a:srgbClr val="FF0000"/>
                </a:solidFill>
              </a:rPr>
              <a:t>Importante</a:t>
            </a:r>
            <a:r>
              <a:rPr lang="es-E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s-ES" dirty="0" smtClean="0"/>
              <a:t>Respetar los títulos de las planillas de información</a:t>
            </a:r>
          </a:p>
          <a:p>
            <a:r>
              <a:rPr lang="es-ES" dirty="0" smtClean="0"/>
              <a:t>No modificar  el nombre de las hojas.</a:t>
            </a:r>
          </a:p>
          <a:p>
            <a:r>
              <a:rPr lang="es-ES" dirty="0" smtClean="0"/>
              <a:t>Nombrar cada Archivo según solicitud</a:t>
            </a:r>
          </a:p>
          <a:p>
            <a:endParaRPr lang="es-ES" dirty="0" smtClean="0"/>
          </a:p>
          <a:p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960984"/>
            <a:ext cx="8195255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sz="20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20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Archivos de Dotación Efectiva (Impacta indicador 1,</a:t>
            </a:r>
            <a:r>
              <a:rPr kumimoji="0" lang="es-MX" sz="200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sz="20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 y 3) (Horas)</a:t>
            </a:r>
          </a:p>
          <a:p>
            <a:pPr algn="just">
              <a:buFontTx/>
              <a:buChar char="•"/>
            </a:pPr>
            <a:r>
              <a:rPr lang="es-MX" sz="2000" dirty="0" smtClean="0">
                <a:solidFill>
                  <a:schemeClr val="tx2"/>
                </a:solidFill>
              </a:rPr>
              <a:t>Archivo de Honorarios (Impacta indicador 1</a:t>
            </a:r>
            <a:r>
              <a:rPr lang="es-MX" sz="2000" dirty="0" smtClean="0">
                <a:solidFill>
                  <a:schemeClr val="tx2"/>
                </a:solidFill>
              </a:rPr>
              <a:t>) (Formato)</a:t>
            </a:r>
            <a:endParaRPr lang="es-ES" sz="2000" dirty="0" smtClean="0">
              <a:solidFill>
                <a:schemeClr val="tx2"/>
              </a:solidFill>
            </a:endParaRPr>
          </a:p>
          <a:p>
            <a:pPr algn="just">
              <a:buFontTx/>
              <a:buChar char="•"/>
            </a:pPr>
            <a:r>
              <a:rPr lang="es-MX" sz="2000" dirty="0" smtClean="0">
                <a:solidFill>
                  <a:schemeClr val="tx2"/>
                </a:solidFill>
              </a:rPr>
              <a:t>Archivo de Código del Trabajo (Impacta indicador 1</a:t>
            </a:r>
            <a:r>
              <a:rPr lang="es-MX" sz="2000" dirty="0" smtClean="0">
                <a:solidFill>
                  <a:schemeClr val="tx2"/>
                </a:solidFill>
              </a:rPr>
              <a:t>) (Formato)</a:t>
            </a:r>
            <a:endParaRPr lang="es-ES" sz="2000" dirty="0" smtClean="0">
              <a:solidFill>
                <a:schemeClr val="tx2"/>
              </a:solidFill>
            </a:endParaRPr>
          </a:p>
          <a:p>
            <a:pPr algn="just">
              <a:buFontTx/>
              <a:buChar char="•"/>
            </a:pPr>
            <a:r>
              <a:rPr lang="es-MX" sz="2000" dirty="0" smtClean="0">
                <a:solidFill>
                  <a:schemeClr val="tx2"/>
                </a:solidFill>
              </a:rPr>
              <a:t>Archivo Cese (Impacta indicador 3</a:t>
            </a:r>
            <a:r>
              <a:rPr lang="es-MX" sz="2000" dirty="0" smtClean="0">
                <a:solidFill>
                  <a:schemeClr val="tx2"/>
                </a:solidFill>
              </a:rPr>
              <a:t>) (Cese ambiguos)</a:t>
            </a:r>
          </a:p>
          <a:p>
            <a:pPr lvl="0" algn="just">
              <a:buFontTx/>
              <a:buChar char="•"/>
            </a:pPr>
            <a:r>
              <a:rPr lang="es-MX" sz="2000" dirty="0" smtClean="0">
                <a:solidFill>
                  <a:schemeClr val="tx2"/>
                </a:solidFill>
              </a:rPr>
              <a:t>Archivo Dotación Autorizada por establecimiento (Impacta indicador 1</a:t>
            </a:r>
            <a:r>
              <a:rPr lang="es-MX" sz="2000" dirty="0" smtClean="0">
                <a:solidFill>
                  <a:schemeClr val="tx2"/>
                </a:solidFill>
              </a:rPr>
              <a:t>) (Formato)</a:t>
            </a:r>
            <a:endParaRPr lang="es-ES" sz="2000" dirty="0" smtClean="0">
              <a:solidFill>
                <a:schemeClr val="tx2"/>
              </a:solidFill>
            </a:endParaRPr>
          </a:p>
          <a:p>
            <a:pPr lvl="0" algn="just">
              <a:buFontTx/>
              <a:buChar char="•"/>
            </a:pPr>
            <a:r>
              <a:rPr lang="es-MX" sz="2000" dirty="0" smtClean="0">
                <a:solidFill>
                  <a:schemeClr val="tx2"/>
                </a:solidFill>
              </a:rPr>
              <a:t>Archivo Unidades DEIS (Impacta indicador 2</a:t>
            </a:r>
            <a:r>
              <a:rPr lang="es-MX" sz="2000" dirty="0" smtClean="0">
                <a:solidFill>
                  <a:schemeClr val="tx2"/>
                </a:solidFill>
              </a:rPr>
              <a:t>) (Formato y Funcionarios en unidades vigentes)</a:t>
            </a:r>
            <a:endParaRPr lang="es-ES" sz="2000" dirty="0" smtClean="0">
              <a:solidFill>
                <a:schemeClr val="tx2"/>
              </a:solidFill>
            </a:endParaRPr>
          </a:p>
          <a:p>
            <a:pPr algn="just">
              <a:buFontTx/>
              <a:buChar char="•"/>
            </a:pPr>
            <a:endParaRPr lang="es-ES" sz="16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52400" y="152400"/>
            <a:ext cx="8164513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1" u="sng" strike="noStrike" kern="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Orientaciones Técnicas</a:t>
            </a:r>
            <a:r>
              <a:rPr kumimoji="0" lang="es-CL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CL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CL" sz="2400" b="0" i="0" u="none" strike="noStrike" kern="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10"/>
          <p:cNvSpPr txBox="1">
            <a:spLocks noGrp="1"/>
          </p:cNvSpPr>
          <p:nvPr/>
        </p:nvSpPr>
        <p:spPr bwMode="auto">
          <a:xfrm>
            <a:off x="107950" y="6510338"/>
            <a:ext cx="49133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 err="1">
                <a:solidFill>
                  <a:srgbClr val="898989"/>
                </a:solidFill>
                <a:latin typeface="Verdana" pitchFamily="34" charset="0"/>
              </a:rPr>
              <a:t>Gobierno</a:t>
            </a:r>
            <a:r>
              <a:rPr lang="en-US" sz="900" dirty="0">
                <a:solidFill>
                  <a:srgbClr val="898989"/>
                </a:solidFill>
                <a:latin typeface="Verdana" pitchFamily="34" charset="0"/>
              </a:rPr>
              <a:t> de Chile | </a:t>
            </a:r>
            <a:r>
              <a:rPr lang="en-US" sz="900" dirty="0" err="1">
                <a:solidFill>
                  <a:srgbClr val="898989"/>
                </a:solidFill>
                <a:latin typeface="Verdana" pitchFamily="34" charset="0"/>
              </a:rPr>
              <a:t>Ministerio</a:t>
            </a:r>
            <a:r>
              <a:rPr lang="en-US" sz="900" dirty="0">
                <a:solidFill>
                  <a:srgbClr val="898989"/>
                </a:solidFill>
                <a:latin typeface="Verdana" pitchFamily="34" charset="0"/>
              </a:rPr>
              <a:t> del </a:t>
            </a:r>
            <a:r>
              <a:rPr lang="en-US" sz="900" dirty="0" err="1">
                <a:solidFill>
                  <a:srgbClr val="898989"/>
                </a:solidFill>
                <a:latin typeface="Verdana" pitchFamily="34" charset="0"/>
              </a:rPr>
              <a:t>Economía</a:t>
            </a:r>
            <a:r>
              <a:rPr lang="en-US" sz="900" dirty="0">
                <a:solidFill>
                  <a:srgbClr val="898989"/>
                </a:solidFill>
                <a:latin typeface="Verdana" pitchFamily="34" charset="0"/>
              </a:rPr>
              <a:t> y </a:t>
            </a:r>
            <a:r>
              <a:rPr lang="en-US" sz="900" dirty="0" err="1">
                <a:solidFill>
                  <a:srgbClr val="898989"/>
                </a:solidFill>
                <a:latin typeface="Verdana" pitchFamily="34" charset="0"/>
              </a:rPr>
              <a:t>Empresas</a:t>
            </a:r>
            <a:r>
              <a:rPr lang="en-US" sz="900" dirty="0">
                <a:solidFill>
                  <a:srgbClr val="898989"/>
                </a:solidFill>
                <a:latin typeface="Verdana" pitchFamily="34" charset="0"/>
              </a:rPr>
              <a:t> de </a:t>
            </a:r>
            <a:r>
              <a:rPr lang="en-US" sz="900" dirty="0" err="1">
                <a:solidFill>
                  <a:srgbClr val="898989"/>
                </a:solidFill>
                <a:latin typeface="Verdana" pitchFamily="34" charset="0"/>
              </a:rPr>
              <a:t>Menor</a:t>
            </a:r>
            <a:r>
              <a:rPr lang="en-US" sz="900" dirty="0">
                <a:solidFill>
                  <a:srgbClr val="898989"/>
                </a:solidFill>
                <a:latin typeface="Verdana" pitchFamily="34" charset="0"/>
              </a:rPr>
              <a:t> </a:t>
            </a:r>
            <a:r>
              <a:rPr lang="en-US" sz="900" dirty="0" err="1">
                <a:solidFill>
                  <a:srgbClr val="898989"/>
                </a:solidFill>
                <a:latin typeface="Verdana" pitchFamily="34" charset="0"/>
              </a:rPr>
              <a:t>Tamaño</a:t>
            </a:r>
            <a:r>
              <a:rPr lang="en-US" sz="900" dirty="0">
                <a:solidFill>
                  <a:srgbClr val="898989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100355" name="Title 7"/>
          <p:cNvSpPr>
            <a:spLocks/>
          </p:cNvSpPr>
          <p:nvPr/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52463" y="-27384"/>
            <a:ext cx="9945147" cy="682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52400" y="152400"/>
            <a:ext cx="8164513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1" u="sng" strike="noStrike" kern="0" cap="none" spc="0" normalizeH="0" baseline="0" noProof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Orientaciones Técnicas</a:t>
            </a:r>
            <a:r>
              <a:rPr kumimoji="0" lang="es-CL" sz="2400" b="0" i="0" u="none" strike="noStrike" kern="0" cap="none" spc="0" normalizeH="0" baseline="0" noProof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CL" sz="2400" b="0" i="0" u="none" strike="noStrike" kern="0" cap="none" spc="0" normalizeH="0" baseline="0" noProof="0" smtClean="0">
                <a:ln>
                  <a:noFill/>
                </a:ln>
                <a:solidFill>
                  <a:srgbClr val="006CB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CL" sz="2400" b="0" i="0" u="none" strike="noStrike" kern="0" cap="none" spc="0" normalizeH="0" baseline="0" noProof="0" dirty="0">
              <a:ln>
                <a:noFill/>
              </a:ln>
              <a:solidFill>
                <a:srgbClr val="006CB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47667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Evaluación  Final próximo lunes</a:t>
            </a:r>
          </a:p>
          <a:p>
            <a:r>
              <a:rPr lang="es-CL" dirty="0" smtClean="0">
                <a:solidFill>
                  <a:srgbClr val="FF0000"/>
                </a:solidFill>
              </a:rPr>
              <a:t>Próxima tarea programada Dotación Mes de Abril  27/05/2011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536" y="1124744"/>
            <a:ext cx="65527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L" dirty="0" smtClean="0"/>
              <a:t>Instrucciones de Gasto  31/05/2011 (Video conferencia de acuerdo a la implementación y disponibilidad) Cierre Mes Accesoria. </a:t>
            </a:r>
          </a:p>
          <a:p>
            <a:pPr>
              <a:buFont typeface="Arial" pitchFamily="34" charset="0"/>
              <a:buChar char="•"/>
            </a:pPr>
            <a:endParaRPr lang="es-CL" b="1" dirty="0" smtClean="0"/>
          </a:p>
          <a:p>
            <a:r>
              <a:rPr lang="es-ES" b="1" dirty="0" smtClean="0"/>
              <a:t>Indicadores de Gasto: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Control de Gasto: Glosa Autorizada vs Efectiva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Control Gastos Variables (Horas Extras,  Viáticos, Reemplazo y Suplencia)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Control Honorarios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Porcentaje  de endeudamiento </a:t>
            </a:r>
            <a:r>
              <a:rPr lang="es-ES" dirty="0" smtClean="0"/>
              <a:t>funcionarios</a:t>
            </a:r>
            <a:endParaRPr lang="es-E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ES" dirty="0" smtClean="0"/>
              <a:t>Diferencia Registro SIRH vs </a:t>
            </a:r>
            <a:r>
              <a:rPr lang="es-ES" dirty="0" smtClean="0"/>
              <a:t>SIGFE</a:t>
            </a:r>
          </a:p>
          <a:p>
            <a:pPr marL="800100" lvl="1" indent="-342900">
              <a:buFont typeface="+mj-lt"/>
              <a:buAutoNum type="arabicPeriod"/>
            </a:pPr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CL" b="1" dirty="0" smtClean="0"/>
              <a:t>Medio de verificación:</a:t>
            </a:r>
            <a:endParaRPr lang="es-CL" b="1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CL" dirty="0" smtClean="0"/>
              <a:t>Cumplimiento Entrega Mensual </a:t>
            </a:r>
            <a:r>
              <a:rPr lang="es-CL" dirty="0" smtClean="0"/>
              <a:t>Ind</a:t>
            </a:r>
            <a:r>
              <a:rPr lang="es-CL" dirty="0" smtClean="0"/>
              <a:t>. Dotación</a:t>
            </a:r>
            <a:endParaRPr lang="es-E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CL" dirty="0" smtClean="0"/>
              <a:t>Detalle </a:t>
            </a:r>
            <a:r>
              <a:rPr lang="es-CL" dirty="0" smtClean="0"/>
              <a:t>liquidación de remuneraciones </a:t>
            </a:r>
            <a:r>
              <a:rPr lang="es-CL" dirty="0" smtClean="0"/>
              <a:t>(Normal </a:t>
            </a:r>
            <a:r>
              <a:rPr lang="es-CL" dirty="0" smtClean="0"/>
              <a:t>y Accesorias</a:t>
            </a:r>
            <a:r>
              <a:rPr lang="es-CL" dirty="0" smtClean="0"/>
              <a:t>) Automático</a:t>
            </a:r>
            <a:endParaRPr lang="es-E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CL" dirty="0" smtClean="0"/>
              <a:t>Nomina de pago </a:t>
            </a:r>
            <a:r>
              <a:rPr lang="es-CL" dirty="0" smtClean="0"/>
              <a:t>honorarios ( Automático, Manual)</a:t>
            </a:r>
            <a:endParaRPr lang="es-E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CL" dirty="0" smtClean="0"/>
              <a:t>Informe detalle </a:t>
            </a:r>
            <a:r>
              <a:rPr lang="es-CL" dirty="0" smtClean="0"/>
              <a:t>SIGFE (Ministerio)</a:t>
            </a:r>
            <a:endParaRPr lang="es-E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CL" dirty="0" smtClean="0"/>
              <a:t>Nomina </a:t>
            </a:r>
            <a:r>
              <a:rPr lang="es-CL" dirty="0" smtClean="0"/>
              <a:t>detallada Gasto en viáticos (Manual)</a:t>
            </a:r>
            <a:endParaRPr lang="es-ES" dirty="0" smtClean="0"/>
          </a:p>
          <a:p>
            <a:pPr>
              <a:buFont typeface="Arial" pitchFamily="34" charset="0"/>
              <a:buChar char="•"/>
            </a:pPr>
            <a:endParaRPr lang="es-C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CuadroTexto"/>
          <p:cNvSpPr txBox="1">
            <a:spLocks noChangeArrowheads="1"/>
          </p:cNvSpPr>
          <p:nvPr/>
        </p:nvSpPr>
        <p:spPr bwMode="auto">
          <a:xfrm>
            <a:off x="395536" y="2505670"/>
            <a:ext cx="65527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5400" dirty="0" smtClean="0">
                <a:solidFill>
                  <a:schemeClr val="bg1"/>
                </a:solidFill>
              </a:rPr>
              <a:t>Prototipo </a:t>
            </a:r>
            <a:r>
              <a:rPr lang="es-CL" sz="5400" dirty="0" smtClean="0">
                <a:solidFill>
                  <a:schemeClr val="bg1"/>
                </a:solidFill>
              </a:rPr>
              <a:t>Qlik</a:t>
            </a:r>
            <a:r>
              <a:rPr lang="es-CL" sz="5400" dirty="0" smtClean="0">
                <a:solidFill>
                  <a:schemeClr val="bg1"/>
                </a:solidFill>
              </a:rPr>
              <a:t> View:</a:t>
            </a:r>
            <a:endParaRPr lang="es-CL" sz="5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3_Office Theme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Theme">
      <a:majorFont>
        <a:latin typeface="Calibri"/>
        <a:ea typeface="ヒラギノ角ゴ Pro W3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Office Theme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Office Theme">
  <a:themeElements>
    <a:clrScheme name="8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Office Theme">
      <a:majorFont>
        <a:latin typeface="Verdana"/>
        <a:ea typeface="ヒラギノ角ゴ Pro W3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8_Office Theme">
  <a:themeElements>
    <a:clrScheme name="18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8_Office Theme">
      <a:majorFont>
        <a:latin typeface="Verdana"/>
        <a:ea typeface="ヒラギノ角ゴ Pro W3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8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360</Words>
  <Application>Microsoft Office PowerPoint</Application>
  <PresentationFormat>Presentación en pantalla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3_Office Theme</vt:lpstr>
      <vt:lpstr>8_Office Theme</vt:lpstr>
      <vt:lpstr>18_Office Theme</vt:lpstr>
      <vt:lpstr>COMPROMISO DE GESTION SIRH</vt:lpstr>
      <vt:lpstr>Diapositiva 2</vt:lpstr>
      <vt:lpstr>Orientaciones Técnicas </vt:lpstr>
      <vt:lpstr>Diapositiva 4</vt:lpstr>
      <vt:lpstr>Diapositiva 5</vt:lpstr>
      <vt:lpstr>Diapositiva 6</vt:lpstr>
      <vt:lpstr>Diapositiva 7</vt:lpstr>
    </vt:vector>
  </TitlesOfParts>
  <Company>Propietario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pzitko</dc:creator>
  <cp:lastModifiedBy>Cecilia Digmann</cp:lastModifiedBy>
  <cp:revision>239</cp:revision>
  <dcterms:created xsi:type="dcterms:W3CDTF">2010-12-20T13:41:55Z</dcterms:created>
  <dcterms:modified xsi:type="dcterms:W3CDTF">2011-05-19T02:41:43Z</dcterms:modified>
</cp:coreProperties>
</file>