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6621" r:id="rId1"/>
  </p:sldMasterIdLst>
  <p:notesMasterIdLst>
    <p:notesMasterId r:id="rId8"/>
  </p:notesMasterIdLst>
  <p:handoutMasterIdLst>
    <p:handoutMasterId r:id="rId9"/>
  </p:handoutMasterIdLst>
  <p:sldIdLst>
    <p:sldId id="1116" r:id="rId2"/>
    <p:sldId id="1117" r:id="rId3"/>
    <p:sldId id="1119" r:id="rId4"/>
    <p:sldId id="1120" r:id="rId5"/>
    <p:sldId id="1121" r:id="rId6"/>
    <p:sldId id="1122" r:id="rId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blo Andres Jimenez Chavez" initials="PAJ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AB"/>
    <a:srgbClr val="5185BD"/>
    <a:srgbClr val="EF4144"/>
    <a:srgbClr val="4F81BD"/>
    <a:srgbClr val="4453A0"/>
    <a:srgbClr val="8064A2"/>
    <a:srgbClr val="9BBB59"/>
    <a:srgbClr val="F79646"/>
    <a:srgbClr val="5767B4"/>
    <a:srgbClr val="685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7500" autoAdjust="0"/>
    <p:restoredTop sz="93761" autoAdjust="0"/>
  </p:normalViewPr>
  <p:slideViewPr>
    <p:cSldViewPr snapToObjects="1">
      <p:cViewPr varScale="1">
        <p:scale>
          <a:sx n="74" d="100"/>
          <a:sy n="74" d="100"/>
        </p:scale>
        <p:origin x="1716" y="72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366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E72672-73BD-4FF1-AA4D-4151FECDF2BC}" type="datetime1">
              <a:rPr lang="es-ES" altLang="es-CL"/>
              <a:pPr>
                <a:defRPr/>
              </a:pPr>
              <a:t>30/11/2017</a:t>
            </a:fld>
            <a:endParaRPr lang="es-ES" alt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C2D7488-C1C2-4E7D-A8EE-650F51033CA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27705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43A7C47-D4D8-448D-B396-6B7E89C217BE}" type="datetime1">
              <a:rPr lang="en-US" altLang="es-CL"/>
              <a:pPr>
                <a:defRPr/>
              </a:pPr>
              <a:t>11/30/2017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69" tIns="46585" rIns="93169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EF2CE66D-0410-4A6D-922D-8F3FB3FA563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24118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42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D893E77C-A679-46EF-8935-2F98F27AEC18}" type="slidenum">
              <a:rPr lang="en-US" altLang="es-CL">
                <a:solidFill>
                  <a:prstClr val="black"/>
                </a:solidFill>
                <a:latin typeface="Calibri" pitchFamily="34" charset="0"/>
              </a:rPr>
              <a:pPr/>
              <a:t>1</a:t>
            </a:fld>
            <a:endParaRPr lang="en-US" altLang="es-CL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93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42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D893E77C-A679-46EF-8935-2F98F27AEC18}" type="slidenum">
              <a:rPr lang="en-US" altLang="es-CL">
                <a:solidFill>
                  <a:prstClr val="black"/>
                </a:solidFill>
                <a:latin typeface="Calibri" pitchFamily="34" charset="0"/>
              </a:rPr>
              <a:pPr/>
              <a:t>2</a:t>
            </a:fld>
            <a:endParaRPr lang="en-US" altLang="es-CL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698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42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D893E77C-A679-46EF-8935-2F98F27AEC18}" type="slidenum">
              <a:rPr lang="en-US" altLang="es-CL">
                <a:solidFill>
                  <a:prstClr val="black"/>
                </a:solidFill>
                <a:latin typeface="Calibri" pitchFamily="34" charset="0"/>
              </a:rPr>
              <a:pPr/>
              <a:t>3</a:t>
            </a:fld>
            <a:endParaRPr lang="en-US" altLang="es-CL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486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42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D893E77C-A679-46EF-8935-2F98F27AEC18}" type="slidenum">
              <a:rPr lang="en-US" altLang="es-CL">
                <a:solidFill>
                  <a:prstClr val="black"/>
                </a:solidFill>
                <a:latin typeface="Calibri" pitchFamily="34" charset="0"/>
              </a:rPr>
              <a:pPr/>
              <a:t>4</a:t>
            </a:fld>
            <a:endParaRPr lang="en-US" altLang="es-CL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896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42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D893E77C-A679-46EF-8935-2F98F27AEC18}" type="slidenum">
              <a:rPr lang="en-US" altLang="es-CL">
                <a:solidFill>
                  <a:prstClr val="black"/>
                </a:solidFill>
                <a:latin typeface="Calibri" pitchFamily="34" charset="0"/>
              </a:rPr>
              <a:pPr/>
              <a:t>5</a:t>
            </a:fld>
            <a:endParaRPr lang="en-US" altLang="es-CL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18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42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D893E77C-A679-46EF-8935-2F98F27AEC18}" type="slidenum">
              <a:rPr lang="en-US" altLang="es-CL">
                <a:solidFill>
                  <a:prstClr val="black"/>
                </a:solidFill>
                <a:latin typeface="Calibri" pitchFamily="34" charset="0"/>
              </a:rPr>
              <a:pPr/>
              <a:t>6</a:t>
            </a:fld>
            <a:endParaRPr lang="en-US" altLang="es-CL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064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544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logoPN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3588" cy="203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pPr/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08420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CuadroTexto 1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pPr/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23529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pPr/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04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uadroTexto 3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pPr/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9761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mplemento-Logo-Gobierno-160x14p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arcador de texto 2"/>
          <p:cNvSpPr>
            <a:spLocks noGrp="1"/>
          </p:cNvSpPr>
          <p:nvPr>
            <p:ph idx="18"/>
          </p:nvPr>
        </p:nvSpPr>
        <p:spPr>
          <a:xfrm>
            <a:off x="3479800" y="3035300"/>
            <a:ext cx="5257799" cy="3236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baseline="0">
                <a:solidFill>
                  <a:schemeClr val="tx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defRPr sz="1800">
                <a:solidFill>
                  <a:schemeClr val="bg1"/>
                </a:solidFill>
                <a:latin typeface="gobCL"/>
                <a:cs typeface="gobCL"/>
              </a:defRPr>
            </a:lvl2pPr>
            <a:lvl3pPr>
              <a:defRPr sz="1800">
                <a:solidFill>
                  <a:schemeClr val="bg1"/>
                </a:solidFill>
                <a:latin typeface="gobCL"/>
                <a:cs typeface="gobCL"/>
              </a:defRPr>
            </a:lvl3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</p:txBody>
      </p:sp>
      <p:sp>
        <p:nvSpPr>
          <p:cNvPr id="7" name="Marcador de contenido 12"/>
          <p:cNvSpPr>
            <a:spLocks noGrp="1"/>
          </p:cNvSpPr>
          <p:nvPr>
            <p:ph sz="quarter" idx="12"/>
          </p:nvPr>
        </p:nvSpPr>
        <p:spPr>
          <a:xfrm>
            <a:off x="3479800" y="1066801"/>
            <a:ext cx="5257800" cy="9906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 i="0" spc="0">
                <a:solidFill>
                  <a:schemeClr val="accent1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8" name="Marcador de contenido 12"/>
          <p:cNvSpPr>
            <a:spLocks noGrp="1"/>
          </p:cNvSpPr>
          <p:nvPr>
            <p:ph sz="quarter" idx="13"/>
          </p:nvPr>
        </p:nvSpPr>
        <p:spPr>
          <a:xfrm>
            <a:off x="3479800" y="2184400"/>
            <a:ext cx="5257800" cy="7239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i="0" spc="0">
                <a:solidFill>
                  <a:srgbClr val="4F81BD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173221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6" descr="Complemento-Logo-Gobierno-160x14px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669290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pPr/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084" r:id="rId1"/>
    <p:sldLayoutId id="2147491085" r:id="rId2"/>
    <p:sldLayoutId id="2147491086" r:id="rId3"/>
    <p:sldLayoutId id="2147491087" r:id="rId4"/>
    <p:sldLayoutId id="2147490993" r:id="rId5"/>
    <p:sldLayoutId id="2147491088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hyperlink" Target="Informe%20de%20Seguimiento%20Primer%20Proceso%20Encasillamiento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Informe%20de%20Seguimiento%20Primer%20Proceso%20Encasillamiento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emf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-414520" y="-228600"/>
            <a:ext cx="9955071" cy="6825952"/>
            <a:chOff x="-414520" y="-228600"/>
            <a:chExt cx="9955071" cy="6825952"/>
          </a:xfrm>
        </p:grpSpPr>
        <p:pic>
          <p:nvPicPr>
            <p:cNvPr id="3" name="Imagen 2"/>
            <p:cNvPicPr>
              <a:picLocks noChangeAspect="1"/>
            </p:cNvPicPr>
            <p:nvPr/>
          </p:nvPicPr>
          <p:blipFill rotWithShape="1">
            <a:blip r:embed="rId3"/>
            <a:srcRect l="6832" r="11813" b="782"/>
            <a:stretch/>
          </p:blipFill>
          <p:spPr>
            <a:xfrm>
              <a:off x="-414520" y="-228600"/>
              <a:ext cx="9955071" cy="6825952"/>
            </a:xfrm>
            <a:prstGeom prst="rect">
              <a:avLst/>
            </a:prstGeom>
          </p:spPr>
        </p:pic>
        <p:sp>
          <p:nvSpPr>
            <p:cNvPr id="4" name="CuadroTexto 3"/>
            <p:cNvSpPr txBox="1"/>
            <p:nvPr/>
          </p:nvSpPr>
          <p:spPr>
            <a:xfrm>
              <a:off x="323528" y="4581128"/>
              <a:ext cx="576064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s-CL" dirty="0" smtClean="0">
                  <a:solidFill>
                    <a:srgbClr val="0067AB"/>
                  </a:solidFill>
                </a:rPr>
                <a:t>Implementación Primer Proceso de Encasillamiento</a:t>
              </a:r>
            </a:p>
            <a:p>
              <a:endParaRPr lang="es-CL" dirty="0">
                <a:solidFill>
                  <a:srgbClr val="0067AB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53808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620688"/>
            <a:ext cx="8908498" cy="568863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2200" y="3077263"/>
            <a:ext cx="2466975" cy="1847850"/>
          </a:xfrm>
          <a:prstGeom prst="rect">
            <a:avLst/>
          </a:prstGeom>
        </p:spPr>
      </p:pic>
      <p:pic>
        <p:nvPicPr>
          <p:cNvPr id="2050" name="Picture 2" descr="Resultado de imagen para imagenes de seguimiento y contr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69" y="213285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="" xmlns:a16="http://schemas.microsoft.com/office/drawing/2014/main" id="{9EFFA5AA-8E7A-4FCD-9A23-9022605A2C56}"/>
              </a:ext>
            </a:extLst>
          </p:cNvPr>
          <p:cNvSpPr txBox="1">
            <a:spLocks/>
          </p:cNvSpPr>
          <p:nvPr/>
        </p:nvSpPr>
        <p:spPr>
          <a:xfrm>
            <a:off x="215615" y="274613"/>
            <a:ext cx="8749208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 smtClean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Informe Seguimiento Primer Proceso de Encasillamiento: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73050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237860"/>
            <a:ext cx="5050139" cy="5237643"/>
          </a:xfrm>
          <a:prstGeom prst="rect">
            <a:avLst/>
          </a:prstGeom>
        </p:spPr>
      </p:pic>
      <p:pic>
        <p:nvPicPr>
          <p:cNvPr id="1026" name="Picture 2" descr="Resultado de imagen para imagenes de seguimiento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488" y="4725144"/>
            <a:ext cx="1717896" cy="171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9EFFA5AA-8E7A-4FCD-9A23-9022605A2C56}"/>
              </a:ext>
            </a:extLst>
          </p:cNvPr>
          <p:cNvSpPr txBox="1">
            <a:spLocks/>
          </p:cNvSpPr>
          <p:nvPr/>
        </p:nvSpPr>
        <p:spPr>
          <a:xfrm>
            <a:off x="215615" y="274613"/>
            <a:ext cx="8749208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 smtClean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Informe Seguimiento Primer Proceso de Encasillamiento: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49131" y="1399153"/>
            <a:ext cx="376263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accent6">
                    <a:lumMod val="50000"/>
                  </a:schemeClr>
                </a:solidFill>
              </a:rPr>
              <a:t>ETAPA </a:t>
            </a:r>
            <a:r>
              <a:rPr lang="es-CL" smtClean="0">
                <a:solidFill>
                  <a:schemeClr val="accent6">
                    <a:lumMod val="50000"/>
                  </a:schemeClr>
                </a:solidFill>
              </a:rPr>
              <a:t>N° 1 ENCASILLAMIENTO </a:t>
            </a:r>
            <a:r>
              <a:rPr lang="es-CL" dirty="0" smtClean="0">
                <a:solidFill>
                  <a:schemeClr val="accent6">
                    <a:lumMod val="50000"/>
                  </a:schemeClr>
                </a:solidFill>
              </a:rPr>
              <a:t>TITULARES</a:t>
            </a:r>
            <a:endParaRPr lang="es-C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Abrir llave 1"/>
          <p:cNvSpPr/>
          <p:nvPr/>
        </p:nvSpPr>
        <p:spPr>
          <a:xfrm>
            <a:off x="5724128" y="1237860"/>
            <a:ext cx="1008112" cy="1543068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343439" y="1441690"/>
            <a:ext cx="26213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 smtClean="0"/>
              <a:t>TÉCNICOS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 smtClean="0"/>
              <a:t>ADMINISTRATIVOS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 smtClean="0"/>
              <a:t>AUXILIARES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57630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9EFFA5AA-8E7A-4FCD-9A23-9022605A2C56}"/>
              </a:ext>
            </a:extLst>
          </p:cNvPr>
          <p:cNvSpPr txBox="1">
            <a:spLocks/>
          </p:cNvSpPr>
          <p:nvPr/>
        </p:nvSpPr>
        <p:spPr>
          <a:xfrm>
            <a:off x="215615" y="274613"/>
            <a:ext cx="8749208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 smtClean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Informe Seguimiento Primer Proceso de Encasillamiento: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66824" y="1170160"/>
            <a:ext cx="733523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accent6">
                    <a:lumMod val="50000"/>
                  </a:schemeClr>
                </a:solidFill>
              </a:rPr>
              <a:t>ETAPA N°1 ENCASILLAMIENTO  PROFESIONALES TITULARES</a:t>
            </a:r>
            <a:endParaRPr lang="es-C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727" y="1924422"/>
            <a:ext cx="6386144" cy="3472051"/>
          </a:xfrm>
          <a:prstGeom prst="rect">
            <a:avLst/>
          </a:prstGeom>
        </p:spPr>
      </p:pic>
      <p:sp>
        <p:nvSpPr>
          <p:cNvPr id="8" name="Elipse 7"/>
          <p:cNvSpPr/>
          <p:nvPr/>
        </p:nvSpPr>
        <p:spPr>
          <a:xfrm>
            <a:off x="2771800" y="2127819"/>
            <a:ext cx="1368152" cy="648072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CBDB63D6-A6D1-4EEA-9CDD-36D5D6F89A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6340" y="4581128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8388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imagenes de seguimiento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182" y="3529131"/>
            <a:ext cx="1717896" cy="171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9EFFA5AA-8E7A-4FCD-9A23-9022605A2C56}"/>
              </a:ext>
            </a:extLst>
          </p:cNvPr>
          <p:cNvSpPr txBox="1">
            <a:spLocks/>
          </p:cNvSpPr>
          <p:nvPr/>
        </p:nvSpPr>
        <p:spPr>
          <a:xfrm>
            <a:off x="215615" y="274613"/>
            <a:ext cx="8749208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 smtClean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Informe Seguimiento Primer Proceso de Encasillamiento: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1202" y="1350467"/>
            <a:ext cx="410879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accent6">
                    <a:lumMod val="50000"/>
                  </a:schemeClr>
                </a:solidFill>
              </a:rPr>
              <a:t>ADECUACIÓN DE LA CONTRATA</a:t>
            </a:r>
            <a:endParaRPr lang="es-C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Abrir llave 1"/>
          <p:cNvSpPr/>
          <p:nvPr/>
        </p:nvSpPr>
        <p:spPr>
          <a:xfrm>
            <a:off x="5724128" y="1237860"/>
            <a:ext cx="1008112" cy="1543068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343439" y="1441690"/>
            <a:ext cx="2621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 smtClean="0"/>
              <a:t>TÉCNICOS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 smtClean="0"/>
              <a:t>ADMINISTRATIVOS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 smtClean="0"/>
              <a:t>AUXILIARES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 smtClean="0"/>
              <a:t>PROFESIONALES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098" y="2152044"/>
            <a:ext cx="5645340" cy="3075436"/>
          </a:xfrm>
          <a:prstGeom prst="rect">
            <a:avLst/>
          </a:prstGeom>
        </p:spPr>
      </p:pic>
      <p:sp>
        <p:nvSpPr>
          <p:cNvPr id="9" name="Pergamino horizontal 8"/>
          <p:cNvSpPr/>
          <p:nvPr/>
        </p:nvSpPr>
        <p:spPr>
          <a:xfrm>
            <a:off x="827584" y="5643636"/>
            <a:ext cx="4896544" cy="996055"/>
          </a:xfrm>
          <a:prstGeom prst="horizontalScroll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2"/>
                </a:solidFill>
              </a:rPr>
              <a:t>De acuerdo a la política de contratación</a:t>
            </a:r>
            <a:endParaRPr lang="es-C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648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9EFFA5AA-8E7A-4FCD-9A23-9022605A2C56}"/>
              </a:ext>
            </a:extLst>
          </p:cNvPr>
          <p:cNvSpPr txBox="1">
            <a:spLocks/>
          </p:cNvSpPr>
          <p:nvPr/>
        </p:nvSpPr>
        <p:spPr>
          <a:xfrm>
            <a:off x="215615" y="274613"/>
            <a:ext cx="8749208" cy="692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ES_tradnl" sz="2400" b="1" dirty="0" smtClean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Informe Seguimiento Primer Proceso de Encasillamiento:</a:t>
            </a:r>
            <a:endParaRPr lang="es-CL" sz="2400" b="1" dirty="0">
              <a:solidFill>
                <a:schemeClr val="accent1"/>
              </a:solidFill>
              <a:latin typeface="Candara" panose="020E0502030303020204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1899" y="1682039"/>
            <a:ext cx="3710501" cy="1944216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3923928" y="1108454"/>
            <a:ext cx="482453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accent6">
                    <a:lumMod val="50000"/>
                  </a:schemeClr>
                </a:solidFill>
              </a:rPr>
              <a:t>ETAPA 2: TRASPASO DE LA CONTRATA</a:t>
            </a:r>
            <a:endParaRPr lang="es-C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Cerrar llave 7"/>
          <p:cNvSpPr/>
          <p:nvPr/>
        </p:nvSpPr>
        <p:spPr>
          <a:xfrm>
            <a:off x="3059832" y="1509067"/>
            <a:ext cx="576064" cy="220796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CuadroTexto 10"/>
          <p:cNvSpPr txBox="1"/>
          <p:nvPr/>
        </p:nvSpPr>
        <p:spPr>
          <a:xfrm>
            <a:off x="1096904" y="2012884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rgbClr val="00B050"/>
                </a:solidFill>
              </a:rPr>
              <a:t>Técnicos</a:t>
            </a:r>
          </a:p>
          <a:p>
            <a:r>
              <a:rPr lang="es-CL" b="1" dirty="0" smtClean="0">
                <a:solidFill>
                  <a:srgbClr val="00B050"/>
                </a:solidFill>
              </a:rPr>
              <a:t>Administrativos</a:t>
            </a:r>
          </a:p>
          <a:p>
            <a:r>
              <a:rPr lang="es-CL" b="1" dirty="0" smtClean="0">
                <a:solidFill>
                  <a:srgbClr val="00B050"/>
                </a:solidFill>
              </a:rPr>
              <a:t>Auxiliares</a:t>
            </a:r>
          </a:p>
          <a:p>
            <a:r>
              <a:rPr lang="es-CL" b="1" dirty="0" smtClean="0">
                <a:solidFill>
                  <a:srgbClr val="00B050"/>
                </a:solidFill>
              </a:rPr>
              <a:t>Profesionales</a:t>
            </a:r>
            <a:endParaRPr lang="es-CL" b="1" dirty="0">
              <a:solidFill>
                <a:srgbClr val="00B050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4776616"/>
            <a:ext cx="4238284" cy="1604712"/>
          </a:xfrm>
          <a:prstGeom prst="rect">
            <a:avLst/>
          </a:prstGeom>
        </p:spPr>
      </p:pic>
      <p:sp>
        <p:nvSpPr>
          <p:cNvPr id="14" name="Cerrar llave 13"/>
          <p:cNvSpPr/>
          <p:nvPr/>
        </p:nvSpPr>
        <p:spPr>
          <a:xfrm flipH="1">
            <a:off x="5724128" y="4173363"/>
            <a:ext cx="935610" cy="220796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uadroTexto 14"/>
          <p:cNvSpPr txBox="1"/>
          <p:nvPr/>
        </p:nvSpPr>
        <p:spPr>
          <a:xfrm flipH="1">
            <a:off x="6458089" y="4823947"/>
            <a:ext cx="3274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Técnicos</a:t>
            </a:r>
          </a:p>
          <a:p>
            <a:r>
              <a:rPr lang="es-C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Administrativos</a:t>
            </a:r>
          </a:p>
          <a:p>
            <a:r>
              <a:rPr lang="es-C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Auxiliares</a:t>
            </a:r>
          </a:p>
          <a:p>
            <a:r>
              <a:rPr lang="es-C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Profesionales</a:t>
            </a:r>
            <a:endParaRPr lang="es-CL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57965" y="4156865"/>
            <a:ext cx="37714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accent6">
                    <a:lumMod val="50000"/>
                  </a:schemeClr>
                </a:solidFill>
              </a:rPr>
              <a:t>ETAPA 3 CONCURSO INTERNO</a:t>
            </a:r>
            <a:endParaRPr lang="es-CL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3224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16474</TotalTime>
  <Words>94</Words>
  <Application>Microsoft Office PowerPoint</Application>
  <PresentationFormat>Presentación en pantalla (4:3)</PresentationFormat>
  <Paragraphs>33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ＭＳ Ｐゴシック</vt:lpstr>
      <vt:lpstr>ＭＳ Ｐゴシック</vt:lpstr>
      <vt:lpstr>Arial</vt:lpstr>
      <vt:lpstr>Calibri</vt:lpstr>
      <vt:lpstr>Candara</vt:lpstr>
      <vt:lpstr>gobCL</vt:lpstr>
      <vt:lpstr>Verdana</vt:lpstr>
      <vt:lpstr>Wingdings</vt:lpstr>
      <vt:lpstr>ヒラギノ角ゴ Pro W3</vt:lpstr>
      <vt:lpstr>Custom 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Cecilia Digmann</cp:lastModifiedBy>
  <cp:revision>833</cp:revision>
  <cp:lastPrinted>2015-10-26T13:40:19Z</cp:lastPrinted>
  <dcterms:created xsi:type="dcterms:W3CDTF">2010-11-27T19:44:20Z</dcterms:created>
  <dcterms:modified xsi:type="dcterms:W3CDTF">2017-11-30T15:13:25Z</dcterms:modified>
</cp:coreProperties>
</file>