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1"/>
  </p:notesMasterIdLst>
  <p:sldIdLst>
    <p:sldId id="256" r:id="rId4"/>
    <p:sldId id="498" r:id="rId5"/>
    <p:sldId id="499" r:id="rId6"/>
    <p:sldId id="500" r:id="rId7"/>
    <p:sldId id="501" r:id="rId8"/>
    <p:sldId id="502" r:id="rId9"/>
    <p:sldId id="261" r:id="rId10"/>
  </p:sldIdLst>
  <p:sldSz cx="9144000" cy="6858000" type="screen4x3"/>
  <p:notesSz cx="7004050" cy="929005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FE454A"/>
    <a:srgbClr val="E10202"/>
    <a:srgbClr val="EF4144"/>
    <a:srgbClr val="005FA1"/>
    <a:srgbClr val="808080"/>
    <a:srgbClr val="E17068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947" y="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1850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098" tIns="46549" rIns="93098" bIns="4654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12774"/>
            <a:ext cx="5603240" cy="4180523"/>
          </a:xfrm>
          <a:prstGeom prst="rect">
            <a:avLst/>
          </a:prstGeom>
        </p:spPr>
        <p:txBody>
          <a:bodyPr vert="horz" wrap="square" lIns="93098" tIns="46549" rIns="93098" bIns="4654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401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947" y="882401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653996" y="1412776"/>
            <a:ext cx="8146678" cy="12241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4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Informes de dotación</a:t>
            </a:r>
            <a:br>
              <a:rPr lang="es-ES_tradnl" altLang="es-CL" sz="4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4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DIPRES</a:t>
            </a: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373216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Departamento de Planificación y Control</a:t>
            </a:r>
          </a:p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Unidad de Gestión de la Información en RHS</a:t>
            </a: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52400" y="332656"/>
            <a:ext cx="8177213" cy="5671269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b="1" dirty="0" smtClean="0"/>
              <a:t>Mejoras realizadas en diciembre 2013</a:t>
            </a:r>
          </a:p>
          <a:p>
            <a:endParaRPr lang="es-CL" sz="1500" dirty="0" smtClean="0"/>
          </a:p>
          <a:p>
            <a:r>
              <a:rPr lang="es-CL" sz="1500" dirty="0" smtClean="0"/>
              <a:t>Se </a:t>
            </a:r>
            <a:r>
              <a:rPr lang="es-CL" sz="1500" dirty="0"/>
              <a:t>elimina la opción de menú “Proceso Archivos Hacienda Segunda Etapa” </a:t>
            </a:r>
            <a:r>
              <a:rPr lang="es-CL" sz="1500" dirty="0" smtClean="0"/>
              <a:t>y se </a:t>
            </a:r>
            <a:r>
              <a:rPr lang="es-CL" sz="1500" dirty="0"/>
              <a:t>traslada su funcionalidad a la opción “Proceso Generación de Archivo </a:t>
            </a:r>
            <a:r>
              <a:rPr lang="es-CL" sz="1500" dirty="0" smtClean="0"/>
              <a:t>de Hacienda”.</a:t>
            </a:r>
          </a:p>
          <a:p>
            <a:endParaRPr lang="es-CL" sz="1500" dirty="0" smtClean="0">
              <a:solidFill>
                <a:srgbClr val="FF0000"/>
              </a:solidFill>
            </a:endParaRPr>
          </a:p>
          <a:p>
            <a:r>
              <a:rPr lang="es-CL" sz="1500" dirty="0" smtClean="0">
                <a:solidFill>
                  <a:srgbClr val="FF0000"/>
                </a:solidFill>
              </a:rPr>
              <a:t>Matriz D</a:t>
            </a:r>
            <a:r>
              <a:rPr lang="es-CL" sz="1500" dirty="0" smtClean="0"/>
              <a:t>, incluye a los </a:t>
            </a:r>
            <a:r>
              <a:rPr lang="es-CL" sz="1500" dirty="0"/>
              <a:t>funcionarios a Honorarios Asimilados a </a:t>
            </a:r>
            <a:r>
              <a:rPr lang="es-CL" sz="1500" dirty="0" smtClean="0"/>
              <a:t>Grado.  Campo ANTIG_SERV , se </a:t>
            </a:r>
            <a:r>
              <a:rPr lang="es-CL" sz="1500" dirty="0"/>
              <a:t>modifica el cálculo, incluyendo todos los contratos en </a:t>
            </a:r>
            <a:r>
              <a:rPr lang="es-CL" sz="1500" dirty="0" smtClean="0"/>
              <a:t>el Servicio</a:t>
            </a:r>
            <a:r>
              <a:rPr lang="es-CL" sz="1500" dirty="0"/>
              <a:t>, sin importar la Calidad Jurídica y con un margen </a:t>
            </a:r>
            <a:r>
              <a:rPr lang="es-CL" sz="1500" dirty="0" smtClean="0"/>
              <a:t>de tolerancia </a:t>
            </a:r>
            <a:r>
              <a:rPr lang="es-CL" sz="1500" dirty="0"/>
              <a:t>de cinco días de laguna entre un contrato y otro</a:t>
            </a:r>
            <a:r>
              <a:rPr lang="es-CL" sz="1500" dirty="0" smtClean="0"/>
              <a:t>. </a:t>
            </a:r>
            <a:r>
              <a:rPr lang="es-CL" sz="1600" dirty="0" smtClean="0"/>
              <a:t>Se </a:t>
            </a:r>
            <a:r>
              <a:rPr lang="es-CL" sz="1600" dirty="0"/>
              <a:t>agrega el campo ANTIG_CJ, </a:t>
            </a:r>
            <a:r>
              <a:rPr lang="es-CL" sz="1600" dirty="0" smtClean="0"/>
              <a:t>se </a:t>
            </a:r>
            <a:r>
              <a:rPr lang="es-CL" sz="1600" dirty="0"/>
              <a:t>calculan los años continuos a la fecha de corte, en la </a:t>
            </a:r>
            <a:r>
              <a:rPr lang="es-CL" sz="1600" dirty="0" smtClean="0"/>
              <a:t>calidad jurídica informada en el corte.</a:t>
            </a:r>
          </a:p>
          <a:p>
            <a:endParaRPr lang="es-CL" sz="1600" dirty="0" smtClean="0"/>
          </a:p>
          <a:p>
            <a:r>
              <a:rPr lang="es-CL" sz="1600" dirty="0" smtClean="0">
                <a:solidFill>
                  <a:srgbClr val="FF0000"/>
                </a:solidFill>
              </a:rPr>
              <a:t>Matriz H</a:t>
            </a:r>
            <a:r>
              <a:rPr lang="es-CL" sz="1600" dirty="0" smtClean="0"/>
              <a:t>, Campo ESTAMENTO para </a:t>
            </a:r>
            <a:r>
              <a:rPr lang="es-CL" sz="1600" dirty="0"/>
              <a:t>Ley Afecto 4, se asigna la Planta, de Datos </a:t>
            </a:r>
            <a:r>
              <a:rPr lang="es-CL" sz="1600" dirty="0" smtClean="0"/>
              <a:t>Contractuales, según tabla, Campo RENTA se </a:t>
            </a:r>
            <a:r>
              <a:rPr lang="es-CL" sz="1600" dirty="0"/>
              <a:t>extrae el último pago realizado, desde el módulo </a:t>
            </a:r>
            <a:r>
              <a:rPr lang="es-CL" sz="1600" dirty="0" smtClean="0"/>
              <a:t>de Honorarios</a:t>
            </a:r>
            <a:r>
              <a:rPr lang="es-CL" sz="1600" dirty="0"/>
              <a:t>, opción Mantiene Pago Honorarios, campo </a:t>
            </a:r>
            <a:r>
              <a:rPr lang="es-CL" sz="1600" dirty="0" smtClean="0"/>
              <a:t>Monto Bruto </a:t>
            </a:r>
            <a:r>
              <a:rPr lang="es-CL" sz="1600" dirty="0"/>
              <a:t>Mensual, con situación “Pagado</a:t>
            </a:r>
            <a:r>
              <a:rPr lang="es-CL" sz="1600" dirty="0" smtClean="0"/>
              <a:t>”.</a:t>
            </a:r>
          </a:p>
          <a:p>
            <a:endParaRPr lang="es-CL" sz="1600" dirty="0" smtClean="0"/>
          </a:p>
          <a:p>
            <a:r>
              <a:rPr lang="es-CL" sz="1600" dirty="0">
                <a:solidFill>
                  <a:srgbClr val="FF0000"/>
                </a:solidFill>
              </a:rPr>
              <a:t>Matriz </a:t>
            </a:r>
            <a:r>
              <a:rPr lang="es-CL" sz="1600" dirty="0" smtClean="0">
                <a:solidFill>
                  <a:srgbClr val="FF0000"/>
                </a:solidFill>
              </a:rPr>
              <a:t>C</a:t>
            </a:r>
            <a:r>
              <a:rPr lang="es-CL" sz="1600" dirty="0" smtClean="0">
                <a:solidFill>
                  <a:schemeClr val="tx1"/>
                </a:solidFill>
              </a:rPr>
              <a:t>,</a:t>
            </a:r>
            <a:r>
              <a:rPr lang="es-CL" sz="1600" dirty="0" smtClean="0"/>
              <a:t> Para </a:t>
            </a:r>
            <a:r>
              <a:rPr lang="es-CL" sz="1600" dirty="0"/>
              <a:t>el primer corte del año, se informan los contratos que no </a:t>
            </a:r>
            <a:r>
              <a:rPr lang="es-CL" sz="1600" dirty="0" smtClean="0"/>
              <a:t>fueron renovados </a:t>
            </a:r>
            <a:r>
              <a:rPr lang="es-CL" sz="1600" dirty="0"/>
              <a:t>para el año de </a:t>
            </a:r>
            <a:r>
              <a:rPr lang="es-CL" sz="1600" dirty="0" err="1" smtClean="0"/>
              <a:t>proceso,Campo</a:t>
            </a:r>
            <a:r>
              <a:rPr lang="es-CL" sz="1600" dirty="0" smtClean="0"/>
              <a:t> RENTA, se </a:t>
            </a:r>
            <a:r>
              <a:rPr lang="es-CL" sz="1600" dirty="0"/>
              <a:t>extrae el último pago realizado, desde el módulo </a:t>
            </a:r>
            <a:r>
              <a:rPr lang="es-CL" sz="1600" dirty="0" smtClean="0"/>
              <a:t>de Honorarios</a:t>
            </a:r>
            <a:r>
              <a:rPr lang="es-CL" sz="1600" dirty="0"/>
              <a:t>, opción Mantiene Pago Honorarios, campo </a:t>
            </a:r>
            <a:r>
              <a:rPr lang="es-CL" sz="1600" dirty="0" smtClean="0"/>
              <a:t>Monto bruto </a:t>
            </a:r>
            <a:r>
              <a:rPr lang="es-CL" sz="1600" dirty="0"/>
              <a:t>mensual, con situación “Pagado”.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614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006" y="2061369"/>
            <a:ext cx="3048000" cy="2286000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257175"/>
            <a:ext cx="7486029" cy="5999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45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006" y="2061369"/>
            <a:ext cx="3048000" cy="2286000"/>
          </a:xfr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256145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88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64474" y="332656"/>
            <a:ext cx="8177213" cy="6192688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sz="1600" b="1" dirty="0" smtClean="0"/>
              <a:t>Observaciones Generales</a:t>
            </a:r>
          </a:p>
          <a:p>
            <a:pPr marL="0" indent="0" algn="ctr">
              <a:buNone/>
            </a:pPr>
            <a:endParaRPr lang="es-ES_tradnl" sz="1600" b="1" dirty="0" smtClean="0"/>
          </a:p>
          <a:p>
            <a:r>
              <a:rPr lang="es-ES" sz="1500" b="1" dirty="0" smtClean="0">
                <a:solidFill>
                  <a:srgbClr val="FF0000"/>
                </a:solidFill>
              </a:rPr>
              <a:t>MATRIZ </a:t>
            </a:r>
            <a:r>
              <a:rPr lang="es-ES" sz="1500" b="1" dirty="0">
                <a:solidFill>
                  <a:srgbClr val="FF0000"/>
                </a:solidFill>
              </a:rPr>
              <a:t>D</a:t>
            </a:r>
            <a:r>
              <a:rPr lang="es-ES" sz="1500" dirty="0"/>
              <a:t>: </a:t>
            </a:r>
            <a:r>
              <a:rPr lang="es-ES" sz="1500" dirty="0" smtClean="0"/>
              <a:t>FECH_NAC</a:t>
            </a:r>
            <a:r>
              <a:rPr lang="es-ES" sz="1500" dirty="0"/>
              <a:t>: ausencia de información y/o fechas inconsistentes (fechas al 1900, fechas del año en curso, etc</a:t>
            </a:r>
            <a:r>
              <a:rPr lang="es-ES" sz="1500" dirty="0" smtClean="0"/>
              <a:t>.) SEXO</a:t>
            </a:r>
            <a:r>
              <a:rPr lang="es-ES" sz="1500" dirty="0"/>
              <a:t>: nombres femeninos como “H” y viceversa o información “X”.</a:t>
            </a:r>
            <a:endParaRPr lang="es-CL" sz="1500" dirty="0"/>
          </a:p>
          <a:p>
            <a:pPr lvl="0"/>
            <a:r>
              <a:rPr lang="es-ES" sz="1500" dirty="0"/>
              <a:t>REGION: código “99999” no existe, si el personal se encuentra en el extranjero el código es “99900</a:t>
            </a:r>
            <a:r>
              <a:rPr lang="es-ES" sz="1500" dirty="0" smtClean="0"/>
              <a:t>”. GRADO</a:t>
            </a:r>
            <a:r>
              <a:rPr lang="es-ES" sz="1500" dirty="0"/>
              <a:t>: </a:t>
            </a:r>
            <a:r>
              <a:rPr lang="es-CL" sz="1500" dirty="0"/>
              <a:t>NIV1-NIV3, informar como I-III </a:t>
            </a:r>
            <a:r>
              <a:rPr lang="es-CL" sz="1500" dirty="0" smtClean="0"/>
              <a:t>respectivamente. ESTAMENTO</a:t>
            </a:r>
            <a:r>
              <a:rPr lang="es-CL" sz="1500" dirty="0"/>
              <a:t>: CRS Maipú y Cordillera informa “PERSONAL MÉDICO” sin grado y/o con grados que no corresponden a la escala de Experimentales</a:t>
            </a:r>
            <a:r>
              <a:rPr lang="es-CL" sz="1500" dirty="0" smtClean="0"/>
              <a:t>. INICIO_NOM</a:t>
            </a:r>
            <a:r>
              <a:rPr lang="es-CL" sz="1500" dirty="0"/>
              <a:t>: se ha registrado información con fecha menor a la de INGRESO_SERV.</a:t>
            </a:r>
          </a:p>
          <a:p>
            <a:r>
              <a:rPr lang="es-ES" sz="1500" b="1" dirty="0" smtClean="0">
                <a:solidFill>
                  <a:srgbClr val="FF0000"/>
                </a:solidFill>
              </a:rPr>
              <a:t>MATRIZ S</a:t>
            </a:r>
            <a:r>
              <a:rPr lang="es-ES" sz="1500" b="1" dirty="0" smtClean="0"/>
              <a:t>: </a:t>
            </a:r>
            <a:r>
              <a:rPr lang="es-ES" sz="1500" dirty="0" smtClean="0"/>
              <a:t>Campos </a:t>
            </a:r>
            <a:r>
              <a:rPr lang="es-ES" sz="1500" dirty="0"/>
              <a:t>RUN_TIT y DV_TIT sin información.  Esto se debe principalmente a que los cargos que se utilizan como suplente o reemplazo muchas veces están vacantes, por lo tanto no tienen un “dueño de silla” original.  </a:t>
            </a:r>
            <a:r>
              <a:rPr lang="es-ES" sz="1500" dirty="0" smtClean="0"/>
              <a:t>Campo </a:t>
            </a:r>
            <a:r>
              <a:rPr lang="es-ES" sz="1500" dirty="0"/>
              <a:t>CAUSAL en blanco.  Esta información es extraída de SIRH según la homologación realizada en el 2011, por lo tanto si este campo aparece en blanco puede tener dos causales: que la causa SIRH no tiene información o que la suplencia o reemplazo no tiene la causal identificada en el sistema.</a:t>
            </a:r>
            <a:endParaRPr lang="es-CL" sz="1500" dirty="0"/>
          </a:p>
          <a:p>
            <a:r>
              <a:rPr lang="es-ES" sz="1500" b="1" dirty="0" smtClean="0">
                <a:solidFill>
                  <a:srgbClr val="FF0000"/>
                </a:solidFill>
              </a:rPr>
              <a:t>MATRIZ </a:t>
            </a:r>
            <a:r>
              <a:rPr lang="es-ES" sz="1500" b="1" dirty="0">
                <a:solidFill>
                  <a:srgbClr val="FF0000"/>
                </a:solidFill>
              </a:rPr>
              <a:t>H</a:t>
            </a:r>
            <a:r>
              <a:rPr lang="es-ES" sz="1500" dirty="0"/>
              <a:t>: </a:t>
            </a:r>
            <a:r>
              <a:rPr lang="es-ES" sz="1500" dirty="0" smtClean="0"/>
              <a:t>Se </a:t>
            </a:r>
            <a:r>
              <a:rPr lang="es-ES" sz="1500" dirty="0"/>
              <a:t>informaron casos de contratos a Honorarios con fecha de término anterior al cierre del trimestre</a:t>
            </a:r>
            <a:r>
              <a:rPr lang="es-ES" sz="1500" dirty="0" smtClean="0"/>
              <a:t>. ESTAMENTO</a:t>
            </a:r>
            <a:r>
              <a:rPr lang="es-ES" sz="1500" dirty="0"/>
              <a:t>: se informaron datos de JORNAL y HONORARIO, valores que no corresponde según </a:t>
            </a:r>
            <a:r>
              <a:rPr lang="es-ES" sz="1500" dirty="0" err="1"/>
              <a:t>Dipres</a:t>
            </a:r>
            <a:r>
              <a:rPr lang="es-ES" sz="1500" dirty="0"/>
              <a:t>, este dato es extraído de Hoja de Vida </a:t>
            </a:r>
            <a:r>
              <a:rPr lang="es-ES" sz="1500" dirty="0" smtClean="0">
                <a:sym typeface="Wingdings" panose="05000000000000000000" pitchFamily="2" charset="2"/>
              </a:rPr>
              <a:t></a:t>
            </a:r>
            <a:r>
              <a:rPr lang="es-ES" sz="1500" dirty="0" smtClean="0"/>
              <a:t> </a:t>
            </a:r>
            <a:r>
              <a:rPr lang="es-ES" sz="1500" dirty="0"/>
              <a:t>Dato Contractual </a:t>
            </a:r>
            <a:r>
              <a:rPr lang="es-ES" sz="1500" dirty="0" smtClean="0">
                <a:sym typeface="Wingdings" panose="05000000000000000000" pitchFamily="2" charset="2"/>
              </a:rPr>
              <a:t></a:t>
            </a:r>
            <a:r>
              <a:rPr lang="es-ES" sz="1500" dirty="0" smtClean="0"/>
              <a:t> </a:t>
            </a:r>
            <a:r>
              <a:rPr lang="es-ES" sz="1500" dirty="0"/>
              <a:t>Planta</a:t>
            </a:r>
            <a:r>
              <a:rPr lang="es-ES" sz="1500" dirty="0" smtClean="0"/>
              <a:t>.  </a:t>
            </a:r>
            <a:r>
              <a:rPr lang="es-ES" sz="1600" dirty="0" smtClean="0"/>
              <a:t>RENTA</a:t>
            </a:r>
            <a:r>
              <a:rPr lang="es-ES" sz="1600" dirty="0"/>
              <a:t>: se informaron valores en “0” sin justificación, se puede justificar si corresponde el valor.  Revisar y en el caso de ser efectivamente “0” certificar que el valor está correcto</a:t>
            </a:r>
            <a:r>
              <a:rPr lang="es-ES" sz="1600" dirty="0" smtClean="0"/>
              <a:t>.</a:t>
            </a:r>
          </a:p>
          <a:p>
            <a:r>
              <a:rPr lang="es-ES" sz="1500" b="1" dirty="0" smtClean="0">
                <a:solidFill>
                  <a:srgbClr val="FF0000"/>
                </a:solidFill>
              </a:rPr>
              <a:t>MATRIZ </a:t>
            </a:r>
            <a:r>
              <a:rPr lang="es-ES" sz="1500" b="1" dirty="0">
                <a:solidFill>
                  <a:srgbClr val="FF0000"/>
                </a:solidFill>
              </a:rPr>
              <a:t>C</a:t>
            </a:r>
            <a:r>
              <a:rPr lang="es-ES" sz="1500" b="1" dirty="0"/>
              <a:t>: </a:t>
            </a:r>
            <a:r>
              <a:rPr lang="es-ES" sz="1500" dirty="0" smtClean="0"/>
              <a:t>Se </a:t>
            </a:r>
            <a:r>
              <a:rPr lang="es-ES" sz="1500" dirty="0"/>
              <a:t>reflejan registros en la Matriz D (Dotación Vigente) y en la Matriz C (Ceses de funciones) por lo que se deduce que son registros de funcionarios con cambio en su situación contractual, lo que no corresponde informar</a:t>
            </a:r>
            <a:r>
              <a:rPr lang="es-ES" sz="1500" dirty="0" smtClean="0"/>
              <a:t>. (Definición). RENTA</a:t>
            </a:r>
            <a:r>
              <a:rPr lang="es-ES" sz="1500" dirty="0"/>
              <a:t>: valores en 0 (cero) o valores superiores a 8 millones.  </a:t>
            </a:r>
            <a:r>
              <a:rPr lang="es-ES" sz="1500" dirty="0" smtClean="0"/>
              <a:t>CAUSAL_ALEJAMIENTO</a:t>
            </a:r>
            <a:r>
              <a:rPr lang="es-ES" sz="1500" dirty="0"/>
              <a:t>: código “100” No corresponde ya que es “No ha cesado” en SIRH, por lo que se debe eliminar del archivo.</a:t>
            </a:r>
            <a:endParaRPr lang="es-CL" sz="1500" dirty="0"/>
          </a:p>
          <a:p>
            <a:endParaRPr lang="es-ES" sz="1500" b="1" dirty="0" smtClean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656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64474" y="548680"/>
            <a:ext cx="8439974" cy="5184576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sz="3500" b="1" dirty="0" smtClean="0"/>
              <a:t>Mesa de Trabajo 2014 - 2015</a:t>
            </a:r>
          </a:p>
          <a:p>
            <a:pPr marL="0" indent="0" algn="ctr">
              <a:buNone/>
            </a:pPr>
            <a:endParaRPr lang="es-ES_tradnl" sz="2800" b="1" dirty="0" smtClean="0"/>
          </a:p>
          <a:p>
            <a:r>
              <a:rPr lang="es-ES" sz="2600" b="1" dirty="0" smtClean="0"/>
              <a:t>Revisión todas las matrices v/s instructivos v/s SIRH</a:t>
            </a:r>
          </a:p>
          <a:p>
            <a:r>
              <a:rPr lang="es-ES" sz="2600" b="1" dirty="0" smtClean="0"/>
              <a:t>Sub-Equipo por Matriz</a:t>
            </a:r>
          </a:p>
          <a:p>
            <a:r>
              <a:rPr lang="es-ES" sz="2600" b="1" dirty="0" smtClean="0"/>
              <a:t>Formato vía video conferencia y reuniones presenciales</a:t>
            </a:r>
          </a:p>
          <a:p>
            <a:r>
              <a:rPr lang="es-ES" sz="2600" b="1" dirty="0" smtClean="0"/>
              <a:t>Producto “Documento de Mejoras DIPRES 2014 – 2015”</a:t>
            </a:r>
          </a:p>
          <a:p>
            <a:r>
              <a:rPr lang="es-ES" sz="2600" b="1" dirty="0" smtClean="0"/>
              <a:t>Horas de desarrollo comprometidas</a:t>
            </a:r>
          </a:p>
          <a:p>
            <a:r>
              <a:rPr lang="es-ES" sz="2600" b="1" dirty="0" smtClean="0"/>
              <a:t>Servicios Piloto</a:t>
            </a:r>
          </a:p>
          <a:p>
            <a:endParaRPr lang="es-ES" sz="2600" b="1" dirty="0" smtClean="0"/>
          </a:p>
          <a:p>
            <a:r>
              <a:rPr lang="es-ES" sz="2600" b="1" dirty="0" smtClean="0"/>
              <a:t>Responsables </a:t>
            </a:r>
            <a:r>
              <a:rPr lang="es-ES" sz="2600" b="1" dirty="0" err="1" smtClean="0"/>
              <a:t>Minsal</a:t>
            </a:r>
            <a:r>
              <a:rPr lang="es-ES" sz="2600" b="1" dirty="0" smtClean="0"/>
              <a:t> : </a:t>
            </a:r>
            <a:r>
              <a:rPr lang="es-ES" sz="2500" b="1" dirty="0" smtClean="0"/>
              <a:t>Viviana Vallejos y Cristian Vásquez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330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dirty="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 Gracias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7259</TotalTime>
  <Words>288</Words>
  <Application>Microsoft Office PowerPoint</Application>
  <PresentationFormat>Presentación en pantalla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Plantilla_powerpoint_Basica</vt:lpstr>
      <vt:lpstr>1_Office Theme</vt:lpstr>
      <vt:lpstr>2_Office Theme</vt:lpstr>
      <vt:lpstr>  Informes de dotación DIPRES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Viviana Vallejos Hernandez</cp:lastModifiedBy>
  <cp:revision>638</cp:revision>
  <cp:lastPrinted>2014-08-05T16:13:25Z</cp:lastPrinted>
  <dcterms:created xsi:type="dcterms:W3CDTF">2011-08-11T16:09:22Z</dcterms:created>
  <dcterms:modified xsi:type="dcterms:W3CDTF">2014-08-05T19:49:26Z</dcterms:modified>
</cp:coreProperties>
</file>