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3" r:id="rId2"/>
    <p:sldMasterId id="2147483665" r:id="rId3"/>
  </p:sldMasterIdLst>
  <p:notesMasterIdLst>
    <p:notesMasterId r:id="rId11"/>
  </p:notesMasterIdLst>
  <p:sldIdLst>
    <p:sldId id="256" r:id="rId4"/>
    <p:sldId id="498" r:id="rId5"/>
    <p:sldId id="499" r:id="rId6"/>
    <p:sldId id="500" r:id="rId7"/>
    <p:sldId id="501" r:id="rId8"/>
    <p:sldId id="502" r:id="rId9"/>
    <p:sldId id="261" r:id="rId10"/>
  </p:sldIdLst>
  <p:sldSz cx="9144000" cy="6858000" type="screen4x3"/>
  <p:notesSz cx="7004050" cy="92900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FE454A"/>
    <a:srgbClr val="E10202"/>
    <a:srgbClr val="EF4144"/>
    <a:srgbClr val="005FA1"/>
    <a:srgbClr val="808080"/>
    <a:srgbClr val="E17068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6" autoAdjust="0"/>
    <p:restoredTop sz="94660"/>
  </p:normalViewPr>
  <p:slideViewPr>
    <p:cSldViewPr snapToObjects="1">
      <p:cViewPr>
        <p:scale>
          <a:sx n="110" d="100"/>
          <a:sy n="110" d="100"/>
        </p:scale>
        <p:origin x="-16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4581" cy="464503"/>
          </a:xfrm>
          <a:prstGeom prst="rect">
            <a:avLst/>
          </a:prstGeom>
        </p:spPr>
        <p:txBody>
          <a:bodyPr vert="horz" wrap="square" lIns="93098" tIns="46549" rIns="93098" bIns="4654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947" y="0"/>
            <a:ext cx="3034581" cy="464503"/>
          </a:xfrm>
          <a:prstGeom prst="rect">
            <a:avLst/>
          </a:prstGeom>
        </p:spPr>
        <p:txBody>
          <a:bodyPr vert="horz" wrap="square" lIns="93098" tIns="46549" rIns="93098" bIns="4654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7D63976-A09B-422C-A76C-A01BE3815175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1850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098" tIns="46549" rIns="93098" bIns="4654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412774"/>
            <a:ext cx="5603240" cy="4180523"/>
          </a:xfrm>
          <a:prstGeom prst="rect">
            <a:avLst/>
          </a:prstGeom>
        </p:spPr>
        <p:txBody>
          <a:bodyPr vert="horz" wrap="square" lIns="93098" tIns="46549" rIns="93098" bIns="4654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4010"/>
            <a:ext cx="3034581" cy="464503"/>
          </a:xfrm>
          <a:prstGeom prst="rect">
            <a:avLst/>
          </a:prstGeom>
        </p:spPr>
        <p:txBody>
          <a:bodyPr vert="horz" wrap="square" lIns="93098" tIns="46549" rIns="93098" bIns="4654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947" y="8824010"/>
            <a:ext cx="3034581" cy="464503"/>
          </a:xfrm>
          <a:prstGeom prst="rect">
            <a:avLst/>
          </a:prstGeom>
        </p:spPr>
        <p:txBody>
          <a:bodyPr vert="horz" wrap="square" lIns="93098" tIns="46549" rIns="93098" bIns="4654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A800EAF-4BAA-453B-98A6-187E5279776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10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7772400" cy="9366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en-US" noProof="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6400800" cy="6096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en-US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5AB218A-779F-486A-8BEF-148446971BE1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5D42F40-AAB0-401F-B444-4E702479583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4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B5E11-DAB0-45F3-9BEB-8042C3C9EEC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4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4F6EC-8602-47F4-AEB0-D5F5BADDE33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7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6FE9A-E077-4CC1-9183-A207121B275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89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426CB-57D0-4114-A9B7-7E7AD09032D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95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A781D-29CF-481A-B7DE-7FA34DDC212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06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754BC-FAFF-4629-A3DD-A4E569239AD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61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1280A6D-5FA6-4DA1-AE9E-8BAAB5A04BC8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EEB2360-A8A8-4F41-BE4A-6BC1488DD57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56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51A24DE-D7BF-4556-B709-1B287146C799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D6E269A-998F-4917-8B64-372EFFF92D8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244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4ABA10E-B8AB-4F1D-AA81-7225E868F8BD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F4399C8-D329-4D86-A8E9-422F3DEA1BC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35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438B022-9BD3-4FFF-9340-0167748AD88F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2ED710F-8E1C-4513-B9CF-EED0DD6DC46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8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21F77E6-8D50-4732-8B81-2AFAD801D413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CE12556-4148-4081-8C56-725EFC387BB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196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8057F0B-2FC4-4459-A3E4-6401789B7BCA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326A1B6-8B65-466F-89DC-77BC3275014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94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97C419A-2933-4B76-A218-79AE9302CDAA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2B1B1DF-A937-4D71-99CA-DB61749BB6B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659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BEDBFCE-EA55-4C53-9972-E978F9CD2C54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8E5B5B9A-CB4E-4AAB-9C0B-1400320D0C5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39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5EBC88E-9F3C-412E-A983-11ACAB55CDC3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631AF69-BD00-4601-B240-5540408CF56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496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6986A30-703B-454A-9214-B23D28EC7DCF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2C6D476-2B7E-45B0-8D45-16CD1356CCE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048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72B9522-F513-4AEA-AF32-5C1F1E2EFA29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305750C4-F171-46CB-9352-D9BFA60053B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299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3C52848-4789-47AA-8E19-F87615EE1E0B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E1BCA49-6978-48A3-80B6-86EF399FE5B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2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56C8D90-695F-4F07-BF43-2DB4A6CC68D2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C3903A3-59A1-404F-85C6-CE1DA9CEA75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5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A8E33E3-4768-4D39-AA22-C47D3C7920EA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D632F70-ACF5-4D2D-9415-3FC996E4147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92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B663A8B-0AA2-4E7D-8C35-B56A7BF3072A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22457-18E4-4177-AB1C-5F1030D59C1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7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DF85D-5B2A-4F24-B2AD-B5E686F0AED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8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77038DC-CAE8-4D8E-ACB8-7A0B6ABBB6FB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9DBC8-D655-4549-BABC-35A95D1304F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51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C468BF1-1A91-4B83-8D33-617626A4660F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5DF2A-571F-4E07-9F43-EC2DC3F1D11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78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E0FED0A-06F2-4A34-9FAB-1736C9DC29E1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A9142-EFA1-4873-A206-C1A00773C81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06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4"/>
          <p:cNvSpPr>
            <a:spLocks noChangeArrowheads="1"/>
          </p:cNvSpPr>
          <p:nvPr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27" name="Rectangle 65"/>
          <p:cNvSpPr>
            <a:spLocks noChangeArrowheads="1"/>
          </p:cNvSpPr>
          <p:nvPr/>
        </p:nvSpPr>
        <p:spPr bwMode="auto">
          <a:xfrm>
            <a:off x="1566863" y="3333750"/>
            <a:ext cx="1260475" cy="352425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3452813"/>
            <a:ext cx="10318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70"/>
          <p:cNvSpPr>
            <a:spLocks noChangeArrowheads="1"/>
          </p:cNvSpPr>
          <p:nvPr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1" name="Rectangle 71"/>
          <p:cNvSpPr>
            <a:spLocks noChangeArrowheads="1"/>
          </p:cNvSpPr>
          <p:nvPr/>
        </p:nvSpPr>
        <p:spPr bwMode="auto">
          <a:xfrm>
            <a:off x="1566863" y="0"/>
            <a:ext cx="1260475" cy="13716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211" r:id="rId1"/>
    <p:sldLayoutId id="2147485212" r:id="rId2"/>
    <p:sldLayoutId id="2147485213" r:id="rId3"/>
    <p:sldLayoutId id="2147485214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text styles</a:t>
            </a:r>
          </a:p>
          <a:p>
            <a:pPr lvl="1"/>
            <a:r>
              <a:rPr lang="en-US" altLang="es-CL" smtClean="0"/>
              <a:t>Second level</a:t>
            </a:r>
          </a:p>
          <a:p>
            <a:pPr lvl="2"/>
            <a:r>
              <a:rPr lang="en-US" altLang="es-CL" smtClean="0"/>
              <a:t>Third level</a:t>
            </a:r>
          </a:p>
          <a:p>
            <a:pPr lvl="3"/>
            <a:r>
              <a:rPr lang="en-US" altLang="es-CL" smtClean="0"/>
              <a:t>Fourth level</a:t>
            </a:r>
          </a:p>
          <a:p>
            <a:pPr lvl="4"/>
            <a:r>
              <a:rPr lang="en-US" altLang="es-CL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219688A-813F-4858-99CD-952BBEBDE35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7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15" r:id="rId1"/>
    <p:sldLayoutId id="2147485216" r:id="rId2"/>
    <p:sldLayoutId id="2147485217" r:id="rId3"/>
    <p:sldLayoutId id="2147485218" r:id="rId4"/>
    <p:sldLayoutId id="2147485219" r:id="rId5"/>
    <p:sldLayoutId id="2147485220" r:id="rId6"/>
    <p:sldLayoutId id="2147485221" r:id="rId7"/>
    <p:sldLayoutId id="2147485222" r:id="rId8"/>
    <p:sldLayoutId id="2147485223" r:id="rId9"/>
    <p:sldLayoutId id="2147485224" r:id="rId10"/>
    <p:sldLayoutId id="2147485225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3075" name="Rectangle 13"/>
          <p:cNvSpPr>
            <a:spLocks noChangeArrowheads="1"/>
          </p:cNvSpPr>
          <p:nvPr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3076" name="Group 11"/>
          <p:cNvGrpSpPr>
            <a:grpSpLocks/>
          </p:cNvGrpSpPr>
          <p:nvPr/>
        </p:nvGrpSpPr>
        <p:grpSpPr bwMode="auto">
          <a:xfrm>
            <a:off x="7153275" y="2058988"/>
            <a:ext cx="1990725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3081" name="Picture 1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" name="Picture 1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1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7" name="Rectangle 12"/>
          <p:cNvSpPr>
            <a:spLocks noChangeArrowheads="1"/>
          </p:cNvSpPr>
          <p:nvPr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26" r:id="rId1"/>
    <p:sldLayoutId id="2147485227" r:id="rId2"/>
    <p:sldLayoutId id="2147485228" r:id="rId3"/>
    <p:sldLayoutId id="2147485229" r:id="rId4"/>
    <p:sldLayoutId id="2147485230" r:id="rId5"/>
    <p:sldLayoutId id="2147485231" r:id="rId6"/>
    <p:sldLayoutId id="2147485232" r:id="rId7"/>
    <p:sldLayoutId id="2147485233" r:id="rId8"/>
    <p:sldLayoutId id="2147485234" r:id="rId9"/>
    <p:sldLayoutId id="2147485235" r:id="rId10"/>
    <p:sldLayoutId id="2147485236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ctrTitle"/>
          </p:nvPr>
        </p:nvSpPr>
        <p:spPr bwMode="auto">
          <a:xfrm>
            <a:off x="653996" y="1412776"/>
            <a:ext cx="8146678" cy="12241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base">
              <a:spcAft>
                <a:spcPct val="0"/>
              </a:spcAft>
            </a:pPr>
            <a:r>
              <a:rPr lang="es-ES_tradnl" altLang="es-CL" sz="1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 </a:t>
            </a:r>
            <a:r>
              <a:rPr lang="es-ES_tradnl" altLang="es-CL" sz="1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/>
            </a:r>
            <a:br>
              <a:rPr lang="es-ES_tradnl" altLang="es-CL" sz="1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r>
              <a:rPr lang="es-ES_tradnl" altLang="es-CL" sz="45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Informes de dotación</a:t>
            </a:r>
            <a:br>
              <a:rPr lang="es-ES_tradnl" altLang="es-CL" sz="45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r>
              <a:rPr lang="es-ES_tradnl" altLang="es-CL" sz="45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DIPRES</a:t>
            </a:r>
          </a:p>
        </p:txBody>
      </p:sp>
      <p:sp>
        <p:nvSpPr>
          <p:cNvPr id="30723" name="6 CuadroTexto"/>
          <p:cNvSpPr txBox="1">
            <a:spLocks noChangeArrowheads="1"/>
          </p:cNvSpPr>
          <p:nvPr/>
        </p:nvSpPr>
        <p:spPr bwMode="auto">
          <a:xfrm>
            <a:off x="3284538" y="5373216"/>
            <a:ext cx="585946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/>
            <a:r>
              <a:rPr lang="es-ES_tradnl" altLang="es-CL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  <a:t>Departamento de Planificación y Control</a:t>
            </a:r>
          </a:p>
          <a:p>
            <a:pPr algn="ctr" eaLnBrk="1" hangingPunct="1"/>
            <a:r>
              <a:rPr lang="es-ES_tradnl" altLang="es-CL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  <a:t>Unidad de Gestión de la Información en RHS</a:t>
            </a:r>
            <a:endParaRPr lang="es-CL" altLang="es-CL" sz="1400" b="1" dirty="0" smtClean="0"/>
          </a:p>
          <a:p>
            <a:pPr lvl="1" algn="ctr" eaLnBrk="1" hangingPunct="1"/>
            <a:r>
              <a:rPr lang="es-CL" altLang="es-CL" sz="1400" b="1" dirty="0" smtClean="0"/>
              <a:t>AGOSTO DE </a:t>
            </a:r>
            <a:r>
              <a:rPr lang="es-CL" altLang="es-CL" sz="1400" b="1" dirty="0"/>
              <a:t>2014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52400" y="332656"/>
            <a:ext cx="8177213" cy="5671269"/>
          </a:xfrm>
        </p:spPr>
        <p:txBody>
          <a:bodyPr/>
          <a:lstStyle/>
          <a:p>
            <a:pPr marL="0" indent="0" algn="ctr">
              <a:buNone/>
            </a:pPr>
            <a:r>
              <a:rPr lang="es-ES_tradnl" b="1" dirty="0" smtClean="0"/>
              <a:t>Mejoras realizadas en diciembre 2013</a:t>
            </a:r>
          </a:p>
          <a:p>
            <a:endParaRPr lang="es-CL" sz="1500" dirty="0" smtClean="0"/>
          </a:p>
          <a:p>
            <a:r>
              <a:rPr lang="es-CL" sz="1500" dirty="0" smtClean="0"/>
              <a:t>Se </a:t>
            </a:r>
            <a:r>
              <a:rPr lang="es-CL" sz="1500" dirty="0"/>
              <a:t>elimina la opción de menú “Proceso Archivos Hacienda Segunda Etapa” </a:t>
            </a:r>
            <a:r>
              <a:rPr lang="es-CL" sz="1500" dirty="0" smtClean="0"/>
              <a:t>y se </a:t>
            </a:r>
            <a:r>
              <a:rPr lang="es-CL" sz="1500" dirty="0"/>
              <a:t>traslada su funcionalidad a la opción “Proceso Generación de Archivo </a:t>
            </a:r>
            <a:r>
              <a:rPr lang="es-CL" sz="1500" dirty="0" smtClean="0"/>
              <a:t>de Hacienda”.</a:t>
            </a:r>
          </a:p>
          <a:p>
            <a:endParaRPr lang="es-CL" sz="1500" dirty="0" smtClean="0">
              <a:solidFill>
                <a:srgbClr val="FF0000"/>
              </a:solidFill>
            </a:endParaRPr>
          </a:p>
          <a:p>
            <a:r>
              <a:rPr lang="es-CL" sz="1500" dirty="0" smtClean="0">
                <a:solidFill>
                  <a:srgbClr val="FF0000"/>
                </a:solidFill>
              </a:rPr>
              <a:t>Matriz D</a:t>
            </a:r>
            <a:r>
              <a:rPr lang="es-CL" sz="1500" dirty="0" smtClean="0"/>
              <a:t>, incluye a los </a:t>
            </a:r>
            <a:r>
              <a:rPr lang="es-CL" sz="1500" dirty="0"/>
              <a:t>funcionarios a Honorarios Asimilados a </a:t>
            </a:r>
            <a:r>
              <a:rPr lang="es-CL" sz="1500" dirty="0" smtClean="0"/>
              <a:t>Grado.  Campo ANTIG_SERV , se </a:t>
            </a:r>
            <a:r>
              <a:rPr lang="es-CL" sz="1500" dirty="0"/>
              <a:t>modifica el cálculo, incluyendo todos los contratos en </a:t>
            </a:r>
            <a:r>
              <a:rPr lang="es-CL" sz="1500" dirty="0" smtClean="0"/>
              <a:t>el Servicio</a:t>
            </a:r>
            <a:r>
              <a:rPr lang="es-CL" sz="1500" dirty="0"/>
              <a:t>, sin importar la Calidad Jurídica y con un margen </a:t>
            </a:r>
            <a:r>
              <a:rPr lang="es-CL" sz="1500" dirty="0" smtClean="0"/>
              <a:t>de tolerancia </a:t>
            </a:r>
            <a:r>
              <a:rPr lang="es-CL" sz="1500" dirty="0"/>
              <a:t>de cinco días de laguna entre un contrato y otro</a:t>
            </a:r>
            <a:r>
              <a:rPr lang="es-CL" sz="1500" dirty="0" smtClean="0"/>
              <a:t>. </a:t>
            </a:r>
            <a:r>
              <a:rPr lang="es-CL" sz="1600" dirty="0" smtClean="0"/>
              <a:t>Se </a:t>
            </a:r>
            <a:r>
              <a:rPr lang="es-CL" sz="1600" dirty="0"/>
              <a:t>agrega el campo ANTIG_CJ, </a:t>
            </a:r>
            <a:r>
              <a:rPr lang="es-CL" sz="1600" dirty="0" smtClean="0"/>
              <a:t>se </a:t>
            </a:r>
            <a:r>
              <a:rPr lang="es-CL" sz="1600" dirty="0"/>
              <a:t>calculan los años continuos a la fecha de corte, en la </a:t>
            </a:r>
            <a:r>
              <a:rPr lang="es-CL" sz="1600" dirty="0" smtClean="0"/>
              <a:t>calidad jurídica informada en el corte.</a:t>
            </a:r>
          </a:p>
          <a:p>
            <a:endParaRPr lang="es-CL" sz="1600" dirty="0" smtClean="0"/>
          </a:p>
          <a:p>
            <a:r>
              <a:rPr lang="es-CL" sz="1600" dirty="0" smtClean="0">
                <a:solidFill>
                  <a:srgbClr val="FF0000"/>
                </a:solidFill>
              </a:rPr>
              <a:t>Matriz H</a:t>
            </a:r>
            <a:r>
              <a:rPr lang="es-CL" sz="1600" dirty="0" smtClean="0"/>
              <a:t>, Campo ESTAMENTO para </a:t>
            </a:r>
            <a:r>
              <a:rPr lang="es-CL" sz="1600" dirty="0"/>
              <a:t>Ley Afecto 4, se asigna la Planta, de Datos </a:t>
            </a:r>
            <a:r>
              <a:rPr lang="es-CL" sz="1600" dirty="0" smtClean="0"/>
              <a:t>Contractuales, según tabla, Campo RENTA se </a:t>
            </a:r>
            <a:r>
              <a:rPr lang="es-CL" sz="1600" dirty="0"/>
              <a:t>extrae el último pago realizado, desde el módulo </a:t>
            </a:r>
            <a:r>
              <a:rPr lang="es-CL" sz="1600" dirty="0" smtClean="0"/>
              <a:t>de Honorarios</a:t>
            </a:r>
            <a:r>
              <a:rPr lang="es-CL" sz="1600" dirty="0"/>
              <a:t>, opción Mantiene Pago Honorarios, campo </a:t>
            </a:r>
            <a:r>
              <a:rPr lang="es-CL" sz="1600" dirty="0" smtClean="0"/>
              <a:t>Monto Bruto </a:t>
            </a:r>
            <a:r>
              <a:rPr lang="es-CL" sz="1600" dirty="0"/>
              <a:t>Mensual, con situación “Pagado</a:t>
            </a:r>
            <a:r>
              <a:rPr lang="es-CL" sz="1600" dirty="0" smtClean="0"/>
              <a:t>”.</a:t>
            </a:r>
          </a:p>
          <a:p>
            <a:endParaRPr lang="es-CL" sz="1600" dirty="0" smtClean="0"/>
          </a:p>
          <a:p>
            <a:r>
              <a:rPr lang="es-CL" sz="1600" dirty="0">
                <a:solidFill>
                  <a:srgbClr val="FF0000"/>
                </a:solidFill>
              </a:rPr>
              <a:t>Matriz </a:t>
            </a:r>
            <a:r>
              <a:rPr lang="es-CL" sz="1600" dirty="0" smtClean="0">
                <a:solidFill>
                  <a:srgbClr val="FF0000"/>
                </a:solidFill>
              </a:rPr>
              <a:t>C</a:t>
            </a:r>
            <a:r>
              <a:rPr lang="es-CL" sz="1600" dirty="0" smtClean="0">
                <a:solidFill>
                  <a:schemeClr val="tx1"/>
                </a:solidFill>
              </a:rPr>
              <a:t>,</a:t>
            </a:r>
            <a:r>
              <a:rPr lang="es-CL" sz="1600" dirty="0" smtClean="0"/>
              <a:t> Para </a:t>
            </a:r>
            <a:r>
              <a:rPr lang="es-CL" sz="1600" dirty="0"/>
              <a:t>el primer corte del año, se informan los contratos que no </a:t>
            </a:r>
            <a:r>
              <a:rPr lang="es-CL" sz="1600" dirty="0" smtClean="0"/>
              <a:t>fueron renovados </a:t>
            </a:r>
            <a:r>
              <a:rPr lang="es-CL" sz="1600" dirty="0"/>
              <a:t>para el año de </a:t>
            </a:r>
            <a:r>
              <a:rPr lang="es-CL" sz="1600" dirty="0" err="1" smtClean="0"/>
              <a:t>proceso,Campo</a:t>
            </a:r>
            <a:r>
              <a:rPr lang="es-CL" sz="1600" dirty="0" smtClean="0"/>
              <a:t> RENTA, se </a:t>
            </a:r>
            <a:r>
              <a:rPr lang="es-CL" sz="1600" dirty="0"/>
              <a:t>extrae el último pago realizado, desde el módulo </a:t>
            </a:r>
            <a:r>
              <a:rPr lang="es-CL" sz="1600" dirty="0" smtClean="0"/>
              <a:t>de Honorarios</a:t>
            </a:r>
            <a:r>
              <a:rPr lang="es-CL" sz="1600" dirty="0"/>
              <a:t>, opción Mantiene Pago Honorarios, campo </a:t>
            </a:r>
            <a:r>
              <a:rPr lang="es-CL" sz="1600" dirty="0" smtClean="0"/>
              <a:t>Monto bruto </a:t>
            </a:r>
            <a:r>
              <a:rPr lang="es-CL" sz="1600" dirty="0"/>
              <a:t>mensual, con situación “Pagado”.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6148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006" y="2061369"/>
            <a:ext cx="3048000" cy="2286000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257175"/>
            <a:ext cx="7486029" cy="5999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345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006" y="2061369"/>
            <a:ext cx="3048000" cy="2286000"/>
          </a:xfr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08720"/>
            <a:ext cx="8256145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889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64474" y="332656"/>
            <a:ext cx="8177213" cy="6192688"/>
          </a:xfrm>
        </p:spPr>
        <p:txBody>
          <a:bodyPr/>
          <a:lstStyle/>
          <a:p>
            <a:pPr marL="0" indent="0" algn="ctr">
              <a:buNone/>
            </a:pPr>
            <a:r>
              <a:rPr lang="es-ES_tradnl" sz="1600" b="1" dirty="0" smtClean="0"/>
              <a:t>Observaciones Generales</a:t>
            </a:r>
          </a:p>
          <a:p>
            <a:pPr marL="0" indent="0" algn="ctr">
              <a:buNone/>
            </a:pPr>
            <a:endParaRPr lang="es-ES_tradnl" sz="1600" b="1" dirty="0" smtClean="0"/>
          </a:p>
          <a:p>
            <a:r>
              <a:rPr lang="es-ES" sz="1500" b="1" dirty="0" smtClean="0">
                <a:solidFill>
                  <a:srgbClr val="FF0000"/>
                </a:solidFill>
              </a:rPr>
              <a:t>MATRIZ </a:t>
            </a:r>
            <a:r>
              <a:rPr lang="es-ES" sz="1500" b="1" dirty="0">
                <a:solidFill>
                  <a:srgbClr val="FF0000"/>
                </a:solidFill>
              </a:rPr>
              <a:t>D</a:t>
            </a:r>
            <a:r>
              <a:rPr lang="es-ES" sz="1500" dirty="0"/>
              <a:t>: </a:t>
            </a:r>
            <a:r>
              <a:rPr lang="es-ES" sz="1500" dirty="0" smtClean="0"/>
              <a:t>FECH_NAC</a:t>
            </a:r>
            <a:r>
              <a:rPr lang="es-ES" sz="1500" dirty="0"/>
              <a:t>: ausencia de información y/o fechas inconsistentes (fechas al 1900, fechas del año en curso, etc</a:t>
            </a:r>
            <a:r>
              <a:rPr lang="es-ES" sz="1500" dirty="0" smtClean="0"/>
              <a:t>.) SEXO</a:t>
            </a:r>
            <a:r>
              <a:rPr lang="es-ES" sz="1500" dirty="0"/>
              <a:t>: nombres femeninos como “H” y viceversa o información “X”.</a:t>
            </a:r>
            <a:endParaRPr lang="es-CL" sz="1500" dirty="0"/>
          </a:p>
          <a:p>
            <a:pPr lvl="0"/>
            <a:r>
              <a:rPr lang="es-ES" sz="1500" dirty="0"/>
              <a:t>REGION: código “99999” no existe, si el personal se encuentra en el extranjero el código es “99900</a:t>
            </a:r>
            <a:r>
              <a:rPr lang="es-ES" sz="1500" dirty="0" smtClean="0"/>
              <a:t>”. GRADO</a:t>
            </a:r>
            <a:r>
              <a:rPr lang="es-ES" sz="1500" dirty="0"/>
              <a:t>: </a:t>
            </a:r>
            <a:r>
              <a:rPr lang="es-CL" sz="1500" dirty="0"/>
              <a:t>NIV1-NIV3, informar como I-III </a:t>
            </a:r>
            <a:r>
              <a:rPr lang="es-CL" sz="1500" dirty="0" smtClean="0"/>
              <a:t>respectivamente. ESTAMENTO</a:t>
            </a:r>
            <a:r>
              <a:rPr lang="es-CL" sz="1500" dirty="0"/>
              <a:t>: CRS Maipú y Cordillera informa “PERSONAL MÉDICO” sin grado y/o con grados que no corresponden a la escala de Experimentales</a:t>
            </a:r>
            <a:r>
              <a:rPr lang="es-CL" sz="1500" dirty="0" smtClean="0"/>
              <a:t>. INICIO_NOM</a:t>
            </a:r>
            <a:r>
              <a:rPr lang="es-CL" sz="1500" dirty="0"/>
              <a:t>: se ha registrado información con fecha menor a la de INGRESO_SERV.</a:t>
            </a:r>
          </a:p>
          <a:p>
            <a:r>
              <a:rPr lang="es-ES" sz="1500" b="1" dirty="0" smtClean="0">
                <a:solidFill>
                  <a:srgbClr val="FF0000"/>
                </a:solidFill>
              </a:rPr>
              <a:t>MATRIZ S</a:t>
            </a:r>
            <a:r>
              <a:rPr lang="es-ES" sz="1500" b="1" dirty="0" smtClean="0"/>
              <a:t>: </a:t>
            </a:r>
            <a:r>
              <a:rPr lang="es-ES" sz="1500" dirty="0" smtClean="0"/>
              <a:t>Campos </a:t>
            </a:r>
            <a:r>
              <a:rPr lang="es-ES" sz="1500" dirty="0"/>
              <a:t>RUN_TIT y DV_TIT sin información.  Esto se debe principalmente a que los cargos que se utilizan como suplente o reemplazo muchas veces están vacantes, por lo tanto no tienen un “dueño de silla” original.  </a:t>
            </a:r>
            <a:r>
              <a:rPr lang="es-ES" sz="1500" dirty="0" smtClean="0"/>
              <a:t>Campo </a:t>
            </a:r>
            <a:r>
              <a:rPr lang="es-ES" sz="1500" dirty="0"/>
              <a:t>CAUSAL en blanco.  Esta información es extraída de SIRH según la homologación realizada en el 2011, por lo tanto si este campo aparece en blanco puede tener dos causales: que la causa SIRH no tiene información o que la suplencia o reemplazo no tiene la causal identificada en el sistema.</a:t>
            </a:r>
            <a:endParaRPr lang="es-CL" sz="1500" dirty="0"/>
          </a:p>
          <a:p>
            <a:r>
              <a:rPr lang="es-ES" sz="1500" b="1" dirty="0" smtClean="0">
                <a:solidFill>
                  <a:srgbClr val="FF0000"/>
                </a:solidFill>
              </a:rPr>
              <a:t>MATRIZ </a:t>
            </a:r>
            <a:r>
              <a:rPr lang="es-ES" sz="1500" b="1" dirty="0">
                <a:solidFill>
                  <a:srgbClr val="FF0000"/>
                </a:solidFill>
              </a:rPr>
              <a:t>H</a:t>
            </a:r>
            <a:r>
              <a:rPr lang="es-ES" sz="1500" dirty="0"/>
              <a:t>: </a:t>
            </a:r>
            <a:r>
              <a:rPr lang="es-ES" sz="1500" dirty="0" smtClean="0"/>
              <a:t>Se </a:t>
            </a:r>
            <a:r>
              <a:rPr lang="es-ES" sz="1500" dirty="0"/>
              <a:t>informaron casos de contratos a Honorarios con fecha de término anterior al cierre del trimestre</a:t>
            </a:r>
            <a:r>
              <a:rPr lang="es-ES" sz="1500" dirty="0" smtClean="0"/>
              <a:t>. ESTAMENTO</a:t>
            </a:r>
            <a:r>
              <a:rPr lang="es-ES" sz="1500" dirty="0"/>
              <a:t>: se informaron datos de JORNAL y HONORARIO, valores que no corresponde según </a:t>
            </a:r>
            <a:r>
              <a:rPr lang="es-ES" sz="1500" dirty="0" err="1"/>
              <a:t>Dipres</a:t>
            </a:r>
            <a:r>
              <a:rPr lang="es-ES" sz="1500" dirty="0"/>
              <a:t>, este dato es extraído de Hoja de Vida </a:t>
            </a:r>
            <a:r>
              <a:rPr lang="es-ES" sz="1500" dirty="0" smtClean="0">
                <a:sym typeface="Wingdings" panose="05000000000000000000" pitchFamily="2" charset="2"/>
              </a:rPr>
              <a:t></a:t>
            </a:r>
            <a:r>
              <a:rPr lang="es-ES" sz="1500" dirty="0" smtClean="0"/>
              <a:t> </a:t>
            </a:r>
            <a:r>
              <a:rPr lang="es-ES" sz="1500" dirty="0"/>
              <a:t>Dato Contractual </a:t>
            </a:r>
            <a:r>
              <a:rPr lang="es-ES" sz="1500" dirty="0" smtClean="0">
                <a:sym typeface="Wingdings" panose="05000000000000000000" pitchFamily="2" charset="2"/>
              </a:rPr>
              <a:t></a:t>
            </a:r>
            <a:r>
              <a:rPr lang="es-ES" sz="1500" dirty="0" smtClean="0"/>
              <a:t> </a:t>
            </a:r>
            <a:r>
              <a:rPr lang="es-ES" sz="1500" dirty="0"/>
              <a:t>Planta</a:t>
            </a:r>
            <a:r>
              <a:rPr lang="es-ES" sz="1500" dirty="0" smtClean="0"/>
              <a:t>.  </a:t>
            </a:r>
            <a:r>
              <a:rPr lang="es-ES" sz="1600" dirty="0" smtClean="0"/>
              <a:t>RENTA</a:t>
            </a:r>
            <a:r>
              <a:rPr lang="es-ES" sz="1600" dirty="0"/>
              <a:t>: se informaron valores en “0” sin justificación, se puede justificar si corresponde el valor.  Revisar y en el caso de ser efectivamente “0” certificar que el valor está correcto</a:t>
            </a:r>
            <a:r>
              <a:rPr lang="es-ES" sz="1600" dirty="0" smtClean="0"/>
              <a:t>.</a:t>
            </a:r>
          </a:p>
          <a:p>
            <a:r>
              <a:rPr lang="es-ES" sz="1500" b="1" dirty="0" smtClean="0">
                <a:solidFill>
                  <a:srgbClr val="FF0000"/>
                </a:solidFill>
              </a:rPr>
              <a:t>MATRIZ </a:t>
            </a:r>
            <a:r>
              <a:rPr lang="es-ES" sz="1500" b="1" dirty="0">
                <a:solidFill>
                  <a:srgbClr val="FF0000"/>
                </a:solidFill>
              </a:rPr>
              <a:t>C</a:t>
            </a:r>
            <a:r>
              <a:rPr lang="es-ES" sz="1500" b="1" dirty="0"/>
              <a:t>: </a:t>
            </a:r>
            <a:r>
              <a:rPr lang="es-ES" sz="1500" dirty="0" smtClean="0"/>
              <a:t>Se </a:t>
            </a:r>
            <a:r>
              <a:rPr lang="es-ES" sz="1500" dirty="0"/>
              <a:t>reflejan registros en la Matriz D (Dotación Vigente) y en la Matriz C (Ceses de funciones) por lo que se deduce que son registros de funcionarios con cambio en su situación contractual, lo que no corresponde informar</a:t>
            </a:r>
            <a:r>
              <a:rPr lang="es-ES" sz="1500" dirty="0" smtClean="0"/>
              <a:t>. (Definición). RENTA</a:t>
            </a:r>
            <a:r>
              <a:rPr lang="es-ES" sz="1500" dirty="0"/>
              <a:t>: valores en 0 (cero) o valores superiores a 8 millones.  </a:t>
            </a:r>
            <a:r>
              <a:rPr lang="es-ES" sz="1500" dirty="0" smtClean="0"/>
              <a:t>CAUSAL_ALEJAMIENTO</a:t>
            </a:r>
            <a:r>
              <a:rPr lang="es-ES" sz="1500" dirty="0"/>
              <a:t>: código “100” No corresponde ya que es “No ha cesado” en SIRH, por lo que se debe eliminar del archivo.</a:t>
            </a:r>
            <a:endParaRPr lang="es-CL" sz="1500" dirty="0"/>
          </a:p>
          <a:p>
            <a:endParaRPr lang="es-ES" sz="1500" b="1" dirty="0" smtClean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6561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64474" y="548680"/>
            <a:ext cx="8439974" cy="5184576"/>
          </a:xfrm>
        </p:spPr>
        <p:txBody>
          <a:bodyPr/>
          <a:lstStyle/>
          <a:p>
            <a:pPr marL="0" indent="0" algn="ctr">
              <a:buNone/>
            </a:pPr>
            <a:r>
              <a:rPr lang="es-ES_tradnl" sz="3500" b="1" dirty="0" smtClean="0"/>
              <a:t>Mesa de Trabajo 2014 - 2015</a:t>
            </a:r>
          </a:p>
          <a:p>
            <a:pPr marL="0" indent="0" algn="ctr">
              <a:buNone/>
            </a:pPr>
            <a:endParaRPr lang="es-ES_tradnl" sz="2800" b="1" dirty="0" smtClean="0"/>
          </a:p>
          <a:p>
            <a:r>
              <a:rPr lang="es-ES" sz="2600" b="1" dirty="0" smtClean="0"/>
              <a:t>Revisión todas las matrices v/s instructivos v/s SIRH</a:t>
            </a:r>
          </a:p>
          <a:p>
            <a:r>
              <a:rPr lang="es-ES" sz="2600" b="1" dirty="0" smtClean="0"/>
              <a:t>Sub-Equipo por Matriz</a:t>
            </a:r>
          </a:p>
          <a:p>
            <a:r>
              <a:rPr lang="es-ES" sz="2600" b="1" dirty="0" smtClean="0"/>
              <a:t>Formato vía video conferencia y reuniones presenciales</a:t>
            </a:r>
          </a:p>
          <a:p>
            <a:r>
              <a:rPr lang="es-ES" sz="2600" b="1" dirty="0" smtClean="0"/>
              <a:t>Producto “Documento de Mejoras DIPRES 2014 – 2015”</a:t>
            </a:r>
          </a:p>
          <a:p>
            <a:r>
              <a:rPr lang="es-ES" sz="2600" b="1" dirty="0" smtClean="0"/>
              <a:t>Horas de desarrollo comprometidas</a:t>
            </a:r>
          </a:p>
          <a:p>
            <a:r>
              <a:rPr lang="es-ES" sz="2600" b="1" dirty="0" smtClean="0"/>
              <a:t>Servicios Piloto</a:t>
            </a:r>
          </a:p>
          <a:p>
            <a:endParaRPr lang="es-ES" sz="2600" b="1" dirty="0" smtClean="0"/>
          </a:p>
          <a:p>
            <a:r>
              <a:rPr lang="es-ES" sz="2600" b="1" dirty="0" smtClean="0"/>
              <a:t>Responsables </a:t>
            </a:r>
            <a:r>
              <a:rPr lang="es-ES" sz="2600" b="1" dirty="0" err="1" smtClean="0"/>
              <a:t>Minsal</a:t>
            </a:r>
            <a:r>
              <a:rPr lang="es-ES" sz="2600" b="1" dirty="0" smtClean="0"/>
              <a:t> : </a:t>
            </a:r>
            <a:r>
              <a:rPr lang="es-ES" sz="2500" b="1" dirty="0" smtClean="0"/>
              <a:t>Viviana Vallejos y Cristian Vásquez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1330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3"/>
          <p:cNvSpPr>
            <a:spLocks noGrp="1"/>
          </p:cNvSpPr>
          <p:nvPr>
            <p:ph type="ctrTitle"/>
          </p:nvPr>
        </p:nvSpPr>
        <p:spPr>
          <a:xfrm>
            <a:off x="685800" y="233997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s-CL" sz="9200" dirty="0" smtClean="0">
                <a:solidFill>
                  <a:schemeClr val="bg1"/>
                </a:solidFill>
                <a:latin typeface="Verdana" pitchFamily="34" charset="0"/>
                <a:ea typeface="ヒラギノ角ゴ Pro W3"/>
                <a:cs typeface="Verdana" pitchFamily="34" charset="0"/>
              </a:rPr>
              <a:t> Gracias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_powerpoint_Basic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Plantilla_powerpoint_Basica</Template>
  <TotalTime>7259</TotalTime>
  <Words>288</Words>
  <Application>Microsoft Office PowerPoint</Application>
  <PresentationFormat>Presentación en pantalla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Plantilla_powerpoint_Basica</vt:lpstr>
      <vt:lpstr>1_Office Theme</vt:lpstr>
      <vt:lpstr>2_Office Theme</vt:lpstr>
      <vt:lpstr>  Informes de dotación DIPRES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Gracias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 de La Florida</dc:title>
  <dc:creator>Jazna Mimica</dc:creator>
  <cp:lastModifiedBy>Viviana Vallejos Hernandez</cp:lastModifiedBy>
  <cp:revision>638</cp:revision>
  <cp:lastPrinted>2014-08-05T16:13:25Z</cp:lastPrinted>
  <dcterms:created xsi:type="dcterms:W3CDTF">2011-08-11T16:09:22Z</dcterms:created>
  <dcterms:modified xsi:type="dcterms:W3CDTF">2014-08-05T19:49:26Z</dcterms:modified>
</cp:coreProperties>
</file>