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53"/>
  </p:notesMasterIdLst>
  <p:handoutMasterIdLst>
    <p:handoutMasterId r:id="rId54"/>
  </p:handoutMasterIdLst>
  <p:sldIdLst>
    <p:sldId id="260" r:id="rId2"/>
    <p:sldId id="320" r:id="rId3"/>
    <p:sldId id="393" r:id="rId4"/>
    <p:sldId id="465" r:id="rId5"/>
    <p:sldId id="408" r:id="rId6"/>
    <p:sldId id="417" r:id="rId7"/>
    <p:sldId id="418" r:id="rId8"/>
    <p:sldId id="420" r:id="rId9"/>
    <p:sldId id="422" r:id="rId10"/>
    <p:sldId id="450" r:id="rId11"/>
    <p:sldId id="463" r:id="rId12"/>
    <p:sldId id="466" r:id="rId13"/>
    <p:sldId id="419" r:id="rId14"/>
    <p:sldId id="447" r:id="rId15"/>
    <p:sldId id="467" r:id="rId16"/>
    <p:sldId id="421" r:id="rId17"/>
    <p:sldId id="468" r:id="rId18"/>
    <p:sldId id="451" r:id="rId19"/>
    <p:sldId id="452" r:id="rId20"/>
    <p:sldId id="469" r:id="rId21"/>
    <p:sldId id="424" r:id="rId22"/>
    <p:sldId id="423" r:id="rId23"/>
    <p:sldId id="425" r:id="rId24"/>
    <p:sldId id="449" r:id="rId25"/>
    <p:sldId id="426" r:id="rId26"/>
    <p:sldId id="432" r:id="rId27"/>
    <p:sldId id="427" r:id="rId28"/>
    <p:sldId id="431" r:id="rId29"/>
    <p:sldId id="470" r:id="rId30"/>
    <p:sldId id="428" r:id="rId31"/>
    <p:sldId id="429" r:id="rId32"/>
    <p:sldId id="433" r:id="rId33"/>
    <p:sldId id="430" r:id="rId34"/>
    <p:sldId id="434" r:id="rId35"/>
    <p:sldId id="436" r:id="rId36"/>
    <p:sldId id="435" r:id="rId37"/>
    <p:sldId id="471" r:id="rId38"/>
    <p:sldId id="437" r:id="rId39"/>
    <p:sldId id="438" r:id="rId40"/>
    <p:sldId id="439" r:id="rId41"/>
    <p:sldId id="440" r:id="rId42"/>
    <p:sldId id="441" r:id="rId43"/>
    <p:sldId id="442" r:id="rId44"/>
    <p:sldId id="443" r:id="rId45"/>
    <p:sldId id="444" r:id="rId46"/>
    <p:sldId id="445" r:id="rId47"/>
    <p:sldId id="446" r:id="rId48"/>
    <p:sldId id="448" r:id="rId49"/>
    <p:sldId id="461" r:id="rId50"/>
    <p:sldId id="462" r:id="rId51"/>
    <p:sldId id="328" r:id="rId52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orient="horz" pos="1208">
          <p15:clr>
            <a:srgbClr val="A4A3A4"/>
          </p15:clr>
        </p15:guide>
        <p15:guide id="3" orient="horz" pos="4111">
          <p15:clr>
            <a:srgbClr val="A4A3A4"/>
          </p15:clr>
        </p15:guide>
        <p15:guide id="4" pos="294">
          <p15:clr>
            <a:srgbClr val="A4A3A4"/>
          </p15:clr>
        </p15:guide>
        <p15:guide id="5" pos="385">
          <p15:clr>
            <a:srgbClr val="A4A3A4"/>
          </p15:clr>
        </p15:guide>
        <p15:guide id="6" pos="50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DDDDD"/>
    <a:srgbClr val="5F5F5F"/>
    <a:srgbClr val="F8F8F8"/>
    <a:srgbClr val="808080"/>
    <a:srgbClr val="080808"/>
    <a:srgbClr val="B8B9BB"/>
    <a:srgbClr val="868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8" autoAdjust="0"/>
    <p:restoredTop sz="86861" autoAdjust="0"/>
  </p:normalViewPr>
  <p:slideViewPr>
    <p:cSldViewPr snapToGrid="0">
      <p:cViewPr varScale="1">
        <p:scale>
          <a:sx n="71" d="100"/>
          <a:sy n="71" d="100"/>
        </p:scale>
        <p:origin x="1536" y="66"/>
      </p:cViewPr>
      <p:guideLst>
        <p:guide orient="horz" pos="210"/>
        <p:guide orient="horz" pos="1208"/>
        <p:guide orient="horz" pos="4111"/>
        <p:guide pos="294"/>
        <p:guide pos="385"/>
        <p:guide pos="50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08"/>
    </p:cViewPr>
  </p:sorterViewPr>
  <p:notesViewPr>
    <p:cSldViewPr snapToGrid="0"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9589A7F5-8609-4E18-872F-9CB856C007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B0DEFB7E-0713-4C31-8F32-F83613E648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50852DB4-71E1-422C-93F2-B17ACFBA3BD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858CB708-7281-4FB4-87C8-BB60EA78E30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77D4F6EA-85D4-419C-8CCC-07FBE75C579F}" type="slidenum">
              <a:rPr lang="es-ES_tradnl" altLang="es-CL"/>
              <a:pPr>
                <a:defRPr/>
              </a:pPr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4063777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FE5919E3-1B2E-46AE-B05E-AD1F9579BD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6847FC42-A3F5-4C46-A6F8-DF99D797AE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xmlns="" id="{DC355F99-2C88-475B-A1BD-0BFACF60DC4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xmlns="" id="{F663DFD1-9CC6-4308-8722-3EACFDFE92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xmlns="" id="{FC1831E5-CBF4-4A98-BCCD-525B5AD062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6BF8C389-90AA-49B2-9E72-4CCFAECD98D2}" type="slidenum">
              <a:rPr lang="es-ES_tradnl" altLang="es-CL"/>
              <a:pPr>
                <a:defRPr/>
              </a:pPr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460077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Para apoyar la base de la conformación del escalafón de mérito, describiremos las distintas opciones que poseen los módulos SIRH.</a:t>
            </a:r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06690C-1CF9-4B54-A051-9117E549BEEC}" type="slidenum">
              <a:rPr lang="es-ES_tradnl" altLang="es-CL" smtClean="0"/>
              <a:pPr/>
              <a:t>3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1542167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2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072FF4-D8EE-4042-8AA1-DFD2ECDBD49A}" type="slidenum">
              <a:rPr lang="es-ES_tradnl" altLang="es-CL" smtClean="0"/>
              <a:pPr/>
              <a:t>12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1907413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01C169-B820-4447-80A2-304A356BB737}" type="slidenum">
              <a:rPr lang="es-ES_tradnl" altLang="es-CL" smtClean="0"/>
              <a:pPr/>
              <a:t>13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2781018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A69E55-1C69-4EC5-9135-64D5653F572D}" type="slidenum">
              <a:rPr lang="es-ES_tradnl" altLang="es-CL" smtClean="0"/>
              <a:pPr/>
              <a:t>14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3459405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E3F0DB9-B960-4930-8E6D-94D48318043B}" type="slidenum">
              <a:rPr lang="es-ES_tradnl" altLang="es-CL" smtClean="0"/>
              <a:pPr/>
              <a:t>15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3020080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Permite revisar y cumplir con las tres últimas calificaciones ingresadas, de acuerdo al requerimiento del DFL.</a:t>
            </a:r>
          </a:p>
        </p:txBody>
      </p:sp>
      <p:sp>
        <p:nvSpPr>
          <p:cNvPr id="3482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97B620-AC7C-4F29-AE9A-92456A9B6EEE}" type="slidenum">
              <a:rPr lang="es-ES_tradnl" altLang="es-CL" smtClean="0"/>
              <a:pPr/>
              <a:t>16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607343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6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317DC1-B0C8-43E8-B1DA-6E4A3DBD11A4}" type="slidenum">
              <a:rPr lang="es-ES_tradnl" altLang="es-CL" smtClean="0"/>
              <a:pPr/>
              <a:t>17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4228762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 pueden ingresar modificar y eliminar los factores ponderados individualmente.</a:t>
            </a:r>
          </a:p>
        </p:txBody>
      </p:sp>
      <p:sp>
        <p:nvSpPr>
          <p:cNvPr id="3891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75CDA85-2BB2-4BB9-BFDF-02FDAE569038}" type="slidenum">
              <a:rPr lang="es-ES_tradnl" altLang="es-CL" smtClean="0"/>
              <a:pPr/>
              <a:t>18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3959783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También es posible realizar la carga masiva de éstos factores, mediante un archivo plano. </a:t>
            </a:r>
          </a:p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Para solicitar le formato o apoyo se debe contactar con MA SIRH.</a:t>
            </a:r>
          </a:p>
        </p:txBody>
      </p:sp>
      <p:sp>
        <p:nvSpPr>
          <p:cNvPr id="4096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64B3A3-966C-4A17-B422-DDA63CF61BCF}" type="slidenum">
              <a:rPr lang="es-ES_tradnl" altLang="es-CL" smtClean="0"/>
              <a:pPr/>
              <a:t>19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2833717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301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226269-B5FD-4981-8F3B-26A0DE83B70E}" type="slidenum">
              <a:rPr lang="es-ES_tradnl" altLang="es-CL" smtClean="0"/>
              <a:pPr/>
              <a:t>20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844013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Este es el proceso de escalafón que los organismos trabajan año a año desde el 2007 en adelante, se puede ejecutar todas las veces que sea necesario.</a:t>
            </a:r>
            <a:b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6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5AAAC4-274C-4585-87D3-F6F461E5F23B}" type="slidenum">
              <a:rPr lang="es-ES_tradnl" altLang="es-CL" smtClean="0"/>
              <a:pPr/>
              <a:t>21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2752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C7B51-0D83-44C1-849E-8ADD9A61C468}" type="slidenum">
              <a:rPr lang="es-ES_tradnl" altLang="es-CL" smtClean="0"/>
              <a:pPr/>
              <a:t>4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157034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Emisión del Informes Escalafón.</a:t>
            </a:r>
          </a:p>
        </p:txBody>
      </p:sp>
      <p:sp>
        <p:nvSpPr>
          <p:cNvPr id="4710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F4EE8A-7BDD-468F-81CB-C2504C87D947}" type="slidenum">
              <a:rPr lang="es-ES_tradnl" altLang="es-CL" smtClean="0"/>
              <a:pPr/>
              <a:t>22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2661893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Informe preliminar, ya que aun el proceso anual no se ha cerrado.</a:t>
            </a:r>
            <a:b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El escalafón 2017, toma los datos al 31/12/2016.-</a:t>
            </a:r>
          </a:p>
        </p:txBody>
      </p:sp>
      <p:sp>
        <p:nvSpPr>
          <p:cNvPr id="4915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3C4EDEC-D206-407E-9493-27D3DD637C7F}" type="slidenum">
              <a:rPr lang="es-ES_tradnl" altLang="es-CL" smtClean="0"/>
              <a:pPr/>
              <a:t>23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20057463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altLang="es-MX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 habilitará la opción, para fijarlo en el ranking, solo para los empatados, SIRH solo provee la opción para desempata, ya que el criterio debe definirlo el organismo.</a:t>
            </a:r>
          </a:p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0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CC44CB-2ED4-4434-B968-94C2A3C482B1}" type="slidenum">
              <a:rPr lang="es-ES_tradnl" altLang="es-CL" smtClean="0"/>
              <a:pPr/>
              <a:t>24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845640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Una vez cerrado, no se podrá volver a conformar, por lo cual se recomienda cerrar solo cuando el escalafón correcto y no necesite mas modificaciones.</a:t>
            </a:r>
          </a:p>
        </p:txBody>
      </p:sp>
      <p:sp>
        <p:nvSpPr>
          <p:cNvPr id="5325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13E757-C882-4039-B3C0-1EE3768A6857}" type="slidenum">
              <a:rPr lang="es-ES_tradnl" altLang="es-CL" smtClean="0"/>
              <a:pPr/>
              <a:t>25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384964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Este ya es que Escalafón de Merito Oficial, y es un informe DEFINITIVO, ya que el cierre fue ejecutado.</a:t>
            </a:r>
          </a:p>
        </p:txBody>
      </p:sp>
      <p:sp>
        <p:nvSpPr>
          <p:cNvPr id="5530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22BC5FA-D3C8-447A-BA7A-32F7C005999A}" type="slidenum">
              <a:rPr lang="es-ES_tradnl" altLang="es-CL" smtClean="0"/>
              <a:pPr/>
              <a:t>26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4205227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Esta opción es la misma que la anterior, sin embargo solo se puede emitir el escalafón vigente una vez cerrado el escalafón oficial. EJ: </a:t>
            </a:r>
          </a:p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2017 / 0 Escalafón Oficial.-</a:t>
            </a:r>
            <a:b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2017 / 8 Escalafón Vigente al 31/08/2017.-</a:t>
            </a:r>
          </a:p>
        </p:txBody>
      </p:sp>
      <p:sp>
        <p:nvSpPr>
          <p:cNvPr id="5734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1DBAD3-9B77-4FD8-A5E7-F7FE61AE8FFB}" type="slidenum">
              <a:rPr lang="es-ES_tradnl" altLang="es-CL" smtClean="0"/>
              <a:pPr/>
              <a:t>27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2351018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El escalafón VIGENTE, siempre será un informe PRELIMINAR, debido a que considera los movimiento (ascensos, alejamientos y vacancias) del año en curso.</a:t>
            </a:r>
          </a:p>
        </p:txBody>
      </p:sp>
      <p:sp>
        <p:nvSpPr>
          <p:cNvPr id="5939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FD608B-BB82-424B-8440-EAFDD112B8F3}" type="slidenum">
              <a:rPr lang="es-ES_tradnl" altLang="es-CL" smtClean="0"/>
              <a:pPr/>
              <a:t>28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2972612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4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3D1F95-0CCF-4A3E-880C-DCE38D49464B}" type="slidenum">
              <a:rPr lang="es-ES_tradnl" altLang="es-CL" smtClean="0"/>
              <a:pPr/>
              <a:t>29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19501160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Este proceso puede ser ejecutado tantas veces sea necesario.</a:t>
            </a:r>
          </a:p>
        </p:txBody>
      </p:sp>
      <p:sp>
        <p:nvSpPr>
          <p:cNvPr id="6349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6131510-4439-4537-B2E4-76BD2DA3160E}" type="slidenum">
              <a:rPr lang="es-ES_tradnl" altLang="es-CL" smtClean="0"/>
              <a:pPr/>
              <a:t>30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2781984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Emisión del Listado de Directivos y Profesionales.</a:t>
            </a:r>
            <a:b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Listado es similar al Escalafón solo que para estas plantas no se llama escalafón, se le denominó Listado.</a:t>
            </a:r>
          </a:p>
        </p:txBody>
      </p:sp>
      <p:sp>
        <p:nvSpPr>
          <p:cNvPr id="6554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84C55E-78D4-4075-8023-34CAFE4B6225}" type="slidenum">
              <a:rPr lang="es-ES_tradnl" altLang="es-CL" smtClean="0"/>
              <a:pPr/>
              <a:t>31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4238145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Mantener las antigüedades e información contractual histórica del funcionario es clave para mantener actualizado la hoja de vida del funcionario, esta información se reflejará en Certificado de Relación de Servicio del funcionario.</a:t>
            </a:r>
          </a:p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9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21F5E1-9990-4FBC-B2B4-A7B834935E94}" type="slidenum">
              <a:rPr lang="es-ES_tradnl" altLang="es-CL" smtClean="0"/>
              <a:pPr/>
              <a:t>5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2242462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Listado de Directivos y Profesionales 2017, con datos al 31/12/2016, similar al escalafón de Tec, Adm Y Aux.</a:t>
            </a:r>
          </a:p>
        </p:txBody>
      </p:sp>
      <p:sp>
        <p:nvSpPr>
          <p:cNvPr id="6758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7D73CF-274C-4242-B9F8-ADFE30E05CD6}" type="slidenum">
              <a:rPr lang="es-ES_tradnl" altLang="es-CL" smtClean="0"/>
              <a:pPr/>
              <a:t>32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32047014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Una vez ejecutado este cierre no se podrá volver a ejecutar la confirmación del listado de directivos y profesionales.</a:t>
            </a:r>
          </a:p>
        </p:txBody>
      </p:sp>
      <p:sp>
        <p:nvSpPr>
          <p:cNvPr id="6963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F873EC-B28F-496B-885E-59F8F744FA26}" type="slidenum">
              <a:rPr lang="es-ES_tradnl" altLang="es-CL" smtClean="0"/>
              <a:pPr/>
              <a:t>33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3862073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Este es el Listados de Directivos y Profesionales OFICIAL, con datos al 31/12/2017, es un informe DEFINITVO, ya que el cierre ya fue ejecutado.</a:t>
            </a:r>
          </a:p>
        </p:txBody>
      </p:sp>
      <p:sp>
        <p:nvSpPr>
          <p:cNvPr id="7168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713CD8-CEAC-4AC7-B0F5-7C071C766F19}" type="slidenum">
              <a:rPr lang="es-ES_tradnl" altLang="es-CL" smtClean="0"/>
              <a:pPr/>
              <a:t>34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840371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El Listado de Directivos y Profesionales VIGENTE, solo se podrá emitir una vez cerrado el Listado de Dir y Prof. </a:t>
            </a:r>
            <a:r>
              <a:rPr lang="es-MX" altLang="es-MX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Oficial</a:t>
            </a:r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7373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8B0F2C-B2E4-45BE-9C51-60701BE8AF82}" type="slidenum">
              <a:rPr lang="es-ES_tradnl" altLang="es-CL" smtClean="0"/>
              <a:pPr/>
              <a:t>35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31322439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El listado VIGENTE, siempre será un informe PRELIMINAR, debido a que considera los movimiento (ascensos, alejamientos y vacancias) del año en curso</a:t>
            </a:r>
          </a:p>
        </p:txBody>
      </p:sp>
      <p:sp>
        <p:nvSpPr>
          <p:cNvPr id="7578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E4E35F-B8B0-4A1D-B25A-51EDECB61496}" type="slidenum">
              <a:rPr lang="es-ES_tradnl" altLang="es-CL" smtClean="0"/>
              <a:pPr/>
              <a:t>36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596988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2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9FBFFA-FD87-494F-9DE5-FF5A6BB46AD2}" type="slidenum">
              <a:rPr lang="es-ES_tradnl" altLang="es-CL" smtClean="0"/>
              <a:pPr/>
              <a:t>37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18444216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Otros Informes de apoyo.</a:t>
            </a:r>
          </a:p>
        </p:txBody>
      </p:sp>
      <p:sp>
        <p:nvSpPr>
          <p:cNvPr id="7987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BD23FF-B108-40AC-A79D-D9C1FC1EF888}" type="slidenum">
              <a:rPr lang="es-ES_tradnl" altLang="es-CL" smtClean="0"/>
              <a:pPr/>
              <a:t>38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34182574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2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A5FA90-0408-4163-8C28-FE2D596D44B3}" type="slidenum">
              <a:rPr lang="es-ES_tradnl" altLang="es-CL" smtClean="0"/>
              <a:pPr/>
              <a:t>39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5853734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Otros Informes de apoyo.</a:t>
            </a:r>
          </a:p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39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3A1531-DC18-4838-B1CB-F05302646124}" type="slidenum">
              <a:rPr lang="es-ES_tradnl" altLang="es-CL" smtClean="0"/>
              <a:pPr/>
              <a:t>40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22891220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602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7544F0-8194-41ED-9BE8-667ADF117A40}" type="slidenum">
              <a:rPr lang="es-ES_tradnl" altLang="es-CL" smtClean="0"/>
              <a:pPr/>
              <a:t>41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3049962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Certificado Relación de Servicio en modulo Autoconsulta, permite al funcionario auto-validar su antigüedad, en los tótems de los establecimientos. </a:t>
            </a:r>
            <a:r>
              <a:rPr lang="es-MX" altLang="es-MX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Esta opción solo es posible visualizarla por pantalla.</a:t>
            </a:r>
          </a:p>
        </p:txBody>
      </p:sp>
      <p:sp>
        <p:nvSpPr>
          <p:cNvPr id="1434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F7AA752-6629-481C-961D-718E1A98D09C}" type="slidenum">
              <a:rPr lang="es-ES_tradnl" altLang="es-CL" smtClean="0"/>
              <a:pPr/>
              <a:t>6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27190013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Otros Informes de apoyo.</a:t>
            </a:r>
          </a:p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806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8621F9-A5B4-4046-B060-C4D812E04E16}" type="slidenum">
              <a:rPr lang="es-ES_tradnl" altLang="es-CL" smtClean="0"/>
              <a:pPr/>
              <a:t>42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34169321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1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4C32DD-913A-4E19-8CE6-593047B46186}" type="slidenum">
              <a:rPr lang="es-ES_tradnl" altLang="es-CL" smtClean="0"/>
              <a:pPr/>
              <a:t>43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39202820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Otros Informes de apoyo.</a:t>
            </a:r>
          </a:p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16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F5D439-3EE4-4BEA-85FA-EA58072DB3FA}" type="slidenum">
              <a:rPr lang="es-ES_tradnl" altLang="es-CL" smtClean="0"/>
              <a:pPr/>
              <a:t>44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26182053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421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FC91D9-475B-431E-8A0F-57939085B0EA}" type="slidenum">
              <a:rPr lang="es-ES_tradnl" altLang="es-CL" smtClean="0"/>
              <a:pPr/>
              <a:t>45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9538079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Otros Informes de apoyo.</a:t>
            </a:r>
          </a:p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626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8CFF53-3857-48AC-92B4-6B4279958D20}" type="slidenum">
              <a:rPr lang="es-ES_tradnl" altLang="es-CL" smtClean="0"/>
              <a:pPr/>
              <a:t>46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32846449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830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2D0961-F169-4836-82AE-7CD30834C259}" type="slidenum">
              <a:rPr lang="es-ES_tradnl" altLang="es-CL" smtClean="0"/>
              <a:pPr/>
              <a:t>47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6240439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PILOTO, aun no está en producción.</a:t>
            </a:r>
            <a:b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Ultimo SLIDE, Despídase.</a:t>
            </a:r>
          </a:p>
        </p:txBody>
      </p:sp>
      <p:sp>
        <p:nvSpPr>
          <p:cNvPr id="10035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CD9B5D-1B7D-41E4-A418-05ED8AA0D65D}" type="slidenum">
              <a:rPr lang="es-ES_tradnl" altLang="es-CL" smtClean="0"/>
              <a:pPr/>
              <a:t>48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9709365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0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CC1D3E-A41D-4BB6-8673-C6BF8DFC90FE}" type="slidenum">
              <a:rPr lang="es-ES_tradnl" altLang="es-CL" smtClean="0"/>
              <a:pPr/>
              <a:t>49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34725714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445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D845E6-89B7-484E-BC2F-478198C7E1A4}" type="slidenum">
              <a:rPr lang="es-ES_tradnl" altLang="es-CL" smtClean="0"/>
              <a:pPr/>
              <a:t>50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323681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Certificado Relación de Servicio, en módulo Hoja de Vida, permite revisar la información histórica de cualquier funcionario.</a:t>
            </a:r>
          </a:p>
        </p:txBody>
      </p:sp>
      <p:sp>
        <p:nvSpPr>
          <p:cNvPr id="1638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01042D-A895-4198-860F-7191C167BA2C}" type="slidenum">
              <a:rPr lang="es-ES_tradnl" altLang="es-CL" smtClean="0"/>
              <a:pPr/>
              <a:t>7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4039102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Muestra del Informe</a:t>
            </a:r>
          </a:p>
        </p:txBody>
      </p:sp>
      <p:sp>
        <p:nvSpPr>
          <p:cNvPr id="1843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B803E8-0F0C-49B6-B2A2-28016EA731C1}" type="slidenum">
              <a:rPr lang="es-ES_tradnl" altLang="es-CL" smtClean="0"/>
              <a:pPr/>
              <a:t>8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110314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Esta opción emite un archivo plano que se puede exportar a Excel.</a:t>
            </a:r>
          </a:p>
        </p:txBody>
      </p:sp>
      <p:sp>
        <p:nvSpPr>
          <p:cNvPr id="2048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EC4BB68-AC86-4F3A-BE46-829F556049DA}" type="slidenum">
              <a:rPr lang="es-ES_tradnl" altLang="es-CL" smtClean="0"/>
              <a:pPr/>
              <a:t>9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4171578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 deben revisar la antigüedades y corregir, ya que éstas no son automáticas, éstas son digitadas y a solicitud del organismo se le suma 1 año, cada año, por lo cual, pueden contener errores.</a:t>
            </a:r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B31C7B-6913-4292-A2E2-48628E7991AB}" type="slidenum">
              <a:rPr lang="es-ES_tradnl" altLang="es-CL" smtClean="0"/>
              <a:pPr/>
              <a:t>10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3826108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altLang="es-MX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 deben revisar la antigüedades y corregir, ya que éstas no son automáticas, éstas son digitadas y a solicitud del organismo se le suma 1 año, cada año, por lo cual, pueden contener errores.</a:t>
            </a:r>
          </a:p>
        </p:txBody>
      </p:sp>
      <p:sp>
        <p:nvSpPr>
          <p:cNvPr id="2458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1031D3-6239-4D4B-9BAA-989C328697C6}" type="slidenum">
              <a:rPr lang="es-ES_tradnl" altLang="es-CL" smtClean="0"/>
              <a:pPr/>
              <a:t>11</a:t>
            </a:fld>
            <a:endParaRPr lang="es-ES_tradnl" altLang="es-CL" smtClean="0"/>
          </a:p>
        </p:txBody>
      </p:sp>
    </p:spTree>
    <p:extLst>
      <p:ext uri="{BB962C8B-B14F-4D97-AF65-F5344CB8AC3E}">
        <p14:creationId xmlns:p14="http://schemas.microsoft.com/office/powerpoint/2010/main" val="383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draF_ver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1700213"/>
            <a:ext cx="648335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NDRAlo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650875"/>
            <a:ext cx="205263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737D3B00-79D2-4CF9-B242-82339C970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584325"/>
            <a:ext cx="6019800" cy="4724400"/>
          </a:xfrm>
          <a:prstGeom prst="rect">
            <a:avLst/>
          </a:prstGeom>
          <a:solidFill>
            <a:srgbClr val="FFFFFF"/>
          </a:solidFill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ctr">
              <a:defRPr/>
            </a:pPr>
            <a:endParaRPr lang="en-US" altLang="es-CL" sz="2400" b="1" dirty="0">
              <a:solidFill>
                <a:schemeClr val="bg1"/>
              </a:solidFill>
            </a:endParaRPr>
          </a:p>
        </p:txBody>
      </p:sp>
      <p:sp>
        <p:nvSpPr>
          <p:cNvPr id="3655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2800" y="4392613"/>
            <a:ext cx="5703888" cy="1068387"/>
          </a:xfrm>
        </p:spPr>
        <p:txBody>
          <a:bodyPr anchor="b"/>
          <a:lstStyle>
            <a:lvl1pPr marL="0" indent="0">
              <a:lnSpc>
                <a:spcPts val="2000"/>
              </a:lnSpc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812800" y="2016125"/>
            <a:ext cx="5703888" cy="2276475"/>
          </a:xfrm>
        </p:spPr>
        <p:txBody>
          <a:bodyPr/>
          <a:lstStyle>
            <a:lvl1pPr>
              <a:lnSpc>
                <a:spcPts val="3700"/>
              </a:lnSpc>
              <a:defRPr sz="3500"/>
            </a:lvl1pPr>
          </a:lstStyle>
          <a:p>
            <a:r>
              <a:rPr lang="en-US"/>
              <a:t>HAGA CLIC PARA CAMBIAR EL ESTILO DEL TÍTULO 	</a:t>
            </a:r>
          </a:p>
        </p:txBody>
      </p:sp>
    </p:spTree>
    <p:extLst>
      <p:ext uri="{BB962C8B-B14F-4D97-AF65-F5344CB8AC3E}">
        <p14:creationId xmlns:p14="http://schemas.microsoft.com/office/powerpoint/2010/main" val="5438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8EC502F7-4E46-42BF-8B8A-68277C463C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92C3D-D5E0-4FDE-90A2-6652AE82308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20453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143625" y="536575"/>
            <a:ext cx="1884363" cy="60753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8950" y="536575"/>
            <a:ext cx="5502275" cy="607536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8EC502F7-4E46-42BF-8B8A-68277C463C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B3F34-4CEF-4FD5-904E-5B35F580B9A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57252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8EC502F7-4E46-42BF-8B8A-68277C463C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0E916-24F0-4E99-8C7E-D6C407E0231F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99726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8EC502F7-4E46-42BF-8B8A-68277C463C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AA5AE-ECFA-419B-BADA-CAD750BA7D76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045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8950" y="1916113"/>
            <a:ext cx="3692525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33875" y="1916113"/>
            <a:ext cx="3694113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8EC502F7-4E46-42BF-8B8A-68277C463C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AE7E-AD9D-4445-8927-883704281E26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52773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EC502F7-4E46-42BF-8B8A-68277C463C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64FA9-045C-4846-AF57-5D29A44B6E42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69475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8EC502F7-4E46-42BF-8B8A-68277C463C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00B9D-C060-461E-92D2-DEDDBFCDB10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63076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8EC502F7-4E46-42BF-8B8A-68277C463C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1982-E4D4-457B-AF8E-89D5A8464751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89245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8EC502F7-4E46-42BF-8B8A-68277C463C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9332B-742F-46BC-9965-3B344074E4BA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85606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8EC502F7-4E46-42BF-8B8A-68277C463C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67C73-0C1A-476B-A9C8-177D73884487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01816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536575"/>
            <a:ext cx="753903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8DF56CAF-44CF-4566-AE98-6B7A8B803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338" y="6378575"/>
            <a:ext cx="855662" cy="1793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>
              <a:defRPr/>
            </a:pPr>
            <a:endParaRPr lang="es-CL" altLang="es-CL" dirty="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06BD0A0A-0A1C-4AF3-AEB2-C317C5EB0BA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661026" y="3460750"/>
            <a:ext cx="5472112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>
              <a:defRPr/>
            </a:pPr>
            <a:r>
              <a:rPr lang="es-ES_tradnl" altLang="es-CL" sz="800" dirty="0"/>
              <a:t>REUNION INTERNA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8235950" y="298450"/>
            <a:ext cx="7938" cy="6259513"/>
          </a:xfrm>
          <a:prstGeom prst="line">
            <a:avLst/>
          </a:prstGeom>
          <a:noFill/>
          <a:ln w="9525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s-CL"/>
          </a:p>
        </p:txBody>
      </p:sp>
      <p:pic>
        <p:nvPicPr>
          <p:cNvPr id="1030" name="Picture 6" descr="INDRAlog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04800"/>
            <a:ext cx="7239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51" name="Rectangle 7">
            <a:extLst>
              <a:ext uri="{FF2B5EF4-FFF2-40B4-BE49-F238E27FC236}">
                <a16:creationId xmlns:a16="http://schemas.microsoft.com/office/drawing/2014/main" xmlns="" id="{8EC502F7-4E46-42BF-8B8A-68277C463C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0400" y="6354763"/>
            <a:ext cx="863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7BC79C-9617-4059-89D0-C95EE1C4A93A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916113"/>
            <a:ext cx="753903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 smtClean="0"/>
              <a:t>Haga clic para modificar el estilo de texto del patrón</a:t>
            </a:r>
          </a:p>
          <a:p>
            <a:pPr lvl="1"/>
            <a:r>
              <a:rPr lang="es-ES_tradnl" altLang="es-CL" smtClean="0"/>
              <a:t>Segundo nivel</a:t>
            </a:r>
          </a:p>
          <a:p>
            <a:pPr lvl="2"/>
            <a:r>
              <a:rPr lang="es-ES_tradnl" altLang="es-CL" smtClean="0"/>
              <a:t>Tercer nivel</a:t>
            </a:r>
          </a:p>
          <a:p>
            <a:pPr lvl="3"/>
            <a:r>
              <a:rPr lang="es-ES_tradnl" altLang="es-CL" smtClean="0"/>
              <a:t>Cuarto nivel</a:t>
            </a:r>
          </a:p>
          <a:p>
            <a:pPr lvl="4"/>
            <a:r>
              <a:rPr lang="es-ES_tradnl" altLang="es-CL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32" charset="-128"/>
        </a:defRPr>
      </a:lvl2pPr>
      <a:lvl3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32" charset="-128"/>
        </a:defRPr>
      </a:lvl3pPr>
      <a:lvl4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32" charset="-128"/>
        </a:defRPr>
      </a:lvl4pPr>
      <a:lvl5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32" charset="-128"/>
        </a:defRPr>
      </a:lvl5pPr>
      <a:lvl6pPr marL="4572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32" charset="-128"/>
        </a:defRPr>
      </a:lvl6pPr>
      <a:lvl7pPr marL="9144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32" charset="-128"/>
        </a:defRPr>
      </a:lvl7pPr>
      <a:lvl8pPr marL="13716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32" charset="-128"/>
        </a:defRPr>
      </a:lvl8pPr>
      <a:lvl9pPr marL="18288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32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4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1905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35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1524000" indent="-1873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 b="1">
          <a:solidFill>
            <a:schemeClr val="tx1"/>
          </a:solidFill>
          <a:latin typeface="+mn-lt"/>
        </a:defRPr>
      </a:lvl3pPr>
      <a:lvl4pPr marL="2100263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6670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5pPr>
      <a:lvl6pPr marL="31242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6pPr>
      <a:lvl7pPr marL="35814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7pPr>
      <a:lvl8pPr marL="40386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8pPr>
      <a:lvl9pPr marL="44958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altLang="es-CL" smtClean="0"/>
              <a:t> 	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s-CL" b="0" smtClean="0"/>
              <a:t>ENCASILLAMIENTO:</a:t>
            </a:r>
            <a:br>
              <a:rPr lang="es-ES" altLang="es-CL" b="0" smtClean="0"/>
            </a:br>
            <a:r>
              <a:rPr lang="es-ES" altLang="es-CL" b="0" smtClean="0"/>
              <a:t>Herramientas de Apoyo SIRH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839788" y="1712913"/>
            <a:ext cx="3887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CL"/>
              <a:t>Proyecto MINSAL-SIRH</a:t>
            </a:r>
          </a:p>
          <a:p>
            <a:pPr>
              <a:spcBef>
                <a:spcPct val="50000"/>
              </a:spcBef>
            </a:pPr>
            <a:endParaRPr lang="es-ES_tradnl" altLang="es-CL"/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439738"/>
            <a:ext cx="10969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Experiencia Calificada: Mantenedor de Antigüedad</a:t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0063F4-5A04-472C-A6C1-C7989BAEB3B0}" type="slidenum">
              <a:rPr lang="es-ES" altLang="es-CL" sz="800" smtClean="0">
                <a:solidFill>
                  <a:srgbClr val="FFFFFF"/>
                </a:solidFill>
              </a:rPr>
              <a:pPr/>
              <a:t>10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C8879604-2C93-4201-B28D-1DAFBD5E8EF7}"/>
              </a:ext>
            </a:extLst>
          </p:cNvPr>
          <p:cNvSpPr/>
          <p:nvPr/>
        </p:nvSpPr>
        <p:spPr>
          <a:xfrm>
            <a:off x="5735638" y="1379538"/>
            <a:ext cx="2233612" cy="230663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revisar y mantener la antigüedad del escalafón de los funcionarios.</a:t>
            </a:r>
          </a:p>
          <a:p>
            <a:pPr algn="ctr">
              <a:defRPr/>
            </a:pPr>
            <a:endParaRPr lang="es-CL" b="1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448594B0-BF02-419A-AA89-2E0FC8FA3D20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4956175"/>
          <a:ext cx="6096000" cy="176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16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6409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Plantas</a:t>
                      </a:r>
                    </a:p>
                    <a:p>
                      <a:endParaRPr lang="es-MX" sz="1800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Modulo Escalafón de Merito &gt; Mantenedor de Antigüedad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1523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62038"/>
            <a:ext cx="4948237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5791200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Experiencia Calificada: Antecedentes de Estudio</a:t>
            </a:r>
            <a:endParaRPr lang="es-CL" altLang="es-CL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D2974A-8E1B-4FE3-8ECB-F7A2609E8DDE}" type="slidenum">
              <a:rPr lang="es-ES" altLang="es-CL" sz="800" smtClean="0">
                <a:solidFill>
                  <a:srgbClr val="FFFFFF"/>
                </a:solidFill>
              </a:rPr>
              <a:pPr/>
              <a:t>11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316FD49E-866C-4B66-BAF4-A42405FE6E54}"/>
              </a:ext>
            </a:extLst>
          </p:cNvPr>
          <p:cNvSpPr/>
          <p:nvPr/>
        </p:nvSpPr>
        <p:spPr>
          <a:xfrm>
            <a:off x="5735638" y="1379538"/>
            <a:ext cx="2233612" cy="230663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revisar y mantener la información académica de los funcionarios.</a:t>
            </a:r>
          </a:p>
          <a:p>
            <a:pPr algn="ctr">
              <a:defRPr/>
            </a:pPr>
            <a:endParaRPr lang="es-CL" b="1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EC3D952E-36A2-4BE5-B458-3902FACBF5E3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4956175"/>
          <a:ext cx="6096000" cy="176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16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6409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Hoja de Vida</a:t>
                      </a:r>
                    </a:p>
                    <a:p>
                      <a:endParaRPr lang="es-MX" sz="1800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Hoja de Vi</a:t>
                      </a:r>
                      <a:r>
                        <a:rPr lang="es-MX" sz="1800" baseline="0" dirty="0"/>
                        <a:t>da &gt; </a:t>
                      </a:r>
                      <a:r>
                        <a:rPr lang="es-MX" sz="1800" dirty="0"/>
                        <a:t>Mantención datos de Personal &gt; Antecedentes de Estudio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3571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36638"/>
            <a:ext cx="4995862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5753100"/>
            <a:ext cx="866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2FB6E5-27FF-483C-BCDE-4DC8EC4FDE84}" type="slidenum">
              <a:rPr lang="es-ES" altLang="es-CL" sz="800" smtClean="0">
                <a:solidFill>
                  <a:srgbClr val="FFFFFF"/>
                </a:solidFill>
              </a:rPr>
              <a:pPr/>
              <a:t>12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25606" name="2 Título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de Apoyo SIRH para conformación del Escalafón.</a:t>
            </a:r>
            <a:endParaRPr lang="es-CL" altLang="es-MX" smtClean="0"/>
          </a:p>
        </p:txBody>
      </p:sp>
      <p:sp>
        <p:nvSpPr>
          <p:cNvPr id="9" name="1 Marcador de contenido">
            <a:extLst>
              <a:ext uri="{FF2B5EF4-FFF2-40B4-BE49-F238E27FC236}">
                <a16:creationId xmlns:a16="http://schemas.microsoft.com/office/drawing/2014/main" xmlns="" id="{486244AB-1FB6-4D1C-A599-53407BD3A38F}"/>
              </a:ext>
            </a:extLst>
          </p:cNvPr>
          <p:cNvSpPr txBox="1">
            <a:spLocks/>
          </p:cNvSpPr>
          <p:nvPr/>
        </p:nvSpPr>
        <p:spPr bwMode="auto">
          <a:xfrm>
            <a:off x="641350" y="2068513"/>
            <a:ext cx="753903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524000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3pPr>
            <a:lvl4pPr marL="2100263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667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31242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5814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40386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4958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CL" altLang="es-CL" sz="6000" kern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Candara" pitchFamily="34" charset="0"/>
              </a:rPr>
              <a:t>Capacitación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CL" altLang="es-CL" sz="6000" kern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Candara" pitchFamily="34" charset="0"/>
              </a:rPr>
              <a:t>Pertinente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CL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Capacitación Pertinente: Capacitaciones</a:t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E486FD-3201-43A5-9DFF-AF9F332EB044}" type="slidenum">
              <a:rPr lang="es-ES" altLang="es-CL" sz="800" smtClean="0">
                <a:solidFill>
                  <a:srgbClr val="FFFFFF"/>
                </a:solidFill>
              </a:rPr>
              <a:pPr/>
              <a:t>13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74FB715D-B361-437A-9DE3-111839999078}"/>
              </a:ext>
            </a:extLst>
          </p:cNvPr>
          <p:cNvSpPr/>
          <p:nvPr/>
        </p:nvSpPr>
        <p:spPr>
          <a:xfrm>
            <a:off x="5735638" y="1379538"/>
            <a:ext cx="2233612" cy="230663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revisar información histórica de las capacitaciones.</a:t>
            </a:r>
          </a:p>
          <a:p>
            <a:pPr algn="ctr">
              <a:defRPr/>
            </a:pPr>
            <a:endParaRPr lang="es-CL" b="1" dirty="0"/>
          </a:p>
          <a:p>
            <a:pPr algn="ctr">
              <a:defRPr/>
            </a:pPr>
            <a:r>
              <a:rPr lang="es-CL" b="1" dirty="0"/>
              <a:t>Esta opción </a:t>
            </a:r>
            <a:r>
              <a:rPr lang="es-MX" b="1" dirty="0"/>
              <a:t>permite la selección por rangos de fechas.</a:t>
            </a:r>
            <a:endParaRPr lang="es-CL" b="1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757373C5-4A61-4121-8DBE-84EF08968EBF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4956175"/>
          <a:ext cx="6096000" cy="176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16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6409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Capacitación</a:t>
                      </a:r>
                    </a:p>
                    <a:p>
                      <a:endParaRPr lang="es-MX" sz="1800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Exportador &gt;  Histórico de Capacitación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7667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057275"/>
            <a:ext cx="49244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5753100"/>
            <a:ext cx="866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Capacitación Pertinente: Capacitaciones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1B4E80-0F44-4F2A-81BA-D476E4D30CEC}" type="slidenum">
              <a:rPr lang="es-ES" altLang="es-CL" sz="800" smtClean="0">
                <a:solidFill>
                  <a:srgbClr val="FFFFFF"/>
                </a:solidFill>
              </a:rPr>
              <a:pPr/>
              <a:t>14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085B922-2507-40BB-B807-4B412E3C2C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9125" y="1211263"/>
            <a:ext cx="7408863" cy="227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98D91EA-60CC-4EC2-B40B-AA469502E78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9125" y="3905250"/>
            <a:ext cx="7408863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8B2ADE-F114-4829-9998-DDED7946B59C}" type="slidenum">
              <a:rPr lang="es-ES" altLang="es-CL" sz="800" smtClean="0">
                <a:solidFill>
                  <a:srgbClr val="FFFFFF"/>
                </a:solidFill>
              </a:rPr>
              <a:pPr/>
              <a:t>15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31750" name="2 Título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de Apoyo SIRH para conformación del Escalafón.</a:t>
            </a:r>
            <a:endParaRPr lang="es-CL" altLang="es-MX" smtClean="0"/>
          </a:p>
        </p:txBody>
      </p:sp>
      <p:sp>
        <p:nvSpPr>
          <p:cNvPr id="8" name="1 Marcador de contenido">
            <a:extLst>
              <a:ext uri="{FF2B5EF4-FFF2-40B4-BE49-F238E27FC236}">
                <a16:creationId xmlns:a16="http://schemas.microsoft.com/office/drawing/2014/main" xmlns="" id="{BC40A751-620B-44F4-B3C8-46CA82440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13" y="2238375"/>
            <a:ext cx="7539037" cy="407352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CL" altLang="es-CL" sz="6000" dirty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Candara" pitchFamily="34" charset="0"/>
              </a:rPr>
              <a:t>Evaluación del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CL" altLang="es-CL" sz="6000" dirty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Candara" pitchFamily="34" charset="0"/>
              </a:rPr>
              <a:t>desempeño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Evaluación de Desempeño: Calificaciones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436613D-DA4C-4DFC-9B9D-4ECC105B77D2}" type="slidenum">
              <a:rPr lang="es-ES" altLang="es-CL" sz="800" smtClean="0">
                <a:solidFill>
                  <a:srgbClr val="FFFFFF"/>
                </a:solidFill>
              </a:rPr>
              <a:pPr/>
              <a:t>16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A0B9B5AB-9DD7-4E09-BF50-FF9E27E6C7C0}"/>
              </a:ext>
            </a:extLst>
          </p:cNvPr>
          <p:cNvSpPr/>
          <p:nvPr/>
        </p:nvSpPr>
        <p:spPr>
          <a:xfrm>
            <a:off x="5735638" y="1379538"/>
            <a:ext cx="2233612" cy="230663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ingresar y consultar la información histórica de las calificaciones.</a:t>
            </a:r>
          </a:p>
          <a:p>
            <a:pPr algn="ctr">
              <a:defRPr/>
            </a:pPr>
            <a:endParaRPr lang="es-CL" b="1" dirty="0"/>
          </a:p>
          <a:p>
            <a:pPr algn="ctr">
              <a:defRPr/>
            </a:pPr>
            <a:r>
              <a:rPr lang="es-CL" b="1" dirty="0"/>
              <a:t>Y cumplir con las tres últimas calificaciones ingresadas.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56746D02-5345-433E-B959-0185FC1424F4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4956175"/>
          <a:ext cx="6096000" cy="176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16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6409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Plantas</a:t>
                      </a:r>
                    </a:p>
                    <a:p>
                      <a:endParaRPr lang="es-MX" sz="1800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Calificaciones</a:t>
                      </a:r>
                      <a:r>
                        <a:rPr lang="es-MX" sz="1800" baseline="0" dirty="0"/>
                        <a:t> &gt; Ingreso de Calificaciones Históricas &gt; Imprimir</a:t>
                      </a:r>
                      <a:endParaRPr lang="es-MX" sz="1800" dirty="0"/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3811" name="Image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7259" b="37975"/>
          <a:stretch>
            <a:fillRect/>
          </a:stretch>
        </p:blipFill>
        <p:spPr bwMode="auto">
          <a:xfrm>
            <a:off x="628650" y="1006475"/>
            <a:ext cx="49815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5753100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3E95C0-97E5-4F22-A0BA-AF03A1760CED}" type="slidenum">
              <a:rPr lang="es-ES" altLang="es-CL" sz="800" smtClean="0">
                <a:solidFill>
                  <a:srgbClr val="FFFFFF"/>
                </a:solidFill>
              </a:rPr>
              <a:pPr/>
              <a:t>17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35846" name="2 Título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de Apoyo SIRH para conformación del Escalafón.</a:t>
            </a:r>
            <a:endParaRPr lang="es-CL" altLang="es-MX" smtClean="0"/>
          </a:p>
        </p:txBody>
      </p:sp>
      <p:sp>
        <p:nvSpPr>
          <p:cNvPr id="9" name="1 Marcador de contenido">
            <a:extLst>
              <a:ext uri="{FF2B5EF4-FFF2-40B4-BE49-F238E27FC236}">
                <a16:creationId xmlns:a16="http://schemas.microsoft.com/office/drawing/2014/main" xmlns="" id="{35D7C3CF-BA8F-4818-80A4-463C4CD1F645}"/>
              </a:ext>
            </a:extLst>
          </p:cNvPr>
          <p:cNvSpPr txBox="1">
            <a:spLocks/>
          </p:cNvSpPr>
          <p:nvPr/>
        </p:nvSpPr>
        <p:spPr bwMode="auto">
          <a:xfrm>
            <a:off x="506413" y="2406650"/>
            <a:ext cx="7539037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524000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3pPr>
            <a:lvl4pPr marL="2100263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667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31242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5814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40386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4958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CL" altLang="es-CL" sz="60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Candara" pitchFamily="34" charset="0"/>
              </a:rPr>
              <a:t>Ingresos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CL" altLang="es-CL" sz="60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Candara" pitchFamily="34" charset="0"/>
              </a:rPr>
              <a:t>SIRH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CL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Mantenedor de Factores Ponderados</a:t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2E42AB-B816-4175-B360-5E1CB2F42364}" type="slidenum">
              <a:rPr lang="es-ES" altLang="es-CL" sz="800" smtClean="0">
                <a:solidFill>
                  <a:srgbClr val="FFFFFF"/>
                </a:solidFill>
              </a:rPr>
              <a:pPr/>
              <a:t>18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A04F1106-357D-40A0-AF73-FEA4A45BCA5A}"/>
              </a:ext>
            </a:extLst>
          </p:cNvPr>
          <p:cNvSpPr/>
          <p:nvPr/>
        </p:nvSpPr>
        <p:spPr>
          <a:xfrm>
            <a:off x="5735638" y="1379538"/>
            <a:ext cx="2233612" cy="230663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ingresar y consultar los Factores ponderados para la confirmación del escalafón de los funcionarios.</a:t>
            </a:r>
          </a:p>
          <a:p>
            <a:pPr algn="ctr">
              <a:defRPr/>
            </a:pPr>
            <a:endParaRPr lang="es-CL" b="1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4B91D514-962E-4D4D-B26C-03220D8FFFCD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4956175"/>
          <a:ext cx="6096000" cy="176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16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6409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Plantas</a:t>
                      </a:r>
                    </a:p>
                    <a:p>
                      <a:endParaRPr lang="es-MX" sz="1800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Modulo Escalafón de Merito &gt; Mantenedor de Factores</a:t>
                      </a:r>
                      <a:r>
                        <a:rPr lang="es-MX" sz="1800" baseline="0" dirty="0"/>
                        <a:t> Ponderados</a:t>
                      </a:r>
                      <a:endParaRPr lang="es-MX" sz="1800" dirty="0"/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7907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5791200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981075"/>
            <a:ext cx="50609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Carga de Factores Ponderados</a:t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059786-90D5-4A93-9243-BB0E2C20D476}" type="slidenum">
              <a:rPr lang="es-ES" altLang="es-CL" sz="800" smtClean="0">
                <a:solidFill>
                  <a:srgbClr val="FFFFFF"/>
                </a:solidFill>
              </a:rPr>
              <a:pPr/>
              <a:t>19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8BCE477E-4765-4A7B-AB5D-1DB0CA6D2520}"/>
              </a:ext>
            </a:extLst>
          </p:cNvPr>
          <p:cNvSpPr/>
          <p:nvPr/>
        </p:nvSpPr>
        <p:spPr>
          <a:xfrm>
            <a:off x="5735638" y="1379538"/>
            <a:ext cx="2233612" cy="230663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cargar masivamente los Factores ponderados para la confirmación del escalafón de los funcionarios.</a:t>
            </a:r>
          </a:p>
          <a:p>
            <a:pPr algn="ctr">
              <a:defRPr/>
            </a:pPr>
            <a:endParaRPr lang="es-CL" b="1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EF84EB99-75CF-465C-AF16-BA3E246A6386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4956175"/>
          <a:ext cx="6096000" cy="176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16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6409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Plantas</a:t>
                      </a:r>
                    </a:p>
                    <a:p>
                      <a:endParaRPr lang="es-MX" sz="1800" dirty="0"/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Modulo Escalafón de Merito &gt; Carga de Factores</a:t>
                      </a:r>
                      <a:r>
                        <a:rPr lang="es-MX" sz="1800" baseline="0" dirty="0"/>
                        <a:t> Ponderados</a:t>
                      </a:r>
                      <a:endParaRPr lang="es-MX" sz="1800" dirty="0"/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9955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5791200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39813"/>
            <a:ext cx="48895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ADD02B-42B9-4BA5-8E19-21F7B80CD497}" type="slidenum">
              <a:rPr lang="es-ES" altLang="es-CL" sz="800" smtClean="0">
                <a:solidFill>
                  <a:srgbClr val="FFFFFF"/>
                </a:solidFill>
              </a:rPr>
              <a:pPr/>
              <a:t>2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CL" smtClean="0"/>
              <a:t>ÍNDICE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87375" y="1193800"/>
            <a:ext cx="7539038" cy="4972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_tradnl" altLang="es-CL" smtClean="0"/>
              <a:t>01</a:t>
            </a:r>
            <a:r>
              <a:rPr lang="es-ES_tradnl" altLang="es-CL" sz="1800" smtClean="0"/>
              <a:t> </a:t>
            </a:r>
            <a:r>
              <a:rPr lang="es-ES_tradnl" altLang="es-CL" sz="1800" smtClean="0">
                <a:cs typeface="Arial" panose="020B0604020202020204" pitchFamily="34" charset="0"/>
              </a:rPr>
              <a:t>Contexto</a:t>
            </a:r>
            <a:endParaRPr lang="es-ES_tradnl" altLang="es-CL" sz="180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_tradnl" altLang="es-CL" sz="18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_tradnl" altLang="es-CL" smtClean="0"/>
              <a:t>02</a:t>
            </a:r>
            <a:r>
              <a:rPr lang="es-ES_tradnl" altLang="es-CL" sz="1800" smtClean="0"/>
              <a:t> </a:t>
            </a:r>
            <a:r>
              <a:rPr lang="es-ES" altLang="es-CL" sz="1800" smtClean="0"/>
              <a:t>Herramientas de Apoyo SIRH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CL" sz="1600" smtClean="0">
                <a:solidFill>
                  <a:srgbClr val="777777"/>
                </a:solidFill>
              </a:rPr>
              <a:t>Experiencia Calificada 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CL" sz="1600" smtClean="0">
                <a:solidFill>
                  <a:srgbClr val="777777"/>
                </a:solidFill>
              </a:rPr>
              <a:t>Capacitación Pertinente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CL" sz="1600" smtClean="0">
                <a:solidFill>
                  <a:srgbClr val="777777"/>
                </a:solidFill>
              </a:rPr>
              <a:t>Evaluación de Desempeño 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CL" sz="1600" smtClean="0">
                <a:solidFill>
                  <a:srgbClr val="777777"/>
                </a:solidFill>
              </a:rPr>
              <a:t>Escalafón</a:t>
            </a:r>
          </a:p>
          <a:p>
            <a:pPr lvl="2" eaLnBrk="1" hangingPunct="1">
              <a:lnSpc>
                <a:spcPct val="80000"/>
              </a:lnSpc>
            </a:pPr>
            <a:r>
              <a:rPr lang="es-ES" altLang="es-CL" sz="1400" smtClean="0">
                <a:solidFill>
                  <a:srgbClr val="777777"/>
                </a:solidFill>
              </a:rPr>
              <a:t>Oficial</a:t>
            </a:r>
          </a:p>
          <a:p>
            <a:pPr lvl="2" eaLnBrk="1" hangingPunct="1">
              <a:lnSpc>
                <a:spcPct val="80000"/>
              </a:lnSpc>
            </a:pPr>
            <a:r>
              <a:rPr lang="es-ES" altLang="es-CL" sz="1400" smtClean="0">
                <a:solidFill>
                  <a:srgbClr val="777777"/>
                </a:solidFill>
              </a:rPr>
              <a:t>Vigente</a:t>
            </a:r>
          </a:p>
          <a:p>
            <a:pPr lvl="2" eaLnBrk="1" hangingPunct="1">
              <a:lnSpc>
                <a:spcPct val="80000"/>
              </a:lnSpc>
            </a:pPr>
            <a:r>
              <a:rPr lang="es-ES" altLang="es-CL" sz="1400" smtClean="0">
                <a:solidFill>
                  <a:srgbClr val="777777"/>
                </a:solidFill>
              </a:rPr>
              <a:t>Listado Directivos y Profesionales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CL" sz="1600" smtClean="0">
                <a:solidFill>
                  <a:srgbClr val="777777"/>
                </a:solidFill>
              </a:rPr>
              <a:t>Informes</a:t>
            </a:r>
          </a:p>
          <a:p>
            <a:pPr lvl="2" eaLnBrk="1" hangingPunct="1">
              <a:lnSpc>
                <a:spcPct val="80000"/>
              </a:lnSpc>
            </a:pPr>
            <a:r>
              <a:rPr lang="es-ES" altLang="es-CL" sz="1400" smtClean="0">
                <a:solidFill>
                  <a:srgbClr val="777777"/>
                </a:solidFill>
              </a:rPr>
              <a:t>Provisión de Cargo Actual</a:t>
            </a:r>
          </a:p>
          <a:p>
            <a:pPr lvl="2" eaLnBrk="1" hangingPunct="1">
              <a:lnSpc>
                <a:spcPct val="80000"/>
              </a:lnSpc>
            </a:pPr>
            <a:r>
              <a:rPr lang="es-ES" altLang="es-CL" sz="1400" smtClean="0">
                <a:solidFill>
                  <a:srgbClr val="777777"/>
                </a:solidFill>
              </a:rPr>
              <a:t>Cargos Vacantes</a:t>
            </a:r>
          </a:p>
          <a:p>
            <a:pPr lvl="2" eaLnBrk="1" hangingPunct="1">
              <a:lnSpc>
                <a:spcPct val="80000"/>
              </a:lnSpc>
            </a:pPr>
            <a:r>
              <a:rPr lang="es-ES" altLang="es-CL" sz="1400" smtClean="0">
                <a:solidFill>
                  <a:srgbClr val="777777"/>
                </a:solidFill>
              </a:rPr>
              <a:t>Estadística de Cargos Provistos</a:t>
            </a:r>
          </a:p>
          <a:p>
            <a:pPr lvl="2" eaLnBrk="1" hangingPunct="1">
              <a:lnSpc>
                <a:spcPct val="80000"/>
              </a:lnSpc>
            </a:pPr>
            <a:r>
              <a:rPr lang="es-ES" altLang="es-CL" sz="1400" smtClean="0">
                <a:solidFill>
                  <a:srgbClr val="777777"/>
                </a:solidFill>
              </a:rPr>
              <a:t>Estadística de Cargos Vacantes</a:t>
            </a:r>
          </a:p>
          <a:p>
            <a:pPr lvl="2" eaLnBrk="1" hangingPunct="1">
              <a:lnSpc>
                <a:spcPct val="80000"/>
              </a:lnSpc>
            </a:pPr>
            <a:r>
              <a:rPr lang="es-ES" altLang="es-CL" sz="1400" smtClean="0">
                <a:solidFill>
                  <a:srgbClr val="777777"/>
                </a:solidFill>
              </a:rPr>
              <a:t>Archivo Plano para Cargo Def. Provistos y Contractuales</a:t>
            </a:r>
          </a:p>
          <a:p>
            <a:pPr lvl="1" eaLnBrk="1" hangingPunct="1">
              <a:lnSpc>
                <a:spcPct val="80000"/>
              </a:lnSpc>
            </a:pPr>
            <a:endParaRPr lang="es-ES" altLang="es-CL" sz="1600" smtClean="0">
              <a:solidFill>
                <a:srgbClr val="777777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_tradnl" altLang="es-CL" smtClean="0"/>
              <a:t>03 </a:t>
            </a:r>
            <a:r>
              <a:rPr lang="es-ES_tradnl" altLang="es-CL" sz="1800" smtClean="0">
                <a:cs typeface="Arial" panose="020B0604020202020204" pitchFamily="34" charset="0"/>
              </a:rPr>
              <a:t>Nueva Mejoras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altLang="es-CL" sz="1600" b="1" smtClean="0">
                <a:solidFill>
                  <a:srgbClr val="777777"/>
                </a:solidFill>
              </a:rPr>
              <a:t>Piloto</a:t>
            </a:r>
            <a:r>
              <a:rPr lang="es-ES_tradnl" altLang="es-CL" sz="1600" smtClean="0">
                <a:cs typeface="Arial" panose="020B0604020202020204" pitchFamily="34" charset="0"/>
              </a:rPr>
              <a:t>: </a:t>
            </a:r>
            <a:r>
              <a:rPr lang="es-ES" altLang="es-CL" sz="1600" smtClean="0">
                <a:solidFill>
                  <a:srgbClr val="777777"/>
                </a:solidFill>
              </a:rPr>
              <a:t>Informe Masivo de Antigüedad</a:t>
            </a:r>
            <a:endParaRPr lang="es-ES_tradnl" altLang="es-CL" sz="160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CL" smtClean="0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0E5AF78-A077-4AAC-894C-731E0BAB390D}" type="slidenum">
              <a:rPr lang="es-ES" altLang="es-CL" sz="800" smtClean="0">
                <a:solidFill>
                  <a:srgbClr val="FFFFFF"/>
                </a:solidFill>
              </a:rPr>
              <a:pPr/>
              <a:t>20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41989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41990" name="2 Título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de Apoyo SIRH para conformación del Escalafón.</a:t>
            </a:r>
            <a:endParaRPr lang="es-CL" altLang="es-MX" smtClean="0"/>
          </a:p>
        </p:txBody>
      </p:sp>
      <p:sp>
        <p:nvSpPr>
          <p:cNvPr id="8" name="1 Marcador de contenido">
            <a:extLst>
              <a:ext uri="{FF2B5EF4-FFF2-40B4-BE49-F238E27FC236}">
                <a16:creationId xmlns:a16="http://schemas.microsoft.com/office/drawing/2014/main" xmlns="" id="{F85D86BB-6A88-4A58-AE6B-BF1D15C55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503363"/>
            <a:ext cx="7539038" cy="469582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CL" altLang="es-CL" sz="6000" dirty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Candara" pitchFamily="34" charset="0"/>
              </a:rPr>
              <a:t>Proceso de conformación escalafón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CL" altLang="es-CL" sz="3000" dirty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Candara" pitchFamily="34" charset="0"/>
              </a:rPr>
              <a:t>Técnicos, Administrativos y Auxiliares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CL" altLang="es-CL" sz="6000" dirty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Candara" pitchFamily="34" charset="0"/>
              </a:rPr>
              <a:t>Oficial y Vigente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Escalafón Oficial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B01D02-D5B3-4A37-BCEE-3AC13B9AAD93}" type="slidenum">
              <a:rPr lang="es-ES" altLang="es-CL" sz="800" smtClean="0">
                <a:solidFill>
                  <a:srgbClr val="FFFFFF"/>
                </a:solidFill>
              </a:rPr>
              <a:pPr/>
              <a:t>21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44038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D49C59D1-1F56-4908-BECA-20E393A02659}"/>
              </a:ext>
            </a:extLst>
          </p:cNvPr>
          <p:cNvSpPr/>
          <p:nvPr/>
        </p:nvSpPr>
        <p:spPr>
          <a:xfrm>
            <a:off x="5735638" y="1379538"/>
            <a:ext cx="2233612" cy="307657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conformar el escalafón de acuerdo la información de los cargos y contratos provistos al 31/12/ del año anterior al proceso.</a:t>
            </a:r>
          </a:p>
          <a:p>
            <a:pPr algn="ctr">
              <a:defRPr/>
            </a:pPr>
            <a:endParaRPr lang="es-CL" b="1" dirty="0"/>
          </a:p>
          <a:p>
            <a:pPr algn="ctr">
              <a:defRPr/>
            </a:pPr>
            <a:r>
              <a:rPr lang="es-CL" b="1" dirty="0"/>
              <a:t>Este proceso puede ser ejecutado las veces que sea necesario antes del Cierre.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A39150F3-B2B5-472F-B4CB-64843AD621B6}"/>
              </a:ext>
            </a:extLst>
          </p:cNvPr>
          <p:cNvGraphicFramePr>
            <a:graphicFrameLocks noGrp="1"/>
          </p:cNvGraphicFramePr>
          <p:nvPr/>
        </p:nvGraphicFramePr>
        <p:xfrm>
          <a:off x="1255713" y="4956175"/>
          <a:ext cx="6096000" cy="161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2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035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Plantas</a:t>
                      </a:r>
                    </a:p>
                    <a:p>
                      <a:endParaRPr lang="es-MX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Modulo Escalafón de Merito &gt; Proceso Conformación Escalafón.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4051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5753100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2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071563"/>
            <a:ext cx="4892675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Escalafón Oficial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E88A5A-3078-4B05-BE6C-010E0DCA965F}" type="slidenum">
              <a:rPr lang="es-ES" altLang="es-CL" sz="800" smtClean="0">
                <a:solidFill>
                  <a:srgbClr val="FFFFFF"/>
                </a:solidFill>
              </a:rPr>
              <a:pPr/>
              <a:t>22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46086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3A9541C6-B4B1-400B-A14F-031EFA805EA4}"/>
              </a:ext>
            </a:extLst>
          </p:cNvPr>
          <p:cNvSpPr/>
          <p:nvPr/>
        </p:nvSpPr>
        <p:spPr>
          <a:xfrm>
            <a:off x="5735638" y="1379538"/>
            <a:ext cx="2233612" cy="249555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revisar como está conformado el escalafón para las plantas Técnicos, Administrativos y Auxiliares.</a:t>
            </a:r>
          </a:p>
          <a:p>
            <a:pPr algn="ctr">
              <a:defRPr/>
            </a:pPr>
            <a:endParaRPr lang="es-CL" b="1" dirty="0"/>
          </a:p>
          <a:p>
            <a:pPr algn="ctr">
              <a:defRPr/>
            </a:pPr>
            <a:r>
              <a:rPr lang="es-CL" b="1" dirty="0"/>
              <a:t>Ej.: 2017 / 0 Escalafón Oficial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9E183988-E728-44F8-A9D3-8B5FEDEAA0AC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4956175"/>
          <a:ext cx="6096000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2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051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Plantas</a:t>
                      </a:r>
                    </a:p>
                    <a:p>
                      <a:endParaRPr lang="es-MX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Modulo Escalafón de Merito</a:t>
                      </a:r>
                      <a:r>
                        <a:rPr lang="es-MX" sz="1800" baseline="0" dirty="0"/>
                        <a:t> &gt; Generación Informe Escalafón de Merito desde el 2007</a:t>
                      </a:r>
                      <a:endParaRPr lang="es-MX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6099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5753100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0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68388"/>
            <a:ext cx="4811712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Escalafón Oficial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D1B781-5728-40EF-932E-7A23B4905534}" type="slidenum">
              <a:rPr lang="es-ES" altLang="es-CL" sz="800" smtClean="0">
                <a:solidFill>
                  <a:srgbClr val="FFFFFF"/>
                </a:solidFill>
              </a:rPr>
              <a:pPr/>
              <a:t>23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48134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E5E4EB3-AB9B-4DB8-8018-5758CE00A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75" y="1128713"/>
            <a:ext cx="6884988" cy="418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ergamino: horizontal 8">
            <a:extLst>
              <a:ext uri="{FF2B5EF4-FFF2-40B4-BE49-F238E27FC236}">
                <a16:creationId xmlns:a16="http://schemas.microsoft.com/office/drawing/2014/main" xmlns="" id="{AD4F1028-9668-421C-A738-6E4AB986E01C}"/>
              </a:ext>
            </a:extLst>
          </p:cNvPr>
          <p:cNvSpPr/>
          <p:nvPr/>
        </p:nvSpPr>
        <p:spPr>
          <a:xfrm>
            <a:off x="930275" y="5457825"/>
            <a:ext cx="7097713" cy="111442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Escalafón de Merito 2017, con datos al 31/12/2016, es un informe PRELIMINAR ya que se ejecutó antes del Cierre de Proceso Anual.</a:t>
            </a:r>
          </a:p>
          <a:p>
            <a:pPr algn="ctr">
              <a:defRPr/>
            </a:pPr>
            <a:r>
              <a:rPr lang="es-CL" b="1" dirty="0">
                <a:solidFill>
                  <a:srgbClr val="FF3300"/>
                </a:solidFill>
              </a:rPr>
              <a:t>Los funcionarios empatados se marcaran con un asterisco *</a:t>
            </a:r>
          </a:p>
        </p:txBody>
      </p:sp>
      <p:sp>
        <p:nvSpPr>
          <p:cNvPr id="48137" name="Rectángulo 6"/>
          <p:cNvSpPr>
            <a:spLocks noChangeArrowheads="1"/>
          </p:cNvSpPr>
          <p:nvPr/>
        </p:nvSpPr>
        <p:spPr bwMode="auto">
          <a:xfrm>
            <a:off x="3513138" y="1128713"/>
            <a:ext cx="1377950" cy="5842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/>
          </a:p>
        </p:txBody>
      </p:sp>
      <p:sp>
        <p:nvSpPr>
          <p:cNvPr id="48138" name="Rectángulo 7"/>
          <p:cNvSpPr>
            <a:spLocks noChangeArrowheads="1"/>
          </p:cNvSpPr>
          <p:nvPr/>
        </p:nvSpPr>
        <p:spPr bwMode="auto">
          <a:xfrm>
            <a:off x="6530975" y="1495425"/>
            <a:ext cx="987425" cy="188913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Escalafón Oficial: Desempate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A2D3CA-CAAF-48CA-AEBC-92D348D97549}" type="slidenum">
              <a:rPr lang="es-ES" altLang="es-CL" sz="800" smtClean="0">
                <a:solidFill>
                  <a:srgbClr val="FFFFFF"/>
                </a:solidFill>
              </a:rPr>
              <a:pPr/>
              <a:t>24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50182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7BF33BE9-04B0-4CDA-A3BD-7AD34EEECD14}"/>
              </a:ext>
            </a:extLst>
          </p:cNvPr>
          <p:cNvSpPr/>
          <p:nvPr/>
        </p:nvSpPr>
        <p:spPr>
          <a:xfrm>
            <a:off x="5792788" y="1066800"/>
            <a:ext cx="2235200" cy="320833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Al existir EMPATE en el Escalafón de Merito, se puede DESEMPATAR a los funcionarios en Mantenedor de Factores Ponderados.</a:t>
            </a:r>
          </a:p>
          <a:p>
            <a:pPr algn="ctr">
              <a:defRPr/>
            </a:pPr>
            <a:endParaRPr lang="es-CL" b="1" dirty="0"/>
          </a:p>
          <a:p>
            <a:pPr algn="ctr">
              <a:defRPr/>
            </a:pPr>
            <a:r>
              <a:rPr lang="es-CL" b="1" dirty="0"/>
              <a:t>Se habilitará la opción, para fijarlo en el ranking, solo para los empatados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EF80260A-06BA-488D-922F-4538B6963EE6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4956175"/>
          <a:ext cx="6096000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2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051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Plantas</a:t>
                      </a:r>
                    </a:p>
                    <a:p>
                      <a:endParaRPr lang="es-MX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Modulo Escalafón de Merito</a:t>
                      </a:r>
                      <a:r>
                        <a:rPr lang="es-MX" sz="1800" baseline="0" dirty="0"/>
                        <a:t> &gt; Mantenedor de Factores Ponderados</a:t>
                      </a:r>
                      <a:endParaRPr lang="es-MX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0195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5753100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6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003300"/>
            <a:ext cx="494823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7" name="Rectángulo 5"/>
          <p:cNvSpPr>
            <a:spLocks noChangeArrowheads="1"/>
          </p:cNvSpPr>
          <p:nvPr/>
        </p:nvSpPr>
        <p:spPr bwMode="auto">
          <a:xfrm>
            <a:off x="885825" y="3962400"/>
            <a:ext cx="1477963" cy="6254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Escalafón Oficial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4FC2D6-686D-4896-87D3-138D8B26E0A4}" type="slidenum">
              <a:rPr lang="es-ES" altLang="es-CL" sz="800" smtClean="0">
                <a:solidFill>
                  <a:srgbClr val="FFFFFF"/>
                </a:solidFill>
              </a:rPr>
              <a:pPr/>
              <a:t>25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22C2F25C-B12C-4665-A5A7-5E0024C2B21C}"/>
              </a:ext>
            </a:extLst>
          </p:cNvPr>
          <p:cNvSpPr/>
          <p:nvPr/>
        </p:nvSpPr>
        <p:spPr>
          <a:xfrm>
            <a:off x="5735638" y="1379538"/>
            <a:ext cx="2233612" cy="249555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cerrar el proceso de escalafón e impedir una nueva ejecución.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CBC6AC68-0FE5-4993-951A-E427341141D6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4956175"/>
          <a:ext cx="6096000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2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051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Plantas</a:t>
                      </a:r>
                    </a:p>
                    <a:p>
                      <a:endParaRPr lang="es-MX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Modulo Escalafón de Merito</a:t>
                      </a:r>
                      <a:r>
                        <a:rPr lang="es-MX" sz="1800" baseline="0" dirty="0"/>
                        <a:t> &gt; Cierre del Proceso Anual</a:t>
                      </a:r>
                      <a:endParaRPr lang="es-MX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2243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5753100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106488"/>
            <a:ext cx="480695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Escalafón Oficial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4FC477-A800-49F7-A207-94CB3A3C59B1}" type="slidenum">
              <a:rPr lang="es-ES" altLang="es-CL" sz="800" smtClean="0">
                <a:solidFill>
                  <a:srgbClr val="FFFFFF"/>
                </a:solidFill>
              </a:rPr>
              <a:pPr/>
              <a:t>26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54278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13" name="Pergamino: horizontal 8">
            <a:extLst>
              <a:ext uri="{FF2B5EF4-FFF2-40B4-BE49-F238E27FC236}">
                <a16:creationId xmlns:a16="http://schemas.microsoft.com/office/drawing/2014/main" xmlns="" id="{705D4EF5-ADAC-42D8-AE66-F9BC8A973ECB}"/>
              </a:ext>
            </a:extLst>
          </p:cNvPr>
          <p:cNvSpPr/>
          <p:nvPr/>
        </p:nvSpPr>
        <p:spPr>
          <a:xfrm>
            <a:off x="930275" y="5457825"/>
            <a:ext cx="7097713" cy="111442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Escalafón de Merito 2017, con datos al 31/12/2016, es un informe DEFINITIVO, debido a que el cierre ya se ejecutó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CE4CB29-214D-4B13-B1A9-25B1AD00E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88" y="1009650"/>
            <a:ext cx="7312025" cy="442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281" name="Rectángulo 2"/>
          <p:cNvSpPr>
            <a:spLocks noChangeArrowheads="1"/>
          </p:cNvSpPr>
          <p:nvPr/>
        </p:nvSpPr>
        <p:spPr bwMode="auto">
          <a:xfrm>
            <a:off x="3733800" y="1143000"/>
            <a:ext cx="1355725" cy="487363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/>
          </a:p>
        </p:txBody>
      </p:sp>
      <p:sp>
        <p:nvSpPr>
          <p:cNvPr id="54282" name="Rectángulo 3"/>
          <p:cNvSpPr>
            <a:spLocks noChangeArrowheads="1"/>
          </p:cNvSpPr>
          <p:nvPr/>
        </p:nvSpPr>
        <p:spPr bwMode="auto">
          <a:xfrm>
            <a:off x="6904038" y="1355725"/>
            <a:ext cx="974725" cy="2444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Escalafón Vigente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0C398E-A4A9-4B9D-A831-C5A1E6765617}" type="slidenum">
              <a:rPr lang="es-ES" altLang="es-CL" sz="800" smtClean="0">
                <a:solidFill>
                  <a:srgbClr val="FFFFFF"/>
                </a:solidFill>
              </a:rPr>
              <a:pPr/>
              <a:t>27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56326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115D68D0-276B-4FFF-8F78-491B1B612441}"/>
              </a:ext>
            </a:extLst>
          </p:cNvPr>
          <p:cNvSpPr/>
          <p:nvPr/>
        </p:nvSpPr>
        <p:spPr>
          <a:xfrm>
            <a:off x="5735638" y="1128713"/>
            <a:ext cx="2233612" cy="343693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emitir el Escalafón Vigente una vez Cerrado el Escalafón Oficial.</a:t>
            </a:r>
          </a:p>
          <a:p>
            <a:pPr algn="ctr">
              <a:defRPr/>
            </a:pPr>
            <a:endParaRPr lang="es-CL" b="1" dirty="0"/>
          </a:p>
          <a:p>
            <a:pPr algn="ctr">
              <a:defRPr/>
            </a:pPr>
            <a:r>
              <a:rPr lang="es-CL" b="1" dirty="0"/>
              <a:t>Este escalafón contiene los movimientos al último día del mes de ejecución.</a:t>
            </a:r>
          </a:p>
          <a:p>
            <a:pPr algn="ctr">
              <a:defRPr/>
            </a:pPr>
            <a:endParaRPr lang="es-CL" b="1" dirty="0"/>
          </a:p>
          <a:p>
            <a:pPr algn="ctr">
              <a:defRPr/>
            </a:pPr>
            <a:r>
              <a:rPr lang="es-CL" b="1" dirty="0"/>
              <a:t>Ej.: 2017 / 10 Escalafón Vigente al 31/10/2017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9AF2154B-D9F6-4E86-A1B3-9BBEB103A82E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4956175"/>
          <a:ext cx="6096000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2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051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Plantas</a:t>
                      </a:r>
                    </a:p>
                    <a:p>
                      <a:endParaRPr lang="es-MX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Modulo Escalafón de Merito</a:t>
                      </a:r>
                      <a:r>
                        <a:rPr lang="es-MX" sz="1800" baseline="0" dirty="0"/>
                        <a:t> &gt; Generación Informe Escalafón de Merito desde el 2007</a:t>
                      </a:r>
                      <a:endParaRPr lang="es-MX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6339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5753100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0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93788"/>
            <a:ext cx="50260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1" name="Rectángulo 6"/>
          <p:cNvSpPr>
            <a:spLocks noChangeArrowheads="1"/>
          </p:cNvSpPr>
          <p:nvPr/>
        </p:nvSpPr>
        <p:spPr bwMode="auto">
          <a:xfrm>
            <a:off x="974725" y="2636838"/>
            <a:ext cx="3581400" cy="258762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Escalafón Vigente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654A8DC-8EC3-47B4-8635-00E04C7FF662}" type="slidenum">
              <a:rPr lang="es-ES" altLang="es-CL" sz="800" smtClean="0">
                <a:solidFill>
                  <a:srgbClr val="FFFFFF"/>
                </a:solidFill>
              </a:rPr>
              <a:pPr/>
              <a:t>28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58374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12" name="Pergamino: horizontal 8">
            <a:extLst>
              <a:ext uri="{FF2B5EF4-FFF2-40B4-BE49-F238E27FC236}">
                <a16:creationId xmlns:a16="http://schemas.microsoft.com/office/drawing/2014/main" xmlns="" id="{B815CDFB-47DB-49F4-97FE-84916D31FFDA}"/>
              </a:ext>
            </a:extLst>
          </p:cNvPr>
          <p:cNvSpPr/>
          <p:nvPr/>
        </p:nvSpPr>
        <p:spPr>
          <a:xfrm>
            <a:off x="755650" y="4851400"/>
            <a:ext cx="7096125" cy="1116013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Informe Escalafón Vigente, con datos al 31/10/2017, es un informe PRELIMINAR ya que muestra información y movimientos posterior al Escalafón Oficial.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AD6356FC-DD9D-42F0-901A-874B0466A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1089025"/>
            <a:ext cx="7064375" cy="342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377" name="Rectángulo 1"/>
          <p:cNvSpPr>
            <a:spLocks noChangeArrowheads="1"/>
          </p:cNvSpPr>
          <p:nvPr/>
        </p:nvSpPr>
        <p:spPr bwMode="auto">
          <a:xfrm>
            <a:off x="3306763" y="1203325"/>
            <a:ext cx="1920875" cy="4730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/>
          </a:p>
        </p:txBody>
      </p:sp>
      <p:sp>
        <p:nvSpPr>
          <p:cNvPr id="58378" name="Rectángulo 2"/>
          <p:cNvSpPr>
            <a:spLocks noChangeArrowheads="1"/>
          </p:cNvSpPr>
          <p:nvPr/>
        </p:nvSpPr>
        <p:spPr bwMode="auto">
          <a:xfrm>
            <a:off x="6675438" y="1447800"/>
            <a:ext cx="914400" cy="2444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F5B53F-C3BA-49E1-82AF-682FA89AFBA8}" type="slidenum">
              <a:rPr lang="es-ES" altLang="es-CL" sz="800" smtClean="0">
                <a:solidFill>
                  <a:srgbClr val="FFFFFF"/>
                </a:solidFill>
              </a:rPr>
              <a:pPr/>
              <a:t>29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60421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60422" name="2 Título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de Apoyo SIRH.</a:t>
            </a:r>
            <a:endParaRPr lang="es-CL" altLang="es-MX" smtClean="0"/>
          </a:p>
        </p:txBody>
      </p:sp>
      <p:sp>
        <p:nvSpPr>
          <p:cNvPr id="9" name="1 Marcador de contenido">
            <a:extLst>
              <a:ext uri="{FF2B5EF4-FFF2-40B4-BE49-F238E27FC236}">
                <a16:creationId xmlns:a16="http://schemas.microsoft.com/office/drawing/2014/main" xmlns="" id="{88A2964C-6ED7-48B9-969F-1351B9907AB2}"/>
              </a:ext>
            </a:extLst>
          </p:cNvPr>
          <p:cNvSpPr txBox="1">
            <a:spLocks/>
          </p:cNvSpPr>
          <p:nvPr/>
        </p:nvSpPr>
        <p:spPr bwMode="auto">
          <a:xfrm>
            <a:off x="488950" y="1658938"/>
            <a:ext cx="753903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524000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3pPr>
            <a:lvl4pPr marL="2100263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667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31242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35814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40386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44958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CL" altLang="es-CL" sz="6000" kern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Candara" pitchFamily="34" charset="0"/>
              </a:rPr>
              <a:t>Proceso de generación listado Directivos y Profesionales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CL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de Apoyo SIRH para conformación del Escalafón.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21A274-0A1F-4C08-9F2D-881ABAC8B3B4}" type="slidenum">
              <a:rPr lang="es-ES" altLang="es-CL" sz="800" smtClean="0">
                <a:solidFill>
                  <a:srgbClr val="FFFFFF"/>
                </a:solidFill>
              </a:rPr>
              <a:pPr/>
              <a:t>3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92CFA8D-BC9C-4367-950E-9968ECDFB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3" y="1758950"/>
            <a:ext cx="7315200" cy="382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5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Listado Directivos y Profesionales Oficial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79A22C-0199-40CA-993A-A1F32CCD72D4}" type="slidenum">
              <a:rPr lang="es-ES" altLang="es-CL" sz="800" smtClean="0">
                <a:solidFill>
                  <a:srgbClr val="FFFFFF"/>
                </a:solidFill>
              </a:rPr>
              <a:pPr/>
              <a:t>30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62470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F7B5C86F-B80F-4A36-B952-1E2CDE93F432}"/>
              </a:ext>
            </a:extLst>
          </p:cNvPr>
          <p:cNvSpPr/>
          <p:nvPr/>
        </p:nvSpPr>
        <p:spPr>
          <a:xfrm>
            <a:off x="5735638" y="857250"/>
            <a:ext cx="2233612" cy="373062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conformar el listado de Directivos y Profesionales, SIMILAR al escalafón de mérito, de acuerdo la información de los cargos y contratos provistos al 31/12/ del año anterior al proceso.</a:t>
            </a:r>
          </a:p>
          <a:p>
            <a:pPr algn="ctr">
              <a:defRPr/>
            </a:pPr>
            <a:endParaRPr lang="es-CL" b="1" dirty="0"/>
          </a:p>
          <a:p>
            <a:pPr algn="ctr">
              <a:defRPr/>
            </a:pPr>
            <a:r>
              <a:rPr lang="es-CL" b="1" dirty="0"/>
              <a:t>Este proceso puede ser ejecutado las veces que sea necesario antes del Cierre.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C417FE34-88C2-45FB-B569-F464CD41C0C0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4956175"/>
          <a:ext cx="6096000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2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051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Plantas</a:t>
                      </a:r>
                    </a:p>
                    <a:p>
                      <a:endParaRPr lang="es-MX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Modulo Escalafón de Merito</a:t>
                      </a:r>
                      <a:r>
                        <a:rPr lang="es-MX" sz="1800" baseline="0" dirty="0"/>
                        <a:t> &gt; Proceso de Generación Listado Directivos y Profesionales.</a:t>
                      </a:r>
                      <a:endParaRPr lang="es-MX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2483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5753100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4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084263"/>
            <a:ext cx="4738688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Listado Directivos y Profesionales Oficial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5DDF38-21B3-471B-B6F3-4AFA83FC1703}" type="slidenum">
              <a:rPr lang="es-ES" altLang="es-CL" sz="800" smtClean="0">
                <a:solidFill>
                  <a:srgbClr val="FFFFFF"/>
                </a:solidFill>
              </a:rPr>
              <a:pPr/>
              <a:t>31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64518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1951EA1F-ACC1-41EF-A27B-8E22F828E43D}"/>
              </a:ext>
            </a:extLst>
          </p:cNvPr>
          <p:cNvSpPr/>
          <p:nvPr/>
        </p:nvSpPr>
        <p:spPr>
          <a:xfrm>
            <a:off x="5735638" y="1379538"/>
            <a:ext cx="2233612" cy="249555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revisar como está conformado el listado para las plantas Directivos y Profesionales.</a:t>
            </a:r>
          </a:p>
          <a:p>
            <a:pPr algn="ctr">
              <a:defRPr/>
            </a:pPr>
            <a:endParaRPr lang="es-CL" b="1" dirty="0"/>
          </a:p>
          <a:p>
            <a:pPr algn="ctr">
              <a:defRPr/>
            </a:pPr>
            <a:r>
              <a:rPr lang="es-CL" b="1" dirty="0"/>
              <a:t>Ej.: 2017 / 0 Informe Dir. Prof. Oficial.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99F4BFC8-19CB-41BA-9F14-2EF4CB85FCCB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4956175"/>
          <a:ext cx="6096000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2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051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Plantas</a:t>
                      </a:r>
                    </a:p>
                    <a:p>
                      <a:endParaRPr lang="es-MX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Modulo Escalafón de Merito</a:t>
                      </a:r>
                      <a:r>
                        <a:rPr lang="es-MX" sz="1800" baseline="0" dirty="0"/>
                        <a:t> &gt; Listado Directivos y Profesionales.</a:t>
                      </a:r>
                      <a:endParaRPr lang="es-MX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4531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5753100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2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117600"/>
            <a:ext cx="4859338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Listado Directivos y Profesionales Oficial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3F5F0E-6CC7-4841-9876-47004FE21FAC}" type="slidenum">
              <a:rPr lang="es-ES" altLang="es-CL" sz="800" smtClean="0">
                <a:solidFill>
                  <a:srgbClr val="FFFFFF"/>
                </a:solidFill>
              </a:rPr>
              <a:pPr/>
              <a:t>32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66566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13" name="Pergamino: horizontal 8">
            <a:extLst>
              <a:ext uri="{FF2B5EF4-FFF2-40B4-BE49-F238E27FC236}">
                <a16:creationId xmlns:a16="http://schemas.microsoft.com/office/drawing/2014/main" xmlns="" id="{B8778963-CE49-4A64-981D-6E39C1886C2E}"/>
              </a:ext>
            </a:extLst>
          </p:cNvPr>
          <p:cNvSpPr/>
          <p:nvPr/>
        </p:nvSpPr>
        <p:spPr>
          <a:xfrm>
            <a:off x="755650" y="5457825"/>
            <a:ext cx="7096125" cy="111442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Listado Directivos y Profesionales Oficial 2017, con datos al 31/12/2016, es un informe PRELIMINAR </a:t>
            </a:r>
            <a:r>
              <a:rPr lang="es-MX" b="1" dirty="0"/>
              <a:t>ya que se ejecutó antes del Cierre de Proceso Anual.</a:t>
            </a:r>
            <a:endParaRPr lang="es-CL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30DF91D-F780-45B0-A31E-14AAE8F25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3" y="1098550"/>
            <a:ext cx="7224712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569" name="Rectángulo 3"/>
          <p:cNvSpPr>
            <a:spLocks noChangeArrowheads="1"/>
          </p:cNvSpPr>
          <p:nvPr/>
        </p:nvSpPr>
        <p:spPr bwMode="auto">
          <a:xfrm>
            <a:off x="2971800" y="1249363"/>
            <a:ext cx="2697163" cy="411162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/>
          </a:p>
        </p:txBody>
      </p:sp>
      <p:sp>
        <p:nvSpPr>
          <p:cNvPr id="66570" name="Rectángulo 4"/>
          <p:cNvSpPr>
            <a:spLocks noChangeArrowheads="1"/>
          </p:cNvSpPr>
          <p:nvPr/>
        </p:nvSpPr>
        <p:spPr bwMode="auto">
          <a:xfrm>
            <a:off x="6765925" y="1463675"/>
            <a:ext cx="930275" cy="2286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Listado Directivos y Profesionales Oficial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5C2AE9-2444-4A16-BD29-44197E107717}" type="slidenum">
              <a:rPr lang="es-ES" altLang="es-CL" sz="800" smtClean="0">
                <a:solidFill>
                  <a:srgbClr val="FFFFFF"/>
                </a:solidFill>
              </a:rPr>
              <a:pPr/>
              <a:t>33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68614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FB45BC32-7141-4477-AB9F-C96136BFA1A0}"/>
              </a:ext>
            </a:extLst>
          </p:cNvPr>
          <p:cNvSpPr/>
          <p:nvPr/>
        </p:nvSpPr>
        <p:spPr>
          <a:xfrm>
            <a:off x="5735638" y="1379538"/>
            <a:ext cx="2233612" cy="249555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cerrar la generación del listado de Directivos y Profesionales e impedir una nueva ejecución.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99D36D0E-459B-44C5-824E-223517066723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4956175"/>
          <a:ext cx="6096000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2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051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Plantas</a:t>
                      </a:r>
                    </a:p>
                    <a:p>
                      <a:endParaRPr lang="es-MX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Modulo Escalafón de Merito</a:t>
                      </a:r>
                      <a:r>
                        <a:rPr lang="es-MX" sz="1800" baseline="0" dirty="0"/>
                        <a:t> &gt; Cierre Generación Listado Directivos y Profesionales.</a:t>
                      </a:r>
                      <a:endParaRPr lang="es-MX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8627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5753100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8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009650"/>
            <a:ext cx="489585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Listado Directivos y Profesionales Oficial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DD48720-65A0-4C3C-AE04-BCC3DAA44B2B}" type="slidenum">
              <a:rPr lang="es-ES" altLang="es-CL" sz="800" smtClean="0">
                <a:solidFill>
                  <a:srgbClr val="FFFFFF"/>
                </a:solidFill>
              </a:rPr>
              <a:pPr/>
              <a:t>34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70662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13" name="Pergamino: horizontal 8">
            <a:extLst>
              <a:ext uri="{FF2B5EF4-FFF2-40B4-BE49-F238E27FC236}">
                <a16:creationId xmlns:a16="http://schemas.microsoft.com/office/drawing/2014/main" xmlns="" id="{FAA636C9-0D5B-4ED4-ADF6-5342339997D6}"/>
              </a:ext>
            </a:extLst>
          </p:cNvPr>
          <p:cNvSpPr/>
          <p:nvPr/>
        </p:nvSpPr>
        <p:spPr>
          <a:xfrm>
            <a:off x="709613" y="5194300"/>
            <a:ext cx="7097712" cy="111442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Listado Directivos y Profesionales Oficial 2017, con datos al 31/12/2016, es un informe DEFINITIVO </a:t>
            </a:r>
            <a:r>
              <a:rPr lang="es-MX" b="1" dirty="0"/>
              <a:t>debido a que el cierre ya se ejecutó.</a:t>
            </a:r>
            <a:endParaRPr lang="es-CL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7D9FB37-94F8-4B94-9561-F54111BC0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3" y="1082675"/>
            <a:ext cx="6831012" cy="390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Listado Directivos y Profesionales Vigente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CB8D3D-75A2-42EA-833E-ECBEE076BEC9}" type="slidenum">
              <a:rPr lang="es-ES" altLang="es-CL" sz="800" smtClean="0">
                <a:solidFill>
                  <a:srgbClr val="FFFFFF"/>
                </a:solidFill>
              </a:rPr>
              <a:pPr/>
              <a:t>35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72710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909E7B5F-E1C4-4CE1-BD2F-E9C23F1F67DF}"/>
              </a:ext>
            </a:extLst>
          </p:cNvPr>
          <p:cNvSpPr/>
          <p:nvPr/>
        </p:nvSpPr>
        <p:spPr>
          <a:xfrm>
            <a:off x="5735638" y="996950"/>
            <a:ext cx="2233612" cy="359092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emitir el Listado Directivos y Profesionales Vigente una vez Cerrado el Oficial.</a:t>
            </a:r>
          </a:p>
          <a:p>
            <a:pPr algn="ctr">
              <a:defRPr/>
            </a:pPr>
            <a:endParaRPr lang="es-CL" b="1" dirty="0"/>
          </a:p>
          <a:p>
            <a:pPr algn="ctr">
              <a:defRPr/>
            </a:pPr>
            <a:r>
              <a:rPr lang="es-CL" b="1" dirty="0"/>
              <a:t>Este Listado contiene los movimientos al último día del mes de ejecución.</a:t>
            </a:r>
          </a:p>
          <a:p>
            <a:pPr algn="ctr">
              <a:defRPr/>
            </a:pPr>
            <a:endParaRPr lang="es-CL" b="1" dirty="0"/>
          </a:p>
          <a:p>
            <a:pPr algn="ctr">
              <a:defRPr/>
            </a:pPr>
            <a:r>
              <a:rPr lang="es-CL" b="1" dirty="0"/>
              <a:t>Ej.: 2017 / 10 Listado Directivos y Profesionales Vigente al 31/10/2017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1A5416CA-89D9-4661-9FDA-2B5693C7B1C2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4956175"/>
          <a:ext cx="6096000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2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051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Plantas</a:t>
                      </a:r>
                    </a:p>
                    <a:p>
                      <a:endParaRPr lang="es-MX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Modulo Escalafón de Merito</a:t>
                      </a:r>
                      <a:r>
                        <a:rPr lang="es-MX" sz="1800" baseline="0" dirty="0"/>
                        <a:t> &gt; Listado Directivos y Profesionales</a:t>
                      </a:r>
                      <a:endParaRPr lang="es-MX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2723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5753100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4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96950"/>
            <a:ext cx="5170487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 noChangeArrowheads="1"/>
          </p:cNvSpPr>
          <p:nvPr>
            <p:ph type="title"/>
          </p:nvPr>
        </p:nvSpPr>
        <p:spPr>
          <a:xfrm>
            <a:off x="488950" y="536575"/>
            <a:ext cx="7539038" cy="544513"/>
          </a:xfrm>
        </p:spPr>
        <p:txBody>
          <a:bodyPr/>
          <a:lstStyle/>
          <a:p>
            <a:r>
              <a:rPr lang="es-MX" altLang="es-MX" smtClean="0"/>
              <a:t>Listado Directivos y Profesionales Vigente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r>
              <a:rPr lang="es-MX" altLang="es-MX" smtClean="0"/>
              <a:t> </a:t>
            </a:r>
            <a:endParaRPr lang="es-CL" altLang="es-CL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00F506-82D9-472B-8F92-314A678F97D9}" type="slidenum">
              <a:rPr lang="es-ES" altLang="es-CL" sz="800" smtClean="0">
                <a:solidFill>
                  <a:srgbClr val="FFFFFF"/>
                </a:solidFill>
              </a:rPr>
              <a:pPr/>
              <a:t>36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74756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74758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13" name="Pergamino: horizontal 8">
            <a:extLst>
              <a:ext uri="{FF2B5EF4-FFF2-40B4-BE49-F238E27FC236}">
                <a16:creationId xmlns:a16="http://schemas.microsoft.com/office/drawing/2014/main" xmlns="" id="{A014AB28-6FC5-4AEA-8447-1DBB1A068665}"/>
              </a:ext>
            </a:extLst>
          </p:cNvPr>
          <p:cNvSpPr/>
          <p:nvPr/>
        </p:nvSpPr>
        <p:spPr>
          <a:xfrm>
            <a:off x="755650" y="5065713"/>
            <a:ext cx="7097713" cy="111442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/>
              <a:t>Listado Directivos y Profesionales Vigente</a:t>
            </a:r>
            <a:r>
              <a:rPr lang="es-CL" b="1" dirty="0"/>
              <a:t>, con datos al 31/10/2017, es un informe PRELIMINAR ya que muestra información y movimientos posterior al Escalafón Oficial.</a:t>
            </a:r>
          </a:p>
        </p:txBody>
      </p:sp>
      <p:pic>
        <p:nvPicPr>
          <p:cNvPr id="74760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081088"/>
            <a:ext cx="7097712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Rectángulo 2"/>
          <p:cNvSpPr>
            <a:spLocks noChangeArrowheads="1"/>
          </p:cNvSpPr>
          <p:nvPr/>
        </p:nvSpPr>
        <p:spPr bwMode="auto">
          <a:xfrm>
            <a:off x="2895600" y="1203325"/>
            <a:ext cx="2620963" cy="4730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/>
          </a:p>
        </p:txBody>
      </p:sp>
      <p:sp>
        <p:nvSpPr>
          <p:cNvPr id="74762" name="Rectángulo 3"/>
          <p:cNvSpPr>
            <a:spLocks noChangeArrowheads="1"/>
          </p:cNvSpPr>
          <p:nvPr/>
        </p:nvSpPr>
        <p:spPr bwMode="auto">
          <a:xfrm>
            <a:off x="6599238" y="1508125"/>
            <a:ext cx="990600" cy="18415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ACA6CF-0A38-49D9-BBA9-0EA4250A5E18}" type="slidenum">
              <a:rPr lang="es-ES" altLang="es-CL" sz="800" smtClean="0">
                <a:solidFill>
                  <a:srgbClr val="FFFFFF"/>
                </a:solidFill>
              </a:rPr>
              <a:pPr/>
              <a:t>37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76803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76804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76805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76806" name="2 Título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de Apoyo SIRH.</a:t>
            </a:r>
            <a:endParaRPr lang="es-CL" altLang="es-MX" smtClean="0"/>
          </a:p>
        </p:txBody>
      </p:sp>
      <p:sp>
        <p:nvSpPr>
          <p:cNvPr id="8" name="1 Marcador de contenido">
            <a:extLst>
              <a:ext uri="{FF2B5EF4-FFF2-40B4-BE49-F238E27FC236}">
                <a16:creationId xmlns:a16="http://schemas.microsoft.com/office/drawing/2014/main" xmlns="" id="{78968757-1869-4A44-94A1-3AEF032B3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887538"/>
            <a:ext cx="7539038" cy="3843337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CL" altLang="es-CL" sz="6000" dirty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Candara" pitchFamily="34" charset="0"/>
              </a:rPr>
              <a:t>Informes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CL" altLang="es-CL" sz="6000" dirty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Candara" pitchFamily="34" charset="0"/>
              </a:rPr>
              <a:t> del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CL" altLang="es-CL" sz="6000" dirty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Candara" pitchFamily="34" charset="0"/>
              </a:rPr>
              <a:t>sistema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Informe de Provisión del Cargo Actual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2F7E96D-1A29-4437-B2D4-6BF8FD505929}" type="slidenum">
              <a:rPr lang="es-ES" altLang="es-CL" sz="800" smtClean="0">
                <a:solidFill>
                  <a:srgbClr val="FFFFFF"/>
                </a:solidFill>
              </a:rPr>
              <a:pPr/>
              <a:t>38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78854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B5714A14-4E3B-48BC-B530-0FA9AE384CBE}"/>
              </a:ext>
            </a:extLst>
          </p:cNvPr>
          <p:cNvSpPr/>
          <p:nvPr/>
        </p:nvSpPr>
        <p:spPr>
          <a:xfrm>
            <a:off x="5735638" y="1379538"/>
            <a:ext cx="2233612" cy="249555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revisar la actual realidad de los contratos provistos  y si existe distorsión de cargo.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ED7EACB3-9E1D-4F64-8D1D-B6FC29B8B6ED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4956175"/>
          <a:ext cx="6096000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2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051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Plantas</a:t>
                      </a:r>
                    </a:p>
                    <a:p>
                      <a:endParaRPr lang="es-MX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Menú de Planta</a:t>
                      </a:r>
                      <a:r>
                        <a:rPr lang="es-MX" sz="1800" baseline="0" dirty="0"/>
                        <a:t> &gt; Informes del Sistema &gt; Informe de Provisión del Cargo Actual</a:t>
                      </a:r>
                      <a:endParaRPr lang="es-MX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8867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5753100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8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39813"/>
            <a:ext cx="4868862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Informe de Provisión del Cargo Actual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E4D197-6945-4CA7-82BB-DF9D1861480A}" type="slidenum">
              <a:rPr lang="es-ES" altLang="es-CL" sz="800" smtClean="0">
                <a:solidFill>
                  <a:srgbClr val="FFFFFF"/>
                </a:solidFill>
              </a:rPr>
              <a:pPr/>
              <a:t>39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80902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13" name="Pergamino: horizontal 8">
            <a:extLst>
              <a:ext uri="{FF2B5EF4-FFF2-40B4-BE49-F238E27FC236}">
                <a16:creationId xmlns:a16="http://schemas.microsoft.com/office/drawing/2014/main" xmlns="" id="{5829B42D-D10A-4096-B48D-A2EE98FEFDDB}"/>
              </a:ext>
            </a:extLst>
          </p:cNvPr>
          <p:cNvSpPr/>
          <p:nvPr/>
        </p:nvSpPr>
        <p:spPr>
          <a:xfrm>
            <a:off x="709613" y="5457825"/>
            <a:ext cx="7096125" cy="111442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/>
              <a:t>Informe de Provisión del Cargo Actual, muestra la definición del cargo y el contrato provisto en él.</a:t>
            </a:r>
            <a:endParaRPr lang="es-CL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CA40FB6-8AF9-43FC-997C-52B5A2953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8" y="1011238"/>
            <a:ext cx="7521575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905" name="Rectángulo 3"/>
          <p:cNvSpPr>
            <a:spLocks noChangeArrowheads="1"/>
          </p:cNvSpPr>
          <p:nvPr/>
        </p:nvSpPr>
        <p:spPr bwMode="auto">
          <a:xfrm>
            <a:off x="709613" y="4098925"/>
            <a:ext cx="7318375" cy="2444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MX" alt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D933D1-9D56-401D-8E23-3A3263498181}" type="slidenum">
              <a:rPr lang="es-ES" altLang="es-CL" sz="800" smtClean="0">
                <a:solidFill>
                  <a:srgbClr val="FFFFFF"/>
                </a:solidFill>
              </a:rPr>
              <a:pPr/>
              <a:t>4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222" name="2 Título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smtClean="0"/>
              <a:t>Herramientas de Apoyo SIRH para conformación del Escalafón.</a:t>
            </a:r>
            <a:endParaRPr lang="es-CL" altLang="es-MX" smtClean="0"/>
          </a:p>
        </p:txBody>
      </p:sp>
      <p:sp>
        <p:nvSpPr>
          <p:cNvPr id="12" name="1 Marcador de contenido">
            <a:extLst>
              <a:ext uri="{FF2B5EF4-FFF2-40B4-BE49-F238E27FC236}">
                <a16:creationId xmlns:a16="http://schemas.microsoft.com/office/drawing/2014/main" xmlns="" id="{26223435-496C-4688-9F23-E61F69237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2114550"/>
            <a:ext cx="7539038" cy="344805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CL" altLang="es-CL" sz="6000" dirty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Candara" pitchFamily="34" charset="0"/>
              </a:rPr>
              <a:t>Experiencia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CL" altLang="es-CL" sz="6000" dirty="0">
                <a:solidFill>
                  <a:schemeClr val="tx1">
                    <a:lumMod val="50000"/>
                    <a:lumOff val="50000"/>
                  </a:schemeClr>
                </a:solidFill>
                <a:ea typeface="Tahoma" pitchFamily="34" charset="0"/>
                <a:cs typeface="Candara" pitchFamily="34" charset="0"/>
              </a:rPr>
              <a:t>Calificada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Informe de Cargo Vacantes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3E9ADD-D5A7-43C7-B6F9-207D051D24D0}" type="slidenum">
              <a:rPr lang="es-ES" altLang="es-CL" sz="800" smtClean="0">
                <a:solidFill>
                  <a:srgbClr val="FFFFFF"/>
                </a:solidFill>
              </a:rPr>
              <a:pPr/>
              <a:t>40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82950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4BE2AB67-6102-4A82-A4F8-E0B4386B765A}"/>
              </a:ext>
            </a:extLst>
          </p:cNvPr>
          <p:cNvSpPr/>
          <p:nvPr/>
        </p:nvSpPr>
        <p:spPr>
          <a:xfrm>
            <a:off x="5735638" y="1379538"/>
            <a:ext cx="2233612" cy="249555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revisar la información de Cargos Vacantes e identificar alguna situación anómala.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202420FA-A2C5-4928-B3BF-FD6273B95F42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4956175"/>
          <a:ext cx="6096000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2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051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Plantas</a:t>
                      </a:r>
                    </a:p>
                    <a:p>
                      <a:endParaRPr lang="es-MX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Menú de Planta</a:t>
                      </a:r>
                      <a:r>
                        <a:rPr lang="es-MX" sz="1800" baseline="0" dirty="0"/>
                        <a:t> &gt; Informes del Sistema &gt; Informe de Cargos Vacantes</a:t>
                      </a:r>
                      <a:endParaRPr lang="es-MX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2963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5753100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4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963613"/>
            <a:ext cx="4932362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Informe de Cargos Vacantes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ABFB9B-A1BD-4D8C-B8CE-7F679FB75D3B}" type="slidenum">
              <a:rPr lang="es-ES" altLang="es-CL" sz="800" smtClean="0">
                <a:solidFill>
                  <a:srgbClr val="FFFFFF"/>
                </a:solidFill>
              </a:rPr>
              <a:pPr/>
              <a:t>41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84998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13" name="Pergamino: horizontal 8">
            <a:extLst>
              <a:ext uri="{FF2B5EF4-FFF2-40B4-BE49-F238E27FC236}">
                <a16:creationId xmlns:a16="http://schemas.microsoft.com/office/drawing/2014/main" xmlns="" id="{B0BD70FF-FAD2-4B4A-86FB-1F5AF77D6BD5}"/>
              </a:ext>
            </a:extLst>
          </p:cNvPr>
          <p:cNvSpPr/>
          <p:nvPr/>
        </p:nvSpPr>
        <p:spPr>
          <a:xfrm>
            <a:off x="709613" y="5133975"/>
            <a:ext cx="7096125" cy="111442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/>
              <a:t>Informe de Cargos Vacantes, muestra la definición del cargo y la información del último contrato provisto en él en la misma y distinta Calidad Jurídica.</a:t>
            </a:r>
            <a:endParaRPr lang="es-CL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8056E79-A845-44F2-8E69-320640C6B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3" y="1211263"/>
            <a:ext cx="7305675" cy="364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Estadística de Cargos Provistos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CA8E93-B74F-405D-8DDF-5D16B27B2D56}" type="slidenum">
              <a:rPr lang="es-ES" altLang="es-CL" sz="800" smtClean="0">
                <a:solidFill>
                  <a:srgbClr val="FFFFFF"/>
                </a:solidFill>
              </a:rPr>
              <a:pPr/>
              <a:t>42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87046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2C3803F0-0590-46B5-B423-140DBD32B177}"/>
              </a:ext>
            </a:extLst>
          </p:cNvPr>
          <p:cNvSpPr/>
          <p:nvPr/>
        </p:nvSpPr>
        <p:spPr>
          <a:xfrm>
            <a:off x="5735638" y="1379538"/>
            <a:ext cx="2233612" cy="249555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revisar la información en cantidades de Cargos Provistos.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8AEAECAC-2BE2-4AC9-98CF-61EA12778B19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4956175"/>
          <a:ext cx="6096000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2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051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Plantas</a:t>
                      </a:r>
                    </a:p>
                    <a:p>
                      <a:endParaRPr lang="es-MX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Menú de Planta</a:t>
                      </a:r>
                      <a:r>
                        <a:rPr lang="es-MX" sz="1800" baseline="0" dirty="0"/>
                        <a:t> &gt; Informes para la Gestión &gt;  Estadística de Cargos Provistos</a:t>
                      </a:r>
                      <a:endParaRPr lang="es-MX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7059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5753100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0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81088"/>
            <a:ext cx="4879975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Estadística de Cargos Provistos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02255C-E245-4F7B-9590-40AD9B737DD1}" type="slidenum">
              <a:rPr lang="es-ES" altLang="es-CL" sz="800" smtClean="0">
                <a:solidFill>
                  <a:srgbClr val="FFFFFF"/>
                </a:solidFill>
              </a:rPr>
              <a:pPr/>
              <a:t>43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89094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13" name="Pergamino: horizontal 8">
            <a:extLst>
              <a:ext uri="{FF2B5EF4-FFF2-40B4-BE49-F238E27FC236}">
                <a16:creationId xmlns:a16="http://schemas.microsoft.com/office/drawing/2014/main" xmlns="" id="{925EE0BF-B517-4959-80D6-F7EE5EDD1BC3}"/>
              </a:ext>
            </a:extLst>
          </p:cNvPr>
          <p:cNvSpPr/>
          <p:nvPr/>
        </p:nvSpPr>
        <p:spPr>
          <a:xfrm>
            <a:off x="709613" y="5133975"/>
            <a:ext cx="7096125" cy="111442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/>
              <a:t>Estadística de Cargos Provistos, muestra la definición de los cargos provistos separada por Grados, Calidad Jurídica y Correlativo de Provisión.</a:t>
            </a:r>
            <a:endParaRPr lang="es-CL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F7F7B15-2448-41E4-8431-1A878B3AF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3" y="1320800"/>
            <a:ext cx="7216775" cy="328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Estadística de Vacancia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87E5A3-203F-4738-AB00-5B73970F1165}" type="slidenum">
              <a:rPr lang="es-ES" altLang="es-CL" sz="800" smtClean="0">
                <a:solidFill>
                  <a:srgbClr val="FFFFFF"/>
                </a:solidFill>
              </a:rPr>
              <a:pPr/>
              <a:t>44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91140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91142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DC791042-7EFA-46EE-9632-73F6DB26FB54}"/>
              </a:ext>
            </a:extLst>
          </p:cNvPr>
          <p:cNvSpPr/>
          <p:nvPr/>
        </p:nvSpPr>
        <p:spPr>
          <a:xfrm>
            <a:off x="5735638" y="1379538"/>
            <a:ext cx="2233612" cy="249555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revisar la información en cantidades de Cargos Vacantes.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3C3F79DB-29B3-4691-8D60-176422773724}"/>
              </a:ext>
            </a:extLst>
          </p:cNvPr>
          <p:cNvGraphicFramePr>
            <a:graphicFrameLocks noGrp="1"/>
          </p:cNvGraphicFramePr>
          <p:nvPr/>
        </p:nvGraphicFramePr>
        <p:xfrm>
          <a:off x="1270000" y="4956175"/>
          <a:ext cx="6096000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2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051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Plantas</a:t>
                      </a:r>
                    </a:p>
                    <a:p>
                      <a:endParaRPr lang="es-MX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Menú de Planta</a:t>
                      </a:r>
                      <a:r>
                        <a:rPr lang="es-MX" sz="1800" baseline="0" dirty="0"/>
                        <a:t> &gt; Informes para la Gestión &gt;  Estadística de Vacancia</a:t>
                      </a:r>
                      <a:endParaRPr lang="es-MX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1155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5753100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6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039813"/>
            <a:ext cx="4965700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Estadística de Vacancia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167602-9F7C-4BAE-83BC-C33034F2DDEF}" type="slidenum">
              <a:rPr lang="es-ES" altLang="es-CL" sz="800" smtClean="0">
                <a:solidFill>
                  <a:srgbClr val="FFFFFF"/>
                </a:solidFill>
              </a:rPr>
              <a:pPr/>
              <a:t>45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93190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13" name="Pergamino: horizontal 8">
            <a:extLst>
              <a:ext uri="{FF2B5EF4-FFF2-40B4-BE49-F238E27FC236}">
                <a16:creationId xmlns:a16="http://schemas.microsoft.com/office/drawing/2014/main" xmlns="" id="{98B52F0B-20B8-40DC-B7F7-FAB3D10F6922}"/>
              </a:ext>
            </a:extLst>
          </p:cNvPr>
          <p:cNvSpPr/>
          <p:nvPr/>
        </p:nvSpPr>
        <p:spPr>
          <a:xfrm>
            <a:off x="709613" y="5364163"/>
            <a:ext cx="7097712" cy="111442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/>
              <a:t>Estadística de Vacancia, muestra la definición de los cargos que se encuentran vacantes separada por Grados y Calidad Jurídica.</a:t>
            </a:r>
            <a:endParaRPr lang="es-CL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3E99921-08DC-488D-B0D0-03C30F03F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75" y="1192213"/>
            <a:ext cx="6315075" cy="3941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 noChangeArrowheads="1"/>
          </p:cNvSpPr>
          <p:nvPr>
            <p:ph type="title"/>
          </p:nvPr>
        </p:nvSpPr>
        <p:spPr>
          <a:xfrm>
            <a:off x="488950" y="536575"/>
            <a:ext cx="7829550" cy="1350963"/>
          </a:xfrm>
        </p:spPr>
        <p:txBody>
          <a:bodyPr/>
          <a:lstStyle/>
          <a:p>
            <a:r>
              <a:rPr lang="es-MX" altLang="es-MX" smtClean="0"/>
              <a:t>A. Plano para Cargo Def. Provistos y Contractuales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DC4F14-648C-4954-89F3-8C6B06536DF2}" type="slidenum">
              <a:rPr lang="es-ES" altLang="es-CL" sz="800" smtClean="0">
                <a:solidFill>
                  <a:srgbClr val="FFFFFF"/>
                </a:solidFill>
              </a:rPr>
              <a:pPr/>
              <a:t>46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95238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EED32028-B80A-405E-8E7E-DF2BD6D617C6}"/>
              </a:ext>
            </a:extLst>
          </p:cNvPr>
          <p:cNvSpPr/>
          <p:nvPr/>
        </p:nvSpPr>
        <p:spPr>
          <a:xfrm>
            <a:off x="5735638" y="1379538"/>
            <a:ext cx="2233612" cy="249555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exportar a formato Excel y revisar la información de la Definición de Cargos, su provisión y Detalle del Dato Contractual.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9B7E0633-13E8-438D-9B46-76199233C471}"/>
              </a:ext>
            </a:extLst>
          </p:cNvPr>
          <p:cNvGraphicFramePr>
            <a:graphicFrameLocks noGrp="1"/>
          </p:cNvGraphicFramePr>
          <p:nvPr/>
        </p:nvGraphicFramePr>
        <p:xfrm>
          <a:off x="1255713" y="4838700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537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Modulo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Menú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1035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Plantas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Menú de Planta</a:t>
                      </a:r>
                      <a:r>
                        <a:rPr lang="es-MX" baseline="0" dirty="0"/>
                        <a:t> &gt; Generación de Datos &gt; Genera Archivo Plano para Cargo Def. Provistos y Contractuales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5251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5753100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52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985838"/>
            <a:ext cx="4848225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 noChangeArrowheads="1"/>
          </p:cNvSpPr>
          <p:nvPr>
            <p:ph type="title"/>
          </p:nvPr>
        </p:nvSpPr>
        <p:spPr>
          <a:xfrm>
            <a:off x="488950" y="536575"/>
            <a:ext cx="7612063" cy="1350963"/>
          </a:xfrm>
        </p:spPr>
        <p:txBody>
          <a:bodyPr/>
          <a:lstStyle/>
          <a:p>
            <a:r>
              <a:rPr lang="es-MX" altLang="es-MX" smtClean="0"/>
              <a:t>A. Plano para Cargo Def. Provistos y Contractuales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E62A8B-F77C-41AD-95E6-E4A49771EBB0}" type="slidenum">
              <a:rPr lang="es-ES" altLang="es-CL" sz="800" smtClean="0">
                <a:solidFill>
                  <a:srgbClr val="FFFFFF"/>
                </a:solidFill>
              </a:rPr>
              <a:pPr/>
              <a:t>47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97284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97286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13" name="Pergamino: horizontal 8">
            <a:extLst>
              <a:ext uri="{FF2B5EF4-FFF2-40B4-BE49-F238E27FC236}">
                <a16:creationId xmlns:a16="http://schemas.microsoft.com/office/drawing/2014/main" xmlns="" id="{6592B817-47D1-43F9-9DFA-77EBC2444EFC}"/>
              </a:ext>
            </a:extLst>
          </p:cNvPr>
          <p:cNvSpPr/>
          <p:nvPr/>
        </p:nvSpPr>
        <p:spPr>
          <a:xfrm>
            <a:off x="746125" y="5457825"/>
            <a:ext cx="7097713" cy="111442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/>
              <a:t>A. Plano para Cargo Def. Provistos y Contractuales, se emite separado por puntos y comas, muestra la definición de los cargos, la provisión, el funcionario y el dato contractual.</a:t>
            </a:r>
            <a:endParaRPr lang="es-CL" b="1" dirty="0"/>
          </a:p>
        </p:txBody>
      </p:sp>
      <p:pic>
        <p:nvPicPr>
          <p:cNvPr id="9728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028700"/>
            <a:ext cx="7170737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 noChangeArrowheads="1"/>
          </p:cNvSpPr>
          <p:nvPr>
            <p:ph type="title"/>
          </p:nvPr>
        </p:nvSpPr>
        <p:spPr>
          <a:xfrm>
            <a:off x="488950" y="536575"/>
            <a:ext cx="7829550" cy="1350963"/>
          </a:xfrm>
        </p:spPr>
        <p:txBody>
          <a:bodyPr/>
          <a:lstStyle/>
          <a:p>
            <a:r>
              <a:rPr lang="es-MX" altLang="es-MX" smtClean="0"/>
              <a:t>PILOTO: Informe Masivo de Antigüedad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E523B7-FBA6-4FD7-8F7E-6BC5087F30A4}" type="slidenum">
              <a:rPr lang="es-ES" altLang="es-CL" sz="800" smtClean="0">
                <a:solidFill>
                  <a:srgbClr val="FFFFFF"/>
                </a:solidFill>
              </a:rPr>
              <a:pPr/>
              <a:t>48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99334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95EAE10C-9530-4059-9E71-ACBEB782F11A}"/>
              </a:ext>
            </a:extLst>
          </p:cNvPr>
          <p:cNvSpPr/>
          <p:nvPr/>
        </p:nvSpPr>
        <p:spPr>
          <a:xfrm>
            <a:off x="5735638" y="1073150"/>
            <a:ext cx="2233612" cy="348297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/>
              <a:t>permite  Identificar las antigüedades en el Servicio de Salud, Administración Pública, Planta y Grado</a:t>
            </a:r>
          </a:p>
          <a:p>
            <a:pPr algn="ctr">
              <a:defRPr/>
            </a:pPr>
            <a:endParaRPr lang="es-CL" b="1" dirty="0"/>
          </a:p>
          <a:p>
            <a:pPr algn="ctr">
              <a:defRPr/>
            </a:pPr>
            <a:r>
              <a:rPr lang="es-CL" b="1" dirty="0">
                <a:solidFill>
                  <a:srgbClr val="FF3300"/>
                </a:solidFill>
              </a:rPr>
              <a:t>PILOTOS: S.S. Ñuble – S.S. Talcahuano – S.S. Viña del Mar – S.S.M. Central – Fonasa – S.S. Iquique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9E2BC9DA-945D-4B6F-9F0A-5512CABCF0B1}"/>
              </a:ext>
            </a:extLst>
          </p:cNvPr>
          <p:cNvGraphicFramePr>
            <a:graphicFrameLocks noGrp="1"/>
          </p:cNvGraphicFramePr>
          <p:nvPr/>
        </p:nvGraphicFramePr>
        <p:xfrm>
          <a:off x="1255713" y="4838700"/>
          <a:ext cx="6096000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2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051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Hoja de Vida</a:t>
                      </a:r>
                    </a:p>
                    <a:p>
                      <a:endParaRPr lang="es-MX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Informes &gt; Informe Masivo de Antigüedad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9347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5581650"/>
            <a:ext cx="866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8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990600"/>
            <a:ext cx="4683125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 noChangeArrowheads="1"/>
          </p:cNvSpPr>
          <p:nvPr>
            <p:ph type="title"/>
          </p:nvPr>
        </p:nvSpPr>
        <p:spPr>
          <a:xfrm>
            <a:off x="488950" y="536575"/>
            <a:ext cx="7612063" cy="1350963"/>
          </a:xfrm>
        </p:spPr>
        <p:txBody>
          <a:bodyPr/>
          <a:lstStyle/>
          <a:p>
            <a:r>
              <a:rPr lang="es-MX" altLang="es-MX" smtClean="0"/>
              <a:t>PILOTO: Informe Masivo de Antigüedad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B6C4CC-23B9-4EA8-8A85-6A380948772B}" type="slidenum">
              <a:rPr lang="es-ES" altLang="es-CL" sz="800" smtClean="0">
                <a:solidFill>
                  <a:srgbClr val="FFFFFF"/>
                </a:solidFill>
              </a:rPr>
              <a:pPr/>
              <a:t>49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101380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101382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13" name="Pergamino: horizontal 8">
            <a:extLst>
              <a:ext uri="{FF2B5EF4-FFF2-40B4-BE49-F238E27FC236}">
                <a16:creationId xmlns:a16="http://schemas.microsoft.com/office/drawing/2014/main" xmlns="" id="{D25D2E3D-B6D0-44DE-836D-A8EC93324F9F}"/>
              </a:ext>
            </a:extLst>
          </p:cNvPr>
          <p:cNvSpPr/>
          <p:nvPr/>
        </p:nvSpPr>
        <p:spPr>
          <a:xfrm>
            <a:off x="746125" y="5457825"/>
            <a:ext cx="7097713" cy="111442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/>
              <a:t>PILOTO: Informe Masivo de Antigüedad, muestra información de las distintas antigüedades del funcionario.</a:t>
            </a:r>
            <a:endParaRPr lang="es-CL" b="1" dirty="0"/>
          </a:p>
        </p:txBody>
      </p:sp>
      <p:pic>
        <p:nvPicPr>
          <p:cNvPr id="10138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120775"/>
            <a:ext cx="69754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Experiencia Calificada: Antigüedades</a:t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61AEBE-0005-49E9-9922-123C912234BA}" type="slidenum">
              <a:rPr lang="es-ES" altLang="es-CL" sz="800" smtClean="0">
                <a:solidFill>
                  <a:srgbClr val="FFFFFF"/>
                </a:solidFill>
              </a:rPr>
              <a:pPr/>
              <a:t>5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pic>
        <p:nvPicPr>
          <p:cNvPr id="11271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162050"/>
            <a:ext cx="5133975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11AC18CC-9F18-43D0-8ADF-2616E26EE92F}"/>
              </a:ext>
            </a:extLst>
          </p:cNvPr>
          <p:cNvSpPr/>
          <p:nvPr/>
        </p:nvSpPr>
        <p:spPr>
          <a:xfrm>
            <a:off x="5819775" y="1611313"/>
            <a:ext cx="2235200" cy="20177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el registro de información contractual   histórica del funcionario.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0811018F-DFB3-42D0-848C-42B5AB34FF4D}"/>
              </a:ext>
            </a:extLst>
          </p:cNvPr>
          <p:cNvGraphicFramePr>
            <a:graphicFrameLocks noGrp="1"/>
          </p:cNvGraphicFramePr>
          <p:nvPr/>
        </p:nvGraphicFramePr>
        <p:xfrm>
          <a:off x="1255713" y="5143500"/>
          <a:ext cx="6096000" cy="160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692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686" marB="4568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7683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Hoja de Vida</a:t>
                      </a:r>
                    </a:p>
                    <a:p>
                      <a:endParaRPr lang="es-MX" sz="1800" dirty="0"/>
                    </a:p>
                  </a:txBody>
                  <a:tcPr marT="45686" marB="45686"/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Modulo Central &gt; Ingreso</a:t>
                      </a:r>
                      <a:r>
                        <a:rPr lang="es-MX" sz="1800" baseline="0" dirty="0"/>
                        <a:t> Histórico de Datos Contractuales</a:t>
                      </a:r>
                      <a:endParaRPr lang="es-MX" sz="1800" dirty="0"/>
                    </a:p>
                  </a:txBody>
                  <a:tcPr marT="45686" marB="4568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284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916613"/>
            <a:ext cx="866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 noChangeArrowheads="1"/>
          </p:cNvSpPr>
          <p:nvPr>
            <p:ph type="title"/>
          </p:nvPr>
        </p:nvSpPr>
        <p:spPr>
          <a:xfrm>
            <a:off x="488950" y="536575"/>
            <a:ext cx="7612063" cy="1350963"/>
          </a:xfrm>
        </p:spPr>
        <p:txBody>
          <a:bodyPr/>
          <a:lstStyle/>
          <a:p>
            <a:r>
              <a:rPr lang="es-MX" altLang="es-MX" smtClean="0"/>
              <a:t>PILOTO: Informe Masivo de Antigüedad</a:t>
            </a:r>
            <a:br>
              <a:rPr lang="es-MX" altLang="es-MX" smtClean="0"/>
            </a:br>
            <a:r>
              <a:rPr lang="es-MX" altLang="es-MX" smtClean="0"/>
              <a:t/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1EB685-15B9-42A5-BBC2-64920460B1D7}" type="slidenum">
              <a:rPr lang="es-ES" altLang="es-CL" sz="800" smtClean="0">
                <a:solidFill>
                  <a:srgbClr val="FFFFFF"/>
                </a:solidFill>
              </a:rPr>
              <a:pPr/>
              <a:t>50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103428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103430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13" name="Pergamino: horizontal 8">
            <a:extLst>
              <a:ext uri="{FF2B5EF4-FFF2-40B4-BE49-F238E27FC236}">
                <a16:creationId xmlns:a16="http://schemas.microsoft.com/office/drawing/2014/main" xmlns="" id="{0CC10C82-E0DC-4AFF-B0FB-65F338FB981E}"/>
              </a:ext>
            </a:extLst>
          </p:cNvPr>
          <p:cNvSpPr/>
          <p:nvPr/>
        </p:nvSpPr>
        <p:spPr>
          <a:xfrm>
            <a:off x="754063" y="5457825"/>
            <a:ext cx="7099300" cy="111442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/>
              <a:t>PILOTO: Informe Masivo de Antigüedad, también incorpora fecha de ingreso y antigüedades además de información del grado cargo y función.</a:t>
            </a:r>
          </a:p>
          <a:p>
            <a:pPr algn="ctr">
              <a:defRPr/>
            </a:pPr>
            <a:r>
              <a:rPr lang="es-MX" b="1" dirty="0">
                <a:solidFill>
                  <a:srgbClr val="FF0000"/>
                </a:solidFill>
              </a:rPr>
              <a:t>Consultar Guía de Cambios del proyecto donde se especifica cada columna del archivo.</a:t>
            </a:r>
            <a:endParaRPr lang="es-CL" b="1" dirty="0">
              <a:solidFill>
                <a:srgbClr val="FF0000"/>
              </a:solidFill>
            </a:endParaRPr>
          </a:p>
        </p:txBody>
      </p:sp>
      <p:pic>
        <p:nvPicPr>
          <p:cNvPr id="103432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052513"/>
            <a:ext cx="7097713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2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88C17-3BD4-4606-806B-D4197EA2CD8B}" type="slidenum">
              <a:rPr lang="es-ES" altLang="es-CL" sz="800" smtClean="0">
                <a:solidFill>
                  <a:srgbClr val="FFFFFF"/>
                </a:solidFill>
              </a:rPr>
              <a:pPr/>
              <a:t>51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s-CL" smtClean="0"/>
          </a:p>
        </p:txBody>
      </p:sp>
      <p:sp>
        <p:nvSpPr>
          <p:cNvPr id="10547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pic>
        <p:nvPicPr>
          <p:cNvPr id="10547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24272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8" name="Picture 5" descr="indraF_g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689100"/>
            <a:ext cx="57658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Rectangle 6"/>
          <p:cNvSpPr>
            <a:spLocks noChangeArrowheads="1"/>
          </p:cNvSpPr>
          <p:nvPr/>
        </p:nvSpPr>
        <p:spPr bwMode="auto">
          <a:xfrm>
            <a:off x="1244600" y="2917825"/>
            <a:ext cx="35845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s-ES_tradnl" altLang="es-CL">
                <a:solidFill>
                  <a:srgbClr val="000000"/>
                </a:solidFill>
              </a:rPr>
              <a:t>Amunategui 232 , Piso 5.</a:t>
            </a:r>
            <a:br>
              <a:rPr lang="es-ES_tradnl" altLang="es-CL">
                <a:solidFill>
                  <a:srgbClr val="000000"/>
                </a:solidFill>
              </a:rPr>
            </a:br>
            <a:r>
              <a:rPr lang="es-ES_tradnl" altLang="es-CL">
                <a:solidFill>
                  <a:srgbClr val="000000"/>
                </a:solidFill>
              </a:rPr>
              <a:t>Edificio Hermanos Amunategui - Santiago</a:t>
            </a:r>
            <a:br>
              <a:rPr lang="es-ES_tradnl" altLang="es-CL">
                <a:solidFill>
                  <a:srgbClr val="000000"/>
                </a:solidFill>
              </a:rPr>
            </a:br>
            <a:r>
              <a:rPr lang="es-ES_tradnl" altLang="es-CL">
                <a:solidFill>
                  <a:srgbClr val="000000"/>
                </a:solidFill>
              </a:rPr>
              <a:t>Chile</a:t>
            </a:r>
            <a:br>
              <a:rPr lang="es-ES_tradnl" altLang="es-CL">
                <a:solidFill>
                  <a:srgbClr val="000000"/>
                </a:solidFill>
              </a:rPr>
            </a:br>
            <a:r>
              <a:rPr lang="es-ES_tradnl" altLang="es-CL">
                <a:solidFill>
                  <a:srgbClr val="000000"/>
                </a:solidFill>
              </a:rPr>
              <a:t>T +56 2 810 36 00</a:t>
            </a:r>
            <a:br>
              <a:rPr lang="es-ES_tradnl" altLang="es-CL">
                <a:solidFill>
                  <a:srgbClr val="000000"/>
                </a:solidFill>
              </a:rPr>
            </a:br>
            <a:r>
              <a:rPr lang="es-ES_tradnl" altLang="es-CL">
                <a:solidFill>
                  <a:srgbClr val="000000"/>
                </a:solidFill>
              </a:rPr>
              <a:t>F +56 2 810 36 60</a:t>
            </a:r>
            <a:br>
              <a:rPr lang="es-ES_tradnl" altLang="es-CL">
                <a:solidFill>
                  <a:srgbClr val="000000"/>
                </a:solidFill>
              </a:rPr>
            </a:br>
            <a:r>
              <a:rPr lang="es-ES_tradnl" altLang="es-CL">
                <a:solidFill>
                  <a:schemeClr val="accent1"/>
                </a:solidFill>
              </a:rPr>
              <a:t>www.indra.es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Experiencia Calificada: Antigüedades</a:t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B835724-65C1-47A7-AAC7-9016404DFD87}" type="slidenum">
              <a:rPr lang="es-ES" altLang="es-CL" sz="800" smtClean="0">
                <a:solidFill>
                  <a:srgbClr val="FFFFFF"/>
                </a:solidFill>
              </a:rPr>
              <a:pPr/>
              <a:t>6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164A3632-7059-44E2-8F80-08475EF8A13B}"/>
              </a:ext>
            </a:extLst>
          </p:cNvPr>
          <p:cNvSpPr/>
          <p:nvPr/>
        </p:nvSpPr>
        <p:spPr>
          <a:xfrm>
            <a:off x="5819775" y="1611313"/>
            <a:ext cx="2235200" cy="20177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al funcionario revisar su información histórica y auto validarse.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544CBFC7-E3FE-4817-BA63-64AA1C29FF58}"/>
              </a:ext>
            </a:extLst>
          </p:cNvPr>
          <p:cNvGraphicFramePr>
            <a:graphicFrameLocks noGrp="1"/>
          </p:cNvGraphicFramePr>
          <p:nvPr/>
        </p:nvGraphicFramePr>
        <p:xfrm>
          <a:off x="1211263" y="5033963"/>
          <a:ext cx="6096000" cy="1538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77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251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Autoatención</a:t>
                      </a:r>
                    </a:p>
                    <a:p>
                      <a:endParaRPr lang="es-MX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s-MX" sz="1800" baseline="0" dirty="0"/>
                        <a:t>Ciclo de Vida Laboral &gt; Certificado Relación de Servicio</a:t>
                      </a:r>
                      <a:endParaRPr lang="es-MX" sz="18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3331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957263"/>
            <a:ext cx="5305425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5957888"/>
            <a:ext cx="15208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Experiencia Calificada: Antigüedades</a:t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695DA8-35C6-4323-8292-AE6C08E71FB3}" type="slidenum">
              <a:rPr lang="es-ES" altLang="es-CL" sz="800" smtClean="0">
                <a:solidFill>
                  <a:srgbClr val="FFFFFF"/>
                </a:solidFill>
              </a:rPr>
              <a:pPr/>
              <a:t>7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95E90E06-38AC-4377-8704-3B105884634E}"/>
              </a:ext>
            </a:extLst>
          </p:cNvPr>
          <p:cNvSpPr/>
          <p:nvPr/>
        </p:nvSpPr>
        <p:spPr>
          <a:xfrm>
            <a:off x="5819775" y="1611313"/>
            <a:ext cx="2235200" cy="20177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revisar información histórica contractual de un funcionario.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F11B97F8-686F-45EE-859C-080EB2084D22}"/>
              </a:ext>
            </a:extLst>
          </p:cNvPr>
          <p:cNvGraphicFramePr>
            <a:graphicFrameLocks noGrp="1"/>
          </p:cNvGraphicFramePr>
          <p:nvPr/>
        </p:nvGraphicFramePr>
        <p:xfrm>
          <a:off x="1211263" y="4826000"/>
          <a:ext cx="6096000" cy="1698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3103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693" marB="4569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5522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Hoja de Vida</a:t>
                      </a: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Informes</a:t>
                      </a:r>
                      <a:r>
                        <a:rPr lang="es-MX" sz="1800" baseline="0" dirty="0"/>
                        <a:t> &gt; Certificado Relación de Servicio</a:t>
                      </a:r>
                      <a:endParaRPr lang="es-MX" sz="1800" dirty="0"/>
                    </a:p>
                    <a:p>
                      <a:endParaRPr lang="es-MX" sz="1800" baseline="0" dirty="0"/>
                    </a:p>
                  </a:txBody>
                  <a:tcPr marT="45693" marB="4569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5379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5611813"/>
            <a:ext cx="866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977900"/>
            <a:ext cx="5038725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Experiencia Calificada: Antigüedades</a:t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33CE39-A9D8-4771-9C6C-A5D3CCEA0300}" type="slidenum">
              <a:rPr lang="es-ES" altLang="es-CL" sz="800" smtClean="0">
                <a:solidFill>
                  <a:srgbClr val="FFFFFF"/>
                </a:solidFill>
              </a:rPr>
              <a:pPr/>
              <a:t>8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8159E12-1D78-4FBD-A9FD-AF5074603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13" y="1328737"/>
            <a:ext cx="7543900" cy="4938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Experiencia Calificada: Antigüedades</a:t>
            </a:r>
            <a:br>
              <a:rPr lang="es-MX" altLang="es-MX" smtClean="0"/>
            </a:br>
            <a:endParaRPr lang="es-CL" altLang="es-CL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299C3B7-C657-4C1B-80FA-8A8B27868327}" type="slidenum">
              <a:rPr lang="es-ES" altLang="es-CL" sz="800" smtClean="0">
                <a:solidFill>
                  <a:srgbClr val="FFFFFF"/>
                </a:solidFill>
              </a:rPr>
              <a:pPr/>
              <a:t>9</a:t>
            </a:fld>
            <a:endParaRPr lang="es-ES" altLang="es-CL" sz="800" smtClean="0">
              <a:solidFill>
                <a:srgbClr val="FFFFFF"/>
              </a:solidFill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506413" y="2524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s-ES" altLang="es-CL" b="1">
                <a:solidFill>
                  <a:schemeClr val="accent1"/>
                </a:solidFill>
              </a:rPr>
              <a:t>TEMAS DE INTERES</a:t>
            </a:r>
            <a:endParaRPr lang="es-ES_tradnl" altLang="es-CL" b="1">
              <a:solidFill>
                <a:schemeClr val="accent1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8318500" y="5194300"/>
            <a:ext cx="3302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s-CL" altLang="es-CL"/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 rot="-5400000">
            <a:off x="6911182" y="4628356"/>
            <a:ext cx="309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CL" altLang="es-CL" b="1">
                <a:latin typeface="Arial Narrow" panose="020B0606020202030204" pitchFamily="34" charset="0"/>
              </a:rPr>
              <a:t>JORNADA DFL ENCASILLAMIENTO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xmlns="" id="{326F2217-4693-4C7A-8214-1DCD01768543}"/>
              </a:ext>
            </a:extLst>
          </p:cNvPr>
          <p:cNvSpPr/>
          <p:nvPr/>
        </p:nvSpPr>
        <p:spPr>
          <a:xfrm>
            <a:off x="5819775" y="1611313"/>
            <a:ext cx="2235200" cy="20177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Permite revisar información histórica contractual de un funcionario.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C20E0C8B-3D41-4AB5-88D1-E993B4E24D1C}"/>
              </a:ext>
            </a:extLst>
          </p:cNvPr>
          <p:cNvGraphicFramePr>
            <a:graphicFrameLocks noGrp="1"/>
          </p:cNvGraphicFramePr>
          <p:nvPr/>
        </p:nvGraphicFramePr>
        <p:xfrm>
          <a:off x="1211263" y="4826000"/>
          <a:ext cx="6096000" cy="1846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3259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Modulo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Menú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300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Hoja de Vida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Hoja de Vida</a:t>
                      </a:r>
                      <a:r>
                        <a:rPr lang="es-MX" sz="1800" baseline="0" dirty="0"/>
                        <a:t> &gt; Consultas e </a:t>
                      </a:r>
                      <a:r>
                        <a:rPr lang="es-MX" sz="1800" dirty="0"/>
                        <a:t>Informes</a:t>
                      </a:r>
                      <a:r>
                        <a:rPr lang="es-MX" sz="1800" baseline="0" dirty="0"/>
                        <a:t> &gt; Generación de Base de Datos &gt; Archivo plano para Datos Contractuales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9475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5611813"/>
            <a:ext cx="866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Imagen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7356" b="37854"/>
          <a:stretch>
            <a:fillRect/>
          </a:stretch>
        </p:blipFill>
        <p:spPr bwMode="auto">
          <a:xfrm>
            <a:off x="506413" y="1003300"/>
            <a:ext cx="5260975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RApresentacion">
  <a:themeElements>
    <a:clrScheme name="INDRApresentacion 1">
      <a:dk1>
        <a:srgbClr val="000000"/>
      </a:dk1>
      <a:lt1>
        <a:srgbClr val="FFFFFF"/>
      </a:lt1>
      <a:dk2>
        <a:srgbClr val="5A5A5A"/>
      </a:dk2>
      <a:lt2>
        <a:srgbClr val="B4B4B4"/>
      </a:lt2>
      <a:accent1>
        <a:srgbClr val="C3CD05"/>
      </a:accent1>
      <a:accent2>
        <a:srgbClr val="D2DA44"/>
      </a:accent2>
      <a:accent3>
        <a:srgbClr val="FFFFFF"/>
      </a:accent3>
      <a:accent4>
        <a:srgbClr val="000000"/>
      </a:accent4>
      <a:accent5>
        <a:srgbClr val="DEE3AA"/>
      </a:accent5>
      <a:accent6>
        <a:srgbClr val="BEC53D"/>
      </a:accent6>
      <a:hlink>
        <a:srgbClr val="E1E682"/>
      </a:hlink>
      <a:folHlink>
        <a:srgbClr val="F0F2C0"/>
      </a:folHlink>
    </a:clrScheme>
    <a:fontScheme name="INDRApresentacio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INDRApresentacion 1">
        <a:dk1>
          <a:srgbClr val="000000"/>
        </a:dk1>
        <a:lt1>
          <a:srgbClr val="FFFFFF"/>
        </a:lt1>
        <a:dk2>
          <a:srgbClr val="5A5A5A"/>
        </a:dk2>
        <a:lt2>
          <a:srgbClr val="B4B4B4"/>
        </a:lt2>
        <a:accent1>
          <a:srgbClr val="C3CD05"/>
        </a:accent1>
        <a:accent2>
          <a:srgbClr val="D2DA44"/>
        </a:accent2>
        <a:accent3>
          <a:srgbClr val="FFFFFF"/>
        </a:accent3>
        <a:accent4>
          <a:srgbClr val="000000"/>
        </a:accent4>
        <a:accent5>
          <a:srgbClr val="DEE3AA"/>
        </a:accent5>
        <a:accent6>
          <a:srgbClr val="BEC53D"/>
        </a:accent6>
        <a:hlink>
          <a:srgbClr val="E1E682"/>
        </a:hlink>
        <a:folHlink>
          <a:srgbClr val="F0F2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INDRAplantilla_imag</Template>
  <TotalTime>12537</TotalTime>
  <Words>2557</Words>
  <Application>Microsoft Office PowerPoint</Application>
  <PresentationFormat>Presentación en pantalla (4:3)</PresentationFormat>
  <Paragraphs>480</Paragraphs>
  <Slides>51</Slides>
  <Notes>48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9" baseType="lpstr">
      <vt:lpstr>Arial</vt:lpstr>
      <vt:lpstr>ＭＳ Ｐゴシック</vt:lpstr>
      <vt:lpstr>Wingdings</vt:lpstr>
      <vt:lpstr>Times New Roman</vt:lpstr>
      <vt:lpstr>Arial Narrow</vt:lpstr>
      <vt:lpstr>Tahoma</vt:lpstr>
      <vt:lpstr>Candara</vt:lpstr>
      <vt:lpstr>INDRApresentacion</vt:lpstr>
      <vt:lpstr>  </vt:lpstr>
      <vt:lpstr>ÍNDICE</vt:lpstr>
      <vt:lpstr>Herramientas de Apoyo SIRH para conformación del Escalafón.</vt:lpstr>
      <vt:lpstr>Herramientas de Apoyo SIRH para conformación del Escalafón.</vt:lpstr>
      <vt:lpstr>Experiencia Calificada: Antigüedades </vt:lpstr>
      <vt:lpstr>Experiencia Calificada: Antigüedades </vt:lpstr>
      <vt:lpstr>Experiencia Calificada: Antigüedades </vt:lpstr>
      <vt:lpstr>Experiencia Calificada: Antigüedades </vt:lpstr>
      <vt:lpstr>Experiencia Calificada: Antigüedades </vt:lpstr>
      <vt:lpstr>Experiencia Calificada: Mantenedor de Antigüedad </vt:lpstr>
      <vt:lpstr>Experiencia Calificada: Antecedentes de Estudio</vt:lpstr>
      <vt:lpstr>Herramientas de Apoyo SIRH para conformación del Escalafón.</vt:lpstr>
      <vt:lpstr>Capacitación Pertinente: Capacitaciones </vt:lpstr>
      <vt:lpstr>Capacitación Pertinente: Capacitaciones  </vt:lpstr>
      <vt:lpstr>Herramientas de Apoyo SIRH para conformación del Escalafón.</vt:lpstr>
      <vt:lpstr>Evaluación de Desempeño: Calificaciones  </vt:lpstr>
      <vt:lpstr>Herramientas de Apoyo SIRH para conformación del Escalafón.</vt:lpstr>
      <vt:lpstr>Mantenedor de Factores Ponderados </vt:lpstr>
      <vt:lpstr>Carga de Factores Ponderados </vt:lpstr>
      <vt:lpstr>Herramientas de Apoyo SIRH para conformación del Escalafón.</vt:lpstr>
      <vt:lpstr>Escalafón Oficial  </vt:lpstr>
      <vt:lpstr>Escalafón Oficial  </vt:lpstr>
      <vt:lpstr>Escalafón Oficial  </vt:lpstr>
      <vt:lpstr>Escalafón Oficial: Desempate  </vt:lpstr>
      <vt:lpstr>Escalafón Oficial  </vt:lpstr>
      <vt:lpstr>Escalafón Oficial  </vt:lpstr>
      <vt:lpstr>Escalafón Vigente  </vt:lpstr>
      <vt:lpstr>Escalafón Vigente  </vt:lpstr>
      <vt:lpstr>Herramientas de Apoyo SIRH.</vt:lpstr>
      <vt:lpstr>Listado Directivos y Profesionales Oficial   </vt:lpstr>
      <vt:lpstr>Listado Directivos y Profesionales Oficial   </vt:lpstr>
      <vt:lpstr>Listado Directivos y Profesionales Oficial  </vt:lpstr>
      <vt:lpstr>Listado Directivos y Profesionales Oficial   </vt:lpstr>
      <vt:lpstr>Listado Directivos y Profesionales Oficial  </vt:lpstr>
      <vt:lpstr>Listado Directivos y Profesionales Vigente  </vt:lpstr>
      <vt:lpstr>Listado Directivos y Profesionales Vigente   </vt:lpstr>
      <vt:lpstr>Herramientas de Apoyo SIRH.</vt:lpstr>
      <vt:lpstr>Informe de Provisión del Cargo Actual   </vt:lpstr>
      <vt:lpstr>Informe de Provisión del Cargo Actual  </vt:lpstr>
      <vt:lpstr>Informe de Cargo Vacantes   </vt:lpstr>
      <vt:lpstr>Informe de Cargos Vacantes  </vt:lpstr>
      <vt:lpstr>Estadística de Cargos Provistos   </vt:lpstr>
      <vt:lpstr>Estadística de Cargos Provistos  </vt:lpstr>
      <vt:lpstr>Estadística de Vacancia   </vt:lpstr>
      <vt:lpstr>Estadística de Vacancia  </vt:lpstr>
      <vt:lpstr>A. Plano para Cargo Def. Provistos y Contractuales   </vt:lpstr>
      <vt:lpstr>A. Plano para Cargo Def. Provistos y Contractuales  </vt:lpstr>
      <vt:lpstr>PILOTO: Informe Masivo de Antigüedad   </vt:lpstr>
      <vt:lpstr>PILOTO: Informe Masivo de Antigüedad  </vt:lpstr>
      <vt:lpstr>PILOTO: Informe Masivo de Antigüedad  </vt:lpstr>
      <vt:lpstr>Presentación de PowerPoint</vt:lpstr>
    </vt:vector>
  </TitlesOfParts>
  <Company>Indra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EN TIPOGRAFÍA ARIAL BOLD  EN 36 PT</dc:title>
  <dc:creator>rprades</dc:creator>
  <cp:lastModifiedBy>Andrea Caro</cp:lastModifiedBy>
  <cp:revision>903</cp:revision>
  <cp:lastPrinted>2008-04-18T13:49:52Z</cp:lastPrinted>
  <dcterms:created xsi:type="dcterms:W3CDTF">2008-05-21T09:18:33Z</dcterms:created>
  <dcterms:modified xsi:type="dcterms:W3CDTF">2017-10-05T03:00:05Z</dcterms:modified>
</cp:coreProperties>
</file>