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9"/>
  </p:notesMasterIdLst>
  <p:sldIdLst>
    <p:sldId id="256" r:id="rId4"/>
    <p:sldId id="520" r:id="rId5"/>
    <p:sldId id="521" r:id="rId6"/>
    <p:sldId id="522" r:id="rId7"/>
    <p:sldId id="261" r:id="rId8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434" autoAdjust="0"/>
  </p:normalViewPr>
  <p:slideViewPr>
    <p:cSldViewPr snapToObjects="1">
      <p:cViewPr varScale="1">
        <p:scale>
          <a:sx n="74" d="100"/>
          <a:sy n="74" d="100"/>
        </p:scale>
        <p:origin x="12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usk%20Eternal\Desktop\comparativo%20estudio%20cargas%20familia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usk%20Eternal\Desktop\comparativo%20estudio%20cargas%20familia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baseline="0" dirty="0" smtClean="0"/>
              <a:t>Cargas familiares con errores de registro</a:t>
            </a:r>
            <a:endParaRPr lang="es-CL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Hoja1!$B$2</c:f>
              <c:strCache>
                <c:ptCount val="1"/>
                <c:pt idx="0">
                  <c:v>Noviembre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Hoja1!$A$3:$A$32</c:f>
              <c:strCache>
                <c:ptCount val="30"/>
                <c:pt idx="0">
                  <c:v>011. Arica</c:v>
                </c:pt>
                <c:pt idx="1">
                  <c:v>012. Iquique</c:v>
                </c:pt>
                <c:pt idx="2">
                  <c:v>021. Antofagasta</c:v>
                </c:pt>
                <c:pt idx="3">
                  <c:v>031. Atacama</c:v>
                </c:pt>
                <c:pt idx="4">
                  <c:v>041. Coquimbo</c:v>
                </c:pt>
                <c:pt idx="5">
                  <c:v>051. Valparaiso</c:v>
                </c:pt>
                <c:pt idx="6">
                  <c:v>053. Viña del mar</c:v>
                </c:pt>
                <c:pt idx="7">
                  <c:v>055. Aconcagua</c:v>
                </c:pt>
                <c:pt idx="8">
                  <c:v>061. O´Higgins</c:v>
                </c:pt>
                <c:pt idx="9">
                  <c:v>071. Maule</c:v>
                </c:pt>
                <c:pt idx="10">
                  <c:v>081. Ñuble</c:v>
                </c:pt>
                <c:pt idx="11">
                  <c:v>082. Concepción</c:v>
                </c:pt>
                <c:pt idx="12">
                  <c:v>083. Arauco</c:v>
                </c:pt>
                <c:pt idx="13">
                  <c:v>084. Talcahuano</c:v>
                </c:pt>
                <c:pt idx="14">
                  <c:v>085. Bio Bio</c:v>
                </c:pt>
                <c:pt idx="15">
                  <c:v>091. Araucanía Norte</c:v>
                </c:pt>
                <c:pt idx="16">
                  <c:v>092. Araucanía Sur</c:v>
                </c:pt>
                <c:pt idx="17">
                  <c:v>101. Valdivia</c:v>
                </c:pt>
                <c:pt idx="18">
                  <c:v>102. Osorno</c:v>
                </c:pt>
                <c:pt idx="19">
                  <c:v>103. Reloncaví</c:v>
                </c:pt>
                <c:pt idx="20">
                  <c:v>104. Chiloe</c:v>
                </c:pt>
                <c:pt idx="21">
                  <c:v>111. Aysen</c:v>
                </c:pt>
                <c:pt idx="22">
                  <c:v>121. Magallanes</c:v>
                </c:pt>
                <c:pt idx="23">
                  <c:v>131. Met. Oriente</c:v>
                </c:pt>
                <c:pt idx="24">
                  <c:v>132. Met. Central</c:v>
                </c:pt>
                <c:pt idx="25">
                  <c:v>133. Met. Sur</c:v>
                </c:pt>
                <c:pt idx="26">
                  <c:v>134. Met. Norte</c:v>
                </c:pt>
                <c:pt idx="27">
                  <c:v>135. Met. Occidente</c:v>
                </c:pt>
                <c:pt idx="28">
                  <c:v>137. Met. Sur oriente</c:v>
                </c:pt>
                <c:pt idx="29">
                  <c:v>CRS Cordillera</c:v>
                </c:pt>
              </c:strCache>
            </c:strRef>
          </c:cat>
          <c:val>
            <c:numRef>
              <c:f>Hoja1!$B$3:$B$32</c:f>
              <c:numCache>
                <c:formatCode>0.00%</c:formatCode>
                <c:ptCount val="30"/>
                <c:pt idx="0">
                  <c:v>3.3300000000000003E-2</c:v>
                </c:pt>
                <c:pt idx="1">
                  <c:v>0.15090000000000001</c:v>
                </c:pt>
                <c:pt idx="2">
                  <c:v>0.19600000000000001</c:v>
                </c:pt>
                <c:pt idx="3">
                  <c:v>8.3000000000000001E-3</c:v>
                </c:pt>
                <c:pt idx="4">
                  <c:v>0.36470000000000002</c:v>
                </c:pt>
                <c:pt idx="5">
                  <c:v>6.1800000000000001E-2</c:v>
                </c:pt>
                <c:pt idx="6">
                  <c:v>0.24929999999999999</c:v>
                </c:pt>
                <c:pt idx="7">
                  <c:v>6.7799999999999999E-2</c:v>
                </c:pt>
                <c:pt idx="8">
                  <c:v>0.1802</c:v>
                </c:pt>
                <c:pt idx="9">
                  <c:v>0.22450000000000001</c:v>
                </c:pt>
                <c:pt idx="10">
                  <c:v>6.6400000000000001E-2</c:v>
                </c:pt>
                <c:pt idx="11">
                  <c:v>0.1915</c:v>
                </c:pt>
                <c:pt idx="12">
                  <c:v>1</c:v>
                </c:pt>
                <c:pt idx="13">
                  <c:v>0.13059999999999999</c:v>
                </c:pt>
                <c:pt idx="14">
                  <c:v>0.12330000000000001</c:v>
                </c:pt>
                <c:pt idx="15">
                  <c:v>0.17979999999999999</c:v>
                </c:pt>
                <c:pt idx="16">
                  <c:v>0.1646</c:v>
                </c:pt>
                <c:pt idx="17">
                  <c:v>0.2596</c:v>
                </c:pt>
                <c:pt idx="18">
                  <c:v>0.21679999999999999</c:v>
                </c:pt>
                <c:pt idx="19">
                  <c:v>0.2056</c:v>
                </c:pt>
                <c:pt idx="20">
                  <c:v>4.53E-2</c:v>
                </c:pt>
                <c:pt idx="21">
                  <c:v>0.1341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0.71240000000000003</c:v>
                </c:pt>
                <c:pt idx="27">
                  <c:v>1</c:v>
                </c:pt>
                <c:pt idx="28">
                  <c:v>1</c:v>
                </c:pt>
                <c:pt idx="29">
                  <c:v>0.42030000000000001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Hoja1!$C$2</c:f>
              <c:strCache>
                <c:ptCount val="1"/>
                <c:pt idx="0">
                  <c:v>Enero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Hoja1!$A$3:$A$32</c:f>
              <c:strCache>
                <c:ptCount val="30"/>
                <c:pt idx="0">
                  <c:v>011. Arica</c:v>
                </c:pt>
                <c:pt idx="1">
                  <c:v>012. Iquique</c:v>
                </c:pt>
                <c:pt idx="2">
                  <c:v>021. Antofagasta</c:v>
                </c:pt>
                <c:pt idx="3">
                  <c:v>031. Atacama</c:v>
                </c:pt>
                <c:pt idx="4">
                  <c:v>041. Coquimbo</c:v>
                </c:pt>
                <c:pt idx="5">
                  <c:v>051. Valparaiso</c:v>
                </c:pt>
                <c:pt idx="6">
                  <c:v>053. Viña del mar</c:v>
                </c:pt>
                <c:pt idx="7">
                  <c:v>055. Aconcagua</c:v>
                </c:pt>
                <c:pt idx="8">
                  <c:v>061. O´Higgins</c:v>
                </c:pt>
                <c:pt idx="9">
                  <c:v>071. Maule</c:v>
                </c:pt>
                <c:pt idx="10">
                  <c:v>081. Ñuble</c:v>
                </c:pt>
                <c:pt idx="11">
                  <c:v>082. Concepción</c:v>
                </c:pt>
                <c:pt idx="12">
                  <c:v>083. Arauco</c:v>
                </c:pt>
                <c:pt idx="13">
                  <c:v>084. Talcahuano</c:v>
                </c:pt>
                <c:pt idx="14">
                  <c:v>085. Bio Bio</c:v>
                </c:pt>
                <c:pt idx="15">
                  <c:v>091. Araucanía Norte</c:v>
                </c:pt>
                <c:pt idx="16">
                  <c:v>092. Araucanía Sur</c:v>
                </c:pt>
                <c:pt idx="17">
                  <c:v>101. Valdivia</c:v>
                </c:pt>
                <c:pt idx="18">
                  <c:v>102. Osorno</c:v>
                </c:pt>
                <c:pt idx="19">
                  <c:v>103. Reloncaví</c:v>
                </c:pt>
                <c:pt idx="20">
                  <c:v>104. Chiloe</c:v>
                </c:pt>
                <c:pt idx="21">
                  <c:v>111. Aysen</c:v>
                </c:pt>
                <c:pt idx="22">
                  <c:v>121. Magallanes</c:v>
                </c:pt>
                <c:pt idx="23">
                  <c:v>131. Met. Oriente</c:v>
                </c:pt>
                <c:pt idx="24">
                  <c:v>132. Met. Central</c:v>
                </c:pt>
                <c:pt idx="25">
                  <c:v>133. Met. Sur</c:v>
                </c:pt>
                <c:pt idx="26">
                  <c:v>134. Met. Norte</c:v>
                </c:pt>
                <c:pt idx="27">
                  <c:v>135. Met. Occidente</c:v>
                </c:pt>
                <c:pt idx="28">
                  <c:v>137. Met. Sur oriente</c:v>
                </c:pt>
                <c:pt idx="29">
                  <c:v>CRS Cordillera</c:v>
                </c:pt>
              </c:strCache>
            </c:strRef>
          </c:cat>
          <c:val>
            <c:numRef>
              <c:f>Hoja1!$C$3:$C$32</c:f>
              <c:numCache>
                <c:formatCode>0.00%</c:formatCode>
                <c:ptCount val="30"/>
                <c:pt idx="0">
                  <c:v>2.0876826722338204E-2</c:v>
                </c:pt>
                <c:pt idx="1">
                  <c:v>7.0754716981132074E-2</c:v>
                </c:pt>
                <c:pt idx="2">
                  <c:v>0.19600000000000001</c:v>
                </c:pt>
                <c:pt idx="3">
                  <c:v>8.5870413739266207E-3</c:v>
                </c:pt>
                <c:pt idx="4">
                  <c:v>3.4602076124567477E-2</c:v>
                </c:pt>
                <c:pt idx="5">
                  <c:v>4.622222222222222E-2</c:v>
                </c:pt>
                <c:pt idx="6">
                  <c:v>0.21110727837185236</c:v>
                </c:pt>
                <c:pt idx="7">
                  <c:v>6.25E-2</c:v>
                </c:pt>
                <c:pt idx="8">
                  <c:v>0.15056922511935367</c:v>
                </c:pt>
                <c:pt idx="9">
                  <c:v>0.21916932907348244</c:v>
                </c:pt>
                <c:pt idx="10">
                  <c:v>4.2328042328042326E-2</c:v>
                </c:pt>
                <c:pt idx="11">
                  <c:v>0.59763681592039797</c:v>
                </c:pt>
                <c:pt idx="12">
                  <c:v>3.6036036036036036E-2</c:v>
                </c:pt>
                <c:pt idx="13">
                  <c:v>0.13143989431968295</c:v>
                </c:pt>
                <c:pt idx="14">
                  <c:v>0.11988582302568981</c:v>
                </c:pt>
                <c:pt idx="15">
                  <c:v>0.15868673050615595</c:v>
                </c:pt>
                <c:pt idx="16">
                  <c:v>0.15969130305728702</c:v>
                </c:pt>
                <c:pt idx="17">
                  <c:v>0.2793687901811806</c:v>
                </c:pt>
                <c:pt idx="18">
                  <c:v>0.21468531468531468</c:v>
                </c:pt>
                <c:pt idx="19">
                  <c:v>1.0155316606929509E-2</c:v>
                </c:pt>
                <c:pt idx="20">
                  <c:v>6.0133630289532294E-2</c:v>
                </c:pt>
                <c:pt idx="21">
                  <c:v>0.1341</c:v>
                </c:pt>
                <c:pt idx="22">
                  <c:v>1</c:v>
                </c:pt>
                <c:pt idx="23">
                  <c:v>0.40770061173083844</c:v>
                </c:pt>
                <c:pt idx="24">
                  <c:v>1</c:v>
                </c:pt>
                <c:pt idx="25">
                  <c:v>0.25006961849067111</c:v>
                </c:pt>
                <c:pt idx="26">
                  <c:v>0.71240000000000003</c:v>
                </c:pt>
                <c:pt idx="27">
                  <c:v>0.20890840652446674</c:v>
                </c:pt>
                <c:pt idx="28">
                  <c:v>5.6962025316455694E-2</c:v>
                </c:pt>
                <c:pt idx="29">
                  <c:v>0.42030000000000001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Hoja1!$D$2</c:f>
              <c:strCache>
                <c:ptCount val="1"/>
                <c:pt idx="0">
                  <c:v>Abril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Hoja1!$A$3:$A$32</c:f>
              <c:strCache>
                <c:ptCount val="30"/>
                <c:pt idx="0">
                  <c:v>011. Arica</c:v>
                </c:pt>
                <c:pt idx="1">
                  <c:v>012. Iquique</c:v>
                </c:pt>
                <c:pt idx="2">
                  <c:v>021. Antofagasta</c:v>
                </c:pt>
                <c:pt idx="3">
                  <c:v>031. Atacama</c:v>
                </c:pt>
                <c:pt idx="4">
                  <c:v>041. Coquimbo</c:v>
                </c:pt>
                <c:pt idx="5">
                  <c:v>051. Valparaiso</c:v>
                </c:pt>
                <c:pt idx="6">
                  <c:v>053. Viña del mar</c:v>
                </c:pt>
                <c:pt idx="7">
                  <c:v>055. Aconcagua</c:v>
                </c:pt>
                <c:pt idx="8">
                  <c:v>061. O´Higgins</c:v>
                </c:pt>
                <c:pt idx="9">
                  <c:v>071. Maule</c:v>
                </c:pt>
                <c:pt idx="10">
                  <c:v>081. Ñuble</c:v>
                </c:pt>
                <c:pt idx="11">
                  <c:v>082. Concepción</c:v>
                </c:pt>
                <c:pt idx="12">
                  <c:v>083. Arauco</c:v>
                </c:pt>
                <c:pt idx="13">
                  <c:v>084. Talcahuano</c:v>
                </c:pt>
                <c:pt idx="14">
                  <c:v>085. Bio Bio</c:v>
                </c:pt>
                <c:pt idx="15">
                  <c:v>091. Araucanía Norte</c:v>
                </c:pt>
                <c:pt idx="16">
                  <c:v>092. Araucanía Sur</c:v>
                </c:pt>
                <c:pt idx="17">
                  <c:v>101. Valdivia</c:v>
                </c:pt>
                <c:pt idx="18">
                  <c:v>102. Osorno</c:v>
                </c:pt>
                <c:pt idx="19">
                  <c:v>103. Reloncaví</c:v>
                </c:pt>
                <c:pt idx="20">
                  <c:v>104. Chiloe</c:v>
                </c:pt>
                <c:pt idx="21">
                  <c:v>111. Aysen</c:v>
                </c:pt>
                <c:pt idx="22">
                  <c:v>121. Magallanes</c:v>
                </c:pt>
                <c:pt idx="23">
                  <c:v>131. Met. Oriente</c:v>
                </c:pt>
                <c:pt idx="24">
                  <c:v>132. Met. Central</c:v>
                </c:pt>
                <c:pt idx="25">
                  <c:v>133. Met. Sur</c:v>
                </c:pt>
                <c:pt idx="26">
                  <c:v>134. Met. Norte</c:v>
                </c:pt>
                <c:pt idx="27">
                  <c:v>135. Met. Occidente</c:v>
                </c:pt>
                <c:pt idx="28">
                  <c:v>137. Met. Sur oriente</c:v>
                </c:pt>
                <c:pt idx="29">
                  <c:v>CRS Cordillera</c:v>
                </c:pt>
              </c:strCache>
            </c:strRef>
          </c:cat>
          <c:val>
            <c:numRef>
              <c:f>Hoja1!$D$3:$D$32</c:f>
              <c:numCache>
                <c:formatCode>0.00%</c:formatCode>
                <c:ptCount val="30"/>
                <c:pt idx="0">
                  <c:v>2.23E-2</c:v>
                </c:pt>
                <c:pt idx="1">
                  <c:v>0.13669999999999999</c:v>
                </c:pt>
                <c:pt idx="2">
                  <c:v>0.161</c:v>
                </c:pt>
                <c:pt idx="3">
                  <c:v>8.6999999999999994E-3</c:v>
                </c:pt>
                <c:pt idx="4">
                  <c:v>5.3600000000000002E-2</c:v>
                </c:pt>
                <c:pt idx="5">
                  <c:v>5.3800000000000001E-2</c:v>
                </c:pt>
                <c:pt idx="6">
                  <c:v>5.9400000000000001E-2</c:v>
                </c:pt>
                <c:pt idx="7">
                  <c:v>1.14E-2</c:v>
                </c:pt>
                <c:pt idx="8">
                  <c:v>0.17660000000000001</c:v>
                </c:pt>
                <c:pt idx="9">
                  <c:v>9.9699999999999997E-2</c:v>
                </c:pt>
                <c:pt idx="10">
                  <c:v>4.7699999999999999E-2</c:v>
                </c:pt>
                <c:pt idx="11">
                  <c:v>3.1600000000000003E-2</c:v>
                </c:pt>
                <c:pt idx="12">
                  <c:v>0.12970000000000001</c:v>
                </c:pt>
                <c:pt idx="13">
                  <c:v>0.11210000000000001</c:v>
                </c:pt>
                <c:pt idx="14">
                  <c:v>0.14019999999999999</c:v>
                </c:pt>
                <c:pt idx="15">
                  <c:v>1.77E-2</c:v>
                </c:pt>
                <c:pt idx="16">
                  <c:v>4.2200000000000001E-2</c:v>
                </c:pt>
                <c:pt idx="17">
                  <c:v>7.9399999999999998E-2</c:v>
                </c:pt>
                <c:pt idx="18">
                  <c:v>6.9999999999999999E-4</c:v>
                </c:pt>
                <c:pt idx="19">
                  <c:v>2.07E-2</c:v>
                </c:pt>
                <c:pt idx="20">
                  <c:v>5.5399999999999998E-2</c:v>
                </c:pt>
                <c:pt idx="21">
                  <c:v>2.4199999999999999E-2</c:v>
                </c:pt>
                <c:pt idx="22">
                  <c:v>3.6999999999999998E-2</c:v>
                </c:pt>
                <c:pt idx="23">
                  <c:v>0.3422</c:v>
                </c:pt>
                <c:pt idx="24">
                  <c:v>0.21990000000000001</c:v>
                </c:pt>
                <c:pt idx="25">
                  <c:v>0.24840000000000001</c:v>
                </c:pt>
                <c:pt idx="26">
                  <c:v>0.1835</c:v>
                </c:pt>
                <c:pt idx="27">
                  <c:v>0.21160000000000001</c:v>
                </c:pt>
                <c:pt idx="28">
                  <c:v>0.12239999999999999</c:v>
                </c:pt>
                <c:pt idx="29">
                  <c:v>1.37E-2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1401536"/>
        <c:axId val="141534864"/>
      </c:lineChart>
      <c:catAx>
        <c:axId val="14140153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1534864"/>
        <c:crosses val="autoZero"/>
        <c:auto val="1"/>
        <c:lblAlgn val="ctr"/>
        <c:lblOffset val="100"/>
        <c:noMultiLvlLbl val="0"/>
      </c:catAx>
      <c:valAx>
        <c:axId val="14153486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140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Promedio de errores por cada monitoreo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Hoja1!$A$33</c:f>
              <c:strCache>
                <c:ptCount val="1"/>
                <c:pt idx="0">
                  <c:v>Total general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Hoja1!$B$2:$D$2</c:f>
              <c:strCache>
                <c:ptCount val="3"/>
                <c:pt idx="0">
                  <c:v>Noviembre</c:v>
                </c:pt>
                <c:pt idx="1">
                  <c:v>Enero</c:v>
                </c:pt>
                <c:pt idx="2">
                  <c:v>Abril</c:v>
                </c:pt>
              </c:strCache>
            </c:strRef>
          </c:cat>
          <c:val>
            <c:numRef>
              <c:f>Hoja1!$B$33:$D$33</c:f>
              <c:numCache>
                <c:formatCode>0.00%</c:formatCode>
                <c:ptCount val="3"/>
                <c:pt idx="0">
                  <c:v>0.37957000000000002</c:v>
                </c:pt>
                <c:pt idx="1">
                  <c:v>0.2340292358335852</c:v>
                </c:pt>
                <c:pt idx="2">
                  <c:v>9.5450000000000007E-2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1113208"/>
        <c:axId val="141397456"/>
      </c:lineChart>
      <c:catAx>
        <c:axId val="14111320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1397456"/>
        <c:crosses val="autoZero"/>
        <c:auto val="1"/>
        <c:lblAlgn val="ctr"/>
        <c:lblOffset val="100"/>
        <c:noMultiLvlLbl val="0"/>
      </c:catAx>
      <c:valAx>
        <c:axId val="14139745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1113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Cargas Familiares</a:t>
            </a:r>
            <a:br>
              <a:rPr lang="es-ES_tradnl" altLang="es-CL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JULIO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Evolución de cargas familiares con error de registro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5229199"/>
            <a:ext cx="7934077" cy="7747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La grafica muestra las comparaciones entre los 3 monitoreos de cargas familiares reflejando los errores de registros. </a:t>
            </a:r>
            <a:endParaRPr lang="es-CL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770750"/>
              </p:ext>
            </p:extLst>
          </p:nvPr>
        </p:nvGraphicFramePr>
        <p:xfrm>
          <a:off x="152400" y="908720"/>
          <a:ext cx="88120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2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Promedio de errores entre los 3 monitores de cargas familiares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150863"/>
              </p:ext>
            </p:extLst>
          </p:nvPr>
        </p:nvGraphicFramePr>
        <p:xfrm>
          <a:off x="152400" y="1295401"/>
          <a:ext cx="8812088" cy="3789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11560" y="5373216"/>
            <a:ext cx="72008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En la grafica se aprecia el constante descenso que han tenido los errores de registros de cargas familiares en el transcurso de los monitoreos.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533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Tramos 2014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700" y="980728"/>
            <a:ext cx="8177213" cy="4525962"/>
          </a:xfrm>
        </p:spPr>
        <p:txBody>
          <a:bodyPr/>
          <a:lstStyle/>
          <a:p>
            <a:r>
              <a:rPr lang="es-CL" sz="2800" dirty="0" smtClean="0"/>
              <a:t>Trabajos a realizados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CL" sz="2000" dirty="0" smtClean="0"/>
              <a:t>Se ha enviado un requerimiento de desarrollo express a INDRA, con el fin de realizar las modificaciones de los montos asignados para el pago de remuneraciones julio 2014 incorporando los montos reales del año 2014.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CL" sz="2000" dirty="0" smtClean="0"/>
              <a:t>inclusión y exclusión de haberes para el calculo de tramos.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CL" sz="2000" dirty="0" smtClean="0"/>
              <a:t>Reliquidación para realizar pagos de diferencias.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CL" sz="2000" dirty="0" smtClean="0"/>
              <a:t>Desarrollo en producción estimada, antes de comenzar el proceso de remuneraciones agosto 2014.</a:t>
            </a:r>
            <a:endParaRPr lang="es-CL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54152"/>
            <a:ext cx="7877944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1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7309</TotalTime>
  <Words>159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Arial Black</vt:lpstr>
      <vt:lpstr>Calibri</vt:lpstr>
      <vt:lpstr>Verdana</vt:lpstr>
      <vt:lpstr>Verdana Bold</vt:lpstr>
      <vt:lpstr>Wingdings</vt:lpstr>
      <vt:lpstr>ヒラギノ角ゴ Pro W3</vt:lpstr>
      <vt:lpstr>Plantilla_powerpoint_Basica</vt:lpstr>
      <vt:lpstr>1_Office Theme</vt:lpstr>
      <vt:lpstr>2_Office Theme</vt:lpstr>
      <vt:lpstr>  Cargas Familiares </vt:lpstr>
      <vt:lpstr>Evolución de cargas familiares con error de registro</vt:lpstr>
      <vt:lpstr>Promedio de errores entre los 3 monitores de cargas familiares</vt:lpstr>
      <vt:lpstr>Tramos 2014</vt:lpstr>
      <vt:lpstr>Gracias.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allen aburto</cp:lastModifiedBy>
  <cp:revision>642</cp:revision>
  <dcterms:created xsi:type="dcterms:W3CDTF">2011-08-11T16:09:22Z</dcterms:created>
  <dcterms:modified xsi:type="dcterms:W3CDTF">2014-08-07T04:22:59Z</dcterms:modified>
</cp:coreProperties>
</file>