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6"/>
  </p:notesMasterIdLst>
  <p:handoutMasterIdLst>
    <p:handoutMasterId r:id="rId37"/>
  </p:handoutMasterIdLst>
  <p:sldIdLst>
    <p:sldId id="382" r:id="rId4"/>
    <p:sldId id="494" r:id="rId5"/>
    <p:sldId id="528" r:id="rId6"/>
    <p:sldId id="495" r:id="rId7"/>
    <p:sldId id="500" r:id="rId8"/>
    <p:sldId id="529" r:id="rId9"/>
    <p:sldId id="502" r:id="rId10"/>
    <p:sldId id="504" r:id="rId11"/>
    <p:sldId id="505" r:id="rId12"/>
    <p:sldId id="530" r:id="rId13"/>
    <p:sldId id="506" r:id="rId14"/>
    <p:sldId id="507" r:id="rId15"/>
    <p:sldId id="508" r:id="rId16"/>
    <p:sldId id="509" r:id="rId17"/>
    <p:sldId id="511" r:id="rId18"/>
    <p:sldId id="512" r:id="rId19"/>
    <p:sldId id="513" r:id="rId20"/>
    <p:sldId id="514" r:id="rId21"/>
    <p:sldId id="515" r:id="rId22"/>
    <p:sldId id="516" r:id="rId23"/>
    <p:sldId id="518" r:id="rId24"/>
    <p:sldId id="517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450" r:id="rId3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5FA1"/>
    <a:srgbClr val="006600"/>
    <a:srgbClr val="6666FF"/>
    <a:srgbClr val="808080"/>
    <a:srgbClr val="CCCCCC"/>
    <a:srgbClr val="E17068"/>
    <a:srgbClr val="FE45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5944" autoAdjust="0"/>
  </p:normalViewPr>
  <p:slideViewPr>
    <p:cSldViewPr snapToObjects="1">
      <p:cViewPr>
        <p:scale>
          <a:sx n="72" d="100"/>
          <a:sy n="72" d="100"/>
        </p:scale>
        <p:origin x="-1188" y="-168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11" d="100"/>
          <a:sy n="111" d="100"/>
        </p:scale>
        <p:origin x="-480" y="276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B6C5901-A442-4E35-84D6-E4999509D4EF}" type="datetimeFigureOut">
              <a:rPr lang="es-CL"/>
              <a:pPr>
                <a:defRPr/>
              </a:pPr>
              <a:t>05-12-2012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DC4DF28B-3DE5-41CF-A986-4A1C46E9B70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9543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9D4623-E386-44BA-9A82-84CC11E2E86E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D8E9A2A-F250-4C55-A680-49079CE9A4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6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707A01-0746-4636-BBF8-7E581F6F515D}" type="slidenum">
              <a:rPr lang="es-ES" smtClean="0">
                <a:ea typeface="ＭＳ Ｐゴシック" pitchFamily="-60" charset="-128"/>
              </a:rPr>
              <a:pPr>
                <a:defRPr/>
              </a:pPr>
              <a:t>1</a:t>
            </a:fld>
            <a:endParaRPr lang="es-ES" dirty="0" smtClean="0">
              <a:ea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12E73D-AE62-4CB5-9665-A9FA4B7F793D}" type="slidenum">
              <a:rPr lang="es-ES" smtClean="0">
                <a:ea typeface="ＭＳ Ｐゴシック" pitchFamily="-60" charset="-128"/>
              </a:rPr>
              <a:pPr>
                <a:defRPr/>
              </a:pPr>
              <a:t>32</a:t>
            </a:fld>
            <a:endParaRPr lang="es-ES" dirty="0" smtClean="0">
              <a:ea typeface="ＭＳ Ｐゴシック" pitchFamily="-6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7E3A7C6-D993-46C7-BC59-3A87A4C4791A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737733-E4E3-4F7C-95B5-DA3A49F45E8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1412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23FDBED-C2C2-4E53-A628-F2CC515DC9FC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FDEE-3D28-4370-9D9E-DE371EEF13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38360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3120-DE89-4476-8E03-DD25A500D6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7990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E408-30B3-46EE-8573-4D1FEB0AE7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7059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6099-8C65-4F94-AAFF-1F421550B4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29579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13E6-FE25-41DB-8D3E-CF80673307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846273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592E-F722-4CC6-85B4-49763D09B2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651507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0CEB-14D9-4206-AA18-40DB9B24B2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799520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EDAFE3-ADA5-488C-A22C-001326662326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27ACFB-88D8-4987-B45A-3FACC7F840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672702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F5A9A65-8691-4986-A544-245C537AFC9A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B8EC067-5B7B-40A4-BC87-948DF737505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027446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B64D2E0-BD6F-418E-B2CF-2ECB4F077E1B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4450C24-D98B-4F89-9ED4-4ACA51E0BA0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0975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5CE1FD7-4543-436A-8E8C-F4D79C8235DD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6DE2DD-F2F9-405A-ACAB-F1B6965A07B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357936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931C2C6-09AE-4696-B757-F956A5C415A9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C0DA8CC-9FAF-4930-802B-3F5755E11D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340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4C87531-21C3-4C03-B403-68D1CF9347FA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4C0FA0-FE70-4D4A-935C-C9CB913610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08718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B1DD39C-27BD-4C8C-B75E-4A14B6530780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854A5CE-DBB0-4AA7-8C20-447956BD9D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9009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DCECB1-9451-4FA1-AB2F-2006FD5F3BC5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37D3289-8ED3-4C0C-B362-940FA7AED6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95355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6A0B00-F963-4EA0-8F81-E9CBA3B08101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F5E2F48-3FF4-4647-838D-C355C65031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10579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ECDA60-8CFB-48B4-BBF8-006D2427EE77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7B63052-9355-41BD-BC0B-75160B2C53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58205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0564FB0-4843-412E-ABCE-6327C49F35CE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F601BF5-0382-4555-B09C-43A9376CC8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2996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03D782-BAE8-477B-9A9C-A28ABE25C01D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F8BF408-79DC-4034-A52E-405E331364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8832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43C54F0-2916-44D7-8350-B40DFBEE5EF4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D5EA897-10E5-44A7-9661-0C4C6A06D0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3529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69BFE5-78BE-4EF8-BE80-1094BD6213B0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12DC988-E3FE-4ED3-87B4-FCED91E667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4489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D7AD-94E2-4843-B11B-B00990BD02C5}" type="datetime1">
              <a:rPr lang="en-US"/>
              <a:pPr>
                <a:defRPr/>
              </a:pPr>
              <a:t>12/5/2012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166B-2952-4326-BBA3-EAA122D9F0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725601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C563010-50C7-4CED-A586-47B8127E290F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E7F8-A54B-42C7-90D6-5FEBD8B07B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7907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D150-2A70-4CDC-BD2D-732981EE76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57779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932F34B-B8C5-4EA0-A302-BF9AC1EDB261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E926-DD03-43B2-AEE1-E033E79D11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4593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A2E02EA-C72E-4898-98C0-7C0F541481D7}" type="datetime1">
              <a:rPr lang="en-US"/>
              <a:pPr>
                <a:defRPr/>
              </a:pPr>
              <a:t>12/5/2012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B551-87C4-4155-AC6E-6094A2D157E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270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</p:sldLayoutIdLst>
  <p:transition spd="med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C3092EA-B3E4-424C-85E2-DD5D09FA00C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L" dirty="0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L" dirty="0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6153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 dirty="0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 bwMode="auto">
          <a:xfrm>
            <a:off x="2500313" y="5429250"/>
            <a:ext cx="640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MX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MS PGothic" pitchFamily="34" charset="-128"/>
              </a:rPr>
              <a:t>DICIEMBRE 2012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1 Título"/>
          <p:cNvSpPr>
            <a:spLocks/>
          </p:cNvSpPr>
          <p:nvPr/>
        </p:nvSpPr>
        <p:spPr bwMode="auto">
          <a:xfrm>
            <a:off x="755650" y="1500189"/>
            <a:ext cx="8145463" cy="12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MODELOS E INDICADORES QLIKVIEW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GASTO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58095" y="1340768"/>
            <a:ext cx="7858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MX" kern="0" dirty="0" smtClean="0">
                <a:solidFill>
                  <a:srgbClr val="595959"/>
                </a:solidFill>
              </a:rPr>
              <a:t>Cupos por Partida Presupuestaria</a:t>
            </a:r>
            <a:r>
              <a:rPr lang="es-MX" kern="0" dirty="0" smtClean="0">
                <a:solidFill>
                  <a:srgbClr val="595959"/>
                </a:solidFill>
              </a:rPr>
              <a:t>. (2c)</a:t>
            </a:r>
            <a:endParaRPr lang="es-MX" kern="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GASTO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322040"/>
            <a:ext cx="6181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RRHH CONSOLIDADO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535" y="1005705"/>
            <a:ext cx="8316913" cy="523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RRHH CONSOLIDADO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" y="1256532"/>
            <a:ext cx="8698647" cy="47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RRHH CONSOLIDADO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571" y="1124744"/>
            <a:ext cx="8374885" cy="47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RRHH CONSOLIDADO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13967"/>
            <a:ext cx="7848872" cy="533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SEGUIMIENTO EDF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7712743" cy="55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SEGUIMIENTO EDF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25" y="1052736"/>
            <a:ext cx="8604447" cy="535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SEGUIMIENTO EDF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34" y="908720"/>
            <a:ext cx="7984979" cy="54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SEGUIMIENTO EDF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46" y="1052736"/>
            <a:ext cx="8323494" cy="51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ADP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58095" y="1340768"/>
            <a:ext cx="7858817" cy="220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MX" kern="0" dirty="0" smtClean="0">
                <a:solidFill>
                  <a:srgbClr val="595959"/>
                </a:solidFill>
              </a:rPr>
              <a:t>Provisión de Cargos de I y II Nivel Jerárquico. (1c CG)</a:t>
            </a:r>
            <a:endParaRPr lang="es-MX" kern="0" dirty="0" smtClean="0">
              <a:solidFill>
                <a:srgbClr val="595959"/>
              </a:solidFill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MX" kern="0" dirty="0" smtClean="0">
                <a:solidFill>
                  <a:srgbClr val="595959"/>
                </a:solidFill>
              </a:rPr>
              <a:t>Estado de Concursos de I y II Nivel Jerárquico. (1c CG)</a:t>
            </a:r>
            <a:endParaRPr lang="es-MX" kern="0" dirty="0">
              <a:solidFill>
                <a:srgbClr val="595959"/>
              </a:solidFill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CL" kern="0" dirty="0" smtClean="0">
                <a:solidFill>
                  <a:srgbClr val="595959"/>
                </a:solidFill>
              </a:rPr>
              <a:t>Provisión de Cargos de III Nivel Jerárquico. (incluye cargos No SADP) (2c CG)</a:t>
            </a:r>
            <a:endParaRPr lang="es-CL" kern="0" dirty="0" smtClean="0">
              <a:solidFill>
                <a:srgbClr val="595959"/>
              </a:solidFill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CL" kern="0" dirty="0" smtClean="0">
                <a:solidFill>
                  <a:srgbClr val="595959"/>
                </a:solidFill>
              </a:rPr>
              <a:t>Estados de Convenios de Desempeño II Nivel Jerárquico</a:t>
            </a:r>
            <a:r>
              <a:rPr lang="es-CL" kern="0" dirty="0" smtClean="0">
                <a:solidFill>
                  <a:srgbClr val="595959"/>
                </a:solidFill>
              </a:rPr>
              <a:t>. (3c CG)</a:t>
            </a:r>
            <a:endParaRPr lang="es-CL" kern="0" dirty="0" smtClean="0">
              <a:solidFill>
                <a:srgbClr val="595959"/>
              </a:solidFill>
            </a:endParaRPr>
          </a:p>
          <a:p>
            <a:pPr marL="742950" lvl="1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endParaRPr lang="es-CL" sz="1400" kern="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SALUD OCUPACIONAL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5" y="980728"/>
            <a:ext cx="8383571" cy="52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SALUD OCUPACIONAL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0" y="1052736"/>
            <a:ext cx="8028384" cy="5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SALUD OCUPACIONAL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35" y="1124744"/>
            <a:ext cx="8191205" cy="469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SALUD OCUPACIONAL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0" y="1086688"/>
            <a:ext cx="8100392" cy="50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INCIDENCIAS</a:t>
            </a: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46" y="980728"/>
            <a:ext cx="810379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INCIDENCIAS</a:t>
            </a: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942" y="1056986"/>
            <a:ext cx="8056490" cy="503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INCIDENCIAS</a:t>
            </a: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48" y="1196752"/>
            <a:ext cx="7668344" cy="484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MODELO DE INCIDENCIAS</a:t>
            </a: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3" y="980728"/>
            <a:ext cx="8351323" cy="51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115212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NIVEL DE USO QLIKVIEW</a:t>
            </a:r>
            <a:br>
              <a:rPr lang="es-ES" b="1" dirty="0" smtClean="0"/>
            </a:br>
            <a:r>
              <a:rPr lang="es-ES" sz="1800" b="1" dirty="0" smtClean="0"/>
              <a:t>N° de veces que un usuario abre un modelo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27570"/>
            <a:ext cx="8604448" cy="44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115212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NIVEL DE USO QLIKVIEW</a:t>
            </a:r>
            <a:br>
              <a:rPr lang="es-ES" b="1" dirty="0" smtClean="0"/>
            </a:br>
            <a:r>
              <a:rPr lang="es-ES" sz="1800" b="1" dirty="0" smtClean="0"/>
              <a:t>N° de veces que un usuario abre varios modelos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72" y="1485701"/>
            <a:ext cx="8420892" cy="44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116632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ADP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89" y="1052736"/>
            <a:ext cx="7740352" cy="577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115212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NIVEL DE USO QLIKVIEW</a:t>
            </a:r>
            <a:br>
              <a:rPr lang="es-ES" b="1" dirty="0" smtClean="0"/>
            </a:br>
            <a:r>
              <a:rPr lang="es-ES" sz="1800" b="1" dirty="0" smtClean="0"/>
              <a:t>N° de veces que un usuario abre un modelo (EAG)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31" y="1428677"/>
            <a:ext cx="8416033" cy="44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64513" cy="115212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NUEVOS MODELOS</a:t>
            </a:r>
            <a:br>
              <a:rPr lang="es-ES" b="1" dirty="0" smtClean="0"/>
            </a:br>
            <a:r>
              <a:rPr lang="es-ES" b="1" dirty="0" smtClean="0"/>
              <a:t>NIVEL DE USO QLIKVIEW</a:t>
            </a:r>
            <a:br>
              <a:rPr lang="es-ES" b="1" dirty="0" smtClean="0"/>
            </a:br>
            <a:r>
              <a:rPr lang="es-ES" sz="1800" b="1" dirty="0" smtClean="0"/>
              <a:t>N° de veces que un usuario abre un modelo (EAG)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31" y="1556792"/>
            <a:ext cx="8083017" cy="42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/>
          </p:cNvSpPr>
          <p:nvPr/>
        </p:nvSpPr>
        <p:spPr bwMode="auto">
          <a:xfrm>
            <a:off x="0" y="1500188"/>
            <a:ext cx="93249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GRACIAS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44624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ADP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89" y="836712"/>
            <a:ext cx="8164513" cy="587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ADP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11099"/>
            <a:ext cx="8440340" cy="551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DOTACION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58095" y="1340768"/>
            <a:ext cx="785881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MX" kern="0" dirty="0" smtClean="0">
                <a:solidFill>
                  <a:srgbClr val="595959"/>
                </a:solidFill>
              </a:rPr>
              <a:t>Provisión de Cargos afecta de la planta afecta a la ley 18834. (1c CG)</a:t>
            </a:r>
            <a:endParaRPr lang="es-MX" kern="0" dirty="0" smtClean="0">
              <a:solidFill>
                <a:srgbClr val="595959"/>
              </a:solidFill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MX" kern="0" dirty="0" smtClean="0">
                <a:solidFill>
                  <a:srgbClr val="595959"/>
                </a:solidFill>
              </a:rPr>
              <a:t>Provisión de Cargos de la planta afecta a las Leyes Médicas. (2c CG)</a:t>
            </a:r>
            <a:endParaRPr lang="es-MX" kern="0" dirty="0">
              <a:solidFill>
                <a:srgbClr val="595959"/>
              </a:solidFill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r>
              <a:rPr lang="es-CL" kern="0" dirty="0" smtClean="0">
                <a:solidFill>
                  <a:srgbClr val="595959"/>
                </a:solidFill>
              </a:rPr>
              <a:t>N° de Cargos de Expansión Provistos por Programa. (2c CG)</a:t>
            </a:r>
            <a:endParaRPr lang="es-CL" kern="0" dirty="0" smtClean="0">
              <a:solidFill>
                <a:srgbClr val="595959"/>
              </a:solidFill>
            </a:endParaRPr>
          </a:p>
          <a:p>
            <a:pPr marL="742950" lvl="1" indent="-285750" algn="just" defTabSz="914400">
              <a:spcAft>
                <a:spcPts val="1000"/>
              </a:spcAft>
              <a:buFont typeface="Wingdings" pitchFamily="2" charset="2"/>
              <a:buChar char="q"/>
            </a:pPr>
            <a:endParaRPr lang="es-CL" sz="1400" kern="0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DOTACION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98" y="1268760"/>
            <a:ext cx="8516566" cy="44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29889" y="260648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DOTACION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914" y="1124744"/>
            <a:ext cx="613640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4457A9-598C-48D2-984A-7E3069F257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Marcador de número de diapositiva 8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60" charset="-128"/>
              </a:defRPr>
            </a:lvl9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40059-C147-4B85-850C-565C11E98849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ヒラギノ角ゴ Pro W3" pitchFamily="-60" charset="-128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ヒラギノ角ゴ Pro W3" pitchFamily="-60" charset="-128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51903" y="188640"/>
            <a:ext cx="8164513" cy="792088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s-ES" b="1" dirty="0" smtClean="0"/>
              <a:t>IMPLEMENTACION DE INDICADORES </a:t>
            </a:r>
            <a:r>
              <a:rPr lang="es-ES" b="1" dirty="0" smtClean="0"/>
              <a:t>2012</a:t>
            </a:r>
            <a:br>
              <a:rPr lang="es-ES" b="1" dirty="0" smtClean="0"/>
            </a:br>
            <a:r>
              <a:rPr lang="es-ES" b="1" dirty="0" smtClean="0"/>
              <a:t>DOTACION</a:t>
            </a:r>
            <a:r>
              <a:rPr lang="es-ES" b="1" dirty="0"/>
              <a:t/>
            </a:r>
            <a:br>
              <a:rPr lang="es-ES" b="1" dirty="0"/>
            </a:br>
            <a:r>
              <a:rPr lang="es-ES" sz="1800" dirty="0"/>
              <a:t/>
            </a:r>
            <a:br>
              <a:rPr lang="es-ES" sz="1800" dirty="0"/>
            </a:b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752"/>
            <a:ext cx="8594402" cy="48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845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11284</TotalTime>
  <Words>264</Words>
  <Application>Microsoft Office PowerPoint</Application>
  <PresentationFormat>Presentación en pantalla (4:3)</PresentationFormat>
  <Paragraphs>103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Diapositiva 1</vt:lpstr>
      <vt:lpstr>IMPLEMENTACION DE INDICADORES 2012 ADP  </vt:lpstr>
      <vt:lpstr>IMPLEMENTACION DE INDICADORES 2012 ADP  </vt:lpstr>
      <vt:lpstr>IMPLEMENTACION DE INDICADORES 2012 ADP  </vt:lpstr>
      <vt:lpstr>IMPLEMENTACION DE INDICADORES 2012 ADP  </vt:lpstr>
      <vt:lpstr>IMPLEMENTACION DE INDICADORES 2012 DOTACION  </vt:lpstr>
      <vt:lpstr>IMPLEMENTACION DE INDICADORES 2012 DOTACION  </vt:lpstr>
      <vt:lpstr>IMPLEMENTACION DE INDICADORES 2012 DOTACION  </vt:lpstr>
      <vt:lpstr>IMPLEMENTACION DE INDICADORES 2012 DOTACION  </vt:lpstr>
      <vt:lpstr>IMPLEMENTACION DE INDICADORES 2012 GASTO  </vt:lpstr>
      <vt:lpstr>IMPLEMENTACION DE INDICADORES 2012 GASTO  </vt:lpstr>
      <vt:lpstr>NUEVOS MODELOS MODELO DE RRHH CONSOLIDADO  </vt:lpstr>
      <vt:lpstr>NUEVOS MODELOS MODELO DE RRHH CONSOLIDADO   </vt:lpstr>
      <vt:lpstr>NUEVOS MODELOS MODELO DE RRHH CONSOLIDADO   </vt:lpstr>
      <vt:lpstr>NUEVOS MODELOS MODELO DE RRHH CONSOLIDADO   </vt:lpstr>
      <vt:lpstr>NUEVOS MODELOS MODELO SEGUIMIENTO EDF  </vt:lpstr>
      <vt:lpstr>NUEVOS MODELOS MODELO SEGUIMIENTO EDF  </vt:lpstr>
      <vt:lpstr>NUEVOS MODELOS MODELO SEGUIMIENTO EDF  </vt:lpstr>
      <vt:lpstr>NUEVOS MODELOS MODELO SEGUIMIENTO EDF  </vt:lpstr>
      <vt:lpstr>NUEVOS MODELOS MODELO SALUD OCUPACIONAL  </vt:lpstr>
      <vt:lpstr>NUEVOS MODELOS MODELO SALUD OCUPACIONAL  </vt:lpstr>
      <vt:lpstr>NUEVOS MODELOS MODELO SALUD OCUPACIONAL  </vt:lpstr>
      <vt:lpstr>NUEVOS MODELOS MODELO SALUD OCUPACIONAL  </vt:lpstr>
      <vt:lpstr>NUEVOS MODELOS MODELO DE INCIDENCIAS </vt:lpstr>
      <vt:lpstr>NUEVOS MODELOS MODELO DE INCIDENCIAS </vt:lpstr>
      <vt:lpstr>NUEVOS MODELOS MODELO DE INCIDENCIAS </vt:lpstr>
      <vt:lpstr>NUEVOS MODELOS MODELO DE INCIDENCIAS </vt:lpstr>
      <vt:lpstr>NUEVOS MODELOS NIVEL DE USO QLIKVIEW N° de veces que un usuario abre un modelo  </vt:lpstr>
      <vt:lpstr>NUEVOS MODELOS NIVEL DE USO QLIKVIEW N° de veces que un usuario abre varios modelos  </vt:lpstr>
      <vt:lpstr>NUEVOS MODELOS NIVEL DE USO QLIKVIEW N° de veces que un usuario abre un modelo (EAG)  </vt:lpstr>
      <vt:lpstr>NUEVOS MODELOS NIVEL DE USO QLIKVIEW N° de veces que un usuario abre un modelo (EAG)  </vt:lpstr>
      <vt:lpstr>Diapositiva 32</vt:lpstr>
    </vt:vector>
  </TitlesOfParts>
  <Company>Gabriel Badagnani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Verónica Bustos</dc:creator>
  <cp:lastModifiedBy>ECB</cp:lastModifiedBy>
  <cp:revision>665</cp:revision>
  <dcterms:created xsi:type="dcterms:W3CDTF">2010-11-27T19:44:20Z</dcterms:created>
  <dcterms:modified xsi:type="dcterms:W3CDTF">2012-12-05T10:59:39Z</dcterms:modified>
</cp:coreProperties>
</file>