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4"/>
  </p:notesMasterIdLst>
  <p:sldIdLst>
    <p:sldId id="256" r:id="rId4"/>
    <p:sldId id="498" r:id="rId5"/>
    <p:sldId id="502" r:id="rId6"/>
    <p:sldId id="503" r:id="rId7"/>
    <p:sldId id="504" r:id="rId8"/>
    <p:sldId id="512" r:id="rId9"/>
    <p:sldId id="513" r:id="rId10"/>
    <p:sldId id="514" r:id="rId11"/>
    <p:sldId id="515" r:id="rId12"/>
    <p:sldId id="516" r:id="rId13"/>
    <p:sldId id="523" r:id="rId14"/>
    <p:sldId id="525" r:id="rId15"/>
    <p:sldId id="517" r:id="rId16"/>
    <p:sldId id="505" r:id="rId17"/>
    <p:sldId id="506" r:id="rId18"/>
    <p:sldId id="521" r:id="rId19"/>
    <p:sldId id="520" r:id="rId20"/>
    <p:sldId id="519" r:id="rId21"/>
    <p:sldId id="522" r:id="rId22"/>
    <p:sldId id="261" r:id="rId23"/>
  </p:sldIdLst>
  <p:sldSz cx="9144000" cy="6858000" type="screen4x3"/>
  <p:notesSz cx="7302500" cy="95885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54A"/>
    <a:srgbClr val="E10202"/>
    <a:srgbClr val="EF4144"/>
    <a:srgbClr val="005FA1"/>
    <a:srgbClr val="808080"/>
    <a:srgbClr val="E17068"/>
    <a:srgbClr val="40404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434" autoAdjust="0"/>
  </p:normalViewPr>
  <p:slideViewPr>
    <p:cSldViewPr snapToObjects="1">
      <p:cViewPr varScale="1">
        <p:scale>
          <a:sx n="74" d="100"/>
          <a:sy n="74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esentaci&#243;n%20mesa%20de%20ayu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esentaci&#243;n%20mesa%20de%20ayud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esentaci&#243;n%20mesa%20de%20ayu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esentaci&#243;n%20mesa%20de%20ayud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esentaci&#243;n%20mesa%20de%20ayud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sk%20Eternal\Desktop\pega\Cuadro%20resumen%20horas%20por%20mes%20y%20servicio%20-%20oct%202013%20a%20julio%20201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sk%20Eternal\Desktop\pega\Cuadro%20resumen%20horas%20por%20mes%20y%20servicio%20-%20oct%202013%20a%20julio%20201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sk%20Eternal\Desktop\pega\Cuadro%20resumen%20horas%20por%20mes%20y%20servicio%20-%20oct%202013%20a%20julio%20201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40250634138359E-2"/>
          <c:y val="0.13087421062768909"/>
          <c:w val="0.94092524405672318"/>
          <c:h val="0.75420867189415319"/>
        </c:manualLayout>
      </c:layout>
      <c:lineChart>
        <c:grouping val="standard"/>
        <c:varyColors val="0"/>
        <c:ser>
          <c:idx val="0"/>
          <c:order val="0"/>
          <c:tx>
            <c:strRef>
              <c:f>'comparacion inc. abiertas cerra'!$C$6</c:f>
              <c:strCache>
                <c:ptCount val="1"/>
                <c:pt idx="0">
                  <c:v>incidencias creadas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4388489208633094E-2"/>
                  <c:y val="-3.191875591336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923261390887284E-3"/>
                  <c:y val="1.450852541516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80815347721823E-2"/>
                  <c:y val="-6.093580674369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031193558123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72381873544287E-16"/>
                  <c:y val="-2.3213640664266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'comparacion inc. abiertas cerra'!$A$7:$B$16</c:f>
              <c:multiLvlStrCache>
                <c:ptCount val="10"/>
                <c:lvl>
                  <c:pt idx="0">
                    <c:v>Octubre</c:v>
                  </c:pt>
                  <c:pt idx="1">
                    <c:v>Noviembre</c:v>
                  </c:pt>
                  <c:pt idx="2">
                    <c:v>Diciembre</c:v>
                  </c:pt>
                  <c:pt idx="3">
                    <c:v>Enero</c:v>
                  </c:pt>
                  <c:pt idx="4">
                    <c:v>Febrero</c:v>
                  </c:pt>
                  <c:pt idx="5">
                    <c:v>Marzo</c:v>
                  </c:pt>
                  <c:pt idx="6">
                    <c:v>Abril</c:v>
                  </c:pt>
                  <c:pt idx="7">
                    <c:v>Mayo</c:v>
                  </c:pt>
                  <c:pt idx="8">
                    <c:v>Junio</c:v>
                  </c:pt>
                  <c:pt idx="9">
                    <c:v>Julio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'comparacion inc. abiertas cerra'!$C$7:$C$16</c:f>
              <c:numCache>
                <c:formatCode>General</c:formatCode>
                <c:ptCount val="10"/>
                <c:pt idx="0">
                  <c:v>524</c:v>
                </c:pt>
                <c:pt idx="1">
                  <c:v>553</c:v>
                </c:pt>
                <c:pt idx="2">
                  <c:v>629</c:v>
                </c:pt>
                <c:pt idx="3">
                  <c:v>752</c:v>
                </c:pt>
                <c:pt idx="4">
                  <c:v>538</c:v>
                </c:pt>
                <c:pt idx="5">
                  <c:v>734</c:v>
                </c:pt>
                <c:pt idx="6">
                  <c:v>607</c:v>
                </c:pt>
                <c:pt idx="7">
                  <c:v>491</c:v>
                </c:pt>
                <c:pt idx="8">
                  <c:v>737</c:v>
                </c:pt>
                <c:pt idx="9">
                  <c:v>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'comparacion inc. abiertas cerra'!$D$6</c:f>
              <c:strCache>
                <c:ptCount val="1"/>
                <c:pt idx="0">
                  <c:v>incidencias cerradas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multiLvlStrRef>
              <c:f>'comparacion inc. abiertas cerra'!$A$7:$B$16</c:f>
              <c:multiLvlStrCache>
                <c:ptCount val="10"/>
                <c:lvl>
                  <c:pt idx="0">
                    <c:v>Octubre</c:v>
                  </c:pt>
                  <c:pt idx="1">
                    <c:v>Noviembre</c:v>
                  </c:pt>
                  <c:pt idx="2">
                    <c:v>Diciembre</c:v>
                  </c:pt>
                  <c:pt idx="3">
                    <c:v>Enero</c:v>
                  </c:pt>
                  <c:pt idx="4">
                    <c:v>Febrero</c:v>
                  </c:pt>
                  <c:pt idx="5">
                    <c:v>Marzo</c:v>
                  </c:pt>
                  <c:pt idx="6">
                    <c:v>Abril</c:v>
                  </c:pt>
                  <c:pt idx="7">
                    <c:v>Mayo</c:v>
                  </c:pt>
                  <c:pt idx="8">
                    <c:v>Junio</c:v>
                  </c:pt>
                  <c:pt idx="9">
                    <c:v>Julio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'comparacion inc. abiertas cerra'!$D$7:$D$16</c:f>
              <c:numCache>
                <c:formatCode>General</c:formatCode>
                <c:ptCount val="10"/>
                <c:pt idx="0">
                  <c:v>778</c:v>
                </c:pt>
                <c:pt idx="1">
                  <c:v>537</c:v>
                </c:pt>
                <c:pt idx="2">
                  <c:v>699</c:v>
                </c:pt>
                <c:pt idx="3">
                  <c:v>614</c:v>
                </c:pt>
                <c:pt idx="4">
                  <c:v>492</c:v>
                </c:pt>
                <c:pt idx="5">
                  <c:v>714</c:v>
                </c:pt>
                <c:pt idx="6">
                  <c:v>741</c:v>
                </c:pt>
                <c:pt idx="7">
                  <c:v>487</c:v>
                </c:pt>
                <c:pt idx="8">
                  <c:v>549</c:v>
                </c:pt>
                <c:pt idx="9">
                  <c:v>608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847512"/>
        <c:axId val="131807504"/>
      </c:lineChart>
      <c:catAx>
        <c:axId val="131847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1807504"/>
        <c:crosses val="autoZero"/>
        <c:auto val="1"/>
        <c:lblAlgn val="ctr"/>
        <c:lblOffset val="100"/>
        <c:noMultiLvlLbl val="0"/>
      </c:catAx>
      <c:valAx>
        <c:axId val="1318075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184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Incidencia en estado onhold por mes</a:t>
            </a:r>
            <a:endParaRPr lang="es-C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'incidencia onhold'!$C$33</c:f>
              <c:strCache>
                <c:ptCount val="1"/>
                <c:pt idx="0">
                  <c:v>cantidad de incidencias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'incidencia onhold'!$A$34:$B$43</c:f>
              <c:multiLvlStrCache>
                <c:ptCount val="10"/>
                <c:lvl>
                  <c:pt idx="0">
                    <c:v>Octubre</c:v>
                  </c:pt>
                  <c:pt idx="1">
                    <c:v>Nobiembre</c:v>
                  </c:pt>
                  <c:pt idx="2">
                    <c:v>Diciembre</c:v>
                  </c:pt>
                  <c:pt idx="3">
                    <c:v>Enero</c:v>
                  </c:pt>
                  <c:pt idx="4">
                    <c:v>Febrero</c:v>
                  </c:pt>
                  <c:pt idx="5">
                    <c:v>Marzo</c:v>
                  </c:pt>
                  <c:pt idx="6">
                    <c:v>Abril</c:v>
                  </c:pt>
                  <c:pt idx="7">
                    <c:v>Mayo</c:v>
                  </c:pt>
                  <c:pt idx="8">
                    <c:v>Junio</c:v>
                  </c:pt>
                  <c:pt idx="9">
                    <c:v>Julio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'incidencia onhold'!$C$34:$C$43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12</c:v>
                </c:pt>
                <c:pt idx="4">
                  <c:v>11</c:v>
                </c:pt>
                <c:pt idx="5">
                  <c:v>11</c:v>
                </c:pt>
                <c:pt idx="6">
                  <c:v>10</c:v>
                </c:pt>
                <c:pt idx="7">
                  <c:v>3</c:v>
                </c:pt>
                <c:pt idx="8">
                  <c:v>9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696648"/>
        <c:axId val="145518024"/>
        <c:axId val="0"/>
      </c:bar3DChart>
      <c:catAx>
        <c:axId val="131696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5518024"/>
        <c:crosses val="autoZero"/>
        <c:auto val="1"/>
        <c:lblAlgn val="ctr"/>
        <c:lblOffset val="100"/>
        <c:noMultiLvlLbl val="0"/>
      </c:catAx>
      <c:valAx>
        <c:axId val="14551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169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L" dirty="0"/>
              <a:t>Distribución de </a:t>
            </a:r>
            <a:r>
              <a:rPr lang="es-CL" dirty="0" smtClean="0"/>
              <a:t>incidencias por</a:t>
            </a:r>
            <a:r>
              <a:rPr lang="es-CL" baseline="0" dirty="0" smtClean="0"/>
              <a:t> </a:t>
            </a:r>
            <a:r>
              <a:rPr lang="es-CL" baseline="0" dirty="0" err="1" smtClean="0"/>
              <a:t>categorias</a:t>
            </a:r>
            <a:endParaRPr lang="es-C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007055471894346"/>
          <c:y val="0.17052250604633673"/>
          <c:w val="0.87409883962472879"/>
          <c:h val="0.5981608881064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'incidencia categorizadas'!$A$3</c:f>
              <c:strCache>
                <c:ptCount val="1"/>
                <c:pt idx="0">
                  <c:v>Procedimiento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'incidencia categorizadas'!$B$1:$K$2</c:f>
              <c:multiLvlStrCache>
                <c:ptCount val="10"/>
                <c:lvl>
                  <c:pt idx="0">
                    <c:v>Octubre</c:v>
                  </c:pt>
                  <c:pt idx="1">
                    <c:v>Noviembre</c:v>
                  </c:pt>
                  <c:pt idx="2">
                    <c:v>Diciembre</c:v>
                  </c:pt>
                  <c:pt idx="3">
                    <c:v>Enero</c:v>
                  </c:pt>
                  <c:pt idx="4">
                    <c:v>Febrero</c:v>
                  </c:pt>
                  <c:pt idx="5">
                    <c:v>Marzo</c:v>
                  </c:pt>
                  <c:pt idx="6">
                    <c:v>Abril</c:v>
                  </c:pt>
                  <c:pt idx="7">
                    <c:v>Mayo</c:v>
                  </c:pt>
                  <c:pt idx="8">
                    <c:v>Junio</c:v>
                  </c:pt>
                  <c:pt idx="9">
                    <c:v>Julio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'incidencia categorizadas'!$B$3:$K$3</c:f>
              <c:numCache>
                <c:formatCode>0.00%</c:formatCode>
                <c:ptCount val="10"/>
                <c:pt idx="0">
                  <c:v>0.56259999999999999</c:v>
                </c:pt>
                <c:pt idx="1">
                  <c:v>0.56100000000000005</c:v>
                </c:pt>
                <c:pt idx="2">
                  <c:v>0.5181</c:v>
                </c:pt>
                <c:pt idx="3">
                  <c:v>0.50639999999999996</c:v>
                </c:pt>
                <c:pt idx="4">
                  <c:v>0.54190000000000005</c:v>
                </c:pt>
                <c:pt idx="5">
                  <c:v>0.62229999999999996</c:v>
                </c:pt>
                <c:pt idx="6">
                  <c:v>0.60099999999999998</c:v>
                </c:pt>
                <c:pt idx="7">
                  <c:v>0.6341</c:v>
                </c:pt>
                <c:pt idx="8">
                  <c:v>0.52239999999999998</c:v>
                </c:pt>
                <c:pt idx="9">
                  <c:v>0.55812831644958993</c:v>
                </c:pt>
              </c:numCache>
            </c:numRef>
          </c:val>
        </c:ser>
        <c:ser>
          <c:idx val="1"/>
          <c:order val="1"/>
          <c:tx>
            <c:strRef>
              <c:f>'incidencia categorizadas'!$A$4</c:f>
              <c:strCache>
                <c:ptCount val="1"/>
                <c:pt idx="0">
                  <c:v>Funcional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'incidencia categorizadas'!$B$1:$K$2</c:f>
              <c:multiLvlStrCache>
                <c:ptCount val="10"/>
                <c:lvl>
                  <c:pt idx="0">
                    <c:v>Octubre</c:v>
                  </c:pt>
                  <c:pt idx="1">
                    <c:v>Noviembre</c:v>
                  </c:pt>
                  <c:pt idx="2">
                    <c:v>Diciembre</c:v>
                  </c:pt>
                  <c:pt idx="3">
                    <c:v>Enero</c:v>
                  </c:pt>
                  <c:pt idx="4">
                    <c:v>Febrero</c:v>
                  </c:pt>
                  <c:pt idx="5">
                    <c:v>Marzo</c:v>
                  </c:pt>
                  <c:pt idx="6">
                    <c:v>Abril</c:v>
                  </c:pt>
                  <c:pt idx="7">
                    <c:v>Mayo</c:v>
                  </c:pt>
                  <c:pt idx="8">
                    <c:v>Junio</c:v>
                  </c:pt>
                  <c:pt idx="9">
                    <c:v>Julio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'incidencia categorizadas'!$B$4:$K$4</c:f>
              <c:numCache>
                <c:formatCode>0.00%</c:formatCode>
                <c:ptCount val="10"/>
                <c:pt idx="0">
                  <c:v>0.2177</c:v>
                </c:pt>
                <c:pt idx="1">
                  <c:v>0.1585</c:v>
                </c:pt>
                <c:pt idx="2">
                  <c:v>0.17269999999999999</c:v>
                </c:pt>
                <c:pt idx="3">
                  <c:v>0.1658</c:v>
                </c:pt>
                <c:pt idx="4">
                  <c:v>0.25879999999999997</c:v>
                </c:pt>
                <c:pt idx="5">
                  <c:v>0.15310000000000001</c:v>
                </c:pt>
                <c:pt idx="6">
                  <c:v>0.1759</c:v>
                </c:pt>
                <c:pt idx="7">
                  <c:v>0.19309999999999999</c:v>
                </c:pt>
                <c:pt idx="8">
                  <c:v>0.24229999999999999</c:v>
                </c:pt>
                <c:pt idx="9">
                  <c:v>0.1936002572760894</c:v>
                </c:pt>
              </c:numCache>
            </c:numRef>
          </c:val>
        </c:ser>
        <c:ser>
          <c:idx val="2"/>
          <c:order val="2"/>
          <c:tx>
            <c:strRef>
              <c:f>'incidencia categorizadas'!$A$5</c:f>
              <c:strCache>
                <c:ptCount val="1"/>
                <c:pt idx="0">
                  <c:v>Otros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'incidencia categorizadas'!$B$1:$K$2</c:f>
              <c:multiLvlStrCache>
                <c:ptCount val="10"/>
                <c:lvl>
                  <c:pt idx="0">
                    <c:v>Octubre</c:v>
                  </c:pt>
                  <c:pt idx="1">
                    <c:v>Noviembre</c:v>
                  </c:pt>
                  <c:pt idx="2">
                    <c:v>Diciembre</c:v>
                  </c:pt>
                  <c:pt idx="3">
                    <c:v>Enero</c:v>
                  </c:pt>
                  <c:pt idx="4">
                    <c:v>Febrero</c:v>
                  </c:pt>
                  <c:pt idx="5">
                    <c:v>Marzo</c:v>
                  </c:pt>
                  <c:pt idx="6">
                    <c:v>Abril</c:v>
                  </c:pt>
                  <c:pt idx="7">
                    <c:v>Mayo</c:v>
                  </c:pt>
                  <c:pt idx="8">
                    <c:v>Junio</c:v>
                  </c:pt>
                  <c:pt idx="9">
                    <c:v>Julio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'incidencia categorizadas'!$B$5:$K$5</c:f>
              <c:numCache>
                <c:formatCode>0.00%</c:formatCode>
                <c:ptCount val="10"/>
                <c:pt idx="0">
                  <c:v>0.21970000000000001</c:v>
                </c:pt>
                <c:pt idx="1">
                  <c:v>0.28050000000000003</c:v>
                </c:pt>
                <c:pt idx="2">
                  <c:v>0.30919999999999997</c:v>
                </c:pt>
                <c:pt idx="3">
                  <c:v>0.32779999999999998</c:v>
                </c:pt>
                <c:pt idx="4">
                  <c:v>0.1993</c:v>
                </c:pt>
                <c:pt idx="5">
                  <c:v>0.22459999999999999</c:v>
                </c:pt>
                <c:pt idx="6">
                  <c:v>0.22309999999999999</c:v>
                </c:pt>
                <c:pt idx="7">
                  <c:v>0.17280000000000001</c:v>
                </c:pt>
                <c:pt idx="8">
                  <c:v>0.23530000000000001</c:v>
                </c:pt>
                <c:pt idx="9">
                  <c:v>0.24790069368382622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819496"/>
        <c:axId val="145819880"/>
      </c:barChart>
      <c:catAx>
        <c:axId val="14581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5819880"/>
        <c:crosses val="autoZero"/>
        <c:auto val="1"/>
        <c:lblAlgn val="ctr"/>
        <c:lblOffset val="100"/>
        <c:noMultiLvlLbl val="0"/>
      </c:catAx>
      <c:valAx>
        <c:axId val="14581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581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L"/>
              <a:t>Promedio de incidencia categorizadas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9473538005744084"/>
                  <c:y val="-0.144532673757496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'incidencias categorias nacional'!$A$1:$C$1</c:f>
              <c:strCache>
                <c:ptCount val="3"/>
                <c:pt idx="0">
                  <c:v>Procedimiento</c:v>
                </c:pt>
                <c:pt idx="1">
                  <c:v>Funcional</c:v>
                </c:pt>
                <c:pt idx="2">
                  <c:v>otros</c:v>
                </c:pt>
              </c:strCache>
            </c:strRef>
          </c:cat>
          <c:val>
            <c:numRef>
              <c:f>'incidencias categorias nacional'!$A$2:$C$2</c:f>
              <c:numCache>
                <c:formatCode>0.00%</c:formatCode>
                <c:ptCount val="3"/>
                <c:pt idx="0">
                  <c:v>0.55812831644958993</c:v>
                </c:pt>
                <c:pt idx="1">
                  <c:v>0.1936002572760894</c:v>
                </c:pt>
                <c:pt idx="2">
                  <c:v>0.24790069368382622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L" dirty="0"/>
              <a:t>incidencias</a:t>
            </a:r>
            <a:r>
              <a:rPr lang="es-CL" baseline="0" dirty="0"/>
              <a:t> </a:t>
            </a:r>
            <a:r>
              <a:rPr lang="es-CL" baseline="0" dirty="0" smtClean="0"/>
              <a:t>categorizadas como procedimiento por </a:t>
            </a:r>
            <a:r>
              <a:rPr lang="es-CL" baseline="0" dirty="0"/>
              <a:t>módulo</a:t>
            </a:r>
            <a:endParaRPr lang="es-C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modulo'!$D$2:$R$2</c:f>
              <c:numCache>
                <c:formatCode>General</c:formatCode>
                <c:ptCount val="15"/>
                <c:pt idx="0">
                  <c:v>1845</c:v>
                </c:pt>
                <c:pt idx="1">
                  <c:v>894</c:v>
                </c:pt>
                <c:pt idx="2">
                  <c:v>612</c:v>
                </c:pt>
                <c:pt idx="3">
                  <c:v>514</c:v>
                </c:pt>
                <c:pt idx="4">
                  <c:v>337</c:v>
                </c:pt>
                <c:pt idx="5">
                  <c:v>319</c:v>
                </c:pt>
                <c:pt idx="6">
                  <c:v>212</c:v>
                </c:pt>
                <c:pt idx="7">
                  <c:v>186</c:v>
                </c:pt>
                <c:pt idx="8">
                  <c:v>129</c:v>
                </c:pt>
                <c:pt idx="9">
                  <c:v>85</c:v>
                </c:pt>
                <c:pt idx="10">
                  <c:v>57</c:v>
                </c:pt>
                <c:pt idx="11">
                  <c:v>52</c:v>
                </c:pt>
                <c:pt idx="12">
                  <c:v>34</c:v>
                </c:pt>
                <c:pt idx="13">
                  <c:v>22</c:v>
                </c:pt>
                <c:pt idx="14">
                  <c:v>11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modulo'!$D$3:$R$3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modulo'!$D$4:$R$4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modulo'!$D$5:$R$5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modulo'!$D$6:$R$6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modulo'!$D$7:$R$7</c:f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modulo'!$D$8:$R$8</c:f>
            </c:numRef>
          </c:val>
        </c:ser>
        <c:ser>
          <c:idx val="7"/>
          <c:order val="7"/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modulo'!$D$9:$R$9</c:f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modulo'!$D$10:$R$10</c:f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modulo'!$D$11:$R$11</c:f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modulo'!$D$12:$R$12</c:f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modulo'!$D$13:$R$13</c:f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modulo'!$D$14:$R$14</c:f>
            </c:numRef>
          </c:val>
        </c:ser>
        <c:ser>
          <c:idx val="13"/>
          <c:order val="13"/>
          <c:spPr>
            <a:gradFill rotWithShape="1">
              <a:gsLst>
                <a:gs pos="0">
                  <a:schemeClr val="accent2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modulo'!$D$15:$R$15</c:f>
            </c:numRef>
          </c:val>
        </c:ser>
        <c:ser>
          <c:idx val="14"/>
          <c:order val="14"/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modulo'!$D$16:$R$16</c:f>
            </c:numRef>
          </c:val>
        </c:ser>
        <c:ser>
          <c:idx val="15"/>
          <c:order val="15"/>
          <c:spPr>
            <a:gradFill rotWithShape="1">
              <a:gsLst>
                <a:gs pos="0">
                  <a:schemeClr val="accent4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4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4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modulo'!$D$17:$R$17</c:f>
            </c:numRef>
          </c:val>
        </c:ser>
        <c:ser>
          <c:idx val="16"/>
          <c:order val="16"/>
          <c:spPr>
            <a:gradFill rotWithShape="1">
              <a:gsLst>
                <a:gs pos="0">
                  <a:schemeClr val="accent5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modulo'!$D$18:$R$18</c:f>
            </c:numRef>
          </c:val>
        </c:ser>
        <c:ser>
          <c:idx val="17"/>
          <c:order val="17"/>
          <c:spPr>
            <a:gradFill rotWithShape="1">
              <a:gsLst>
                <a:gs pos="0">
                  <a:schemeClr val="accent6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6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6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modulo'!$D$19:$R$19</c:f>
            </c:numRef>
          </c:val>
        </c:ser>
        <c:ser>
          <c:idx val="18"/>
          <c:order val="18"/>
          <c:spPr>
            <a:gradFill rotWithShape="1">
              <a:gsLst>
                <a:gs pos="0">
                  <a:schemeClr val="accent1">
                    <a:lumMod val="8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modulo'!$D$20:$R$20</c:f>
            </c:numRef>
          </c:val>
        </c:ser>
        <c:ser>
          <c:idx val="19"/>
          <c:order val="19"/>
          <c:spPr>
            <a:gradFill rotWithShape="1">
              <a:gsLst>
                <a:gs pos="0">
                  <a:schemeClr val="accent2">
                    <a:lumMod val="8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modulo'!$D$21:$R$21</c:f>
            </c:numRef>
          </c:val>
        </c:ser>
        <c:ser>
          <c:idx val="20"/>
          <c:order val="20"/>
          <c:spPr>
            <a:gradFill rotWithShape="1">
              <a:gsLst>
                <a:gs pos="0">
                  <a:schemeClr val="accent3">
                    <a:lumMod val="8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modulo'!$D$22:$R$22</c:f>
            </c:numRef>
          </c:val>
        </c:ser>
        <c:ser>
          <c:idx val="21"/>
          <c:order val="21"/>
          <c:spPr>
            <a:gradFill rotWithShape="1">
              <a:gsLst>
                <a:gs pos="0">
                  <a:schemeClr val="accent4">
                    <a:lumMod val="80000"/>
                    <a:shade val="51000"/>
                    <a:satMod val="130000"/>
                  </a:schemeClr>
                </a:gs>
                <a:gs pos="80000">
                  <a:schemeClr val="accent4">
                    <a:lumMod val="80000"/>
                    <a:shade val="93000"/>
                    <a:satMod val="130000"/>
                  </a:schemeClr>
                </a:gs>
                <a:gs pos="100000">
                  <a:schemeClr val="accent4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modulo'!$D$23:$R$23</c:f>
            </c:numRef>
          </c:val>
        </c:ser>
        <c:ser>
          <c:idx val="22"/>
          <c:order val="22"/>
          <c:spPr>
            <a:gradFill rotWithShape="1">
              <a:gsLst>
                <a:gs pos="0">
                  <a:schemeClr val="accent5">
                    <a:lumMod val="8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modulo'!$D$24:$R$24</c:f>
            </c:numRef>
          </c:val>
        </c:ser>
        <c:ser>
          <c:idx val="23"/>
          <c:order val="23"/>
          <c:spPr>
            <a:gradFill rotWithShape="1">
              <a:gsLst>
                <a:gs pos="0">
                  <a:schemeClr val="accent6">
                    <a:lumMod val="80000"/>
                    <a:shade val="51000"/>
                    <a:satMod val="130000"/>
                  </a:schemeClr>
                </a:gs>
                <a:gs pos="80000">
                  <a:schemeClr val="accent6">
                    <a:lumMod val="80000"/>
                    <a:shade val="93000"/>
                    <a:satMod val="130000"/>
                  </a:schemeClr>
                </a:gs>
                <a:gs pos="100000">
                  <a:schemeClr val="accent6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modulo'!$D$25:$R$25</c:f>
            </c:numRef>
          </c:val>
        </c:ser>
        <c:ser>
          <c:idx val="24"/>
          <c:order val="24"/>
          <c:spPr>
            <a:gradFill rotWithShape="1">
              <a:gsLst>
                <a:gs pos="0">
                  <a:schemeClr val="accent1">
                    <a:lumMod val="60000"/>
                    <a:lumOff val="4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lumOff val="4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lumOff val="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modulo'!$D$26:$R$26</c:f>
            </c:numRef>
          </c:val>
        </c:ser>
        <c:ser>
          <c:idx val="25"/>
          <c:order val="25"/>
          <c:spPr>
            <a:gradFill rotWithShape="1">
              <a:gsLst>
                <a:gs pos="0">
                  <a:schemeClr val="accent2">
                    <a:lumMod val="60000"/>
                    <a:lumOff val="4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lumOff val="4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lumOff val="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modulo'!$D$27:$R$27</c:f>
            </c:numRef>
          </c:val>
        </c:ser>
        <c:ser>
          <c:idx val="26"/>
          <c:order val="26"/>
          <c:spPr>
            <a:gradFill rotWithShape="1">
              <a:gsLst>
                <a:gs pos="0">
                  <a:schemeClr val="accent3">
                    <a:lumMod val="60000"/>
                    <a:lumOff val="4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lumOff val="4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lumOff val="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modulo'!$D$28:$R$28</c:f>
            </c:numRef>
          </c:val>
        </c:ser>
        <c:ser>
          <c:idx val="27"/>
          <c:order val="27"/>
          <c:spPr>
            <a:gradFill rotWithShape="1">
              <a:gsLst>
                <a:gs pos="0">
                  <a:schemeClr val="accent4">
                    <a:lumMod val="60000"/>
                    <a:lumOff val="4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lumOff val="4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lumOff val="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modulo'!$D$29:$R$29</c:f>
            </c:numRef>
          </c:val>
        </c:ser>
        <c:ser>
          <c:idx val="28"/>
          <c:order val="28"/>
          <c:spPr>
            <a:gradFill rotWithShape="1">
              <a:gsLst>
                <a:gs pos="0">
                  <a:schemeClr val="accent5">
                    <a:lumMod val="60000"/>
                    <a:lumOff val="4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lumOff val="4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lumOff val="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modulo'!$D$30:$R$30</c:f>
            </c:numRef>
          </c:val>
        </c:ser>
        <c:ser>
          <c:idx val="29"/>
          <c:order val="29"/>
          <c:spPr>
            <a:gradFill rotWithShape="1">
              <a:gsLst>
                <a:gs pos="0">
                  <a:schemeClr val="accent6">
                    <a:lumMod val="60000"/>
                    <a:lumOff val="4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lumOff val="4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lumOff val="4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modulo'!$D$31:$R$31</c:f>
            </c:numRef>
          </c:val>
        </c:ser>
        <c:ser>
          <c:idx val="30"/>
          <c:order val="30"/>
          <c:spPr>
            <a:gradFill rotWithShape="1">
              <a:gsLst>
                <a:gs pos="0">
                  <a:schemeClr val="accent1">
                    <a:lumMod val="50000"/>
                    <a:shade val="51000"/>
                    <a:satMod val="130000"/>
                  </a:schemeClr>
                </a:gs>
                <a:gs pos="80000">
                  <a:schemeClr val="accent1">
                    <a:lumMod val="50000"/>
                    <a:shade val="93000"/>
                    <a:satMod val="130000"/>
                  </a:schemeClr>
                </a:gs>
                <a:gs pos="100000">
                  <a:schemeClr val="accent1">
                    <a:lumMod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modulo'!$D$32:$R$32</c:f>
            </c:numRef>
          </c:val>
        </c:ser>
        <c:ser>
          <c:idx val="31"/>
          <c:order val="31"/>
          <c:spPr>
            <a:gradFill rotWithShape="1">
              <a:gsLst>
                <a:gs pos="0">
                  <a:schemeClr val="accent2">
                    <a:lumMod val="50000"/>
                    <a:shade val="51000"/>
                    <a:satMod val="130000"/>
                  </a:schemeClr>
                </a:gs>
                <a:gs pos="80000">
                  <a:schemeClr val="accent2">
                    <a:lumMod val="50000"/>
                    <a:shade val="93000"/>
                    <a:satMod val="130000"/>
                  </a:schemeClr>
                </a:gs>
                <a:gs pos="100000">
                  <a:schemeClr val="accent2">
                    <a:lumMod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modulo'!$D$33:$R$33</c:f>
            </c:numRef>
          </c:val>
        </c:ser>
        <c:ser>
          <c:idx val="32"/>
          <c:order val="32"/>
          <c:spPr>
            <a:gradFill rotWithShape="1">
              <a:gsLst>
                <a:gs pos="0">
                  <a:schemeClr val="accent3">
                    <a:lumMod val="50000"/>
                    <a:shade val="51000"/>
                    <a:satMod val="130000"/>
                  </a:schemeClr>
                </a:gs>
                <a:gs pos="80000">
                  <a:schemeClr val="accent3">
                    <a:lumMod val="50000"/>
                    <a:shade val="93000"/>
                    <a:satMod val="130000"/>
                  </a:schemeClr>
                </a:gs>
                <a:gs pos="100000">
                  <a:schemeClr val="accent3">
                    <a:lumMod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modulo'!$D$34:$R$34</c:f>
            </c:numRef>
          </c:val>
        </c:ser>
        <c:ser>
          <c:idx val="33"/>
          <c:order val="33"/>
          <c:spPr>
            <a:gradFill rotWithShape="1">
              <a:gsLst>
                <a:gs pos="0">
                  <a:schemeClr val="accent4">
                    <a:lumMod val="50000"/>
                    <a:shade val="51000"/>
                    <a:satMod val="130000"/>
                  </a:schemeClr>
                </a:gs>
                <a:gs pos="80000">
                  <a:schemeClr val="accent4">
                    <a:lumMod val="50000"/>
                    <a:shade val="93000"/>
                    <a:satMod val="130000"/>
                  </a:schemeClr>
                </a:gs>
                <a:gs pos="100000">
                  <a:schemeClr val="accent4">
                    <a:lumMod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modulo'!$D$35:$R$35</c:f>
            </c:numRef>
          </c:val>
        </c:ser>
        <c:ser>
          <c:idx val="34"/>
          <c:order val="34"/>
          <c:spPr>
            <a:gradFill rotWithShape="1">
              <a:gsLst>
                <a:gs pos="0">
                  <a:schemeClr val="accent5">
                    <a:lumMod val="50000"/>
                    <a:shade val="51000"/>
                    <a:satMod val="130000"/>
                  </a:schemeClr>
                </a:gs>
                <a:gs pos="80000">
                  <a:schemeClr val="accent5">
                    <a:lumMod val="50000"/>
                    <a:shade val="93000"/>
                    <a:satMod val="130000"/>
                  </a:schemeClr>
                </a:gs>
                <a:gs pos="100000">
                  <a:schemeClr val="accent5">
                    <a:lumMod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modulo'!$D$36:$R$36</c:f>
            </c:numRef>
          </c:val>
        </c:ser>
        <c:ser>
          <c:idx val="35"/>
          <c:order val="35"/>
          <c:spPr>
            <a:gradFill rotWithShape="1">
              <a:gsLst>
                <a:gs pos="0">
                  <a:schemeClr val="accent6">
                    <a:lumMod val="50000"/>
                    <a:shade val="51000"/>
                    <a:satMod val="130000"/>
                  </a:schemeClr>
                </a:gs>
                <a:gs pos="80000">
                  <a:schemeClr val="accent6">
                    <a:lumMod val="50000"/>
                    <a:shade val="93000"/>
                    <a:satMod val="130000"/>
                  </a:schemeClr>
                </a:gs>
                <a:gs pos="100000">
                  <a:schemeClr val="accent6">
                    <a:lumMod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'procedimiento por modulo'!$D$1:$R$1</c:f>
              <c:strCache>
                <c:ptCount val="15"/>
                <c:pt idx="0">
                  <c:v>Remuneraciones</c:v>
                </c:pt>
                <c:pt idx="1">
                  <c:v>Hoja de Vida </c:v>
                </c:pt>
                <c:pt idx="2">
                  <c:v>Autoconsulta</c:v>
                </c:pt>
                <c:pt idx="3">
                  <c:v>Capacitación</c:v>
                </c:pt>
                <c:pt idx="4">
                  <c:v>Asistencia</c:v>
                </c:pt>
                <c:pt idx="5">
                  <c:v>Bienestar </c:v>
                </c:pt>
                <c:pt idx="6">
                  <c:v>Retiro Voluntario</c:v>
                </c:pt>
                <c:pt idx="7">
                  <c:v>Gestion</c:v>
                </c:pt>
                <c:pt idx="8">
                  <c:v>Planta</c:v>
                </c:pt>
                <c:pt idx="9">
                  <c:v>Suseso</c:v>
                </c:pt>
                <c:pt idx="10">
                  <c:v>Modulo de Acceso</c:v>
                </c:pt>
                <c:pt idx="11">
                  <c:v>Operacion Renta</c:v>
                </c:pt>
                <c:pt idx="12">
                  <c:v>Aplicaciones</c:v>
                </c:pt>
                <c:pt idx="13">
                  <c:v>Códigos Generales</c:v>
                </c:pt>
                <c:pt idx="14">
                  <c:v>Carga</c:v>
                </c:pt>
              </c:strCache>
            </c:strRef>
          </c:cat>
          <c:val>
            <c:numRef>
              <c:f>'procedimiento por modulo'!$D$37:$R$37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26632"/>
        <c:axId val="146452400"/>
        <c:axId val="0"/>
      </c:bar3DChart>
      <c:catAx>
        <c:axId val="14622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452400"/>
        <c:crosses val="autoZero"/>
        <c:auto val="1"/>
        <c:lblAlgn val="ctr"/>
        <c:lblOffset val="100"/>
        <c:noMultiLvlLbl val="0"/>
      </c:catAx>
      <c:valAx>
        <c:axId val="14645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22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Rankin por organismos con incidencia de procedimiento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Remuneraciones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Hoja1!$C$2:$C$36</c:f>
            </c:numRef>
          </c:val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Hoja de Vida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Hoja1!$D$2:$D$36</c:f>
            </c:numRef>
          </c:val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Autoconsulta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Hoja1!$E$2:$E$36</c:f>
            </c:numRef>
          </c:val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Capacitación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Hoja1!$F$2:$F$36</c:f>
            </c:numRef>
          </c:val>
        </c:ser>
        <c:ser>
          <c:idx val="4"/>
          <c:order val="4"/>
          <c:tx>
            <c:strRef>
              <c:f>Hoja1!$G$1</c:f>
              <c:strCache>
                <c:ptCount val="1"/>
                <c:pt idx="0">
                  <c:v>Asistencia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Hoja1!$G$2:$G$36</c:f>
            </c:numRef>
          </c:val>
        </c:ser>
        <c:ser>
          <c:idx val="5"/>
          <c:order val="5"/>
          <c:tx>
            <c:strRef>
              <c:f>Hoja1!$H$1</c:f>
              <c:strCache>
                <c:ptCount val="1"/>
                <c:pt idx="0">
                  <c:v>Bienestar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Hoja1!$H$2:$H$36</c:f>
            </c:numRef>
          </c:val>
        </c:ser>
        <c:ser>
          <c:idx val="6"/>
          <c:order val="6"/>
          <c:tx>
            <c:strRef>
              <c:f>Hoja1!$I$1</c:f>
              <c:strCache>
                <c:ptCount val="1"/>
                <c:pt idx="0">
                  <c:v>Retiro Voluntario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Hoja1!$I$2:$I$36</c:f>
            </c:numRef>
          </c:val>
        </c:ser>
        <c:ser>
          <c:idx val="7"/>
          <c:order val="7"/>
          <c:tx>
            <c:strRef>
              <c:f>Hoja1!$J$1</c:f>
              <c:strCache>
                <c:ptCount val="1"/>
                <c:pt idx="0">
                  <c:v>Gestion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Hoja1!$J$2:$J$36</c:f>
            </c:numRef>
          </c:val>
        </c:ser>
        <c:ser>
          <c:idx val="8"/>
          <c:order val="8"/>
          <c:tx>
            <c:strRef>
              <c:f>Hoja1!$K$1</c:f>
              <c:strCache>
                <c:ptCount val="1"/>
                <c:pt idx="0">
                  <c:v>Planta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Hoja1!$K$2:$K$36</c:f>
            </c:numRef>
          </c:val>
        </c:ser>
        <c:ser>
          <c:idx val="9"/>
          <c:order val="9"/>
          <c:tx>
            <c:strRef>
              <c:f>Hoja1!$L$1</c:f>
              <c:strCache>
                <c:ptCount val="1"/>
                <c:pt idx="0">
                  <c:v>Suseso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Hoja1!$L$2:$L$36</c:f>
            </c:numRef>
          </c:val>
        </c:ser>
        <c:ser>
          <c:idx val="10"/>
          <c:order val="10"/>
          <c:tx>
            <c:strRef>
              <c:f>Hoja1!$M$1</c:f>
              <c:strCache>
                <c:ptCount val="1"/>
                <c:pt idx="0">
                  <c:v>Modulo de Acceso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Hoja1!$M$2:$M$36</c:f>
            </c:numRef>
          </c:val>
        </c:ser>
        <c:ser>
          <c:idx val="11"/>
          <c:order val="11"/>
          <c:tx>
            <c:strRef>
              <c:f>Hoja1!$N$1</c:f>
              <c:strCache>
                <c:ptCount val="1"/>
                <c:pt idx="0">
                  <c:v>Operacion Renta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Hoja1!$N$2:$N$36</c:f>
            </c:numRef>
          </c:val>
        </c:ser>
        <c:ser>
          <c:idx val="12"/>
          <c:order val="12"/>
          <c:tx>
            <c:strRef>
              <c:f>Hoja1!$O$1</c:f>
              <c:strCache>
                <c:ptCount val="1"/>
                <c:pt idx="0">
                  <c:v>Aplicaciones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Hoja1!$O$2:$O$36</c:f>
            </c:numRef>
          </c:val>
        </c:ser>
        <c:ser>
          <c:idx val="13"/>
          <c:order val="13"/>
          <c:tx>
            <c:strRef>
              <c:f>Hoja1!$P$1</c:f>
              <c:strCache>
                <c:ptCount val="1"/>
                <c:pt idx="0">
                  <c:v>Códigos Generales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Hoja1!$P$2:$P$36</c:f>
            </c:numRef>
          </c:val>
        </c:ser>
        <c:ser>
          <c:idx val="14"/>
          <c:order val="14"/>
          <c:tx>
            <c:strRef>
              <c:f>Hoja1!$Q$1</c:f>
              <c:strCache>
                <c:ptCount val="1"/>
                <c:pt idx="0">
                  <c:v>Carga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Hoja1!$Q$2:$Q$36</c:f>
            </c:numRef>
          </c:val>
        </c:ser>
        <c:ser>
          <c:idx val="15"/>
          <c:order val="15"/>
          <c:tx>
            <c:strRef>
              <c:f>Hoja1!$R$1</c:f>
              <c:strCache>
                <c:ptCount val="1"/>
                <c:pt idx="0">
                  <c:v>total procedimiento SIRH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lumMod val="80000"/>
                    <a:lumOff val="2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Hoja1!$A$2:$B$36</c:f>
              <c:strCache>
                <c:ptCount val="35"/>
                <c:pt idx="0">
                  <c:v>Met. Sur Oriente</c:v>
                </c:pt>
                <c:pt idx="1">
                  <c:v>Concepción</c:v>
                </c:pt>
                <c:pt idx="2">
                  <c:v>Met. Ociidente</c:v>
                </c:pt>
                <c:pt idx="3">
                  <c:v>Met. Oriente</c:v>
                </c:pt>
                <c:pt idx="4">
                  <c:v>Sub. Publica</c:v>
                </c:pt>
                <c:pt idx="5">
                  <c:v>Valparaíso</c:v>
                </c:pt>
                <c:pt idx="6">
                  <c:v>Met. Central</c:v>
                </c:pt>
                <c:pt idx="7">
                  <c:v>Coquimbo</c:v>
                </c:pt>
                <c:pt idx="8">
                  <c:v>Maule</c:v>
                </c:pt>
                <c:pt idx="9">
                  <c:v>Aconcagua</c:v>
                </c:pt>
                <c:pt idx="10">
                  <c:v>Crs Cordillera</c:v>
                </c:pt>
                <c:pt idx="11">
                  <c:v>Met. Sur</c:v>
                </c:pt>
                <c:pt idx="12">
                  <c:v>Ñuble</c:v>
                </c:pt>
                <c:pt idx="13">
                  <c:v>Bio Bio</c:v>
                </c:pt>
                <c:pt idx="14">
                  <c:v>Iquique</c:v>
                </c:pt>
                <c:pt idx="15">
                  <c:v>O'higgins</c:v>
                </c:pt>
                <c:pt idx="16">
                  <c:v>Magallanes</c:v>
                </c:pt>
                <c:pt idx="17">
                  <c:v>Talcahuano</c:v>
                </c:pt>
                <c:pt idx="18">
                  <c:v>Met. Norte</c:v>
                </c:pt>
                <c:pt idx="19">
                  <c:v>Antofagasta</c:v>
                </c:pt>
                <c:pt idx="20">
                  <c:v>Arica</c:v>
                </c:pt>
                <c:pt idx="21">
                  <c:v>Fonasa</c:v>
                </c:pt>
                <c:pt idx="22">
                  <c:v>Viña del mar</c:v>
                </c:pt>
                <c:pt idx="23">
                  <c:v>Atacama</c:v>
                </c:pt>
                <c:pt idx="24">
                  <c:v>Aysen</c:v>
                </c:pt>
                <c:pt idx="25">
                  <c:v>Reloncvi</c:v>
                </c:pt>
                <c:pt idx="26">
                  <c:v>Araucania Norte</c:v>
                </c:pt>
                <c:pt idx="27">
                  <c:v>Araucania Sur</c:v>
                </c:pt>
                <c:pt idx="28">
                  <c:v>Osorno</c:v>
                </c:pt>
                <c:pt idx="29">
                  <c:v>Arauco</c:v>
                </c:pt>
                <c:pt idx="30">
                  <c:v>Valdivia</c:v>
                </c:pt>
                <c:pt idx="31">
                  <c:v>Cenabast</c:v>
                </c:pt>
                <c:pt idx="32">
                  <c:v>Chiloe</c:v>
                </c:pt>
                <c:pt idx="33">
                  <c:v>Crs Maipu</c:v>
                </c:pt>
                <c:pt idx="34">
                  <c:v>Sub. Redes</c:v>
                </c:pt>
              </c:strCache>
            </c:strRef>
          </c:cat>
          <c:val>
            <c:numRef>
              <c:f>Hoja1!$R$2:$R$36</c:f>
              <c:numCache>
                <c:formatCode>General</c:formatCode>
                <c:ptCount val="35"/>
                <c:pt idx="0">
                  <c:v>353</c:v>
                </c:pt>
                <c:pt idx="1">
                  <c:v>344</c:v>
                </c:pt>
                <c:pt idx="2">
                  <c:v>319</c:v>
                </c:pt>
                <c:pt idx="3">
                  <c:v>317</c:v>
                </c:pt>
                <c:pt idx="4">
                  <c:v>296</c:v>
                </c:pt>
                <c:pt idx="5">
                  <c:v>275</c:v>
                </c:pt>
                <c:pt idx="6">
                  <c:v>257</c:v>
                </c:pt>
                <c:pt idx="7">
                  <c:v>214</c:v>
                </c:pt>
                <c:pt idx="8">
                  <c:v>204</c:v>
                </c:pt>
                <c:pt idx="9">
                  <c:v>179</c:v>
                </c:pt>
                <c:pt idx="10">
                  <c:v>179</c:v>
                </c:pt>
                <c:pt idx="11">
                  <c:v>176</c:v>
                </c:pt>
                <c:pt idx="12">
                  <c:v>169</c:v>
                </c:pt>
                <c:pt idx="13">
                  <c:v>165</c:v>
                </c:pt>
                <c:pt idx="14">
                  <c:v>162</c:v>
                </c:pt>
                <c:pt idx="15">
                  <c:v>140</c:v>
                </c:pt>
                <c:pt idx="16">
                  <c:v>135</c:v>
                </c:pt>
                <c:pt idx="17">
                  <c:v>124</c:v>
                </c:pt>
                <c:pt idx="18">
                  <c:v>123</c:v>
                </c:pt>
                <c:pt idx="19">
                  <c:v>117</c:v>
                </c:pt>
                <c:pt idx="20">
                  <c:v>115</c:v>
                </c:pt>
                <c:pt idx="21">
                  <c:v>105</c:v>
                </c:pt>
                <c:pt idx="22">
                  <c:v>104</c:v>
                </c:pt>
                <c:pt idx="23">
                  <c:v>99</c:v>
                </c:pt>
                <c:pt idx="24">
                  <c:v>99</c:v>
                </c:pt>
                <c:pt idx="25">
                  <c:v>91</c:v>
                </c:pt>
                <c:pt idx="26">
                  <c:v>86</c:v>
                </c:pt>
                <c:pt idx="27">
                  <c:v>80</c:v>
                </c:pt>
                <c:pt idx="28">
                  <c:v>76</c:v>
                </c:pt>
                <c:pt idx="29">
                  <c:v>54</c:v>
                </c:pt>
                <c:pt idx="30">
                  <c:v>49</c:v>
                </c:pt>
                <c:pt idx="31">
                  <c:v>43</c:v>
                </c:pt>
                <c:pt idx="32">
                  <c:v>39</c:v>
                </c:pt>
                <c:pt idx="33">
                  <c:v>17</c:v>
                </c:pt>
                <c:pt idx="3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589680"/>
        <c:axId val="146590072"/>
        <c:axId val="0"/>
      </c:bar3DChart>
      <c:catAx>
        <c:axId val="14658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590072"/>
        <c:crosses val="autoZero"/>
        <c:auto val="1"/>
        <c:lblAlgn val="ctr"/>
        <c:lblOffset val="100"/>
        <c:noMultiLvlLbl val="0"/>
      </c:catAx>
      <c:valAx>
        <c:axId val="14659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58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Modelo comparativo entre capacitación y Apoyo en terreno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'Comparativo capa apoyo'!$E$1</c:f>
              <c:strCache>
                <c:ptCount val="1"/>
                <c:pt idx="0">
                  <c:v>% apoyo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'Comparativo capa apoyo'!$B$2:$B$11</c:f>
              <c:strCache>
                <c:ptCount val="10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  <c:pt idx="6">
                  <c:v>Abril</c:v>
                </c:pt>
                <c:pt idx="7">
                  <c:v>Mayo</c:v>
                </c:pt>
                <c:pt idx="8">
                  <c:v>Junio</c:v>
                </c:pt>
                <c:pt idx="9">
                  <c:v>Julio</c:v>
                </c:pt>
              </c:strCache>
            </c:strRef>
          </c:cat>
          <c:val>
            <c:numRef>
              <c:f>'Comparativo capa apoyo'!$E$2:$E$11</c:f>
              <c:numCache>
                <c:formatCode>0.00%</c:formatCode>
                <c:ptCount val="10"/>
                <c:pt idx="0">
                  <c:v>0.3363148479427549</c:v>
                </c:pt>
                <c:pt idx="1">
                  <c:v>0.41621621621621624</c:v>
                </c:pt>
                <c:pt idx="2">
                  <c:v>0.1918819188191882</c:v>
                </c:pt>
                <c:pt idx="3">
                  <c:v>0</c:v>
                </c:pt>
                <c:pt idx="4">
                  <c:v>0.46195652173913043</c:v>
                </c:pt>
                <c:pt idx="5">
                  <c:v>0.61821705426356588</c:v>
                </c:pt>
                <c:pt idx="6">
                  <c:v>0.66559485530546625</c:v>
                </c:pt>
                <c:pt idx="7">
                  <c:v>0.5730569948186528</c:v>
                </c:pt>
                <c:pt idx="8">
                  <c:v>0.20366598778004075</c:v>
                </c:pt>
                <c:pt idx="9">
                  <c:v>0.26202661207778916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'Comparativo capa apoyo'!$F$1</c:f>
              <c:strCache>
                <c:ptCount val="1"/>
                <c:pt idx="0">
                  <c:v>% capacitación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'Comparativo capa apoyo'!$B$2:$B$11</c:f>
              <c:strCache>
                <c:ptCount val="10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  <c:pt idx="6">
                  <c:v>Abril</c:v>
                </c:pt>
                <c:pt idx="7">
                  <c:v>Mayo</c:v>
                </c:pt>
                <c:pt idx="8">
                  <c:v>Junio</c:v>
                </c:pt>
                <c:pt idx="9">
                  <c:v>Julio</c:v>
                </c:pt>
              </c:strCache>
            </c:strRef>
          </c:cat>
          <c:val>
            <c:numRef>
              <c:f>'Comparativo capa apoyo'!$F$2:$F$11</c:f>
              <c:numCache>
                <c:formatCode>0.00%</c:formatCode>
                <c:ptCount val="10"/>
                <c:pt idx="0">
                  <c:v>0.6636851520572451</c:v>
                </c:pt>
                <c:pt idx="1">
                  <c:v>0.58378378378378382</c:v>
                </c:pt>
                <c:pt idx="2">
                  <c:v>0.80811808118081185</c:v>
                </c:pt>
                <c:pt idx="3">
                  <c:v>1</c:v>
                </c:pt>
                <c:pt idx="4">
                  <c:v>0.53804347826086951</c:v>
                </c:pt>
                <c:pt idx="5">
                  <c:v>0.38178294573643412</c:v>
                </c:pt>
                <c:pt idx="6">
                  <c:v>0.33440514469453375</c:v>
                </c:pt>
                <c:pt idx="7">
                  <c:v>0.42694300518134715</c:v>
                </c:pt>
                <c:pt idx="8">
                  <c:v>0.79633401221995925</c:v>
                </c:pt>
                <c:pt idx="9">
                  <c:v>0.7379733879222109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90856"/>
        <c:axId val="146591248"/>
      </c:lineChart>
      <c:catAx>
        <c:axId val="146590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591248"/>
        <c:crosses val="autoZero"/>
        <c:auto val="1"/>
        <c:lblAlgn val="ctr"/>
        <c:lblOffset val="100"/>
        <c:noMultiLvlLbl val="0"/>
      </c:catAx>
      <c:valAx>
        <c:axId val="1465912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590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L"/>
              <a:t>distribucion de horas entre capacitación y apoyos en terreno de cada organismos</a:t>
            </a:r>
          </a:p>
        </c:rich>
      </c:tx>
      <c:layout>
        <c:manualLayout>
          <c:xMode val="edge"/>
          <c:yMode val="edge"/>
          <c:x val="0.11948840390724588"/>
          <c:y val="3.3449348539817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'compartivo horas organismos'!$C$1</c:f>
              <c:strCache>
                <c:ptCount val="1"/>
                <c:pt idx="0">
                  <c:v>Apoyo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'compartivo horas organismos'!$B$2:$B$35</c:f>
              <c:strCache>
                <c:ptCount val="34"/>
                <c:pt idx="0">
                  <c:v>Arica</c:v>
                </c:pt>
                <c:pt idx="1">
                  <c:v>Iquique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Valparaiso</c:v>
                </c:pt>
                <c:pt idx="6">
                  <c:v>Viña del Mar</c:v>
                </c:pt>
                <c:pt idx="7">
                  <c:v>Aconcagua</c:v>
                </c:pt>
                <c:pt idx="8">
                  <c:v>Ohiggins</c:v>
                </c:pt>
                <c:pt idx="9">
                  <c:v>Maule</c:v>
                </c:pt>
                <c:pt idx="10">
                  <c:v>Ñuble</c:v>
                </c:pt>
                <c:pt idx="11">
                  <c:v>Concepción</c:v>
                </c:pt>
                <c:pt idx="12">
                  <c:v>Arauco</c:v>
                </c:pt>
                <c:pt idx="13">
                  <c:v>Talcahuano</c:v>
                </c:pt>
                <c:pt idx="14">
                  <c:v>Bio Bio</c:v>
                </c:pt>
                <c:pt idx="15">
                  <c:v>Araucanía Norte</c:v>
                </c:pt>
                <c:pt idx="16">
                  <c:v>Araucanía Sur</c:v>
                </c:pt>
                <c:pt idx="17">
                  <c:v>Valdivia</c:v>
                </c:pt>
                <c:pt idx="18">
                  <c:v>Osorno</c:v>
                </c:pt>
                <c:pt idx="19">
                  <c:v>Reloncaví</c:v>
                </c:pt>
                <c:pt idx="20">
                  <c:v>Chiloé</c:v>
                </c:pt>
                <c:pt idx="21">
                  <c:v>Aysen</c:v>
                </c:pt>
                <c:pt idx="22">
                  <c:v>Magallanes</c:v>
                </c:pt>
                <c:pt idx="23">
                  <c:v>SS. Oriente</c:v>
                </c:pt>
                <c:pt idx="24">
                  <c:v>SS. Central</c:v>
                </c:pt>
                <c:pt idx="25">
                  <c:v>S.S. Sur</c:v>
                </c:pt>
                <c:pt idx="26">
                  <c:v>SS. Norte</c:v>
                </c:pt>
                <c:pt idx="27">
                  <c:v>SS. Occidente</c:v>
                </c:pt>
                <c:pt idx="28">
                  <c:v>SS. Sur Oriente</c:v>
                </c:pt>
                <c:pt idx="29">
                  <c:v>Subsecretaría</c:v>
                </c:pt>
                <c:pt idx="30">
                  <c:v>Crs Cordillera</c:v>
                </c:pt>
                <c:pt idx="31">
                  <c:v>Fonasa</c:v>
                </c:pt>
                <c:pt idx="32">
                  <c:v>CENABAST</c:v>
                </c:pt>
                <c:pt idx="33">
                  <c:v>CRS Maipú</c:v>
                </c:pt>
              </c:strCache>
            </c:strRef>
          </c:cat>
          <c:val>
            <c:numRef>
              <c:f>'compartivo horas organismos'!$C$2:$C$35</c:f>
              <c:numCache>
                <c:formatCode>General</c:formatCode>
                <c:ptCount val="34"/>
                <c:pt idx="0">
                  <c:v>0</c:v>
                </c:pt>
                <c:pt idx="1">
                  <c:v>40</c:v>
                </c:pt>
                <c:pt idx="2">
                  <c:v>204</c:v>
                </c:pt>
                <c:pt idx="3">
                  <c:v>0</c:v>
                </c:pt>
                <c:pt idx="4">
                  <c:v>140</c:v>
                </c:pt>
                <c:pt idx="5">
                  <c:v>81</c:v>
                </c:pt>
                <c:pt idx="6">
                  <c:v>35</c:v>
                </c:pt>
                <c:pt idx="7">
                  <c:v>33</c:v>
                </c:pt>
                <c:pt idx="8">
                  <c:v>34</c:v>
                </c:pt>
                <c:pt idx="9">
                  <c:v>16</c:v>
                </c:pt>
                <c:pt idx="10">
                  <c:v>0</c:v>
                </c:pt>
                <c:pt idx="11">
                  <c:v>24</c:v>
                </c:pt>
                <c:pt idx="12">
                  <c:v>112</c:v>
                </c:pt>
                <c:pt idx="13">
                  <c:v>43</c:v>
                </c:pt>
                <c:pt idx="14">
                  <c:v>50</c:v>
                </c:pt>
                <c:pt idx="15">
                  <c:v>224</c:v>
                </c:pt>
                <c:pt idx="16">
                  <c:v>24</c:v>
                </c:pt>
                <c:pt idx="17">
                  <c:v>32</c:v>
                </c:pt>
                <c:pt idx="18">
                  <c:v>56</c:v>
                </c:pt>
                <c:pt idx="19">
                  <c:v>20</c:v>
                </c:pt>
                <c:pt idx="20">
                  <c:v>22</c:v>
                </c:pt>
                <c:pt idx="21">
                  <c:v>24</c:v>
                </c:pt>
                <c:pt idx="22">
                  <c:v>44</c:v>
                </c:pt>
                <c:pt idx="23">
                  <c:v>8</c:v>
                </c:pt>
                <c:pt idx="24">
                  <c:v>112</c:v>
                </c:pt>
                <c:pt idx="25">
                  <c:v>40</c:v>
                </c:pt>
                <c:pt idx="26">
                  <c:v>16</c:v>
                </c:pt>
                <c:pt idx="27">
                  <c:v>20</c:v>
                </c:pt>
                <c:pt idx="28">
                  <c:v>16</c:v>
                </c:pt>
                <c:pt idx="29">
                  <c:v>8</c:v>
                </c:pt>
                <c:pt idx="30">
                  <c:v>8</c:v>
                </c:pt>
                <c:pt idx="31">
                  <c:v>0</c:v>
                </c:pt>
                <c:pt idx="32">
                  <c:v>40</c:v>
                </c:pt>
                <c:pt idx="33">
                  <c:v>0</c:v>
                </c:pt>
              </c:numCache>
            </c:numRef>
          </c:val>
        </c:ser>
        <c:ser>
          <c:idx val="1"/>
          <c:order val="1"/>
          <c:tx>
            <c:strRef>
              <c:f>'compartivo horas organismos'!$D$1</c:f>
              <c:strCache>
                <c:ptCount val="1"/>
                <c:pt idx="0">
                  <c:v>Capacitación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'compartivo horas organismos'!$B$2:$B$35</c:f>
              <c:strCache>
                <c:ptCount val="34"/>
                <c:pt idx="0">
                  <c:v>Arica</c:v>
                </c:pt>
                <c:pt idx="1">
                  <c:v>Iquique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Valparaiso</c:v>
                </c:pt>
                <c:pt idx="6">
                  <c:v>Viña del Mar</c:v>
                </c:pt>
                <c:pt idx="7">
                  <c:v>Aconcagua</c:v>
                </c:pt>
                <c:pt idx="8">
                  <c:v>Ohiggins</c:v>
                </c:pt>
                <c:pt idx="9">
                  <c:v>Maule</c:v>
                </c:pt>
                <c:pt idx="10">
                  <c:v>Ñuble</c:v>
                </c:pt>
                <c:pt idx="11">
                  <c:v>Concepción</c:v>
                </c:pt>
                <c:pt idx="12">
                  <c:v>Arauco</c:v>
                </c:pt>
                <c:pt idx="13">
                  <c:v>Talcahuano</c:v>
                </c:pt>
                <c:pt idx="14">
                  <c:v>Bio Bio</c:v>
                </c:pt>
                <c:pt idx="15">
                  <c:v>Araucanía Norte</c:v>
                </c:pt>
                <c:pt idx="16">
                  <c:v>Araucanía Sur</c:v>
                </c:pt>
                <c:pt idx="17">
                  <c:v>Valdivia</c:v>
                </c:pt>
                <c:pt idx="18">
                  <c:v>Osorno</c:v>
                </c:pt>
                <c:pt idx="19">
                  <c:v>Reloncaví</c:v>
                </c:pt>
                <c:pt idx="20">
                  <c:v>Chiloé</c:v>
                </c:pt>
                <c:pt idx="21">
                  <c:v>Aysen</c:v>
                </c:pt>
                <c:pt idx="22">
                  <c:v>Magallanes</c:v>
                </c:pt>
                <c:pt idx="23">
                  <c:v>SS. Oriente</c:v>
                </c:pt>
                <c:pt idx="24">
                  <c:v>SS. Central</c:v>
                </c:pt>
                <c:pt idx="25">
                  <c:v>S.S. Sur</c:v>
                </c:pt>
                <c:pt idx="26">
                  <c:v>SS. Norte</c:v>
                </c:pt>
                <c:pt idx="27">
                  <c:v>SS. Occidente</c:v>
                </c:pt>
                <c:pt idx="28">
                  <c:v>SS. Sur Oriente</c:v>
                </c:pt>
                <c:pt idx="29">
                  <c:v>Subsecretaría</c:v>
                </c:pt>
                <c:pt idx="30">
                  <c:v>Crs Cordillera</c:v>
                </c:pt>
                <c:pt idx="31">
                  <c:v>Fonasa</c:v>
                </c:pt>
                <c:pt idx="32">
                  <c:v>CENABAST</c:v>
                </c:pt>
                <c:pt idx="33">
                  <c:v>CRS Maipú</c:v>
                </c:pt>
              </c:strCache>
            </c:strRef>
          </c:cat>
          <c:val>
            <c:numRef>
              <c:f>'compartivo horas organismos'!$D$2:$D$35</c:f>
              <c:numCache>
                <c:formatCode>General</c:formatCode>
                <c:ptCount val="34"/>
                <c:pt idx="0">
                  <c:v>54</c:v>
                </c:pt>
                <c:pt idx="1">
                  <c:v>40</c:v>
                </c:pt>
                <c:pt idx="2">
                  <c:v>112</c:v>
                </c:pt>
                <c:pt idx="3">
                  <c:v>32</c:v>
                </c:pt>
                <c:pt idx="4">
                  <c:v>198</c:v>
                </c:pt>
                <c:pt idx="5">
                  <c:v>266.5</c:v>
                </c:pt>
                <c:pt idx="6">
                  <c:v>54.5</c:v>
                </c:pt>
                <c:pt idx="7">
                  <c:v>36</c:v>
                </c:pt>
                <c:pt idx="8">
                  <c:v>88</c:v>
                </c:pt>
                <c:pt idx="9">
                  <c:v>145</c:v>
                </c:pt>
                <c:pt idx="10">
                  <c:v>17</c:v>
                </c:pt>
                <c:pt idx="11">
                  <c:v>326</c:v>
                </c:pt>
                <c:pt idx="12">
                  <c:v>49</c:v>
                </c:pt>
                <c:pt idx="13">
                  <c:v>99</c:v>
                </c:pt>
                <c:pt idx="14">
                  <c:v>20</c:v>
                </c:pt>
                <c:pt idx="15">
                  <c:v>44</c:v>
                </c:pt>
                <c:pt idx="16">
                  <c:v>0</c:v>
                </c:pt>
                <c:pt idx="17">
                  <c:v>32</c:v>
                </c:pt>
                <c:pt idx="18">
                  <c:v>59</c:v>
                </c:pt>
                <c:pt idx="19">
                  <c:v>40</c:v>
                </c:pt>
                <c:pt idx="20">
                  <c:v>114</c:v>
                </c:pt>
                <c:pt idx="21">
                  <c:v>0</c:v>
                </c:pt>
                <c:pt idx="22">
                  <c:v>102.5</c:v>
                </c:pt>
                <c:pt idx="23">
                  <c:v>64</c:v>
                </c:pt>
                <c:pt idx="24">
                  <c:v>216</c:v>
                </c:pt>
                <c:pt idx="25">
                  <c:v>16</c:v>
                </c:pt>
                <c:pt idx="26">
                  <c:v>12</c:v>
                </c:pt>
                <c:pt idx="27">
                  <c:v>156</c:v>
                </c:pt>
                <c:pt idx="28">
                  <c:v>72</c:v>
                </c:pt>
                <c:pt idx="29">
                  <c:v>48</c:v>
                </c:pt>
                <c:pt idx="30">
                  <c:v>0</c:v>
                </c:pt>
                <c:pt idx="31">
                  <c:v>4</c:v>
                </c:pt>
                <c:pt idx="32">
                  <c:v>64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592424"/>
        <c:axId val="146592816"/>
        <c:axId val="0"/>
      </c:bar3DChart>
      <c:catAx>
        <c:axId val="14659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592816"/>
        <c:crosses val="autoZero"/>
        <c:auto val="1"/>
        <c:lblAlgn val="ctr"/>
        <c:lblOffset val="100"/>
        <c:noMultiLvlLbl val="0"/>
      </c:catAx>
      <c:valAx>
        <c:axId val="14659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659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cantidad de capacitaciones y apoyos en terreno por módulos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'capas o apoyos por modulos'!$B$1</c:f>
              <c:strCache>
                <c:ptCount val="1"/>
                <c:pt idx="0">
                  <c:v>cantidad de capacitaciones o apoyos en terreno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'capas o apoyos por modulos'!$A$2:$A$21</c:f>
              <c:strCache>
                <c:ptCount val="20"/>
                <c:pt idx="0">
                  <c:v>Personal</c:v>
                </c:pt>
                <c:pt idx="1">
                  <c:v>Asistencia</c:v>
                </c:pt>
                <c:pt idx="2">
                  <c:v>Remuneraciones</c:v>
                </c:pt>
                <c:pt idx="3">
                  <c:v>Autoatencion</c:v>
                </c:pt>
                <c:pt idx="4">
                  <c:v>Bienestar</c:v>
                </c:pt>
                <c:pt idx="5">
                  <c:v>Plantas</c:v>
                </c:pt>
                <c:pt idx="6">
                  <c:v>Workflow</c:v>
                </c:pt>
                <c:pt idx="7">
                  <c:v>Ingreso de Bonos</c:v>
                </c:pt>
                <c:pt idx="8">
                  <c:v>Capacitación</c:v>
                </c:pt>
                <c:pt idx="9">
                  <c:v>Pago Trimestral</c:v>
                </c:pt>
                <c:pt idx="10">
                  <c:v>Bono ley 19.664</c:v>
                </c:pt>
                <c:pt idx="11">
                  <c:v>Pagos accesorios</c:v>
                </c:pt>
                <c:pt idx="12">
                  <c:v>Honorarios</c:v>
                </c:pt>
                <c:pt idx="13">
                  <c:v>Retiro Voluntario</c:v>
                </c:pt>
                <c:pt idx="14">
                  <c:v>Gestión Local</c:v>
                </c:pt>
                <c:pt idx="15">
                  <c:v>Exportar Datos</c:v>
                </c:pt>
                <c:pt idx="16">
                  <c:v>Operanción Renta</c:v>
                </c:pt>
                <c:pt idx="17">
                  <c:v>Suseso</c:v>
                </c:pt>
                <c:pt idx="18">
                  <c:v>Asministración sistema</c:v>
                </c:pt>
                <c:pt idx="19">
                  <c:v>Interfaz Contable</c:v>
                </c:pt>
              </c:strCache>
            </c:strRef>
          </c:cat>
          <c:val>
            <c:numRef>
              <c:f>'capas o apoyos por modulos'!$B$2:$B$21</c:f>
              <c:numCache>
                <c:formatCode>General</c:formatCode>
                <c:ptCount val="20"/>
                <c:pt idx="0">
                  <c:v>127</c:v>
                </c:pt>
                <c:pt idx="1">
                  <c:v>59</c:v>
                </c:pt>
                <c:pt idx="2">
                  <c:v>53</c:v>
                </c:pt>
                <c:pt idx="3">
                  <c:v>41</c:v>
                </c:pt>
                <c:pt idx="4">
                  <c:v>37</c:v>
                </c:pt>
                <c:pt idx="5">
                  <c:v>35</c:v>
                </c:pt>
                <c:pt idx="6">
                  <c:v>33</c:v>
                </c:pt>
                <c:pt idx="7">
                  <c:v>30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28</c:v>
                </c:pt>
                <c:pt idx="12">
                  <c:v>27</c:v>
                </c:pt>
                <c:pt idx="13">
                  <c:v>23</c:v>
                </c:pt>
                <c:pt idx="14">
                  <c:v>20</c:v>
                </c:pt>
                <c:pt idx="15">
                  <c:v>20</c:v>
                </c:pt>
                <c:pt idx="16">
                  <c:v>19</c:v>
                </c:pt>
                <c:pt idx="17">
                  <c:v>18</c:v>
                </c:pt>
                <c:pt idx="18">
                  <c:v>18</c:v>
                </c:pt>
                <c:pt idx="19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184184"/>
        <c:axId val="147184576"/>
        <c:axId val="0"/>
      </c:bar3DChart>
      <c:catAx>
        <c:axId val="14718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184576"/>
        <c:crosses val="autoZero"/>
        <c:auto val="1"/>
        <c:lblAlgn val="ctr"/>
        <c:lblOffset val="100"/>
        <c:noMultiLvlLbl val="0"/>
      </c:catAx>
      <c:valAx>
        <c:axId val="1471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18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7D63976-A09B-422C-A76C-A01BE3815175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515" tIns="48257" rIns="96515" bIns="482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A800EAF-4BAA-453B-98A6-187E527977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E6021-293F-495A-A381-15F3F36303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7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5AB218A-779F-486A-8BEF-148446971BE1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5D42F40-AAB0-401F-B444-4E70247958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5E11-DAB0-45F3-9BEB-8042C3C9EE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F6EC-8602-47F4-AEB0-D5F5BADDE3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FE9A-E077-4CC1-9183-A207121B27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26CB-57D0-4114-A9B7-7E7AD09032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9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A781D-29CF-481A-B7DE-7FA34DDC21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54BC-FAFF-4629-A3DD-A4E569239A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1280A6D-5FA6-4DA1-AE9E-8BAAB5A04BC8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EEB2360-A8A8-4F41-BE4A-6BC1488DD5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51A24DE-D7BF-4556-B709-1B287146C799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D6E269A-998F-4917-8B64-372EFFF92D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4ABA10E-B8AB-4F1D-AA81-7225E868F8BD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F4399C8-D329-4D86-A8E9-422F3DEA1B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3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438B022-9BD3-4FFF-9340-0167748AD88F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2ED710F-8E1C-4513-B9CF-EED0DD6DC4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1F77E6-8D50-4732-8B81-2AFAD801D413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CE12556-4148-4081-8C56-725EFC387B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9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8057F0B-2FC4-4459-A3E4-6401789B7BCA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26A1B6-8B65-466F-89DC-77BC327501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97C419A-2933-4B76-A218-79AE9302CDAA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2B1B1DF-A937-4D71-99CA-DB61749BB6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BEDBFCE-EA55-4C53-9972-E978F9CD2C54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E5B5B9A-CB4E-4AAB-9C0B-1400320D0C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3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5EBC88E-9F3C-412E-A983-11ACAB55CDC3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631AF69-BD00-4601-B240-5540408CF5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9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6986A30-703B-454A-9214-B23D28EC7DCF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2C6D476-2B7E-45B0-8D45-16CD1356CC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72B9522-F513-4AEA-AF32-5C1F1E2EFA29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05750C4-F171-46CB-9352-D9BFA60053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29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C52848-4789-47AA-8E19-F87615EE1E0B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E1BCA49-6978-48A3-80B6-86EF399FE5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2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56C8D90-695F-4F07-BF43-2DB4A6CC68D2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C3903A3-59A1-404F-85C6-CE1DA9CEA7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A8E33E3-4768-4D39-AA22-C47D3C7920EA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D632F70-ACF5-4D2D-9415-3FC996E414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9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B663A8B-0AA2-4E7D-8C35-B56A7BF3072A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2457-18E4-4177-AB1C-5F1030D59C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F85D-5B2A-4F24-B2AD-B5E686F0AE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77038DC-CAE8-4D8E-ACB8-7A0B6ABBB6FB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DBC8-D655-4549-BABC-35A95D1304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C468BF1-1A91-4B83-8D33-617626A4660F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DF2A-571F-4E07-9F43-EC2DC3F1D1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E0FED0A-06F2-4A34-9FAB-1736C9DC29E1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9142-EFA1-4873-A206-C1A00773C8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219688A-813F-4858-99CD-952BBEBDE3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  <p:sldLayoutId id="2147485227" r:id="rId2"/>
    <p:sldLayoutId id="2147485228" r:id="rId3"/>
    <p:sldLayoutId id="2147485229" r:id="rId4"/>
    <p:sldLayoutId id="2147485230" r:id="rId5"/>
    <p:sldLayoutId id="2147485231" r:id="rId6"/>
    <p:sldLayoutId id="2147485232" r:id="rId7"/>
    <p:sldLayoutId id="2147485233" r:id="rId8"/>
    <p:sldLayoutId id="2147485234" r:id="rId9"/>
    <p:sldLayoutId id="2147485235" r:id="rId10"/>
    <p:sldLayoutId id="214748523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827584" y="1484784"/>
            <a:ext cx="8146678" cy="2016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  <a:t> </a:t>
            </a:r>
            <a:r>
              <a:rPr lang="es-ES_tradnl" altLang="es-CL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  <a:t>Mesa de ayuda</a:t>
            </a:r>
            <a:br>
              <a:rPr lang="es-ES_tradnl" altLang="es-CL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</a:br>
            <a:r>
              <a:rPr lang="es-ES_tradnl" altLang="es-CL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  <a:t/>
            </a:r>
            <a:br>
              <a:rPr lang="es-ES_tradnl" altLang="es-CL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</a:br>
            <a:r>
              <a:rPr lang="es-ES_tradnl" altLang="es-CL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  <a:t>(Service Desk)</a:t>
            </a:r>
            <a:r>
              <a:rPr lang="es-ES_tradnl" altLang="es-CL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</a:br>
            <a:endParaRPr lang="es-ES_tradnl" altLang="es-CL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30723" name="6 CuadroTexto"/>
          <p:cNvSpPr txBox="1">
            <a:spLocks noChangeArrowheads="1"/>
          </p:cNvSpPr>
          <p:nvPr/>
        </p:nvSpPr>
        <p:spPr bwMode="auto">
          <a:xfrm>
            <a:off x="3284538" y="5732463"/>
            <a:ext cx="5859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_tradnl" altLang="es-C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Verdana Bold"/>
              </a:rPr>
              <a:t>División de Gestión y Desarrollo de las Personas</a:t>
            </a:r>
            <a:r>
              <a:rPr lang="es-ES_tradnl" altLang="es-CL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Verdana Bold"/>
              </a:rPr>
              <a:t/>
            </a:r>
            <a:br>
              <a:rPr lang="es-ES_tradnl" altLang="es-CL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Verdana Bold"/>
              </a:rPr>
            </a:br>
            <a:endParaRPr lang="es-CL" altLang="es-CL" sz="1400" b="1" dirty="0" smtClean="0"/>
          </a:p>
          <a:p>
            <a:pPr lvl="1" algn="ctr" eaLnBrk="1" hangingPunct="1"/>
            <a:r>
              <a:rPr lang="es-CL" altLang="es-CL" sz="1400" b="1" dirty="0" smtClean="0"/>
              <a:t>JULIO DE </a:t>
            </a:r>
            <a:r>
              <a:rPr lang="es-CL" altLang="es-CL" sz="1400" b="1" dirty="0"/>
              <a:t>2014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Rankin de organismos con incidencias categorizadas como Procedimiento</a:t>
            </a:r>
            <a:endParaRPr lang="es-CL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52238"/>
              </p:ext>
            </p:extLst>
          </p:nvPr>
        </p:nvGraphicFramePr>
        <p:xfrm>
          <a:off x="152400" y="1196752"/>
          <a:ext cx="88840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15616" y="5805264"/>
            <a:ext cx="57606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El Rankin fue confeccionado con los datos entre los meses octubre 2013 a junio 2014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22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Trabajos pendientes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263" y="980728"/>
            <a:ext cx="8668072" cy="14469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dirty="0"/>
              <a:t>Administrar y mantener actualizado los perfiles de acceso a la aplicación a nivel local, dando accesos a los módulos de SIRH y al Portal de Mesa de Ayuda, controlando la vigencia del mismo de acuerdo a desvinculaciones, cambios de funciones o Unidades de trabajo de los usuarios.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7" y="2708920"/>
            <a:ext cx="3760889" cy="28085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996952"/>
            <a:ext cx="4521742" cy="34120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40152" y="3645024"/>
            <a:ext cx="3096344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Plazo para realizar estas correcciones, limpieza de claves accesos en SIRH como Service Desk</a:t>
            </a:r>
          </a:p>
          <a:p>
            <a:endParaRPr lang="es-CL" b="1" dirty="0" smtClean="0"/>
          </a:p>
          <a:p>
            <a:r>
              <a:rPr lang="es-CL" b="1" dirty="0" smtClean="0"/>
              <a:t>“Viernes 22 de agosto 2014”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6372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827584" y="1484784"/>
            <a:ext cx="8146678" cy="2016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  <a:t> </a:t>
            </a:r>
            <a:r>
              <a:rPr lang="es-ES_tradnl" altLang="es-CL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  <a:t>Capacitaciones </a:t>
            </a:r>
            <a:r>
              <a:rPr lang="es-ES_tradnl" altLang="es-CL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  <a:t>SIRH</a:t>
            </a:r>
            <a:r>
              <a:rPr lang="es-ES_tradnl" altLang="es-CL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ヒラギノ角ゴ Pro W3"/>
                <a:cs typeface="ヒラギノ角ゴ Pro W3"/>
                <a:sym typeface="Verdana Bold"/>
              </a:rPr>
            </a:br>
            <a:endParaRPr lang="es-ES_tradnl" altLang="es-CL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30723" name="6 CuadroTexto"/>
          <p:cNvSpPr txBox="1">
            <a:spLocks noChangeArrowheads="1"/>
          </p:cNvSpPr>
          <p:nvPr/>
        </p:nvSpPr>
        <p:spPr bwMode="auto">
          <a:xfrm>
            <a:off x="3284538" y="5732463"/>
            <a:ext cx="5859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_tradnl" altLang="es-C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Verdana Bold"/>
              </a:rPr>
              <a:t>División de Gestión y Desarrollo de las Personas</a:t>
            </a:r>
            <a:r>
              <a:rPr lang="es-ES_tradnl" altLang="es-CL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Verdana Bold"/>
              </a:rPr>
              <a:t/>
            </a:r>
            <a:br>
              <a:rPr lang="es-ES_tradnl" altLang="es-CL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Verdana Bold"/>
              </a:rPr>
            </a:br>
            <a:endParaRPr lang="es-CL" altLang="es-CL" sz="1400" b="1" dirty="0" smtClean="0">
              <a:solidFill>
                <a:prstClr val="white"/>
              </a:solidFill>
            </a:endParaRPr>
          </a:p>
          <a:p>
            <a:pPr lvl="1" algn="ctr" eaLnBrk="1" hangingPunct="1"/>
            <a:r>
              <a:rPr lang="es-CL" altLang="es-CL" sz="1400" b="1" dirty="0" smtClean="0">
                <a:solidFill>
                  <a:prstClr val="white"/>
                </a:solidFill>
              </a:rPr>
              <a:t>JULIO DE </a:t>
            </a:r>
            <a:r>
              <a:rPr lang="es-CL" altLang="es-CL" sz="1400" b="1" dirty="0">
                <a:solidFill>
                  <a:prstClr val="white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18306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Capacitación SIRH</a:t>
            </a:r>
            <a:endParaRPr lang="es-CL" b="1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52401" y="1477963"/>
            <a:ext cx="4779639" cy="45259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Misión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-CL" b="1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Reflejar las pocas solicitudes de apoyo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Reflejar estudio de capacitación y apoyos en terreno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Rol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del coordinador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 smtClean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Visión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 smtClean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Estudios preventivos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Reforzar el conocimiento de la red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Planes de trabajos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-CL" b="1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3811"/>
            <a:ext cx="3980160" cy="39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75" y="133350"/>
            <a:ext cx="8164513" cy="919163"/>
          </a:xfrm>
        </p:spPr>
        <p:txBody>
          <a:bodyPr/>
          <a:lstStyle/>
          <a:p>
            <a:pPr>
              <a:defRPr/>
            </a:pPr>
            <a:r>
              <a:rPr lang="es-ES" b="1" dirty="0" smtClean="0"/>
              <a:t>Jornada Pucón noviembre 2013, rol del coordinador</a:t>
            </a:r>
            <a:r>
              <a:rPr lang="es-ES" b="1" dirty="0"/>
              <a:t/>
            </a:r>
            <a:br>
              <a:rPr lang="es-ES" b="1" dirty="0"/>
            </a:b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D474D-E8BD-4662-9591-BA42A8342F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1052513"/>
            <a:ext cx="6075099" cy="453672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1628800"/>
            <a:ext cx="6354240" cy="48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L" b="1" dirty="0" smtClean="0">
                <a:latin typeface="Verdana" pitchFamily="34" charset="0"/>
                <a:ea typeface="ヒラギノ角ゴ Pro W3"/>
                <a:cs typeface="Verdana" pitchFamily="34" charset="0"/>
              </a:rPr>
              <a:t>Programa de capacitaciones y apoyos en terreno</a:t>
            </a:r>
            <a:endParaRPr lang="es-MX" altLang="es-CL" dirty="0" smtClean="0"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1F2056-C875-45FA-A3F7-5597E9845F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62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MX" altLang="es-CL"/>
          </a:p>
        </p:txBody>
      </p:sp>
      <p:graphicFrame>
        <p:nvGraphicFramePr>
          <p:cNvPr id="10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657923"/>
              </p:ext>
            </p:extLst>
          </p:nvPr>
        </p:nvGraphicFramePr>
        <p:xfrm>
          <a:off x="3641972" y="1757770"/>
          <a:ext cx="5082682" cy="25350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65144"/>
                <a:gridCol w="865144"/>
                <a:gridCol w="825685"/>
                <a:gridCol w="821411"/>
                <a:gridCol w="852649"/>
                <a:gridCol w="852649"/>
              </a:tblGrid>
              <a:tr h="364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   </a:t>
                      </a:r>
                      <a:r>
                        <a:rPr lang="es-CL" sz="1100" dirty="0">
                          <a:effectLst/>
                        </a:rPr>
                        <a:t>       </a:t>
                      </a:r>
                      <a:endParaRPr lang="es-CL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               Días</a:t>
                      </a:r>
                      <a:endParaRPr lang="es-CL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Jornada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Lunes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(fecha)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Martes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(fecha)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Miércoles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(fecha)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Jueves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(fecha)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Viernes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(fecha)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</a:tr>
              <a:tr h="7907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Mañana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09:00 – 13:00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</a:tr>
              <a:tr h="11049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Modalidad: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</a:tr>
              <a:tr h="8154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Tarde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14:00 – 16:30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L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</a:tr>
              <a:tr h="11049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Modalidad: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Modalidad: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1" marR="39141" marT="0" marB="0"/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6834" y="1143064"/>
            <a:ext cx="84176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/>
              <a:t>Instructivo de llenado para las programación de capacitaciones o apoyos en </a:t>
            </a:r>
            <a:r>
              <a:rPr lang="es-CL" dirty="0" smtClean="0"/>
              <a:t>terreno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2183894"/>
            <a:ext cx="2592288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/>
              <a:t>Listado de funcionarios a asistir a las capacitaciones o apoyos en terreno.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684065" y="4437112"/>
            <a:ext cx="76328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La finalidad es gestionar un mayor control con los recursos entregados por INDRA, mejor la distribución, mayor rotación y evaluaciones de conocimiento para los capacitadores.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187477" y="5716651"/>
            <a:ext cx="81294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Mejoras: cuando un organismos sea piloto de algún proyecto contara con capacitación.</a:t>
            </a:r>
          </a:p>
          <a:p>
            <a:r>
              <a:rPr lang="es-CL" b="1" dirty="0" smtClean="0"/>
              <a:t>A su vez cuando salga un proyecto a producción, se realizaran planes de apoyos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0211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Modelo comparativo entre capacitaciones sirh y apoyos en terreno</a:t>
            </a:r>
            <a:endParaRPr lang="es-CL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939209"/>
              </p:ext>
            </p:extLst>
          </p:nvPr>
        </p:nvGraphicFramePr>
        <p:xfrm>
          <a:off x="152400" y="1196752"/>
          <a:ext cx="866807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Distribución por horas de capacitaciones y apoyos en terreno realizados entre octubre 2013 a julio 2014</a:t>
            </a:r>
            <a:endParaRPr lang="es-CL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84928"/>
              </p:ext>
            </p:extLst>
          </p:nvPr>
        </p:nvGraphicFramePr>
        <p:xfrm>
          <a:off x="251520" y="1556792"/>
          <a:ext cx="87484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3590"/>
          <a:stretch/>
        </p:blipFill>
        <p:spPr>
          <a:xfrm>
            <a:off x="85157" y="184097"/>
            <a:ext cx="3600400" cy="69136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23928" y="980728"/>
            <a:ext cx="4968552" cy="1969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C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tabla se muestran de manera consolidada las horas utilizadas por cada organismo de la red Minsal, a su vez podemos identificar qué organismo ha solicitado o recibido mayor cantidad de apoyos en terreno entre los periodos de estudios </a:t>
            </a:r>
            <a:endParaRPr lang="es-C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5075910" cy="29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Modelo de solicitudes por cada modulo SIRH</a:t>
            </a:r>
            <a:endParaRPr lang="es-CL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516196"/>
              </p:ext>
            </p:extLst>
          </p:nvPr>
        </p:nvGraphicFramePr>
        <p:xfrm>
          <a:off x="251520" y="1484784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2401" y="1477963"/>
            <a:ext cx="6219800" cy="45259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Misión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-CL" b="1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Reflejar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creaciones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y cierres de incidentes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Reflejar resultados de incidentes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con categorización</a:t>
            </a:r>
            <a:endParaRPr lang="es-CL" b="1" dirty="0" smtClean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Rol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del 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coordinador (Service </a:t>
            </a:r>
            <a:r>
              <a:rPr lang="es-CL" b="1" dirty="0" err="1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desk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)</a:t>
            </a:r>
            <a:endParaRPr lang="es-CL" b="1" dirty="0" smtClean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 smtClean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Visión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 smtClean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Estudios preventivos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Reforzar el conocimiento de la red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CL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Planes de trabajos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-CL" b="1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220611"/>
            <a:ext cx="7127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CL" altLang="es-CL" sz="2400" b="1" dirty="0" smtClean="0">
                <a:solidFill>
                  <a:srgbClr val="006CB7"/>
                </a:solidFill>
                <a:latin typeface="Verdana" pitchFamily="34" charset="0"/>
              </a:rPr>
              <a:t>Mesa de Ayuda (Service Desk)</a:t>
            </a:r>
            <a:endParaRPr lang="es-ES" altLang="es-CL" sz="2400" b="1" dirty="0">
              <a:solidFill>
                <a:srgbClr val="006CB7"/>
              </a:solidFill>
              <a:latin typeface="Verdana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94" y="1268760"/>
            <a:ext cx="2304256" cy="23042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740944"/>
            <a:ext cx="2160240" cy="288032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464789" y="3740944"/>
            <a:ext cx="129706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Visión</a:t>
            </a:r>
            <a:endParaRPr lang="es-C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s-CL" sz="92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7705CD-0C17-498B-92E7-6DD601332F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011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60D82DC-0906-4CEC-B9BE-5D4F2BD34D75}" type="slidenum">
              <a:rPr lang="en-US" altLang="es-CL" sz="1000">
                <a:solidFill>
                  <a:srgbClr val="898989"/>
                </a:solidFill>
              </a:rPr>
              <a:pPr algn="r" eaLnBrk="1" hangingPunct="1"/>
              <a:t>3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24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8091CB-5814-4B5B-B8B3-69BC92E9587B}" type="slidenum">
              <a:rPr lang="en-US" sz="1000" kern="0" smtClean="0">
                <a:solidFill>
                  <a:srgbClr val="898989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000" kern="0" smtClean="0">
              <a:solidFill>
                <a:srgbClr val="898989"/>
              </a:solidFill>
            </a:endParaRPr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611560" y="207963"/>
            <a:ext cx="7127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CL" altLang="es-CL" sz="2400" b="1" dirty="0" smtClean="0">
                <a:solidFill>
                  <a:srgbClr val="006CB7"/>
                </a:solidFill>
                <a:latin typeface="Verdana" pitchFamily="34" charset="0"/>
              </a:rPr>
              <a:t>Histórico de incidencias</a:t>
            </a:r>
            <a:endParaRPr lang="es-ES" altLang="es-CL" sz="2400" b="1" dirty="0">
              <a:solidFill>
                <a:srgbClr val="006CB7"/>
              </a:solidFill>
              <a:latin typeface="Verdana" pitchFamily="34" charset="0"/>
            </a:endParaRPr>
          </a:p>
        </p:txBody>
      </p:sp>
      <p:sp>
        <p:nvSpPr>
          <p:cNvPr id="27" name="1 Título"/>
          <p:cNvSpPr>
            <a:spLocks/>
          </p:cNvSpPr>
          <p:nvPr/>
        </p:nvSpPr>
        <p:spPr bwMode="auto">
          <a:xfrm>
            <a:off x="283928" y="939800"/>
            <a:ext cx="8229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  <a:cs typeface="Verdana"/>
              </a:rPr>
              <a:t>Modelo de incidencias creadas versus cerradas desde octubre 2013 hasta julio 2014</a:t>
            </a:r>
            <a:endParaRPr lang="es-CL" sz="2000" b="1" dirty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  <a:cs typeface="Verdana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463953"/>
              </p:ext>
            </p:extLst>
          </p:nvPr>
        </p:nvGraphicFramePr>
        <p:xfrm>
          <a:off x="330298" y="1781437"/>
          <a:ext cx="8292405" cy="373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1560" y="57208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 porcentaje en promedio de desviación entre ambas instancias es de un 12% aproximadamente.     ¿Cuál es la razón de ello? (onhold)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96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C0D3B5-11A0-40BE-8A6D-AE1DF0CF23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7E70675-A488-4723-B90E-B48C0F85C5C0}" type="slidenum">
              <a:rPr lang="en-US" sz="1000" kern="0" smtClean="0">
                <a:solidFill>
                  <a:srgbClr val="898989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000" kern="0" smtClean="0">
              <a:solidFill>
                <a:srgbClr val="898989"/>
              </a:solidFill>
            </a:endParaRPr>
          </a:p>
        </p:txBody>
      </p:sp>
      <p:sp>
        <p:nvSpPr>
          <p:cNvPr id="91141" name="1 Título"/>
          <p:cNvSpPr>
            <a:spLocks/>
          </p:cNvSpPr>
          <p:nvPr/>
        </p:nvSpPr>
        <p:spPr bwMode="auto">
          <a:xfrm>
            <a:off x="485775" y="44276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altLang="es-CL" sz="2400" b="1" dirty="0" smtClean="0">
                <a:solidFill>
                  <a:srgbClr val="006CB7"/>
                </a:solidFill>
                <a:latin typeface="Verdana" pitchFamily="34" charset="0"/>
              </a:rPr>
              <a:t>Incidencias en Onhold</a:t>
            </a:r>
            <a:endParaRPr lang="es-CL" altLang="es-CL" sz="3600" b="1" dirty="0">
              <a:solidFill>
                <a:srgbClr val="376092"/>
              </a:solidFill>
              <a:latin typeface="Calibri" pitchFamily="34" charset="0"/>
            </a:endParaRPr>
          </a:p>
          <a:p>
            <a:pPr eaLnBrk="1" hangingPunct="1"/>
            <a:r>
              <a:rPr lang="es-CL" altLang="es-CL" sz="2000" b="1" dirty="0" smtClean="0">
                <a:solidFill>
                  <a:srgbClr val="376092"/>
                </a:solidFill>
                <a:latin typeface="Calibri" pitchFamily="34" charset="0"/>
              </a:rPr>
              <a:t>Desde enero 2014 ha comenzado un proceso de limpieza con el fin de cerrar incidencias en estado onhold que se encontraban desde enero 2012 en mesa de ayuda</a:t>
            </a:r>
            <a:endParaRPr lang="es-CL" altLang="es-CL" sz="2000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1151" name="Text Box 32"/>
          <p:cNvSpPr txBox="1">
            <a:spLocks noChangeArrowheads="1"/>
          </p:cNvSpPr>
          <p:nvPr/>
        </p:nvSpPr>
        <p:spPr bwMode="auto">
          <a:xfrm>
            <a:off x="5395913" y="6400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s-CL" altLang="es-CL" sz="14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205663" y="2819400"/>
            <a:ext cx="1524000" cy="0"/>
          </a:xfrm>
          <a:prstGeom prst="line">
            <a:avLst/>
          </a:prstGeom>
          <a:noFill/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8729663" y="2819400"/>
            <a:ext cx="0" cy="152400"/>
          </a:xfrm>
          <a:prstGeom prst="line">
            <a:avLst/>
          </a:prstGeom>
          <a:noFill/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7205663" y="4114800"/>
            <a:ext cx="1524000" cy="0"/>
          </a:xfrm>
          <a:prstGeom prst="line">
            <a:avLst/>
          </a:prstGeom>
          <a:noFill/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8729663" y="3962400"/>
            <a:ext cx="0" cy="152400"/>
          </a:xfrm>
          <a:prstGeom prst="line">
            <a:avLst/>
          </a:prstGeom>
          <a:noFill/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91171" name="Text Box 80"/>
          <p:cNvSpPr txBox="1">
            <a:spLocks noChangeArrowheads="1"/>
          </p:cNvSpPr>
          <p:nvPr/>
        </p:nvSpPr>
        <p:spPr bwMode="auto">
          <a:xfrm>
            <a:off x="5395913" y="6400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s-CL" altLang="es-CL" sz="14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2" name="Line 84"/>
          <p:cNvSpPr>
            <a:spLocks noChangeShapeType="1"/>
          </p:cNvSpPr>
          <p:nvPr/>
        </p:nvSpPr>
        <p:spPr bwMode="auto">
          <a:xfrm>
            <a:off x="7205663" y="2819400"/>
            <a:ext cx="1524000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73" name="Line 85"/>
          <p:cNvSpPr>
            <a:spLocks noChangeShapeType="1"/>
          </p:cNvSpPr>
          <p:nvPr/>
        </p:nvSpPr>
        <p:spPr bwMode="auto">
          <a:xfrm>
            <a:off x="8729663" y="2819400"/>
            <a:ext cx="0" cy="152400"/>
          </a:xfrm>
          <a:prstGeom prst="line">
            <a:avLst/>
          </a:prstGeom>
          <a:noFill/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75" name="Line 87"/>
          <p:cNvSpPr>
            <a:spLocks noChangeShapeType="1"/>
          </p:cNvSpPr>
          <p:nvPr/>
        </p:nvSpPr>
        <p:spPr bwMode="auto">
          <a:xfrm>
            <a:off x="7205663" y="4114800"/>
            <a:ext cx="1524000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sp>
        <p:nvSpPr>
          <p:cNvPr id="77" name="Line 89"/>
          <p:cNvSpPr>
            <a:spLocks noChangeShapeType="1"/>
          </p:cNvSpPr>
          <p:nvPr/>
        </p:nvSpPr>
        <p:spPr bwMode="auto">
          <a:xfrm>
            <a:off x="8729663" y="3962400"/>
            <a:ext cx="0" cy="152400"/>
          </a:xfrm>
          <a:prstGeom prst="line">
            <a:avLst/>
          </a:prstGeom>
          <a:noFill/>
          <a:ln w="12700" cap="sq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Text" lastClr="000000"/>
              </a:solidFill>
            </a:endParaRPr>
          </a:p>
        </p:txBody>
      </p:sp>
      <p:cxnSp>
        <p:nvCxnSpPr>
          <p:cNvPr id="91189" name="91 Conector recto"/>
          <p:cNvCxnSpPr>
            <a:cxnSpLocks noChangeShapeType="1"/>
          </p:cNvCxnSpPr>
          <p:nvPr/>
        </p:nvCxnSpPr>
        <p:spPr bwMode="auto">
          <a:xfrm>
            <a:off x="684213" y="1772816"/>
            <a:ext cx="7632700" cy="0"/>
          </a:xfrm>
          <a:prstGeom prst="line">
            <a:avLst/>
          </a:prstGeom>
          <a:noFill/>
          <a:ln w="3175" cap="rnd" algn="ctr">
            <a:solidFill>
              <a:srgbClr val="E60000">
                <a:alpha val="70979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219582"/>
              </p:ext>
            </p:extLst>
          </p:nvPr>
        </p:nvGraphicFramePr>
        <p:xfrm>
          <a:off x="201390" y="2097449"/>
          <a:ext cx="8598346" cy="421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8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CAE023-6DE8-4CB4-99DC-4FFDB22E13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5BE80D6-398F-4A1F-A1D2-C3B403B6463E}" type="slidenum">
              <a:rPr lang="en-US" sz="1000" kern="0" smtClean="0">
                <a:solidFill>
                  <a:srgbClr val="898989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000" kern="0" smtClean="0">
              <a:solidFill>
                <a:srgbClr val="898989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173038"/>
            <a:ext cx="7993063" cy="80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" sz="2400" b="1" dirty="0" smtClean="0">
                <a:solidFill>
                  <a:srgbClr val="006CB7"/>
                </a:solidFill>
                <a:latin typeface="Verdana"/>
                <a:ea typeface="ヒラギノ角ゴ Pro W3" charset="-128"/>
              </a:rPr>
              <a:t>Gestión y mejoras de los estados en onhold</a:t>
            </a:r>
          </a:p>
          <a:p>
            <a:pPr eaLnBrk="1" hangingPunct="1">
              <a:defRPr/>
            </a:pPr>
            <a:endParaRPr lang="es-CL" sz="2000" b="1" dirty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Gestión ¿Cómo mejorar internamente la situación?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s-CL" sz="2000" b="1" kern="0" dirty="0" smtClean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Creaciones de incidencias con mayor detalles de los inconvenientes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Mejorar filtro de incidencias por parte de los coordinadores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endParaRPr lang="es-CL" sz="2000" b="1" kern="0" dirty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Mejoras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es-CL" sz="2000" b="1" kern="0" dirty="0" smtClean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Creación de correo Gestión responde para las consultas normativas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Control de incidencias</a:t>
            </a: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, </a:t>
            </a:r>
            <a:r>
              <a:rPr lang="es-CL" sz="2000" b="1" kern="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ヒラギノ角ゴ Pro W3" charset="-128"/>
              </a:rPr>
              <a:t>desde agosto 2014 se indicara en cada scripts que pase a estado onhold solicitando información o permisos para proceder, que contará con un plazo de 48 horas (6 días hábiles) para responder, de lo contrario se procederá a cerrar la incidencia.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endParaRPr lang="es-CL" sz="2000" b="1" kern="0" dirty="0" smtClean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endParaRPr lang="es-CL" sz="2000" b="1" kern="0" dirty="0" smtClean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eaLnBrk="1" hangingPunct="1">
              <a:defRPr/>
            </a:pPr>
            <a:endParaRPr lang="es-CL" sz="2000" b="1" kern="0" dirty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eaLnBrk="1" hangingPunct="1">
              <a:defRPr/>
            </a:pPr>
            <a:endParaRPr lang="es-CL" sz="2000" b="1" kern="0" dirty="0" smtClean="0">
              <a:solidFill>
                <a:schemeClr val="tx2">
                  <a:lumMod val="75000"/>
                </a:schemeClr>
              </a:solidFill>
              <a:latin typeface="Verdana"/>
              <a:ea typeface="ヒラギノ角ゴ Pro W3" charset="-128"/>
            </a:endParaRPr>
          </a:p>
          <a:p>
            <a:pPr eaLnBrk="1" hangingPunct="1">
              <a:defRPr/>
            </a:pPr>
            <a:endParaRPr lang="es-ES" sz="3200" kern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011" y="210996"/>
            <a:ext cx="8164513" cy="625716"/>
          </a:xfrm>
        </p:spPr>
        <p:txBody>
          <a:bodyPr/>
          <a:lstStyle/>
          <a:p>
            <a:r>
              <a:rPr lang="es-CL" b="1" dirty="0" smtClean="0"/>
              <a:t>Scripts recurrentes onhold</a:t>
            </a:r>
            <a:endParaRPr lang="es-CL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66011" y="836712"/>
            <a:ext cx="8676456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Estimado </a:t>
            </a:r>
            <a:r>
              <a:rPr lang="es-CL" sz="1400" dirty="0" smtClean="0"/>
              <a:t>XXXXXX</a:t>
            </a:r>
            <a:r>
              <a:rPr lang="es-CL" sz="1400" dirty="0"/>
              <a:t/>
            </a:r>
            <a:br>
              <a:rPr lang="es-CL" sz="1400" dirty="0"/>
            </a:br>
            <a:r>
              <a:rPr lang="es-CL" sz="1400" dirty="0"/>
              <a:t/>
            </a:r>
            <a:br>
              <a:rPr lang="es-CL" sz="1400" dirty="0"/>
            </a:br>
            <a:r>
              <a:rPr lang="es-CL" sz="1400" dirty="0" smtClean="0"/>
              <a:t>Se </a:t>
            </a:r>
            <a:r>
              <a:rPr lang="es-CL" sz="1400" dirty="0"/>
              <a:t>solicita adjunte documentación relativa al problema planteado en su solicitud N° </a:t>
            </a:r>
            <a:r>
              <a:rPr lang="es-CL" sz="1400" dirty="0" smtClean="0"/>
              <a:t>XXXXX ,en </a:t>
            </a:r>
            <a:r>
              <a:rPr lang="es-CL" sz="1400" dirty="0"/>
              <a:t>espera de esta información su solicitud cambia de estado OPEN a estado ON HOLD</a:t>
            </a:r>
            <a:r>
              <a:rPr lang="es-CL" sz="1400" dirty="0" smtClean="0"/>
              <a:t>.</a:t>
            </a:r>
          </a:p>
          <a:p>
            <a:r>
              <a:rPr lang="es-CL" sz="1400" dirty="0"/>
              <a:t/>
            </a:r>
            <a:br>
              <a:rPr lang="es-CL" sz="1400" dirty="0"/>
            </a:br>
            <a:r>
              <a:rPr lang="es-CL" sz="1400" dirty="0" smtClean="0"/>
              <a:t>Se </a:t>
            </a:r>
            <a:r>
              <a:rPr lang="es-CL" sz="1400" dirty="0"/>
              <a:t>requiere remitir esta información a correo electrónico incidencias@indraservicios.cl </a:t>
            </a:r>
            <a:br>
              <a:rPr lang="es-CL" sz="1400" dirty="0"/>
            </a:br>
            <a:r>
              <a:rPr lang="es-CL" sz="1400" dirty="0"/>
              <a:t/>
            </a:r>
            <a:br>
              <a:rPr lang="es-CL" sz="1400" dirty="0"/>
            </a:br>
            <a:r>
              <a:rPr lang="es-CL" sz="1400" dirty="0" smtClean="0"/>
              <a:t>Saluda </a:t>
            </a:r>
            <a:r>
              <a:rPr lang="es-CL" sz="1400" dirty="0"/>
              <a:t>atentamente</a:t>
            </a:r>
            <a:r>
              <a:rPr lang="es-CL" sz="1400" dirty="0" smtClean="0"/>
              <a:t>.</a:t>
            </a:r>
            <a:endParaRPr lang="es-CL" sz="1400" dirty="0"/>
          </a:p>
          <a:p>
            <a:r>
              <a:rPr lang="es-CL" sz="1400" dirty="0"/>
              <a:t>Mesa de ayuda</a:t>
            </a:r>
            <a:r>
              <a:rPr lang="es-CL" sz="1400" dirty="0" smtClean="0"/>
              <a:t>.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30266" y="3212976"/>
            <a:ext cx="8676456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Estimado: </a:t>
            </a:r>
            <a:r>
              <a:rPr lang="es-CL" sz="1400" dirty="0" smtClean="0"/>
              <a:t>XXXXXX</a:t>
            </a:r>
            <a:r>
              <a:rPr lang="es-CL" sz="1400" dirty="0"/>
              <a:t/>
            </a:r>
            <a:br>
              <a:rPr lang="es-CL" sz="1400" dirty="0"/>
            </a:br>
            <a:endParaRPr lang="es-CL" sz="1400" dirty="0"/>
          </a:p>
          <a:p>
            <a:r>
              <a:rPr lang="es-CL" sz="1400" dirty="0"/>
              <a:t>Se informa que la apertura de Honorarios, puede implicar los siguientes riesgos.</a:t>
            </a:r>
            <a:br>
              <a:rPr lang="es-CL" sz="1400" dirty="0"/>
            </a:br>
            <a:endParaRPr lang="es-C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Se puede alterar la información procesada y pagada en el modulo de honorarios, provocando una inconsistencia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El alcance de esta acción afecta a todos los reportes, consulta e informes del modulo de Honorarios.</a:t>
            </a:r>
          </a:p>
          <a:p>
            <a:r>
              <a:rPr lang="es-CL" sz="1400" dirty="0"/>
              <a:t> </a:t>
            </a:r>
          </a:p>
          <a:p>
            <a:r>
              <a:rPr lang="es-CL" sz="1400" dirty="0"/>
              <a:t>Entregados los antecedentes antes indicados, se solicita confirmar la apertura solicitada a correo  incidencias@indraservicios.cl , indicando la autorización y el número de incidente.</a:t>
            </a:r>
            <a:br>
              <a:rPr lang="es-CL" sz="1400" dirty="0"/>
            </a:br>
            <a:endParaRPr lang="es-CL" sz="1400" dirty="0"/>
          </a:p>
          <a:p>
            <a:r>
              <a:rPr lang="es-CL" sz="1400" dirty="0"/>
              <a:t>Su solicitud cambia de estado de OPEN a ON HOLD, en espera de confirmación de apertura solicitada.</a:t>
            </a:r>
            <a:br>
              <a:rPr lang="es-CL" sz="1400" dirty="0"/>
            </a:br>
            <a:endParaRPr lang="es-CL" sz="1400" dirty="0"/>
          </a:p>
          <a:p>
            <a:r>
              <a:rPr lang="es-CL" sz="1400" dirty="0"/>
              <a:t>Saluda atentamente</a:t>
            </a:r>
            <a:r>
              <a:rPr lang="es-CL" sz="1400" dirty="0" smtClean="0"/>
              <a:t>.</a:t>
            </a:r>
            <a:r>
              <a:rPr lang="es-CL" sz="1400" dirty="0"/>
              <a:t> </a:t>
            </a:r>
            <a:br>
              <a:rPr lang="es-CL" sz="1400" dirty="0"/>
            </a:br>
            <a:r>
              <a:rPr lang="es-CL" sz="1400" dirty="0"/>
              <a:t>Mesa de Ayuda</a:t>
            </a:r>
            <a:r>
              <a:rPr lang="es-CL" sz="1400" dirty="0" smtClean="0"/>
              <a:t>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8295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756320"/>
          </a:xfrm>
        </p:spPr>
        <p:txBody>
          <a:bodyPr/>
          <a:lstStyle/>
          <a:p>
            <a:r>
              <a:rPr lang="es-CL" b="1" dirty="0" smtClean="0"/>
              <a:t>Incidencias categorizadas al momento del cierre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5977824"/>
            <a:ext cx="8177213" cy="763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CL" b="1" dirty="0" smtClean="0"/>
              <a:t>*otros: apertura de procesos, desarrollo, solicitud de capacitaciones entre otros.</a:t>
            </a:r>
            <a:endParaRPr lang="es-CL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042006"/>
              </p:ext>
            </p:extLst>
          </p:nvPr>
        </p:nvGraphicFramePr>
        <p:xfrm>
          <a:off x="251520" y="105273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5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Promedio de incidencia categorizadas entre los meses octubre 2013 a julio 2014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853" y="5373216"/>
            <a:ext cx="8177213" cy="12687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En el proceso de estudio que cuenta con 5 mil incidencias cerradas, se puede indicar que mas de 2800 de ellas son categorizadas como procedimiento, falta de conocimiento de la aplicación o desconocimiento de la misma.</a:t>
            </a:r>
            <a:endParaRPr lang="es-CL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558028"/>
              </p:ext>
            </p:extLst>
          </p:nvPr>
        </p:nvGraphicFramePr>
        <p:xfrm>
          <a:off x="170853" y="1196752"/>
          <a:ext cx="8577611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6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Incidencias cerradas y categorizadas como procedimiento por módulo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5301207"/>
            <a:ext cx="8177213" cy="13681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El grafico muestra las incidencias cerradas y categorizadas como procedimiento, del cual podemos desprender que el modulo remuneraciones lidera la falta de conocimiento en comparación con el resto de módulos</a:t>
            </a:r>
            <a:endParaRPr lang="es-CL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694060"/>
              </p:ext>
            </p:extLst>
          </p:nvPr>
        </p:nvGraphicFramePr>
        <p:xfrm>
          <a:off x="323527" y="1295400"/>
          <a:ext cx="8006085" cy="378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8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point_Ba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</Template>
  <TotalTime>7238</TotalTime>
  <Words>771</Words>
  <Application>Microsoft Office PowerPoint</Application>
  <PresentationFormat>Presentación en pantalla (4:3)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Verdana</vt:lpstr>
      <vt:lpstr>Verdana Bold</vt:lpstr>
      <vt:lpstr>Wingdings</vt:lpstr>
      <vt:lpstr>ヒラギノ角ゴ Pro W3</vt:lpstr>
      <vt:lpstr>Plantilla_powerpoint_Basica</vt:lpstr>
      <vt:lpstr>1_Office Theme</vt:lpstr>
      <vt:lpstr>2_Office Theme</vt:lpstr>
      <vt:lpstr>  Mesa de ayuda  (Service Desk) </vt:lpstr>
      <vt:lpstr>Presentación de PowerPoint</vt:lpstr>
      <vt:lpstr>Presentación de PowerPoint</vt:lpstr>
      <vt:lpstr>Presentación de PowerPoint</vt:lpstr>
      <vt:lpstr>Presentación de PowerPoint</vt:lpstr>
      <vt:lpstr>Scripts recurrentes onhold</vt:lpstr>
      <vt:lpstr>Incidencias categorizadas al momento del cierre</vt:lpstr>
      <vt:lpstr>Promedio de incidencia categorizadas entre los meses octubre 2013 a julio 2014</vt:lpstr>
      <vt:lpstr>Incidencias cerradas y categorizadas como procedimiento por módulo</vt:lpstr>
      <vt:lpstr>Rankin de organismos con incidencias categorizadas como Procedimiento</vt:lpstr>
      <vt:lpstr>Trabajos pendientes</vt:lpstr>
      <vt:lpstr>   Capacitaciones SIRH </vt:lpstr>
      <vt:lpstr>Capacitación SIRH</vt:lpstr>
      <vt:lpstr>Jornada Pucón noviembre 2013, rol del coordinador </vt:lpstr>
      <vt:lpstr>Programa de capacitaciones y apoyos en terreno</vt:lpstr>
      <vt:lpstr>Modelo comparativo entre capacitaciones sirh y apoyos en terreno</vt:lpstr>
      <vt:lpstr>Distribución por horas de capacitaciones y apoyos en terreno realizados entre octubre 2013 a julio 2014</vt:lpstr>
      <vt:lpstr>Presentación de PowerPoint</vt:lpstr>
      <vt:lpstr>Modelo de solicitudes por cada modulo SIRH</vt:lpstr>
      <vt:lpstr>Gracias.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 La Florida</dc:title>
  <dc:creator>Jazna Mimica</dc:creator>
  <cp:lastModifiedBy>allen aburto</cp:lastModifiedBy>
  <cp:revision>641</cp:revision>
  <dcterms:created xsi:type="dcterms:W3CDTF">2011-08-11T16:09:22Z</dcterms:created>
  <dcterms:modified xsi:type="dcterms:W3CDTF">2014-08-07T03:56:27Z</dcterms:modified>
</cp:coreProperties>
</file>