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1" r:id="rId2"/>
    <p:sldMasterId id="2147483683" r:id="rId3"/>
  </p:sldMasterIdLst>
  <p:notesMasterIdLst>
    <p:notesMasterId r:id="rId10"/>
  </p:notesMasterIdLst>
  <p:sldIdLst>
    <p:sldId id="260" r:id="rId4"/>
    <p:sldId id="1161" r:id="rId5"/>
    <p:sldId id="1153" r:id="rId6"/>
    <p:sldId id="1160" r:id="rId7"/>
    <p:sldId id="311" r:id="rId8"/>
    <p:sldId id="355" r:id="rId9"/>
  </p:sldIdLst>
  <p:sldSz cx="12192000" cy="6858000"/>
  <p:notesSz cx="6797675" cy="99266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a Díaz Nuñez" initials="NDN" lastIdx="1" clrIdx="0">
    <p:extLst>
      <p:ext uri="{19B8F6BF-5375-455C-9EA6-DF929625EA0E}">
        <p15:presenceInfo xmlns:p15="http://schemas.microsoft.com/office/powerpoint/2012/main" userId="S-1-5-21-3817787726-4103458866-2903945651-3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B3B"/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9"/>
    <p:restoredTop sz="94107" autoAdjust="0"/>
  </p:normalViewPr>
  <p:slideViewPr>
    <p:cSldViewPr snapToGrid="0">
      <p:cViewPr varScale="1">
        <p:scale>
          <a:sx n="76" d="100"/>
          <a:sy n="76" d="100"/>
        </p:scale>
        <p:origin x="224" y="4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24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3E86-84A7-4CD0-8A1A-E63AA22741ED}" type="datetimeFigureOut">
              <a:rPr lang="es-CL" smtClean="0"/>
              <a:t>20-12-18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Editar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1DFA-E783-40CB-8634-884E55B23E3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17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174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330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596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2788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290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17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16274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6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267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4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650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file:///\\localhost\Users\CDEB\Pictures\3.png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file:///\\localhost\Users\CDEB\Pictures\1.png" TargetMode="Externa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7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5805579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8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8F91D8EE-5A2D-41F4-8A78-6F1488BD9F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513FA5B-2768-4084-B936-441E2F2269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CE0E19-B09D-462B-ADFE-C0E5B65C25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9F52C9C-D0A2-48FF-B7A4-D3B1DAA294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781D71-AC81-4E40-90B9-C994E35E6B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id="{33DC4EEB-2BED-4E79-823B-1326D13B4D1F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id="{D1395D68-2C6D-41B4-AB39-ACFB6011738F}"/>
              </a:ext>
            </a:extLst>
          </p:cNvPr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28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0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1603072" y="1900466"/>
            <a:ext cx="92691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algn="ctr"/>
            <a:r>
              <a:rPr lang="es-CL" sz="4000" b="1" dirty="0">
                <a:latin typeface="+mn-lt"/>
              </a:rPr>
              <a:t>PROFESIONALES </a:t>
            </a:r>
          </a:p>
          <a:p>
            <a:pPr algn="ctr"/>
            <a:r>
              <a:rPr lang="es-CL" sz="4000" b="1" dirty="0">
                <a:latin typeface="+mn-lt"/>
              </a:rPr>
              <a:t>LIBERADOS DE GUARDIA </a:t>
            </a: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4245936" y="5295774"/>
            <a:ext cx="63405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j-lt"/>
                <a:sym typeface="Verdana" panose="020B0604030504040204" pitchFamily="34" charset="0"/>
              </a:rPr>
              <a:t>División de Gestion y Desarrollo de las Personas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j-lt"/>
                <a:sym typeface="Verdana" panose="020B0604030504040204" pitchFamily="34" charset="0"/>
              </a:rPr>
              <a:t>Departamento de Gestión Normativa y Presupuestaria de las Personas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sz="1200" dirty="0">
                <a:latin typeface="+mj-lt"/>
              </a:rPr>
              <a:t>Diciembre de 2018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sz="1200" dirty="0"/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sz="1200" dirty="0"/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sz="1200" dirty="0"/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sz="1200" dirty="0"/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800" b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41401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8" y="109725"/>
            <a:ext cx="8365266" cy="661720"/>
          </a:xfrm>
        </p:spPr>
        <p:txBody>
          <a:bodyPr/>
          <a:lstStyle/>
          <a:p>
            <a:r>
              <a:rPr lang="es-ES_tradnl" dirty="0"/>
              <a:t> </a:t>
            </a:r>
            <a:br>
              <a:rPr lang="es-C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REGULACIÓN NORMATIVA</a:t>
            </a:r>
            <a:endParaRPr 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2</a:t>
            </a:fld>
            <a:endParaRPr lang="es-CL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4158B6B-0877-4509-815F-0700A8BD2B49}"/>
              </a:ext>
            </a:extLst>
          </p:cNvPr>
          <p:cNvSpPr txBox="1"/>
          <p:nvPr/>
        </p:nvSpPr>
        <p:spPr>
          <a:xfrm>
            <a:off x="928999" y="1429045"/>
            <a:ext cx="93684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Nuestra legislación actualmente consagra la figura de los profesionales funcionarios liberados de guardia, institución establecida para ciertos profesionales que regula la Ley N°15.076. </a:t>
            </a:r>
            <a:endParaRPr lang="es-CL" sz="2400" b="1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dirty="0">
                <a:solidFill>
                  <a:schemeClr val="accent5"/>
                </a:solidFill>
              </a:rPr>
              <a:t> </a:t>
            </a:r>
            <a:endParaRPr lang="es-CL" dirty="0">
              <a:solidFill>
                <a:schemeClr val="accent5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81FE7D6-1432-6D4A-A925-5A434EC0ACC8}"/>
              </a:ext>
            </a:extLst>
          </p:cNvPr>
          <p:cNvSpPr txBox="1"/>
          <p:nvPr/>
        </p:nvSpPr>
        <p:spPr>
          <a:xfrm>
            <a:off x="453688" y="3428082"/>
            <a:ext cx="3327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REGULACIÓN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F7E4313-A53C-C242-8837-658551D25E4B}"/>
              </a:ext>
            </a:extLst>
          </p:cNvPr>
          <p:cNvSpPr/>
          <p:nvPr/>
        </p:nvSpPr>
        <p:spPr>
          <a:xfrm>
            <a:off x="4492366" y="3428082"/>
            <a:ext cx="67825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CL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44 DFL Nº1/2001, Salud.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CL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1º nº2 Ley Nº20.982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CL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6º Ley Nº19.230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CL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Nº2.207/1993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CL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Nº11/2017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C486735-704D-3C49-9572-4DA853CE3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074" y="4000443"/>
            <a:ext cx="932781" cy="932781"/>
          </a:xfrm>
          <a:prstGeom prst="rect">
            <a:avLst/>
          </a:prstGeom>
        </p:spPr>
      </p:pic>
      <p:sp>
        <p:nvSpPr>
          <p:cNvPr id="14" name="Left Bracket 16">
            <a:extLst>
              <a:ext uri="{FF2B5EF4-FFF2-40B4-BE49-F238E27FC236}">
                <a16:creationId xmlns:a16="http://schemas.microsoft.com/office/drawing/2014/main" id="{851CC674-B44D-B343-AA0A-90ABA8D0F8DE}"/>
              </a:ext>
            </a:extLst>
          </p:cNvPr>
          <p:cNvSpPr/>
          <p:nvPr/>
        </p:nvSpPr>
        <p:spPr>
          <a:xfrm>
            <a:off x="4244371" y="3276709"/>
            <a:ext cx="209096" cy="2277424"/>
          </a:xfrm>
          <a:prstGeom prst="leftBracket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8" y="109725"/>
            <a:ext cx="8365266" cy="661720"/>
          </a:xfrm>
        </p:spPr>
        <p:txBody>
          <a:bodyPr/>
          <a:lstStyle/>
          <a:p>
            <a:r>
              <a:rPr lang="es-ES_tradnl" dirty="0"/>
              <a:t> </a:t>
            </a:r>
            <a:br>
              <a:rPr lang="es-C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REGULACIÓN NORMATIVA</a:t>
            </a:r>
            <a:endParaRPr 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3</a:t>
            </a:fld>
            <a:endParaRPr lang="es-CL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F9C7AA3-3A60-4038-A18F-2F456CD1DB6E}"/>
              </a:ext>
            </a:extLst>
          </p:cNvPr>
          <p:cNvSpPr txBox="1"/>
          <p:nvPr/>
        </p:nvSpPr>
        <p:spPr>
          <a:xfrm>
            <a:off x="296338" y="1155576"/>
            <a:ext cx="521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¿QUIÉNES PUEDEN SER LIBERADOS DE GUARDIA?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B3D10BC-C804-4064-888B-B99058DA9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37" y="2404413"/>
            <a:ext cx="1479544" cy="147954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F60BF39-E2DB-4006-BA11-2BD9AA67F6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929" y="3429000"/>
            <a:ext cx="1479544" cy="1479544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595B156F-387F-4BC8-A607-6973275F1040}"/>
              </a:ext>
            </a:extLst>
          </p:cNvPr>
          <p:cNvSpPr/>
          <p:nvPr/>
        </p:nvSpPr>
        <p:spPr>
          <a:xfrm>
            <a:off x="4431631" y="2824629"/>
            <a:ext cx="67825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Pueden ser liberados de guardia, aquellos </a:t>
            </a:r>
            <a:r>
              <a:rPr lang="es-ES" sz="2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profesionales funcionarios que durante 20 años o más hayan prestado, de acuerdo a las obligaciones de sus cargos, servicios de guardia nocturna y en días festivos</a:t>
            </a:r>
            <a:r>
              <a:rPr lang="es-ES" sz="2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CL" sz="24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eft Bracket 16">
            <a:extLst>
              <a:ext uri="{FF2B5EF4-FFF2-40B4-BE49-F238E27FC236}">
                <a16:creationId xmlns:a16="http://schemas.microsoft.com/office/drawing/2014/main" id="{0501ADDD-9394-42E0-9CDE-EF3A5329611E}"/>
              </a:ext>
            </a:extLst>
          </p:cNvPr>
          <p:cNvSpPr/>
          <p:nvPr/>
        </p:nvSpPr>
        <p:spPr>
          <a:xfrm>
            <a:off x="4020670" y="2628834"/>
            <a:ext cx="94129" cy="2671296"/>
          </a:xfrm>
          <a:prstGeom prst="leftBracket">
            <a:avLst/>
          </a:prstGeom>
          <a:ln>
            <a:solidFill>
              <a:srgbClr val="ABD95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4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8" y="109725"/>
            <a:ext cx="8365266" cy="661720"/>
          </a:xfrm>
        </p:spPr>
        <p:txBody>
          <a:bodyPr/>
          <a:lstStyle/>
          <a:p>
            <a:r>
              <a:rPr lang="es-ES_tradnl" dirty="0"/>
              <a:t> </a:t>
            </a:r>
            <a:br>
              <a:rPr lang="es-C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SOLICITUD DE LIBERACIÓN DE GUARDIA</a:t>
            </a:r>
            <a:endParaRPr 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4</a:t>
            </a:fld>
            <a:endParaRPr lang="es-CL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416FC6B-5894-403B-A03D-26A81A1756FD}"/>
              </a:ext>
            </a:extLst>
          </p:cNvPr>
          <p:cNvSpPr/>
          <p:nvPr/>
        </p:nvSpPr>
        <p:spPr>
          <a:xfrm>
            <a:off x="296338" y="1662666"/>
            <a:ext cx="4667626" cy="278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Deben solicitar ser relevados</a:t>
            </a:r>
            <a:r>
              <a:rPr lang="es-ES" sz="2400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mediante una </a:t>
            </a:r>
            <a:r>
              <a:rPr lang="es-ES" sz="2400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Resolución Afecta del </a:t>
            </a:r>
            <a:r>
              <a:rPr lang="es-ES" sz="2400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Director del Servicio</a:t>
            </a:r>
            <a:r>
              <a:rPr lang="es-ES" sz="2400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, de la obligación de prestar servicios de guardia en los anteriores términos.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1600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1600" dirty="0">
              <a:solidFill>
                <a:schemeClr val="accent5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E5AEB3-AFBB-EA4D-9E7B-549CC6364B4B}"/>
              </a:ext>
            </a:extLst>
          </p:cNvPr>
          <p:cNvSpPr txBox="1"/>
          <p:nvPr/>
        </p:nvSpPr>
        <p:spPr>
          <a:xfrm>
            <a:off x="6391184" y="1543050"/>
            <a:ext cx="5200650" cy="278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just">
              <a:buNone/>
            </a:pPr>
            <a:r>
              <a:rPr lang="es-CL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Solicitud debe ser presentada antes del 31 de agosto de cada año. </a:t>
            </a:r>
          </a:p>
          <a:p>
            <a:pPr marL="1587" indent="0" algn="just">
              <a:buNone/>
            </a:pPr>
            <a:endParaRPr lang="es-CL" sz="20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7" indent="0" algn="just">
              <a:buNone/>
            </a:pPr>
            <a:r>
              <a:rPr lang="es-CL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cargo de liberado de guardia se creará a partir del 1º de enero del año siguiente y será servido de manera automática por el beneficiario.</a:t>
            </a:r>
          </a:p>
          <a:p>
            <a:pPr marL="1587" indent="0" algn="just">
              <a:buNone/>
            </a:pPr>
            <a:endParaRPr lang="es-CL" sz="20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7" indent="0" algn="just">
              <a:buNone/>
            </a:pPr>
            <a:endParaRPr lang="es-CL" sz="20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7" indent="0" algn="just">
              <a:buNone/>
            </a:pPr>
            <a:r>
              <a:rPr lang="es-CL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cargo se crea en el mismo Servicio de Salud donde se desempeña el funcionario.</a:t>
            </a:r>
          </a:p>
          <a:p>
            <a:pPr marL="1587" indent="0" algn="just">
              <a:buNone/>
            </a:pPr>
            <a:r>
              <a:rPr lang="es-CL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1587" indent="0" algn="just">
              <a:buNone/>
            </a:pPr>
            <a:r>
              <a:rPr lang="es-CL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 cargo de planta adicional en extinción que no se considera como aumento de dotación para ningún efecto legal.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04D44CE-4D90-4A42-A21A-0E68C2DC8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32" y="1607181"/>
            <a:ext cx="581103" cy="58110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C6EB16D0-67F2-8A47-8133-0992C41C8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33" y="2766440"/>
            <a:ext cx="581103" cy="58110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7AE39EE2-07F6-2D45-B1FB-C3A970300A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32" y="4960267"/>
            <a:ext cx="581103" cy="58110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39BDB07F-340D-484C-A12D-A1D4369E9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33" y="4041147"/>
            <a:ext cx="581103" cy="581103"/>
          </a:xfrm>
          <a:prstGeom prst="rect">
            <a:avLst/>
          </a:prstGeom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B8103E80-5F07-3C49-9A35-3A45BD1ABAEE}"/>
              </a:ext>
            </a:extLst>
          </p:cNvPr>
          <p:cNvSpPr/>
          <p:nvPr/>
        </p:nvSpPr>
        <p:spPr>
          <a:xfrm>
            <a:off x="296338" y="4280436"/>
            <a:ext cx="4667626" cy="2027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400" b="1" dirty="0">
                <a:solidFill>
                  <a:srgbClr val="FF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** </a:t>
            </a:r>
            <a:r>
              <a:rPr lang="es-ES" sz="1600" b="1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RESPONSABILIDAD DE SOLICITAR LA LIBERACIÓN DE GUARDIA EN CUMPLIMIENTO DE LAS DISPOSICIONES LEGALES Y POR ENDE, LA OBTENCIÓN DE LOS ANTECEDENTES RESPECTIVOS Y SU PRESENTACIÓN EN TIEMPO Y FORMA SERÁ EXCLUSIVA DEL PROFESIONAL FUNCIONARIO.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1600" dirty="0">
              <a:solidFill>
                <a:schemeClr val="accent5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8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5</a:t>
            </a:fld>
            <a:endParaRPr lang="es-CL" dirty="0"/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DC3DD7D9-39D4-47F4-B522-992B3B79CD43}"/>
              </a:ext>
            </a:extLst>
          </p:cNvPr>
          <p:cNvSpPr txBox="1"/>
          <p:nvPr/>
        </p:nvSpPr>
        <p:spPr>
          <a:xfrm>
            <a:off x="762000" y="1919111"/>
            <a:ext cx="241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5DE9DAB-C811-4B6D-9A04-A66B2BAE2EFE}"/>
              </a:ext>
            </a:extLst>
          </p:cNvPr>
          <p:cNvSpPr/>
          <p:nvPr/>
        </p:nvSpPr>
        <p:spPr>
          <a:xfrm>
            <a:off x="1202984" y="1966417"/>
            <a:ext cx="8232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En una </a:t>
            </a:r>
            <a:r>
              <a:rPr lang="es-ES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jornada total de 22 horas </a:t>
            </a:r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semanales,</a:t>
            </a: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distribuida en </a:t>
            </a:r>
            <a:r>
              <a:rPr lang="es-ES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modalidad diurna de lunes a viernes</a:t>
            </a:r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0422811-7A8C-43C8-AF3E-65A8F74D354B}"/>
              </a:ext>
            </a:extLst>
          </p:cNvPr>
          <p:cNvSpPr/>
          <p:nvPr/>
        </p:nvSpPr>
        <p:spPr>
          <a:xfrm>
            <a:off x="369521" y="1295864"/>
            <a:ext cx="2831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Pasando a prestar servicios</a:t>
            </a:r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A5E2B8F-9211-4129-BBC8-080F6D4CB3E7}"/>
              </a:ext>
            </a:extLst>
          </p:cNvPr>
          <p:cNvSpPr/>
          <p:nvPr/>
        </p:nvSpPr>
        <p:spPr>
          <a:xfrm>
            <a:off x="5633254" y="1923155"/>
            <a:ext cx="63422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15 horas destinadas a trabajos asistenciales</a:t>
            </a:r>
          </a:p>
          <a:p>
            <a:endParaRPr lang="es-ES" sz="1600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r>
              <a:rPr lang="es-ES" sz="1600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s-ES" sz="16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divididas entre tareas de investigación, asesoría técnica o actividades docentes</a:t>
            </a:r>
            <a:endParaRPr lang="es-CL" sz="16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Left Bracket 16">
            <a:extLst>
              <a:ext uri="{FF2B5EF4-FFF2-40B4-BE49-F238E27FC236}">
                <a16:creationId xmlns:a16="http://schemas.microsoft.com/office/drawing/2014/main" id="{F678493C-A127-40B3-86E7-2BB62546C8DE}"/>
              </a:ext>
            </a:extLst>
          </p:cNvPr>
          <p:cNvSpPr/>
          <p:nvPr/>
        </p:nvSpPr>
        <p:spPr>
          <a:xfrm>
            <a:off x="5565521" y="1900577"/>
            <a:ext cx="160070" cy="1077218"/>
          </a:xfrm>
          <a:prstGeom prst="leftBracket">
            <a:avLst/>
          </a:prstGeom>
          <a:ln>
            <a:solidFill>
              <a:srgbClr val="ABD95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984ECD0-65A0-4521-995C-879BAA2CD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76" y="2022862"/>
            <a:ext cx="832648" cy="832648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F4339348-2C4B-4F08-97DD-BE44D4DD67D6}"/>
              </a:ext>
            </a:extLst>
          </p:cNvPr>
          <p:cNvSpPr/>
          <p:nvPr/>
        </p:nvSpPr>
        <p:spPr>
          <a:xfrm>
            <a:off x="925689" y="414159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s-ES" b="1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b="1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endParaRPr lang="es-ES" b="1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just"/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En</a:t>
            </a:r>
            <a:r>
              <a:rPr lang="es-ES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las </a:t>
            </a:r>
            <a:r>
              <a:rPr lang="es-ES" b="1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mismas unidades que servían antes de ser liberados o en otras</a:t>
            </a:r>
            <a:r>
              <a:rPr lang="es-ES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que a solicitud del interesado autorice el Director del Servicio.</a:t>
            </a:r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C4C8B8F-9B7F-4B6A-A70C-C67235BBF64C}"/>
              </a:ext>
            </a:extLst>
          </p:cNvPr>
          <p:cNvSpPr/>
          <p:nvPr/>
        </p:nvSpPr>
        <p:spPr>
          <a:xfrm>
            <a:off x="441534" y="4321372"/>
            <a:ext cx="33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¿Dónde deben prestar servicios? </a:t>
            </a:r>
            <a:endParaRPr lang="es-ES" dirty="0">
              <a:solidFill>
                <a:schemeClr val="accent5"/>
              </a:solidFill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3641241-205F-4AEF-BD56-061178FD1EDD}"/>
              </a:ext>
            </a:extLst>
          </p:cNvPr>
          <p:cNvSpPr/>
          <p:nvPr/>
        </p:nvSpPr>
        <p:spPr>
          <a:xfrm>
            <a:off x="7166753" y="4777100"/>
            <a:ext cx="32949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chemeClr val="accent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Unidades de Emergencia, Cuidados Intensivos, Maternidades o en otras dependencias según lo disponga el Director del Servicio a petición del interesado</a:t>
            </a:r>
            <a:endParaRPr lang="es-CL" sz="1400" dirty="0">
              <a:solidFill>
                <a:schemeClr val="accent5"/>
              </a:solidFill>
            </a:endParaRPr>
          </a:p>
        </p:txBody>
      </p:sp>
      <p:sp>
        <p:nvSpPr>
          <p:cNvPr id="24" name="Left Bracket 16">
            <a:extLst>
              <a:ext uri="{FF2B5EF4-FFF2-40B4-BE49-F238E27FC236}">
                <a16:creationId xmlns:a16="http://schemas.microsoft.com/office/drawing/2014/main" id="{8C8802FB-1398-4968-8BB2-EA4CC7343D1F}"/>
              </a:ext>
            </a:extLst>
          </p:cNvPr>
          <p:cNvSpPr/>
          <p:nvPr/>
        </p:nvSpPr>
        <p:spPr>
          <a:xfrm>
            <a:off x="7257065" y="4732953"/>
            <a:ext cx="205608" cy="1261446"/>
          </a:xfrm>
          <a:prstGeom prst="leftBracket">
            <a:avLst/>
          </a:prstGeom>
          <a:ln>
            <a:solidFill>
              <a:srgbClr val="ABD95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2D4E5C63-BAFB-4EEB-AE2A-718294CBF3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719" y="4777100"/>
            <a:ext cx="1099798" cy="1099798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F3D8C10E-13F3-E948-AD8E-1C797FD8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8" y="109725"/>
            <a:ext cx="8365266" cy="661720"/>
          </a:xfrm>
        </p:spPr>
        <p:txBody>
          <a:bodyPr/>
          <a:lstStyle/>
          <a:p>
            <a:r>
              <a:rPr lang="es-ES_tradnl" dirty="0"/>
              <a:t> </a:t>
            </a:r>
            <a:br>
              <a:rPr lang="es-C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DESEMPEÑO DEL CARGO </a:t>
            </a:r>
            <a:endParaRPr 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6</a:t>
            </a:fld>
            <a:endParaRPr lang="es-CL" dirty="0"/>
          </a:p>
        </p:txBody>
      </p:sp>
      <p:pic>
        <p:nvPicPr>
          <p:cNvPr id="6" name="Imagen 5" descr="CIERRE-PPT_CHILE-LO-HACEMOS-TODOS.png">
            <a:extLst>
              <a:ext uri="{FF2B5EF4-FFF2-40B4-BE49-F238E27FC236}">
                <a16:creationId xmlns:a16="http://schemas.microsoft.com/office/drawing/2014/main" id="{D7BCC6E5-C263-443E-ACB3-C256CDFBAC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14" y="1020725"/>
            <a:ext cx="7697587" cy="51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254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8455</TotalTime>
  <Words>369</Words>
  <Application>Microsoft Macintosh PowerPoint</Application>
  <PresentationFormat>Panorámica</PresentationFormat>
  <Paragraphs>60</Paragraphs>
  <Slides>6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MS Mincho</vt:lpstr>
      <vt:lpstr>ヒラギノ角ゴ Pro W3</vt:lpstr>
      <vt:lpstr>Arial</vt:lpstr>
      <vt:lpstr>Calibri</vt:lpstr>
      <vt:lpstr>Courier New</vt:lpstr>
      <vt:lpstr>Times New Roman</vt:lpstr>
      <vt:lpstr>Verdana</vt:lpstr>
      <vt:lpstr>Contenido</vt:lpstr>
      <vt:lpstr>Office Theme</vt:lpstr>
      <vt:lpstr>1_Contenido</vt:lpstr>
      <vt:lpstr>Diapositiva de think-cell</vt:lpstr>
      <vt:lpstr>Presentación de PowerPoint</vt:lpstr>
      <vt:lpstr>  REGULACIÓN NORMATIVA</vt:lpstr>
      <vt:lpstr>  REGULACIÓN NORMATIVA</vt:lpstr>
      <vt:lpstr>  SOLICITUD DE LIBERACIÓN DE GUARDIA</vt:lpstr>
      <vt:lpstr>  DESEMPEÑO DEL CARGO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mjcanelo@outlook.com</dc:creator>
  <cp:lastModifiedBy>Microsoft Office User</cp:lastModifiedBy>
  <cp:revision>448</cp:revision>
  <cp:lastPrinted>2018-08-01T20:30:15Z</cp:lastPrinted>
  <dcterms:created xsi:type="dcterms:W3CDTF">2018-02-12T19:45:10Z</dcterms:created>
  <dcterms:modified xsi:type="dcterms:W3CDTF">2018-12-21T13:10:29Z</dcterms:modified>
</cp:coreProperties>
</file>