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37"/>
  </p:notesMasterIdLst>
  <p:handoutMasterIdLst>
    <p:handoutMasterId r:id="rId38"/>
  </p:handoutMasterIdLst>
  <p:sldIdLst>
    <p:sldId id="267" r:id="rId4"/>
    <p:sldId id="399" r:id="rId5"/>
    <p:sldId id="436" r:id="rId6"/>
    <p:sldId id="437" r:id="rId7"/>
    <p:sldId id="432" r:id="rId8"/>
    <p:sldId id="433" r:id="rId9"/>
    <p:sldId id="438" r:id="rId10"/>
    <p:sldId id="434" r:id="rId11"/>
    <p:sldId id="435" r:id="rId12"/>
    <p:sldId id="401" r:id="rId13"/>
    <p:sldId id="402" r:id="rId14"/>
    <p:sldId id="403" r:id="rId15"/>
    <p:sldId id="439" r:id="rId16"/>
    <p:sldId id="443" r:id="rId17"/>
    <p:sldId id="467" r:id="rId18"/>
    <p:sldId id="441" r:id="rId19"/>
    <p:sldId id="468" r:id="rId20"/>
    <p:sldId id="448" r:id="rId21"/>
    <p:sldId id="449" r:id="rId22"/>
    <p:sldId id="450" r:id="rId23"/>
    <p:sldId id="451" r:id="rId24"/>
    <p:sldId id="466" r:id="rId25"/>
    <p:sldId id="454" r:id="rId26"/>
    <p:sldId id="455" r:id="rId27"/>
    <p:sldId id="457" r:id="rId28"/>
    <p:sldId id="459" r:id="rId29"/>
    <p:sldId id="461" r:id="rId30"/>
    <p:sldId id="469" r:id="rId31"/>
    <p:sldId id="470" r:id="rId32"/>
    <p:sldId id="463" r:id="rId33"/>
    <p:sldId id="464" r:id="rId34"/>
    <p:sldId id="465" r:id="rId35"/>
    <p:sldId id="420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ECE1ED"/>
    <a:srgbClr val="E10202"/>
    <a:srgbClr val="404040"/>
    <a:srgbClr val="808080"/>
    <a:srgbClr val="CCCCCC"/>
    <a:srgbClr val="005FA1"/>
    <a:srgbClr val="E17068"/>
    <a:srgbClr val="FE45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96" autoAdjust="0"/>
  </p:normalViewPr>
  <p:slideViewPr>
    <p:cSldViewPr snapToObjects="1">
      <p:cViewPr varScale="1">
        <p:scale>
          <a:sx n="84" d="100"/>
          <a:sy n="84" d="100"/>
        </p:scale>
        <p:origin x="786" y="96"/>
      </p:cViewPr>
      <p:guideLst>
        <p:guide orient="horz" pos="-4"/>
        <p:guide pos="3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D47C3-96B0-4151-A8F0-544D52B3EA25}" type="doc">
      <dgm:prSet loTypeId="urn:microsoft.com/office/officeart/2005/8/layout/radial4" loCatId="relationship" qsTypeId="urn:microsoft.com/office/officeart/2005/8/quickstyle/3d9" qsCatId="3D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E6F25B29-D265-4D69-9BDC-F0AE66E304EB}">
      <dgm:prSet phldrT="[Texto]"/>
      <dgm:spPr>
        <a:solidFill>
          <a:srgbClr val="7030A0"/>
        </a:solidFill>
      </dgm:spPr>
      <dgm:t>
        <a:bodyPr/>
        <a:lstStyle/>
        <a:p>
          <a:r>
            <a:rPr lang="es-CL" b="1" dirty="0" smtClean="0"/>
            <a:t>Honorarios</a:t>
          </a:r>
          <a:endParaRPr lang="es-ES" b="1" dirty="0"/>
        </a:p>
      </dgm:t>
    </dgm:pt>
    <dgm:pt modelId="{FF140355-64DB-4A80-9FDE-94F7E0F37E25}" type="parTrans" cxnId="{DF783614-2AA9-4FAD-81B4-083B3EABF85D}">
      <dgm:prSet/>
      <dgm:spPr/>
      <dgm:t>
        <a:bodyPr/>
        <a:lstStyle/>
        <a:p>
          <a:endParaRPr lang="es-ES"/>
        </a:p>
      </dgm:t>
    </dgm:pt>
    <dgm:pt modelId="{AB366C22-029B-490E-AA7A-155787455FB3}" type="sibTrans" cxnId="{DF783614-2AA9-4FAD-81B4-083B3EABF85D}">
      <dgm:prSet/>
      <dgm:spPr/>
      <dgm:t>
        <a:bodyPr/>
        <a:lstStyle/>
        <a:p>
          <a:endParaRPr lang="es-ES"/>
        </a:p>
      </dgm:t>
    </dgm:pt>
    <dgm:pt modelId="{7400DAC1-138C-4F0F-B7D2-8B19A2B4CEF4}">
      <dgm:prSet phldrT="[Texto]"/>
      <dgm:spPr/>
      <dgm:t>
        <a:bodyPr/>
        <a:lstStyle/>
        <a:p>
          <a:r>
            <a:rPr lang="es-CL" b="1" dirty="0" smtClean="0"/>
            <a:t>Información para </a:t>
          </a:r>
          <a:r>
            <a:rPr lang="es-CL" b="1" smtClean="0"/>
            <a:t>la gestión</a:t>
          </a:r>
          <a:endParaRPr lang="es-ES" b="1" dirty="0"/>
        </a:p>
      </dgm:t>
    </dgm:pt>
    <dgm:pt modelId="{46C90180-9B17-4B24-ACBF-91600CE218D1}" type="parTrans" cxnId="{26CA59EB-BCD5-4708-9108-6E032E12771F}">
      <dgm:prSet/>
      <dgm:spPr/>
      <dgm:t>
        <a:bodyPr/>
        <a:lstStyle/>
        <a:p>
          <a:endParaRPr lang="es-ES"/>
        </a:p>
      </dgm:t>
    </dgm:pt>
    <dgm:pt modelId="{D6E6269C-4703-42D3-97E3-B5DCAE44026F}" type="sibTrans" cxnId="{26CA59EB-BCD5-4708-9108-6E032E12771F}">
      <dgm:prSet/>
      <dgm:spPr/>
      <dgm:t>
        <a:bodyPr/>
        <a:lstStyle/>
        <a:p>
          <a:endParaRPr lang="es-ES"/>
        </a:p>
      </dgm:t>
    </dgm:pt>
    <dgm:pt modelId="{4762A6A1-9749-4E54-9549-B42E09B435CD}">
      <dgm:prSet phldrT="[Texto]"/>
      <dgm:spPr/>
      <dgm:t>
        <a:bodyPr/>
        <a:lstStyle/>
        <a:p>
          <a:r>
            <a:rPr lang="es-CL" b="1" dirty="0" smtClean="0"/>
            <a:t>Producción</a:t>
          </a:r>
          <a:endParaRPr lang="es-ES" b="1" dirty="0"/>
        </a:p>
      </dgm:t>
    </dgm:pt>
    <dgm:pt modelId="{8793323D-15A0-482C-8ADF-CA1612D73FBA}" type="parTrans" cxnId="{52CC03AD-2247-413C-BE87-F34026E0CDF1}">
      <dgm:prSet/>
      <dgm:spPr/>
      <dgm:t>
        <a:bodyPr/>
        <a:lstStyle/>
        <a:p>
          <a:endParaRPr lang="es-ES"/>
        </a:p>
      </dgm:t>
    </dgm:pt>
    <dgm:pt modelId="{D82A2F49-04DF-4101-93C9-0F9C737ACF77}" type="sibTrans" cxnId="{52CC03AD-2247-413C-BE87-F34026E0CDF1}">
      <dgm:prSet/>
      <dgm:spPr/>
      <dgm:t>
        <a:bodyPr/>
        <a:lstStyle/>
        <a:p>
          <a:endParaRPr lang="es-ES"/>
        </a:p>
      </dgm:t>
    </dgm:pt>
    <dgm:pt modelId="{53D92D54-8401-4A2B-86A7-0AC536CD12CB}">
      <dgm:prSet phldrT="[Texto]"/>
      <dgm:spPr/>
      <dgm:t>
        <a:bodyPr/>
        <a:lstStyle/>
        <a:p>
          <a:r>
            <a:rPr lang="es-CL" b="1" dirty="0" smtClean="0"/>
            <a:t>Informe actividades </a:t>
          </a:r>
          <a:r>
            <a:rPr lang="es-CL" b="1" dirty="0" smtClean="0"/>
            <a:t>extemporáneo</a:t>
          </a:r>
          <a:endParaRPr lang="es-ES" b="1" dirty="0"/>
        </a:p>
      </dgm:t>
    </dgm:pt>
    <dgm:pt modelId="{6EB31779-6951-4FAC-B0D8-6E35E4829CFE}" type="parTrans" cxnId="{DCC3FA75-45D0-45C9-B5C4-3133E0D40B26}">
      <dgm:prSet/>
      <dgm:spPr/>
      <dgm:t>
        <a:bodyPr/>
        <a:lstStyle/>
        <a:p>
          <a:endParaRPr lang="es-ES"/>
        </a:p>
      </dgm:t>
    </dgm:pt>
    <dgm:pt modelId="{7BF0D4CB-03A3-460A-AE47-5327F44662A0}" type="sibTrans" cxnId="{DCC3FA75-45D0-45C9-B5C4-3133E0D40B26}">
      <dgm:prSet/>
      <dgm:spPr/>
      <dgm:t>
        <a:bodyPr/>
        <a:lstStyle/>
        <a:p>
          <a:endParaRPr lang="es-ES"/>
        </a:p>
      </dgm:t>
    </dgm:pt>
    <dgm:pt modelId="{0E9C4EDF-3BCA-41ED-BE0F-8DA4957546DA}" type="pres">
      <dgm:prSet presAssocID="{75FD47C3-96B0-4151-A8F0-544D52B3EA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6CF707-0FB5-4824-A650-9671F02E921B}" type="pres">
      <dgm:prSet presAssocID="{E6F25B29-D265-4D69-9BDC-F0AE66E304EB}" presName="centerShape" presStyleLbl="node0" presStyleIdx="0" presStyleCnt="1"/>
      <dgm:spPr/>
      <dgm:t>
        <a:bodyPr/>
        <a:lstStyle/>
        <a:p>
          <a:endParaRPr lang="es-ES"/>
        </a:p>
      </dgm:t>
    </dgm:pt>
    <dgm:pt modelId="{3F311D76-E121-4ADC-8619-1D31774427A5}" type="pres">
      <dgm:prSet presAssocID="{46C90180-9B17-4B24-ACBF-91600CE218D1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2BDD4A7B-0EA7-4F54-BD20-A157EEE1AE6A}" type="pres">
      <dgm:prSet presAssocID="{7400DAC1-138C-4F0F-B7D2-8B19A2B4CE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4774F-A436-4550-8111-B50AB98DDBD3}" type="pres">
      <dgm:prSet presAssocID="{8793323D-15A0-482C-8ADF-CA1612D73FBA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5807A59A-298F-452F-AF1F-CE6563CB5674}" type="pres">
      <dgm:prSet presAssocID="{4762A6A1-9749-4E54-9549-B42E09B435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E6D9A-D43A-4859-871F-9980FD280B3C}" type="pres">
      <dgm:prSet presAssocID="{6EB31779-6951-4FAC-B0D8-6E35E4829CFE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49134AA7-44C9-4F18-9A27-7819F67AE8B9}" type="pres">
      <dgm:prSet presAssocID="{53D92D54-8401-4A2B-86A7-0AC536CD12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CA59EB-BCD5-4708-9108-6E032E12771F}" srcId="{E6F25B29-D265-4D69-9BDC-F0AE66E304EB}" destId="{7400DAC1-138C-4F0F-B7D2-8B19A2B4CEF4}" srcOrd="0" destOrd="0" parTransId="{46C90180-9B17-4B24-ACBF-91600CE218D1}" sibTransId="{D6E6269C-4703-42D3-97E3-B5DCAE44026F}"/>
    <dgm:cxn modelId="{ECA1D5D4-443D-49DE-8EEB-C56DE2109604}" type="presOf" srcId="{E6F25B29-D265-4D69-9BDC-F0AE66E304EB}" destId="{A96CF707-0FB5-4824-A650-9671F02E921B}" srcOrd="0" destOrd="0" presId="urn:microsoft.com/office/officeart/2005/8/layout/radial4"/>
    <dgm:cxn modelId="{29F7350C-D836-4D7B-BE51-3BE8557866B2}" type="presOf" srcId="{7400DAC1-138C-4F0F-B7D2-8B19A2B4CEF4}" destId="{2BDD4A7B-0EA7-4F54-BD20-A157EEE1AE6A}" srcOrd="0" destOrd="0" presId="urn:microsoft.com/office/officeart/2005/8/layout/radial4"/>
    <dgm:cxn modelId="{50E829BC-3352-4CF1-A2BD-74D6F263C1F4}" type="presOf" srcId="{75FD47C3-96B0-4151-A8F0-544D52B3EA25}" destId="{0E9C4EDF-3BCA-41ED-BE0F-8DA4957546DA}" srcOrd="0" destOrd="0" presId="urn:microsoft.com/office/officeart/2005/8/layout/radial4"/>
    <dgm:cxn modelId="{344CCF3D-F4AF-4F88-BC64-655AD0BB8078}" type="presOf" srcId="{46C90180-9B17-4B24-ACBF-91600CE218D1}" destId="{3F311D76-E121-4ADC-8619-1D31774427A5}" srcOrd="0" destOrd="0" presId="urn:microsoft.com/office/officeart/2005/8/layout/radial4"/>
    <dgm:cxn modelId="{DCC3FA75-45D0-45C9-B5C4-3133E0D40B26}" srcId="{E6F25B29-D265-4D69-9BDC-F0AE66E304EB}" destId="{53D92D54-8401-4A2B-86A7-0AC536CD12CB}" srcOrd="2" destOrd="0" parTransId="{6EB31779-6951-4FAC-B0D8-6E35E4829CFE}" sibTransId="{7BF0D4CB-03A3-460A-AE47-5327F44662A0}"/>
    <dgm:cxn modelId="{52CC03AD-2247-413C-BE87-F34026E0CDF1}" srcId="{E6F25B29-D265-4D69-9BDC-F0AE66E304EB}" destId="{4762A6A1-9749-4E54-9549-B42E09B435CD}" srcOrd="1" destOrd="0" parTransId="{8793323D-15A0-482C-8ADF-CA1612D73FBA}" sibTransId="{D82A2F49-04DF-4101-93C9-0F9C737ACF77}"/>
    <dgm:cxn modelId="{DF783614-2AA9-4FAD-81B4-083B3EABF85D}" srcId="{75FD47C3-96B0-4151-A8F0-544D52B3EA25}" destId="{E6F25B29-D265-4D69-9BDC-F0AE66E304EB}" srcOrd="0" destOrd="0" parTransId="{FF140355-64DB-4A80-9FDE-94F7E0F37E25}" sibTransId="{AB366C22-029B-490E-AA7A-155787455FB3}"/>
    <dgm:cxn modelId="{9BA885AD-91E0-4048-A76A-F568229D7F06}" type="presOf" srcId="{4762A6A1-9749-4E54-9549-B42E09B435CD}" destId="{5807A59A-298F-452F-AF1F-CE6563CB5674}" srcOrd="0" destOrd="0" presId="urn:microsoft.com/office/officeart/2005/8/layout/radial4"/>
    <dgm:cxn modelId="{3D9D1878-3508-4FC4-951D-C71C882170DF}" type="presOf" srcId="{53D92D54-8401-4A2B-86A7-0AC536CD12CB}" destId="{49134AA7-44C9-4F18-9A27-7819F67AE8B9}" srcOrd="0" destOrd="0" presId="urn:microsoft.com/office/officeart/2005/8/layout/radial4"/>
    <dgm:cxn modelId="{8E3991CF-CD5A-4090-A39B-D59232989140}" type="presOf" srcId="{6EB31779-6951-4FAC-B0D8-6E35E4829CFE}" destId="{8D6E6D9A-D43A-4859-871F-9980FD280B3C}" srcOrd="0" destOrd="0" presId="urn:microsoft.com/office/officeart/2005/8/layout/radial4"/>
    <dgm:cxn modelId="{06991C06-31D2-44B9-BDCC-CA1AB48D0877}" type="presOf" srcId="{8793323D-15A0-482C-8ADF-CA1612D73FBA}" destId="{FF04774F-A436-4550-8111-B50AB98DDBD3}" srcOrd="0" destOrd="0" presId="urn:microsoft.com/office/officeart/2005/8/layout/radial4"/>
    <dgm:cxn modelId="{80DD6B69-540D-4CBC-939D-850458536552}" type="presParOf" srcId="{0E9C4EDF-3BCA-41ED-BE0F-8DA4957546DA}" destId="{A96CF707-0FB5-4824-A650-9671F02E921B}" srcOrd="0" destOrd="0" presId="urn:microsoft.com/office/officeart/2005/8/layout/radial4"/>
    <dgm:cxn modelId="{3CA915C8-AFAB-4EAB-A3FF-CC2A1426E274}" type="presParOf" srcId="{0E9C4EDF-3BCA-41ED-BE0F-8DA4957546DA}" destId="{3F311D76-E121-4ADC-8619-1D31774427A5}" srcOrd="1" destOrd="0" presId="urn:microsoft.com/office/officeart/2005/8/layout/radial4"/>
    <dgm:cxn modelId="{E7748424-2783-47EE-A57D-DE20FB1367B8}" type="presParOf" srcId="{0E9C4EDF-3BCA-41ED-BE0F-8DA4957546DA}" destId="{2BDD4A7B-0EA7-4F54-BD20-A157EEE1AE6A}" srcOrd="2" destOrd="0" presId="urn:microsoft.com/office/officeart/2005/8/layout/radial4"/>
    <dgm:cxn modelId="{CEEAD49B-E558-4373-AC39-C3F09B1FE12B}" type="presParOf" srcId="{0E9C4EDF-3BCA-41ED-BE0F-8DA4957546DA}" destId="{FF04774F-A436-4550-8111-B50AB98DDBD3}" srcOrd="3" destOrd="0" presId="urn:microsoft.com/office/officeart/2005/8/layout/radial4"/>
    <dgm:cxn modelId="{E6DA4DA9-8DD0-4671-A18A-8A0433C2C56B}" type="presParOf" srcId="{0E9C4EDF-3BCA-41ED-BE0F-8DA4957546DA}" destId="{5807A59A-298F-452F-AF1F-CE6563CB5674}" srcOrd="4" destOrd="0" presId="urn:microsoft.com/office/officeart/2005/8/layout/radial4"/>
    <dgm:cxn modelId="{29BEF5EB-DB5A-4AC1-A11A-F2B482055D44}" type="presParOf" srcId="{0E9C4EDF-3BCA-41ED-BE0F-8DA4957546DA}" destId="{8D6E6D9A-D43A-4859-871F-9980FD280B3C}" srcOrd="5" destOrd="0" presId="urn:microsoft.com/office/officeart/2005/8/layout/radial4"/>
    <dgm:cxn modelId="{E5A42DF0-8C9C-47CD-92D8-EE0FAAB39C87}" type="presParOf" srcId="{0E9C4EDF-3BCA-41ED-BE0F-8DA4957546DA}" destId="{49134AA7-44C9-4F18-9A27-7819F67AE8B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D47C3-96B0-4151-A8F0-544D52B3EA25}" type="doc">
      <dgm:prSet loTypeId="urn:microsoft.com/office/officeart/2005/8/layout/radial4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6F25B29-D265-4D69-9BDC-F0AE66E304EB}">
      <dgm:prSet phldrT="[Texto]"/>
      <dgm:spPr>
        <a:solidFill>
          <a:srgbClr val="00B050"/>
        </a:solidFill>
      </dgm:spPr>
      <dgm:t>
        <a:bodyPr/>
        <a:lstStyle/>
        <a:p>
          <a:r>
            <a:rPr lang="es-CL" b="1" dirty="0" smtClean="0"/>
            <a:t>Contrataciones</a:t>
          </a:r>
          <a:endParaRPr lang="es-ES" b="1" dirty="0"/>
        </a:p>
      </dgm:t>
    </dgm:pt>
    <dgm:pt modelId="{FF140355-64DB-4A80-9FDE-94F7E0F37E25}" type="parTrans" cxnId="{DF783614-2AA9-4FAD-81B4-083B3EABF85D}">
      <dgm:prSet/>
      <dgm:spPr/>
      <dgm:t>
        <a:bodyPr/>
        <a:lstStyle/>
        <a:p>
          <a:endParaRPr lang="es-ES"/>
        </a:p>
      </dgm:t>
    </dgm:pt>
    <dgm:pt modelId="{AB366C22-029B-490E-AA7A-155787455FB3}" type="sibTrans" cxnId="{DF783614-2AA9-4FAD-81B4-083B3EABF85D}">
      <dgm:prSet/>
      <dgm:spPr/>
      <dgm:t>
        <a:bodyPr/>
        <a:lstStyle/>
        <a:p>
          <a:endParaRPr lang="es-ES"/>
        </a:p>
      </dgm:t>
    </dgm:pt>
    <dgm:pt modelId="{7400DAC1-138C-4F0F-B7D2-8B19A2B4CEF4}">
      <dgm:prSet phldrT="[Texto]"/>
      <dgm:spPr/>
      <dgm:t>
        <a:bodyPr/>
        <a:lstStyle/>
        <a:p>
          <a:r>
            <a:rPr lang="es-CL" b="1" dirty="0" smtClean="0"/>
            <a:t>Informalidad: reintegros.</a:t>
          </a:r>
        </a:p>
      </dgm:t>
    </dgm:pt>
    <dgm:pt modelId="{46C90180-9B17-4B24-ACBF-91600CE218D1}" type="parTrans" cxnId="{26CA59EB-BCD5-4708-9108-6E032E12771F}">
      <dgm:prSet/>
      <dgm:spPr/>
      <dgm:t>
        <a:bodyPr/>
        <a:lstStyle/>
        <a:p>
          <a:endParaRPr lang="es-ES"/>
        </a:p>
      </dgm:t>
    </dgm:pt>
    <dgm:pt modelId="{D6E6269C-4703-42D3-97E3-B5DCAE44026F}" type="sibTrans" cxnId="{26CA59EB-BCD5-4708-9108-6E032E12771F}">
      <dgm:prSet/>
      <dgm:spPr/>
      <dgm:t>
        <a:bodyPr/>
        <a:lstStyle/>
        <a:p>
          <a:endParaRPr lang="es-ES"/>
        </a:p>
      </dgm:t>
    </dgm:pt>
    <dgm:pt modelId="{53D92D54-8401-4A2B-86A7-0AC536CD12CB}">
      <dgm:prSet phldrT="[Texto]"/>
      <dgm:spPr/>
      <dgm:t>
        <a:bodyPr/>
        <a:lstStyle/>
        <a:p>
          <a:r>
            <a:rPr lang="es-CL" b="1" dirty="0" smtClean="0"/>
            <a:t>Disponibilidad de cargos</a:t>
          </a:r>
          <a:endParaRPr lang="es-ES" b="1" dirty="0"/>
        </a:p>
      </dgm:t>
    </dgm:pt>
    <dgm:pt modelId="{6EB31779-6951-4FAC-B0D8-6E35E4829CFE}" type="parTrans" cxnId="{DCC3FA75-45D0-45C9-B5C4-3133E0D40B26}">
      <dgm:prSet/>
      <dgm:spPr/>
      <dgm:t>
        <a:bodyPr/>
        <a:lstStyle/>
        <a:p>
          <a:endParaRPr lang="es-ES"/>
        </a:p>
      </dgm:t>
    </dgm:pt>
    <dgm:pt modelId="{7BF0D4CB-03A3-460A-AE47-5327F44662A0}" type="sibTrans" cxnId="{DCC3FA75-45D0-45C9-B5C4-3133E0D40B26}">
      <dgm:prSet/>
      <dgm:spPr/>
      <dgm:t>
        <a:bodyPr/>
        <a:lstStyle/>
        <a:p>
          <a:endParaRPr lang="es-ES"/>
        </a:p>
      </dgm:t>
    </dgm:pt>
    <dgm:pt modelId="{4D0EEE9B-9837-443E-B98B-0779C2A58787}">
      <dgm:prSet/>
      <dgm:spPr>
        <a:solidFill>
          <a:srgbClr val="FF0000"/>
        </a:solidFill>
      </dgm:spPr>
      <dgm:t>
        <a:bodyPr/>
        <a:lstStyle/>
        <a:p>
          <a:r>
            <a:rPr lang="es-CL" dirty="0" smtClean="0"/>
            <a:t>Disponibilidad Horas especialidad</a:t>
          </a:r>
          <a:endParaRPr lang="es-ES" dirty="0"/>
        </a:p>
      </dgm:t>
    </dgm:pt>
    <dgm:pt modelId="{45C5E286-664D-44E4-82C2-06E167E3439C}" type="parTrans" cxnId="{5D3E8969-1DA6-4212-BACA-39B32595B3B2}">
      <dgm:prSet/>
      <dgm:spPr>
        <a:solidFill>
          <a:srgbClr val="FF0000"/>
        </a:solidFill>
      </dgm:spPr>
      <dgm:t>
        <a:bodyPr/>
        <a:lstStyle/>
        <a:p>
          <a:endParaRPr lang="es-ES"/>
        </a:p>
      </dgm:t>
    </dgm:pt>
    <dgm:pt modelId="{6BE2A229-1038-4F3A-9011-32DEF7B31E2C}" type="sibTrans" cxnId="{5D3E8969-1DA6-4212-BACA-39B32595B3B2}">
      <dgm:prSet/>
      <dgm:spPr/>
      <dgm:t>
        <a:bodyPr/>
        <a:lstStyle/>
        <a:p>
          <a:endParaRPr lang="es-ES"/>
        </a:p>
      </dgm:t>
    </dgm:pt>
    <dgm:pt modelId="{46FC9C9E-31DC-4A27-999F-207DA9628097}">
      <dgm:prSet/>
      <dgm:spPr/>
      <dgm:t>
        <a:bodyPr/>
        <a:lstStyle/>
        <a:p>
          <a:r>
            <a:rPr lang="es-CL" dirty="0" smtClean="0"/>
            <a:t>SIRH:</a:t>
          </a:r>
        </a:p>
        <a:p>
          <a:r>
            <a:rPr lang="es-CL" dirty="0" smtClean="0"/>
            <a:t>informalidad</a:t>
          </a:r>
          <a:endParaRPr lang="es-ES" dirty="0"/>
        </a:p>
      </dgm:t>
    </dgm:pt>
    <dgm:pt modelId="{7906D410-2095-47CB-A01A-896AF9871E2A}" type="parTrans" cxnId="{2F39AEE6-5C60-4FFF-95F4-909CF6F29593}">
      <dgm:prSet/>
      <dgm:spPr/>
      <dgm:t>
        <a:bodyPr/>
        <a:lstStyle/>
        <a:p>
          <a:endParaRPr lang="es-ES"/>
        </a:p>
      </dgm:t>
    </dgm:pt>
    <dgm:pt modelId="{EAE2EBCB-9C11-4D73-8611-42B92F86616A}" type="sibTrans" cxnId="{2F39AEE6-5C60-4FFF-95F4-909CF6F29593}">
      <dgm:prSet/>
      <dgm:spPr/>
      <dgm:t>
        <a:bodyPr/>
        <a:lstStyle/>
        <a:p>
          <a:endParaRPr lang="es-ES"/>
        </a:p>
      </dgm:t>
    </dgm:pt>
    <dgm:pt modelId="{0E9C4EDF-3BCA-41ED-BE0F-8DA4957546DA}" type="pres">
      <dgm:prSet presAssocID="{75FD47C3-96B0-4151-A8F0-544D52B3EA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6CF707-0FB5-4824-A650-9671F02E921B}" type="pres">
      <dgm:prSet presAssocID="{E6F25B29-D265-4D69-9BDC-F0AE66E304EB}" presName="centerShape" presStyleLbl="node0" presStyleIdx="0" presStyleCnt="1"/>
      <dgm:spPr/>
      <dgm:t>
        <a:bodyPr/>
        <a:lstStyle/>
        <a:p>
          <a:endParaRPr lang="es-ES"/>
        </a:p>
      </dgm:t>
    </dgm:pt>
    <dgm:pt modelId="{A2E07251-FB17-4275-945C-85B1D801EE9C}" type="pres">
      <dgm:prSet presAssocID="{7906D410-2095-47CB-A01A-896AF9871E2A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3A6B32FD-9BEE-48E8-BEE2-EF9663AEA2B1}" type="pres">
      <dgm:prSet presAssocID="{46FC9C9E-31DC-4A27-999F-207DA96280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311D76-E121-4ADC-8619-1D31774427A5}" type="pres">
      <dgm:prSet presAssocID="{46C90180-9B17-4B24-ACBF-91600CE218D1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2BDD4A7B-0EA7-4F54-BD20-A157EEE1AE6A}" type="pres">
      <dgm:prSet presAssocID="{7400DAC1-138C-4F0F-B7D2-8B19A2B4CE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DBDA-8F72-49C7-9D43-F400BEBA7CA4}" type="pres">
      <dgm:prSet presAssocID="{45C5E286-664D-44E4-82C2-06E167E3439C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3F77DCEF-9B5F-4689-8C5D-C8DA87395572}" type="pres">
      <dgm:prSet presAssocID="{4D0EEE9B-9837-443E-B98B-0779C2A5878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E6D9A-D43A-4859-871F-9980FD280B3C}" type="pres">
      <dgm:prSet presAssocID="{6EB31779-6951-4FAC-B0D8-6E35E4829CFE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49134AA7-44C9-4F18-9A27-7819F67AE8B9}" type="pres">
      <dgm:prSet presAssocID="{53D92D54-8401-4A2B-86A7-0AC536CD12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CA59EB-BCD5-4708-9108-6E032E12771F}" srcId="{E6F25B29-D265-4D69-9BDC-F0AE66E304EB}" destId="{7400DAC1-138C-4F0F-B7D2-8B19A2B4CEF4}" srcOrd="1" destOrd="0" parTransId="{46C90180-9B17-4B24-ACBF-91600CE218D1}" sibTransId="{D6E6269C-4703-42D3-97E3-B5DCAE44026F}"/>
    <dgm:cxn modelId="{E1FF61A4-418A-42C9-A884-CA8D8D9702A7}" type="presOf" srcId="{7906D410-2095-47CB-A01A-896AF9871E2A}" destId="{A2E07251-FB17-4275-945C-85B1D801EE9C}" srcOrd="0" destOrd="0" presId="urn:microsoft.com/office/officeart/2005/8/layout/radial4"/>
    <dgm:cxn modelId="{DCC3FA75-45D0-45C9-B5C4-3133E0D40B26}" srcId="{E6F25B29-D265-4D69-9BDC-F0AE66E304EB}" destId="{53D92D54-8401-4A2B-86A7-0AC536CD12CB}" srcOrd="3" destOrd="0" parTransId="{6EB31779-6951-4FAC-B0D8-6E35E4829CFE}" sibTransId="{7BF0D4CB-03A3-460A-AE47-5327F44662A0}"/>
    <dgm:cxn modelId="{984A4AE0-CFAD-449D-AAD8-E6F8260318FD}" type="presOf" srcId="{7400DAC1-138C-4F0F-B7D2-8B19A2B4CEF4}" destId="{2BDD4A7B-0EA7-4F54-BD20-A157EEE1AE6A}" srcOrd="0" destOrd="0" presId="urn:microsoft.com/office/officeart/2005/8/layout/radial4"/>
    <dgm:cxn modelId="{B0D23605-5694-4117-9372-0F875D0F5FDB}" type="presOf" srcId="{53D92D54-8401-4A2B-86A7-0AC536CD12CB}" destId="{49134AA7-44C9-4F18-9A27-7819F67AE8B9}" srcOrd="0" destOrd="0" presId="urn:microsoft.com/office/officeart/2005/8/layout/radial4"/>
    <dgm:cxn modelId="{85362047-5EF9-4505-9090-4B7EF78FA927}" type="presOf" srcId="{46C90180-9B17-4B24-ACBF-91600CE218D1}" destId="{3F311D76-E121-4ADC-8619-1D31774427A5}" srcOrd="0" destOrd="0" presId="urn:microsoft.com/office/officeart/2005/8/layout/radial4"/>
    <dgm:cxn modelId="{FC254C3E-83E1-41A5-A953-B9F72DD91B9C}" type="presOf" srcId="{E6F25B29-D265-4D69-9BDC-F0AE66E304EB}" destId="{A96CF707-0FB5-4824-A650-9671F02E921B}" srcOrd="0" destOrd="0" presId="urn:microsoft.com/office/officeart/2005/8/layout/radial4"/>
    <dgm:cxn modelId="{5D3E8969-1DA6-4212-BACA-39B32595B3B2}" srcId="{E6F25B29-D265-4D69-9BDC-F0AE66E304EB}" destId="{4D0EEE9B-9837-443E-B98B-0779C2A58787}" srcOrd="2" destOrd="0" parTransId="{45C5E286-664D-44E4-82C2-06E167E3439C}" sibTransId="{6BE2A229-1038-4F3A-9011-32DEF7B31E2C}"/>
    <dgm:cxn modelId="{DF783614-2AA9-4FAD-81B4-083B3EABF85D}" srcId="{75FD47C3-96B0-4151-A8F0-544D52B3EA25}" destId="{E6F25B29-D265-4D69-9BDC-F0AE66E304EB}" srcOrd="0" destOrd="0" parTransId="{FF140355-64DB-4A80-9FDE-94F7E0F37E25}" sibTransId="{AB366C22-029B-490E-AA7A-155787455FB3}"/>
    <dgm:cxn modelId="{6780EB25-36DB-4F0D-A38C-A5727196F748}" type="presOf" srcId="{75FD47C3-96B0-4151-A8F0-544D52B3EA25}" destId="{0E9C4EDF-3BCA-41ED-BE0F-8DA4957546DA}" srcOrd="0" destOrd="0" presId="urn:microsoft.com/office/officeart/2005/8/layout/radial4"/>
    <dgm:cxn modelId="{2F39AEE6-5C60-4FFF-95F4-909CF6F29593}" srcId="{E6F25B29-D265-4D69-9BDC-F0AE66E304EB}" destId="{46FC9C9E-31DC-4A27-999F-207DA9628097}" srcOrd="0" destOrd="0" parTransId="{7906D410-2095-47CB-A01A-896AF9871E2A}" sibTransId="{EAE2EBCB-9C11-4D73-8611-42B92F86616A}"/>
    <dgm:cxn modelId="{5A053295-FB2D-400F-8585-DC25D1F79524}" type="presOf" srcId="{6EB31779-6951-4FAC-B0D8-6E35E4829CFE}" destId="{8D6E6D9A-D43A-4859-871F-9980FD280B3C}" srcOrd="0" destOrd="0" presId="urn:microsoft.com/office/officeart/2005/8/layout/radial4"/>
    <dgm:cxn modelId="{EED8E16E-042A-4335-9673-1A05779B2986}" type="presOf" srcId="{46FC9C9E-31DC-4A27-999F-207DA9628097}" destId="{3A6B32FD-9BEE-48E8-BEE2-EF9663AEA2B1}" srcOrd="0" destOrd="0" presId="urn:microsoft.com/office/officeart/2005/8/layout/radial4"/>
    <dgm:cxn modelId="{7707530B-97EB-4BA2-BADE-6879BAE663D0}" type="presOf" srcId="{4D0EEE9B-9837-443E-B98B-0779C2A58787}" destId="{3F77DCEF-9B5F-4689-8C5D-C8DA87395572}" srcOrd="0" destOrd="0" presId="urn:microsoft.com/office/officeart/2005/8/layout/radial4"/>
    <dgm:cxn modelId="{ECE48BAF-4FCF-46AF-8A93-FBD13D351A80}" type="presOf" srcId="{45C5E286-664D-44E4-82C2-06E167E3439C}" destId="{282ADBDA-8F72-49C7-9D43-F400BEBA7CA4}" srcOrd="0" destOrd="0" presId="urn:microsoft.com/office/officeart/2005/8/layout/radial4"/>
    <dgm:cxn modelId="{AEED3C45-EB0A-4EE0-AFE2-40A5038998BB}" type="presParOf" srcId="{0E9C4EDF-3BCA-41ED-BE0F-8DA4957546DA}" destId="{A96CF707-0FB5-4824-A650-9671F02E921B}" srcOrd="0" destOrd="0" presId="urn:microsoft.com/office/officeart/2005/8/layout/radial4"/>
    <dgm:cxn modelId="{8A6DC1E1-4921-4DE3-9293-2657F809B06E}" type="presParOf" srcId="{0E9C4EDF-3BCA-41ED-BE0F-8DA4957546DA}" destId="{A2E07251-FB17-4275-945C-85B1D801EE9C}" srcOrd="1" destOrd="0" presId="urn:microsoft.com/office/officeart/2005/8/layout/radial4"/>
    <dgm:cxn modelId="{972C4E30-A1EB-43C2-ADDF-A41F685CFD43}" type="presParOf" srcId="{0E9C4EDF-3BCA-41ED-BE0F-8DA4957546DA}" destId="{3A6B32FD-9BEE-48E8-BEE2-EF9663AEA2B1}" srcOrd="2" destOrd="0" presId="urn:microsoft.com/office/officeart/2005/8/layout/radial4"/>
    <dgm:cxn modelId="{7DBBD49D-AF83-444D-BCE3-1515D834E0C5}" type="presParOf" srcId="{0E9C4EDF-3BCA-41ED-BE0F-8DA4957546DA}" destId="{3F311D76-E121-4ADC-8619-1D31774427A5}" srcOrd="3" destOrd="0" presId="urn:microsoft.com/office/officeart/2005/8/layout/radial4"/>
    <dgm:cxn modelId="{586907DC-D34E-4331-923C-14EAD996232C}" type="presParOf" srcId="{0E9C4EDF-3BCA-41ED-BE0F-8DA4957546DA}" destId="{2BDD4A7B-0EA7-4F54-BD20-A157EEE1AE6A}" srcOrd="4" destOrd="0" presId="urn:microsoft.com/office/officeart/2005/8/layout/radial4"/>
    <dgm:cxn modelId="{B1FBFA58-2C55-4101-BCF7-53F055936484}" type="presParOf" srcId="{0E9C4EDF-3BCA-41ED-BE0F-8DA4957546DA}" destId="{282ADBDA-8F72-49C7-9D43-F400BEBA7CA4}" srcOrd="5" destOrd="0" presId="urn:microsoft.com/office/officeart/2005/8/layout/radial4"/>
    <dgm:cxn modelId="{CF5E62A9-8340-4A2F-945C-5582922A01CF}" type="presParOf" srcId="{0E9C4EDF-3BCA-41ED-BE0F-8DA4957546DA}" destId="{3F77DCEF-9B5F-4689-8C5D-C8DA87395572}" srcOrd="6" destOrd="0" presId="urn:microsoft.com/office/officeart/2005/8/layout/radial4"/>
    <dgm:cxn modelId="{9860380A-7254-46BF-8D1E-69EE9FE3F4CD}" type="presParOf" srcId="{0E9C4EDF-3BCA-41ED-BE0F-8DA4957546DA}" destId="{8D6E6D9A-D43A-4859-871F-9980FD280B3C}" srcOrd="7" destOrd="0" presId="urn:microsoft.com/office/officeart/2005/8/layout/radial4"/>
    <dgm:cxn modelId="{CBFF6B05-7BE8-445E-8BB1-2D4761F34571}" type="presParOf" srcId="{0E9C4EDF-3BCA-41ED-BE0F-8DA4957546DA}" destId="{49134AA7-44C9-4F18-9A27-7819F67AE8B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D47C3-96B0-4151-A8F0-544D52B3EA25}" type="doc">
      <dgm:prSet loTypeId="urn:microsoft.com/office/officeart/2005/8/layout/radial4" loCatId="relationship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6F25B29-D265-4D69-9BDC-F0AE66E304EB}">
      <dgm:prSet phldrT="[Tex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b="1" dirty="0" smtClean="0"/>
            <a:t>Horas extraordinarias</a:t>
          </a:r>
          <a:endParaRPr lang="es-ES" b="1" dirty="0"/>
        </a:p>
      </dgm:t>
    </dgm:pt>
    <dgm:pt modelId="{FF140355-64DB-4A80-9FDE-94F7E0F37E25}" type="parTrans" cxnId="{DF783614-2AA9-4FAD-81B4-083B3EABF85D}">
      <dgm:prSet/>
      <dgm:spPr/>
      <dgm:t>
        <a:bodyPr/>
        <a:lstStyle/>
        <a:p>
          <a:endParaRPr lang="es-ES"/>
        </a:p>
      </dgm:t>
    </dgm:pt>
    <dgm:pt modelId="{AB366C22-029B-490E-AA7A-155787455FB3}" type="sibTrans" cxnId="{DF783614-2AA9-4FAD-81B4-083B3EABF85D}">
      <dgm:prSet/>
      <dgm:spPr/>
      <dgm:t>
        <a:bodyPr/>
        <a:lstStyle/>
        <a:p>
          <a:endParaRPr lang="es-ES"/>
        </a:p>
      </dgm:t>
    </dgm:pt>
    <dgm:pt modelId="{7400DAC1-138C-4F0F-B7D2-8B19A2B4CEF4}">
      <dgm:prSet phldrT="[Texto]"/>
      <dgm:spPr/>
      <dgm:t>
        <a:bodyPr/>
        <a:lstStyle/>
        <a:p>
          <a:r>
            <a:rPr lang="es-CL" b="1" dirty="0" smtClean="0"/>
            <a:t>Extemporaneidad de </a:t>
          </a:r>
          <a:r>
            <a:rPr lang="es-CL" b="1" dirty="0" err="1" smtClean="0"/>
            <a:t>info</a:t>
          </a:r>
          <a:r>
            <a:rPr lang="es-CL" b="1" dirty="0" smtClean="0"/>
            <a:t> </a:t>
          </a:r>
          <a:r>
            <a:rPr lang="es-CL" b="1" dirty="0" smtClean="0"/>
            <a:t>para la gestión</a:t>
          </a:r>
        </a:p>
        <a:p>
          <a:endParaRPr lang="es-ES" b="1" dirty="0"/>
        </a:p>
      </dgm:t>
    </dgm:pt>
    <dgm:pt modelId="{46C90180-9B17-4B24-ACBF-91600CE218D1}" type="parTrans" cxnId="{26CA59EB-BCD5-4708-9108-6E032E12771F}">
      <dgm:prSet/>
      <dgm:spPr/>
      <dgm:t>
        <a:bodyPr/>
        <a:lstStyle/>
        <a:p>
          <a:endParaRPr lang="es-ES"/>
        </a:p>
      </dgm:t>
    </dgm:pt>
    <dgm:pt modelId="{D6E6269C-4703-42D3-97E3-B5DCAE44026F}" type="sibTrans" cxnId="{26CA59EB-BCD5-4708-9108-6E032E12771F}">
      <dgm:prSet/>
      <dgm:spPr/>
      <dgm:t>
        <a:bodyPr/>
        <a:lstStyle/>
        <a:p>
          <a:endParaRPr lang="es-ES"/>
        </a:p>
      </dgm:t>
    </dgm:pt>
    <dgm:pt modelId="{4762A6A1-9749-4E54-9549-B42E09B435CD}">
      <dgm:prSet phldrT="[Texto]"/>
      <dgm:spPr/>
      <dgm:t>
        <a:bodyPr/>
        <a:lstStyle/>
        <a:p>
          <a:r>
            <a:rPr lang="es-CL" b="1" dirty="0" smtClean="0"/>
            <a:t>No hay control previo de hrs diurnas y nocturnas</a:t>
          </a:r>
          <a:endParaRPr lang="es-ES" b="1" dirty="0"/>
        </a:p>
      </dgm:t>
    </dgm:pt>
    <dgm:pt modelId="{8793323D-15A0-482C-8ADF-CA1612D73FBA}" type="parTrans" cxnId="{52CC03AD-2247-413C-BE87-F34026E0CDF1}">
      <dgm:prSet/>
      <dgm:spPr/>
      <dgm:t>
        <a:bodyPr/>
        <a:lstStyle/>
        <a:p>
          <a:endParaRPr lang="es-ES"/>
        </a:p>
      </dgm:t>
    </dgm:pt>
    <dgm:pt modelId="{D82A2F49-04DF-4101-93C9-0F9C737ACF77}" type="sibTrans" cxnId="{52CC03AD-2247-413C-BE87-F34026E0CDF1}">
      <dgm:prSet/>
      <dgm:spPr/>
      <dgm:t>
        <a:bodyPr/>
        <a:lstStyle/>
        <a:p>
          <a:endParaRPr lang="es-ES"/>
        </a:p>
      </dgm:t>
    </dgm:pt>
    <dgm:pt modelId="{53D92D54-8401-4A2B-86A7-0AC536CD12CB}">
      <dgm:prSet phldrT="[Texto]"/>
      <dgm:spPr>
        <a:solidFill>
          <a:srgbClr val="7030A0"/>
        </a:solidFill>
      </dgm:spPr>
      <dgm:t>
        <a:bodyPr/>
        <a:lstStyle/>
        <a:p>
          <a:r>
            <a:rPr lang="es-CL" b="1" dirty="0" smtClean="0"/>
            <a:t>SIRH</a:t>
          </a:r>
        </a:p>
        <a:p>
          <a:r>
            <a:rPr lang="es-CL" b="1" dirty="0" smtClean="0"/>
            <a:t>Informalidad Reintegros</a:t>
          </a:r>
          <a:endParaRPr lang="es-ES" b="1" dirty="0"/>
        </a:p>
      </dgm:t>
    </dgm:pt>
    <dgm:pt modelId="{6EB31779-6951-4FAC-B0D8-6E35E4829CFE}" type="parTrans" cxnId="{DCC3FA75-45D0-45C9-B5C4-3133E0D40B26}">
      <dgm:prSet/>
      <dgm:spPr/>
      <dgm:t>
        <a:bodyPr/>
        <a:lstStyle/>
        <a:p>
          <a:endParaRPr lang="es-ES"/>
        </a:p>
      </dgm:t>
    </dgm:pt>
    <dgm:pt modelId="{7BF0D4CB-03A3-460A-AE47-5327F44662A0}" type="sibTrans" cxnId="{DCC3FA75-45D0-45C9-B5C4-3133E0D40B26}">
      <dgm:prSet/>
      <dgm:spPr/>
      <dgm:t>
        <a:bodyPr/>
        <a:lstStyle/>
        <a:p>
          <a:endParaRPr lang="es-ES"/>
        </a:p>
      </dgm:t>
    </dgm:pt>
    <dgm:pt modelId="{0E9C4EDF-3BCA-41ED-BE0F-8DA4957546DA}" type="pres">
      <dgm:prSet presAssocID="{75FD47C3-96B0-4151-A8F0-544D52B3EA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6CF707-0FB5-4824-A650-9671F02E921B}" type="pres">
      <dgm:prSet presAssocID="{E6F25B29-D265-4D69-9BDC-F0AE66E304EB}" presName="centerShape" presStyleLbl="node0" presStyleIdx="0" presStyleCnt="1"/>
      <dgm:spPr/>
      <dgm:t>
        <a:bodyPr/>
        <a:lstStyle/>
        <a:p>
          <a:endParaRPr lang="es-ES"/>
        </a:p>
      </dgm:t>
    </dgm:pt>
    <dgm:pt modelId="{3F311D76-E121-4ADC-8619-1D31774427A5}" type="pres">
      <dgm:prSet presAssocID="{46C90180-9B17-4B24-ACBF-91600CE218D1}" presName="parTrans" presStyleLbl="bgSibTrans2D1" presStyleIdx="0" presStyleCnt="3" custLinFactNeighborX="235" custLinFactNeighborY="17812"/>
      <dgm:spPr/>
      <dgm:t>
        <a:bodyPr/>
        <a:lstStyle/>
        <a:p>
          <a:endParaRPr lang="es-ES"/>
        </a:p>
      </dgm:t>
    </dgm:pt>
    <dgm:pt modelId="{2BDD4A7B-0EA7-4F54-BD20-A157EEE1AE6A}" type="pres">
      <dgm:prSet presAssocID="{7400DAC1-138C-4F0F-B7D2-8B19A2B4CEF4}" presName="node" presStyleLbl="node1" presStyleIdx="0" presStyleCnt="3" custRadScaleRad="96949" custRadScaleInc="-8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4774F-A436-4550-8111-B50AB98DDBD3}" type="pres">
      <dgm:prSet presAssocID="{8793323D-15A0-482C-8ADF-CA1612D73FBA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5807A59A-298F-452F-AF1F-CE6563CB5674}" type="pres">
      <dgm:prSet presAssocID="{4762A6A1-9749-4E54-9549-B42E09B435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E6D9A-D43A-4859-871F-9980FD280B3C}" type="pres">
      <dgm:prSet presAssocID="{6EB31779-6951-4FAC-B0D8-6E35E4829CFE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49134AA7-44C9-4F18-9A27-7819F67AE8B9}" type="pres">
      <dgm:prSet presAssocID="{53D92D54-8401-4A2B-86A7-0AC536CD12CB}" presName="node" presStyleLbl="node1" presStyleIdx="2" presStyleCnt="3" custRadScaleRad="98717" custRadScaleInc="-8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6D090C-BAD2-4247-BF72-60ACB589D1F9}" type="presOf" srcId="{75FD47C3-96B0-4151-A8F0-544D52B3EA25}" destId="{0E9C4EDF-3BCA-41ED-BE0F-8DA4957546DA}" srcOrd="0" destOrd="0" presId="urn:microsoft.com/office/officeart/2005/8/layout/radial4"/>
    <dgm:cxn modelId="{26CA59EB-BCD5-4708-9108-6E032E12771F}" srcId="{E6F25B29-D265-4D69-9BDC-F0AE66E304EB}" destId="{7400DAC1-138C-4F0F-B7D2-8B19A2B4CEF4}" srcOrd="0" destOrd="0" parTransId="{46C90180-9B17-4B24-ACBF-91600CE218D1}" sibTransId="{D6E6269C-4703-42D3-97E3-B5DCAE44026F}"/>
    <dgm:cxn modelId="{AAFDEB86-272D-4E1C-BE1B-8CDD9F1130DA}" type="presOf" srcId="{53D92D54-8401-4A2B-86A7-0AC536CD12CB}" destId="{49134AA7-44C9-4F18-9A27-7819F67AE8B9}" srcOrd="0" destOrd="0" presId="urn:microsoft.com/office/officeart/2005/8/layout/radial4"/>
    <dgm:cxn modelId="{8937A6E0-8D4F-4D08-8D71-8011D8FB5786}" type="presOf" srcId="{46C90180-9B17-4B24-ACBF-91600CE218D1}" destId="{3F311D76-E121-4ADC-8619-1D31774427A5}" srcOrd="0" destOrd="0" presId="urn:microsoft.com/office/officeart/2005/8/layout/radial4"/>
    <dgm:cxn modelId="{C2055579-4981-4A6B-A603-B53C3AAF0349}" type="presOf" srcId="{8793323D-15A0-482C-8ADF-CA1612D73FBA}" destId="{FF04774F-A436-4550-8111-B50AB98DDBD3}" srcOrd="0" destOrd="0" presId="urn:microsoft.com/office/officeart/2005/8/layout/radial4"/>
    <dgm:cxn modelId="{DCC3FA75-45D0-45C9-B5C4-3133E0D40B26}" srcId="{E6F25B29-D265-4D69-9BDC-F0AE66E304EB}" destId="{53D92D54-8401-4A2B-86A7-0AC536CD12CB}" srcOrd="2" destOrd="0" parTransId="{6EB31779-6951-4FAC-B0D8-6E35E4829CFE}" sibTransId="{7BF0D4CB-03A3-460A-AE47-5327F44662A0}"/>
    <dgm:cxn modelId="{8A41C38D-5503-4081-98E0-B4E6994206A1}" type="presOf" srcId="{E6F25B29-D265-4D69-9BDC-F0AE66E304EB}" destId="{A96CF707-0FB5-4824-A650-9671F02E921B}" srcOrd="0" destOrd="0" presId="urn:microsoft.com/office/officeart/2005/8/layout/radial4"/>
    <dgm:cxn modelId="{52CC03AD-2247-413C-BE87-F34026E0CDF1}" srcId="{E6F25B29-D265-4D69-9BDC-F0AE66E304EB}" destId="{4762A6A1-9749-4E54-9549-B42E09B435CD}" srcOrd="1" destOrd="0" parTransId="{8793323D-15A0-482C-8ADF-CA1612D73FBA}" sibTransId="{D82A2F49-04DF-4101-93C9-0F9C737ACF77}"/>
    <dgm:cxn modelId="{DF783614-2AA9-4FAD-81B4-083B3EABF85D}" srcId="{75FD47C3-96B0-4151-A8F0-544D52B3EA25}" destId="{E6F25B29-D265-4D69-9BDC-F0AE66E304EB}" srcOrd="0" destOrd="0" parTransId="{FF140355-64DB-4A80-9FDE-94F7E0F37E25}" sibTransId="{AB366C22-029B-490E-AA7A-155787455FB3}"/>
    <dgm:cxn modelId="{D54E62C5-EB1D-424C-92B8-9FE3AA4F50F0}" type="presOf" srcId="{7400DAC1-138C-4F0F-B7D2-8B19A2B4CEF4}" destId="{2BDD4A7B-0EA7-4F54-BD20-A157EEE1AE6A}" srcOrd="0" destOrd="0" presId="urn:microsoft.com/office/officeart/2005/8/layout/radial4"/>
    <dgm:cxn modelId="{D24E612E-9836-41C4-85E8-B70A591A5CEA}" type="presOf" srcId="{6EB31779-6951-4FAC-B0D8-6E35E4829CFE}" destId="{8D6E6D9A-D43A-4859-871F-9980FD280B3C}" srcOrd="0" destOrd="0" presId="urn:microsoft.com/office/officeart/2005/8/layout/radial4"/>
    <dgm:cxn modelId="{A60457BF-D608-43CE-98A2-EDC0917BA436}" type="presOf" srcId="{4762A6A1-9749-4E54-9549-B42E09B435CD}" destId="{5807A59A-298F-452F-AF1F-CE6563CB5674}" srcOrd="0" destOrd="0" presId="urn:microsoft.com/office/officeart/2005/8/layout/radial4"/>
    <dgm:cxn modelId="{4C1387E5-F31E-4D5E-BF04-B837CBBDA877}" type="presParOf" srcId="{0E9C4EDF-3BCA-41ED-BE0F-8DA4957546DA}" destId="{A96CF707-0FB5-4824-A650-9671F02E921B}" srcOrd="0" destOrd="0" presId="urn:microsoft.com/office/officeart/2005/8/layout/radial4"/>
    <dgm:cxn modelId="{796BBC9F-E97D-4189-85E6-6F7660D72E8B}" type="presParOf" srcId="{0E9C4EDF-3BCA-41ED-BE0F-8DA4957546DA}" destId="{3F311D76-E121-4ADC-8619-1D31774427A5}" srcOrd="1" destOrd="0" presId="urn:microsoft.com/office/officeart/2005/8/layout/radial4"/>
    <dgm:cxn modelId="{C9B933FF-9175-447C-B51C-B7CBB563FFB0}" type="presParOf" srcId="{0E9C4EDF-3BCA-41ED-BE0F-8DA4957546DA}" destId="{2BDD4A7B-0EA7-4F54-BD20-A157EEE1AE6A}" srcOrd="2" destOrd="0" presId="urn:microsoft.com/office/officeart/2005/8/layout/radial4"/>
    <dgm:cxn modelId="{75703255-328C-4F56-B15E-0751D71A60FD}" type="presParOf" srcId="{0E9C4EDF-3BCA-41ED-BE0F-8DA4957546DA}" destId="{FF04774F-A436-4550-8111-B50AB98DDBD3}" srcOrd="3" destOrd="0" presId="urn:microsoft.com/office/officeart/2005/8/layout/radial4"/>
    <dgm:cxn modelId="{28ABFF9C-3BFC-49A5-A0DD-D1C6A5FECE1F}" type="presParOf" srcId="{0E9C4EDF-3BCA-41ED-BE0F-8DA4957546DA}" destId="{5807A59A-298F-452F-AF1F-CE6563CB5674}" srcOrd="4" destOrd="0" presId="urn:microsoft.com/office/officeart/2005/8/layout/radial4"/>
    <dgm:cxn modelId="{7054C961-A65C-48CF-842C-277ABD645256}" type="presParOf" srcId="{0E9C4EDF-3BCA-41ED-BE0F-8DA4957546DA}" destId="{8D6E6D9A-D43A-4859-871F-9980FD280B3C}" srcOrd="5" destOrd="0" presId="urn:microsoft.com/office/officeart/2005/8/layout/radial4"/>
    <dgm:cxn modelId="{525EDC40-0D03-4C46-B20B-08B965A75BE0}" type="presParOf" srcId="{0E9C4EDF-3BCA-41ED-BE0F-8DA4957546DA}" destId="{49134AA7-44C9-4F18-9A27-7819F67AE8B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FD47C3-96B0-4151-A8F0-544D52B3EA25}" type="doc">
      <dgm:prSet loTypeId="urn:microsoft.com/office/officeart/2005/8/layout/radial4" loCatId="relationship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6F25B29-D265-4D69-9BDC-F0AE66E304EB}">
      <dgm:prSet phldrT="[Texto]"/>
      <dgm:spPr>
        <a:solidFill>
          <a:srgbClr val="FF0000"/>
        </a:solidFill>
      </dgm:spPr>
      <dgm:t>
        <a:bodyPr/>
        <a:lstStyle/>
        <a:p>
          <a:r>
            <a:rPr lang="es-CL" b="1" dirty="0" smtClean="0"/>
            <a:t>Viáticos</a:t>
          </a:r>
          <a:endParaRPr lang="es-ES" b="1" dirty="0"/>
        </a:p>
      </dgm:t>
    </dgm:pt>
    <dgm:pt modelId="{FF140355-64DB-4A80-9FDE-94F7E0F37E25}" type="parTrans" cxnId="{DF783614-2AA9-4FAD-81B4-083B3EABF85D}">
      <dgm:prSet/>
      <dgm:spPr/>
      <dgm:t>
        <a:bodyPr/>
        <a:lstStyle/>
        <a:p>
          <a:endParaRPr lang="es-ES"/>
        </a:p>
      </dgm:t>
    </dgm:pt>
    <dgm:pt modelId="{AB366C22-029B-490E-AA7A-155787455FB3}" type="sibTrans" cxnId="{DF783614-2AA9-4FAD-81B4-083B3EABF85D}">
      <dgm:prSet/>
      <dgm:spPr/>
      <dgm:t>
        <a:bodyPr/>
        <a:lstStyle/>
        <a:p>
          <a:endParaRPr lang="es-ES"/>
        </a:p>
      </dgm:t>
    </dgm:pt>
    <dgm:pt modelId="{7400DAC1-138C-4F0F-B7D2-8B19A2B4CEF4}">
      <dgm:prSet phldrT="[Texto]"/>
      <dgm:spPr/>
      <dgm:t>
        <a:bodyPr/>
        <a:lstStyle/>
        <a:p>
          <a:r>
            <a:rPr lang="es-CL" b="1" dirty="0" smtClean="0"/>
            <a:t>Inexistencia Control Presupuestario</a:t>
          </a:r>
          <a:endParaRPr lang="es-ES" b="1" dirty="0"/>
        </a:p>
      </dgm:t>
    </dgm:pt>
    <dgm:pt modelId="{46C90180-9B17-4B24-ACBF-91600CE218D1}" type="parTrans" cxnId="{26CA59EB-BCD5-4708-9108-6E032E12771F}">
      <dgm:prSet/>
      <dgm:spPr/>
      <dgm:t>
        <a:bodyPr/>
        <a:lstStyle/>
        <a:p>
          <a:endParaRPr lang="es-ES"/>
        </a:p>
      </dgm:t>
    </dgm:pt>
    <dgm:pt modelId="{D6E6269C-4703-42D3-97E3-B5DCAE44026F}" type="sibTrans" cxnId="{26CA59EB-BCD5-4708-9108-6E032E12771F}">
      <dgm:prSet/>
      <dgm:spPr/>
      <dgm:t>
        <a:bodyPr/>
        <a:lstStyle/>
        <a:p>
          <a:endParaRPr lang="es-ES"/>
        </a:p>
      </dgm:t>
    </dgm:pt>
    <dgm:pt modelId="{4762A6A1-9749-4E54-9549-B42E09B435CD}">
      <dgm:prSet phldrT="[Texto]"/>
      <dgm:spPr/>
      <dgm:t>
        <a:bodyPr/>
        <a:lstStyle/>
        <a:p>
          <a:r>
            <a:rPr lang="es-CL" b="1" dirty="0" smtClean="0"/>
            <a:t>Incumplimiento normativo</a:t>
          </a:r>
          <a:endParaRPr lang="es-ES" b="1" dirty="0"/>
        </a:p>
      </dgm:t>
    </dgm:pt>
    <dgm:pt modelId="{8793323D-15A0-482C-8ADF-CA1612D73FBA}" type="parTrans" cxnId="{52CC03AD-2247-413C-BE87-F34026E0CDF1}">
      <dgm:prSet/>
      <dgm:spPr/>
      <dgm:t>
        <a:bodyPr/>
        <a:lstStyle/>
        <a:p>
          <a:endParaRPr lang="es-ES"/>
        </a:p>
      </dgm:t>
    </dgm:pt>
    <dgm:pt modelId="{D82A2F49-04DF-4101-93C9-0F9C737ACF77}" type="sibTrans" cxnId="{52CC03AD-2247-413C-BE87-F34026E0CDF1}">
      <dgm:prSet/>
      <dgm:spPr/>
      <dgm:t>
        <a:bodyPr/>
        <a:lstStyle/>
        <a:p>
          <a:endParaRPr lang="es-ES"/>
        </a:p>
      </dgm:t>
    </dgm:pt>
    <dgm:pt modelId="{53D92D54-8401-4A2B-86A7-0AC536CD12CB}">
      <dgm:prSet phldrT="[Texto]"/>
      <dgm:spPr/>
      <dgm:t>
        <a:bodyPr/>
        <a:lstStyle/>
        <a:p>
          <a:r>
            <a:rPr lang="es-CL" b="1" dirty="0" smtClean="0"/>
            <a:t>Carga burocrática</a:t>
          </a:r>
          <a:endParaRPr lang="es-ES" b="1" dirty="0"/>
        </a:p>
      </dgm:t>
    </dgm:pt>
    <dgm:pt modelId="{6EB31779-6951-4FAC-B0D8-6E35E4829CFE}" type="parTrans" cxnId="{DCC3FA75-45D0-45C9-B5C4-3133E0D40B26}">
      <dgm:prSet/>
      <dgm:spPr/>
      <dgm:t>
        <a:bodyPr/>
        <a:lstStyle/>
        <a:p>
          <a:endParaRPr lang="es-ES"/>
        </a:p>
      </dgm:t>
    </dgm:pt>
    <dgm:pt modelId="{7BF0D4CB-03A3-460A-AE47-5327F44662A0}" type="sibTrans" cxnId="{DCC3FA75-45D0-45C9-B5C4-3133E0D40B26}">
      <dgm:prSet/>
      <dgm:spPr/>
      <dgm:t>
        <a:bodyPr/>
        <a:lstStyle/>
        <a:p>
          <a:endParaRPr lang="es-ES"/>
        </a:p>
      </dgm:t>
    </dgm:pt>
    <dgm:pt modelId="{0E9C4EDF-3BCA-41ED-BE0F-8DA4957546DA}" type="pres">
      <dgm:prSet presAssocID="{75FD47C3-96B0-4151-A8F0-544D52B3EA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6CF707-0FB5-4824-A650-9671F02E921B}" type="pres">
      <dgm:prSet presAssocID="{E6F25B29-D265-4D69-9BDC-F0AE66E304EB}" presName="centerShape" presStyleLbl="node0" presStyleIdx="0" presStyleCnt="1"/>
      <dgm:spPr/>
      <dgm:t>
        <a:bodyPr/>
        <a:lstStyle/>
        <a:p>
          <a:endParaRPr lang="es-ES"/>
        </a:p>
      </dgm:t>
    </dgm:pt>
    <dgm:pt modelId="{3F311D76-E121-4ADC-8619-1D31774427A5}" type="pres">
      <dgm:prSet presAssocID="{46C90180-9B17-4B24-ACBF-91600CE218D1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2BDD4A7B-0EA7-4F54-BD20-A157EEE1AE6A}" type="pres">
      <dgm:prSet presAssocID="{7400DAC1-138C-4F0F-B7D2-8B19A2B4CE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4774F-A436-4550-8111-B50AB98DDBD3}" type="pres">
      <dgm:prSet presAssocID="{8793323D-15A0-482C-8ADF-CA1612D73FBA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5807A59A-298F-452F-AF1F-CE6563CB5674}" type="pres">
      <dgm:prSet presAssocID="{4762A6A1-9749-4E54-9549-B42E09B435C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E6D9A-D43A-4859-871F-9980FD280B3C}" type="pres">
      <dgm:prSet presAssocID="{6EB31779-6951-4FAC-B0D8-6E35E4829CFE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49134AA7-44C9-4F18-9A27-7819F67AE8B9}" type="pres">
      <dgm:prSet presAssocID="{53D92D54-8401-4A2B-86A7-0AC536CD12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CA59EB-BCD5-4708-9108-6E032E12771F}" srcId="{E6F25B29-D265-4D69-9BDC-F0AE66E304EB}" destId="{7400DAC1-138C-4F0F-B7D2-8B19A2B4CEF4}" srcOrd="0" destOrd="0" parTransId="{46C90180-9B17-4B24-ACBF-91600CE218D1}" sibTransId="{D6E6269C-4703-42D3-97E3-B5DCAE44026F}"/>
    <dgm:cxn modelId="{BF8959AC-4B6A-4379-9D43-12C832E71833}" type="presOf" srcId="{E6F25B29-D265-4D69-9BDC-F0AE66E304EB}" destId="{A96CF707-0FB5-4824-A650-9671F02E921B}" srcOrd="0" destOrd="0" presId="urn:microsoft.com/office/officeart/2005/8/layout/radial4"/>
    <dgm:cxn modelId="{9A0173DB-DD64-42C2-80C0-286825986CFD}" type="presOf" srcId="{8793323D-15A0-482C-8ADF-CA1612D73FBA}" destId="{FF04774F-A436-4550-8111-B50AB98DDBD3}" srcOrd="0" destOrd="0" presId="urn:microsoft.com/office/officeart/2005/8/layout/radial4"/>
    <dgm:cxn modelId="{5A483928-3F4B-491D-B2ED-9E580C4974C9}" type="presOf" srcId="{7400DAC1-138C-4F0F-B7D2-8B19A2B4CEF4}" destId="{2BDD4A7B-0EA7-4F54-BD20-A157EEE1AE6A}" srcOrd="0" destOrd="0" presId="urn:microsoft.com/office/officeart/2005/8/layout/radial4"/>
    <dgm:cxn modelId="{DCC3FA75-45D0-45C9-B5C4-3133E0D40B26}" srcId="{E6F25B29-D265-4D69-9BDC-F0AE66E304EB}" destId="{53D92D54-8401-4A2B-86A7-0AC536CD12CB}" srcOrd="2" destOrd="0" parTransId="{6EB31779-6951-4FAC-B0D8-6E35E4829CFE}" sibTransId="{7BF0D4CB-03A3-460A-AE47-5327F44662A0}"/>
    <dgm:cxn modelId="{95E51A2C-9FC6-4C61-A218-BC5A187383AA}" type="presOf" srcId="{46C90180-9B17-4B24-ACBF-91600CE218D1}" destId="{3F311D76-E121-4ADC-8619-1D31774427A5}" srcOrd="0" destOrd="0" presId="urn:microsoft.com/office/officeart/2005/8/layout/radial4"/>
    <dgm:cxn modelId="{7920D92C-A876-4F66-8E96-1A26D7606219}" type="presOf" srcId="{53D92D54-8401-4A2B-86A7-0AC536CD12CB}" destId="{49134AA7-44C9-4F18-9A27-7819F67AE8B9}" srcOrd="0" destOrd="0" presId="urn:microsoft.com/office/officeart/2005/8/layout/radial4"/>
    <dgm:cxn modelId="{5BD0F63E-971F-4DE8-9051-14F4180FB615}" type="presOf" srcId="{4762A6A1-9749-4E54-9549-B42E09B435CD}" destId="{5807A59A-298F-452F-AF1F-CE6563CB5674}" srcOrd="0" destOrd="0" presId="urn:microsoft.com/office/officeart/2005/8/layout/radial4"/>
    <dgm:cxn modelId="{52CC03AD-2247-413C-BE87-F34026E0CDF1}" srcId="{E6F25B29-D265-4D69-9BDC-F0AE66E304EB}" destId="{4762A6A1-9749-4E54-9549-B42E09B435CD}" srcOrd="1" destOrd="0" parTransId="{8793323D-15A0-482C-8ADF-CA1612D73FBA}" sibTransId="{D82A2F49-04DF-4101-93C9-0F9C737ACF77}"/>
    <dgm:cxn modelId="{90AE8695-E1BF-45F7-8423-44606F06FB04}" type="presOf" srcId="{75FD47C3-96B0-4151-A8F0-544D52B3EA25}" destId="{0E9C4EDF-3BCA-41ED-BE0F-8DA4957546DA}" srcOrd="0" destOrd="0" presId="urn:microsoft.com/office/officeart/2005/8/layout/radial4"/>
    <dgm:cxn modelId="{DF783614-2AA9-4FAD-81B4-083B3EABF85D}" srcId="{75FD47C3-96B0-4151-A8F0-544D52B3EA25}" destId="{E6F25B29-D265-4D69-9BDC-F0AE66E304EB}" srcOrd="0" destOrd="0" parTransId="{FF140355-64DB-4A80-9FDE-94F7E0F37E25}" sibTransId="{AB366C22-029B-490E-AA7A-155787455FB3}"/>
    <dgm:cxn modelId="{9814E41E-41D2-429E-ACE2-2D142E8532F5}" type="presOf" srcId="{6EB31779-6951-4FAC-B0D8-6E35E4829CFE}" destId="{8D6E6D9A-D43A-4859-871F-9980FD280B3C}" srcOrd="0" destOrd="0" presId="urn:microsoft.com/office/officeart/2005/8/layout/radial4"/>
    <dgm:cxn modelId="{08110CFD-1C61-4428-A12E-55270C577A8D}" type="presParOf" srcId="{0E9C4EDF-3BCA-41ED-BE0F-8DA4957546DA}" destId="{A96CF707-0FB5-4824-A650-9671F02E921B}" srcOrd="0" destOrd="0" presId="urn:microsoft.com/office/officeart/2005/8/layout/radial4"/>
    <dgm:cxn modelId="{B41E0380-6ED0-4187-B12D-D47C84785E6F}" type="presParOf" srcId="{0E9C4EDF-3BCA-41ED-BE0F-8DA4957546DA}" destId="{3F311D76-E121-4ADC-8619-1D31774427A5}" srcOrd="1" destOrd="0" presId="urn:microsoft.com/office/officeart/2005/8/layout/radial4"/>
    <dgm:cxn modelId="{0CA340B9-018E-4A8A-871A-CAB3A7A6CF61}" type="presParOf" srcId="{0E9C4EDF-3BCA-41ED-BE0F-8DA4957546DA}" destId="{2BDD4A7B-0EA7-4F54-BD20-A157EEE1AE6A}" srcOrd="2" destOrd="0" presId="urn:microsoft.com/office/officeart/2005/8/layout/radial4"/>
    <dgm:cxn modelId="{DF7F6480-9594-49F5-9291-394870C82BDC}" type="presParOf" srcId="{0E9C4EDF-3BCA-41ED-BE0F-8DA4957546DA}" destId="{FF04774F-A436-4550-8111-B50AB98DDBD3}" srcOrd="3" destOrd="0" presId="urn:microsoft.com/office/officeart/2005/8/layout/radial4"/>
    <dgm:cxn modelId="{95613043-FAE9-4E34-84F2-FAD8C1F5612E}" type="presParOf" srcId="{0E9C4EDF-3BCA-41ED-BE0F-8DA4957546DA}" destId="{5807A59A-298F-452F-AF1F-CE6563CB5674}" srcOrd="4" destOrd="0" presId="urn:microsoft.com/office/officeart/2005/8/layout/radial4"/>
    <dgm:cxn modelId="{ECA25DB5-AD7C-4C1A-B30A-A683397C0356}" type="presParOf" srcId="{0E9C4EDF-3BCA-41ED-BE0F-8DA4957546DA}" destId="{8D6E6D9A-D43A-4859-871F-9980FD280B3C}" srcOrd="5" destOrd="0" presId="urn:microsoft.com/office/officeart/2005/8/layout/radial4"/>
    <dgm:cxn modelId="{5D191C5E-96E8-4324-B9A9-70E9551B7F19}" type="presParOf" srcId="{0E9C4EDF-3BCA-41ED-BE0F-8DA4957546DA}" destId="{49134AA7-44C9-4F18-9A27-7819F67AE8B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CF707-0FB5-4824-A650-9671F02E921B}">
      <dsp:nvSpPr>
        <dsp:cNvPr id="0" name=""/>
        <dsp:cNvSpPr/>
      </dsp:nvSpPr>
      <dsp:spPr>
        <a:xfrm>
          <a:off x="2503187" y="2505557"/>
          <a:ext cx="1851672" cy="185167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dirty="0" smtClean="0"/>
            <a:t>Honorarios</a:t>
          </a:r>
          <a:endParaRPr lang="es-ES" sz="2100" b="1" kern="1200" dirty="0"/>
        </a:p>
      </dsp:txBody>
      <dsp:txXfrm>
        <a:off x="2774358" y="2776728"/>
        <a:ext cx="1309330" cy="1309330"/>
      </dsp:txXfrm>
    </dsp:sp>
    <dsp:sp modelId="{3F311D76-E121-4ADC-8619-1D31774427A5}">
      <dsp:nvSpPr>
        <dsp:cNvPr id="0" name=""/>
        <dsp:cNvSpPr/>
      </dsp:nvSpPr>
      <dsp:spPr>
        <a:xfrm rot="12900000">
          <a:off x="1041040" y="2091447"/>
          <a:ext cx="1702355" cy="52772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D4A7B-0EA7-4F54-BD20-A157EEE1AE6A}">
      <dsp:nvSpPr>
        <dsp:cNvPr id="0" name=""/>
        <dsp:cNvSpPr/>
      </dsp:nvSpPr>
      <dsp:spPr>
        <a:xfrm>
          <a:off x="315429" y="1163459"/>
          <a:ext cx="1759089" cy="1407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Información para </a:t>
          </a:r>
          <a:r>
            <a:rPr lang="es-CL" sz="2000" b="1" kern="1200" smtClean="0"/>
            <a:t>la gestión</a:t>
          </a:r>
          <a:endParaRPr lang="es-ES" sz="2000" b="1" kern="1200" dirty="0"/>
        </a:p>
      </dsp:txBody>
      <dsp:txXfrm>
        <a:off x="356647" y="1204677"/>
        <a:ext cx="1676653" cy="1324835"/>
      </dsp:txXfrm>
    </dsp:sp>
    <dsp:sp modelId="{FF04774F-A436-4550-8111-B50AB98DDBD3}">
      <dsp:nvSpPr>
        <dsp:cNvPr id="0" name=""/>
        <dsp:cNvSpPr/>
      </dsp:nvSpPr>
      <dsp:spPr>
        <a:xfrm rot="16200000">
          <a:off x="2577846" y="1291437"/>
          <a:ext cx="1702355" cy="52772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7A59A-298F-452F-AF1F-CE6563CB5674}">
      <dsp:nvSpPr>
        <dsp:cNvPr id="0" name=""/>
        <dsp:cNvSpPr/>
      </dsp:nvSpPr>
      <dsp:spPr>
        <a:xfrm>
          <a:off x="2549479" y="487"/>
          <a:ext cx="1759089" cy="14072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Producción</a:t>
          </a:r>
          <a:endParaRPr lang="es-ES" sz="2000" b="1" kern="1200" dirty="0"/>
        </a:p>
      </dsp:txBody>
      <dsp:txXfrm>
        <a:off x="2590697" y="41705"/>
        <a:ext cx="1676653" cy="1324835"/>
      </dsp:txXfrm>
    </dsp:sp>
    <dsp:sp modelId="{8D6E6D9A-D43A-4859-871F-9980FD280B3C}">
      <dsp:nvSpPr>
        <dsp:cNvPr id="0" name=""/>
        <dsp:cNvSpPr/>
      </dsp:nvSpPr>
      <dsp:spPr>
        <a:xfrm rot="19500000">
          <a:off x="4114651" y="2091447"/>
          <a:ext cx="1702355" cy="52772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34AA7-44C9-4F18-9A27-7819F67AE8B9}">
      <dsp:nvSpPr>
        <dsp:cNvPr id="0" name=""/>
        <dsp:cNvSpPr/>
      </dsp:nvSpPr>
      <dsp:spPr>
        <a:xfrm>
          <a:off x="4783529" y="1163459"/>
          <a:ext cx="1759089" cy="14072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Informe actividades </a:t>
          </a:r>
          <a:r>
            <a:rPr lang="es-CL" sz="2000" b="1" kern="1200" dirty="0" smtClean="0"/>
            <a:t>extemporáneo</a:t>
          </a:r>
          <a:endParaRPr lang="es-ES" sz="2000" b="1" kern="1200" dirty="0"/>
        </a:p>
      </dsp:txBody>
      <dsp:txXfrm>
        <a:off x="4824747" y="1204677"/>
        <a:ext cx="1676653" cy="1324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CF707-0FB5-4824-A650-9671F02E921B}">
      <dsp:nvSpPr>
        <dsp:cNvPr id="0" name=""/>
        <dsp:cNvSpPr/>
      </dsp:nvSpPr>
      <dsp:spPr>
        <a:xfrm>
          <a:off x="2398888" y="2402273"/>
          <a:ext cx="1774519" cy="1774519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b="1" kern="1200" dirty="0" smtClean="0"/>
            <a:t>Contrataciones</a:t>
          </a:r>
          <a:endParaRPr lang="es-ES" sz="1500" b="1" kern="1200" dirty="0"/>
        </a:p>
      </dsp:txBody>
      <dsp:txXfrm>
        <a:off x="2658760" y="2662145"/>
        <a:ext cx="1254775" cy="1254775"/>
      </dsp:txXfrm>
    </dsp:sp>
    <dsp:sp modelId="{A2E07251-FB17-4275-945C-85B1D801EE9C}">
      <dsp:nvSpPr>
        <dsp:cNvPr id="0" name=""/>
        <dsp:cNvSpPr/>
      </dsp:nvSpPr>
      <dsp:spPr>
        <a:xfrm rot="11700000">
          <a:off x="817580" y="2582978"/>
          <a:ext cx="1550779" cy="5057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B32FD-9BEE-48E8-BEE2-EF9663AEA2B1}">
      <dsp:nvSpPr>
        <dsp:cNvPr id="0" name=""/>
        <dsp:cNvSpPr/>
      </dsp:nvSpPr>
      <dsp:spPr>
        <a:xfrm>
          <a:off x="1103" y="1960844"/>
          <a:ext cx="1685793" cy="13486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SIRH: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informalidad</a:t>
          </a:r>
          <a:endParaRPr lang="es-ES" sz="2000" kern="1200" dirty="0"/>
        </a:p>
      </dsp:txBody>
      <dsp:txXfrm>
        <a:off x="40603" y="2000344"/>
        <a:ext cx="1606793" cy="1269635"/>
      </dsp:txXfrm>
    </dsp:sp>
    <dsp:sp modelId="{3F311D76-E121-4ADC-8619-1D31774427A5}">
      <dsp:nvSpPr>
        <dsp:cNvPr id="0" name=""/>
        <dsp:cNvSpPr/>
      </dsp:nvSpPr>
      <dsp:spPr>
        <a:xfrm rot="14700000">
          <a:off x="1769947" y="1447991"/>
          <a:ext cx="1550779" cy="5057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D4A7B-0EA7-4F54-BD20-A157EEE1AE6A}">
      <dsp:nvSpPr>
        <dsp:cNvPr id="0" name=""/>
        <dsp:cNvSpPr/>
      </dsp:nvSpPr>
      <dsp:spPr>
        <a:xfrm>
          <a:off x="1374746" y="323800"/>
          <a:ext cx="1685793" cy="1348635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Informalidad: reintegros.</a:t>
          </a:r>
        </a:p>
      </dsp:txBody>
      <dsp:txXfrm>
        <a:off x="1414246" y="363300"/>
        <a:ext cx="1606793" cy="1269635"/>
      </dsp:txXfrm>
    </dsp:sp>
    <dsp:sp modelId="{282ADBDA-8F72-49C7-9D43-F400BEBA7CA4}">
      <dsp:nvSpPr>
        <dsp:cNvPr id="0" name=""/>
        <dsp:cNvSpPr/>
      </dsp:nvSpPr>
      <dsp:spPr>
        <a:xfrm rot="17700000">
          <a:off x="3251568" y="1447991"/>
          <a:ext cx="1550779" cy="505738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7DCEF-9B5F-4689-8C5D-C8DA87395572}">
      <dsp:nvSpPr>
        <dsp:cNvPr id="0" name=""/>
        <dsp:cNvSpPr/>
      </dsp:nvSpPr>
      <dsp:spPr>
        <a:xfrm>
          <a:off x="3511755" y="323800"/>
          <a:ext cx="1685793" cy="134863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Disponibilidad Horas especialidad</a:t>
          </a:r>
          <a:endParaRPr lang="es-ES" sz="2000" kern="1200" dirty="0"/>
        </a:p>
      </dsp:txBody>
      <dsp:txXfrm>
        <a:off x="3551255" y="363300"/>
        <a:ext cx="1606793" cy="1269635"/>
      </dsp:txXfrm>
    </dsp:sp>
    <dsp:sp modelId="{8D6E6D9A-D43A-4859-871F-9980FD280B3C}">
      <dsp:nvSpPr>
        <dsp:cNvPr id="0" name=""/>
        <dsp:cNvSpPr/>
      </dsp:nvSpPr>
      <dsp:spPr>
        <a:xfrm rot="20700000">
          <a:off x="4203936" y="2582978"/>
          <a:ext cx="1550779" cy="50573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34AA7-44C9-4F18-9A27-7819F67AE8B9}">
      <dsp:nvSpPr>
        <dsp:cNvPr id="0" name=""/>
        <dsp:cNvSpPr/>
      </dsp:nvSpPr>
      <dsp:spPr>
        <a:xfrm>
          <a:off x="4885398" y="1960844"/>
          <a:ext cx="1685793" cy="134863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Disponibilidad de cargos</a:t>
          </a:r>
          <a:endParaRPr lang="es-ES" sz="2000" b="1" kern="1200" dirty="0"/>
        </a:p>
      </dsp:txBody>
      <dsp:txXfrm>
        <a:off x="4924898" y="2000344"/>
        <a:ext cx="1606793" cy="1269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CF707-0FB5-4824-A650-9671F02E921B}">
      <dsp:nvSpPr>
        <dsp:cNvPr id="0" name=""/>
        <dsp:cNvSpPr/>
      </dsp:nvSpPr>
      <dsp:spPr>
        <a:xfrm>
          <a:off x="2224512" y="2560307"/>
          <a:ext cx="2051833" cy="2051833"/>
        </a:xfrm>
        <a:prstGeom prst="ellipse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b="1" kern="1200" dirty="0" smtClean="0"/>
            <a:t>Horas extraordinarias</a:t>
          </a:r>
          <a:endParaRPr lang="es-ES" sz="1700" b="1" kern="1200" dirty="0"/>
        </a:p>
      </dsp:txBody>
      <dsp:txXfrm>
        <a:off x="2524996" y="2860791"/>
        <a:ext cx="1450865" cy="1450865"/>
      </dsp:txXfrm>
    </dsp:sp>
    <dsp:sp modelId="{3F311D76-E121-4ADC-8619-1D31774427A5}">
      <dsp:nvSpPr>
        <dsp:cNvPr id="0" name=""/>
        <dsp:cNvSpPr/>
      </dsp:nvSpPr>
      <dsp:spPr>
        <a:xfrm rot="12868788">
          <a:off x="898081" y="2320114"/>
          <a:ext cx="1573057" cy="584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D4A7B-0EA7-4F54-BD20-A157EEE1AE6A}">
      <dsp:nvSpPr>
        <dsp:cNvPr id="0" name=""/>
        <dsp:cNvSpPr/>
      </dsp:nvSpPr>
      <dsp:spPr>
        <a:xfrm>
          <a:off x="57936" y="1283378"/>
          <a:ext cx="1949241" cy="15593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Extemporaneidad de </a:t>
          </a:r>
          <a:r>
            <a:rPr lang="es-CL" sz="1900" b="1" kern="1200" dirty="0" err="1" smtClean="0"/>
            <a:t>info</a:t>
          </a:r>
          <a:r>
            <a:rPr lang="es-CL" sz="1900" b="1" kern="1200" dirty="0" smtClean="0"/>
            <a:t> </a:t>
          </a:r>
          <a:r>
            <a:rPr lang="es-CL" sz="1900" b="1" kern="1200" dirty="0" smtClean="0"/>
            <a:t>para la gestión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b="1" kern="1200" dirty="0"/>
        </a:p>
      </dsp:txBody>
      <dsp:txXfrm>
        <a:off x="103609" y="1329051"/>
        <a:ext cx="1857895" cy="1468047"/>
      </dsp:txXfrm>
    </dsp:sp>
    <dsp:sp modelId="{FF04774F-A436-4550-8111-B50AB98DDBD3}">
      <dsp:nvSpPr>
        <dsp:cNvPr id="0" name=""/>
        <dsp:cNvSpPr/>
      </dsp:nvSpPr>
      <dsp:spPr>
        <a:xfrm rot="16200000">
          <a:off x="2423893" y="1345175"/>
          <a:ext cx="1653071" cy="584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7A59A-298F-452F-AF1F-CE6563CB5674}">
      <dsp:nvSpPr>
        <dsp:cNvPr id="0" name=""/>
        <dsp:cNvSpPr/>
      </dsp:nvSpPr>
      <dsp:spPr>
        <a:xfrm>
          <a:off x="2275808" y="31328"/>
          <a:ext cx="1949241" cy="155939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No hay control previo de hrs diurnas y nocturnas</a:t>
          </a:r>
          <a:endParaRPr lang="es-ES" sz="1900" b="1" kern="1200" dirty="0"/>
        </a:p>
      </dsp:txBody>
      <dsp:txXfrm>
        <a:off x="2321481" y="77001"/>
        <a:ext cx="1857895" cy="1468047"/>
      </dsp:txXfrm>
    </dsp:sp>
    <dsp:sp modelId="{8D6E6D9A-D43A-4859-871F-9980FD280B3C}">
      <dsp:nvSpPr>
        <dsp:cNvPr id="0" name=""/>
        <dsp:cNvSpPr/>
      </dsp:nvSpPr>
      <dsp:spPr>
        <a:xfrm rot="19468608">
          <a:off x="4011409" y="2172514"/>
          <a:ext cx="1619424" cy="584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34AA7-44C9-4F18-9A27-7819F67AE8B9}">
      <dsp:nvSpPr>
        <dsp:cNvPr id="0" name=""/>
        <dsp:cNvSpPr/>
      </dsp:nvSpPr>
      <dsp:spPr>
        <a:xfrm>
          <a:off x="4505509" y="1214735"/>
          <a:ext cx="1949241" cy="155939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SIRH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b="1" kern="1200" dirty="0" smtClean="0"/>
            <a:t>Informalidad Reintegros</a:t>
          </a:r>
          <a:endParaRPr lang="es-ES" sz="1900" b="1" kern="1200" dirty="0"/>
        </a:p>
      </dsp:txBody>
      <dsp:txXfrm>
        <a:off x="4551182" y="1260408"/>
        <a:ext cx="1857895" cy="1468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CF707-0FB5-4824-A650-9671F02E921B}">
      <dsp:nvSpPr>
        <dsp:cNvPr id="0" name=""/>
        <dsp:cNvSpPr/>
      </dsp:nvSpPr>
      <dsp:spPr>
        <a:xfrm>
          <a:off x="2175621" y="2420761"/>
          <a:ext cx="2006738" cy="200673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300" b="1" kern="1200" dirty="0" smtClean="0"/>
            <a:t>Viáticos</a:t>
          </a:r>
          <a:endParaRPr lang="es-ES" sz="3300" b="1" kern="1200" dirty="0"/>
        </a:p>
      </dsp:txBody>
      <dsp:txXfrm>
        <a:off x="2469501" y="2714641"/>
        <a:ext cx="1418978" cy="1418978"/>
      </dsp:txXfrm>
    </dsp:sp>
    <dsp:sp modelId="{3F311D76-E121-4ADC-8619-1D31774427A5}">
      <dsp:nvSpPr>
        <dsp:cNvPr id="0" name=""/>
        <dsp:cNvSpPr/>
      </dsp:nvSpPr>
      <dsp:spPr>
        <a:xfrm rot="12900000">
          <a:off x="858563" y="2061454"/>
          <a:ext cx="1565435" cy="5719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D4A7B-0EA7-4F54-BD20-A157EEE1AE6A}">
      <dsp:nvSpPr>
        <dsp:cNvPr id="0" name=""/>
        <dsp:cNvSpPr/>
      </dsp:nvSpPr>
      <dsp:spPr>
        <a:xfrm>
          <a:off x="46916" y="1135906"/>
          <a:ext cx="1906401" cy="15251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Inexistencia Control Presupuestario</a:t>
          </a:r>
          <a:endParaRPr lang="es-ES" sz="2000" b="1" kern="1200" dirty="0"/>
        </a:p>
      </dsp:txBody>
      <dsp:txXfrm>
        <a:off x="91585" y="1180575"/>
        <a:ext cx="1817063" cy="1435782"/>
      </dsp:txXfrm>
    </dsp:sp>
    <dsp:sp modelId="{FF04774F-A436-4550-8111-B50AB98DDBD3}">
      <dsp:nvSpPr>
        <dsp:cNvPr id="0" name=""/>
        <dsp:cNvSpPr/>
      </dsp:nvSpPr>
      <dsp:spPr>
        <a:xfrm rot="16200000">
          <a:off x="2396273" y="1260974"/>
          <a:ext cx="1565435" cy="5719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7A59A-298F-452F-AF1F-CE6563CB5674}">
      <dsp:nvSpPr>
        <dsp:cNvPr id="0" name=""/>
        <dsp:cNvSpPr/>
      </dsp:nvSpPr>
      <dsp:spPr>
        <a:xfrm>
          <a:off x="2225790" y="1656"/>
          <a:ext cx="1906401" cy="152512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Incumplimiento normativo</a:t>
          </a:r>
          <a:endParaRPr lang="es-ES" sz="2000" b="1" kern="1200" dirty="0"/>
        </a:p>
      </dsp:txBody>
      <dsp:txXfrm>
        <a:off x="2270459" y="46325"/>
        <a:ext cx="1817063" cy="1435782"/>
      </dsp:txXfrm>
    </dsp:sp>
    <dsp:sp modelId="{8D6E6D9A-D43A-4859-871F-9980FD280B3C}">
      <dsp:nvSpPr>
        <dsp:cNvPr id="0" name=""/>
        <dsp:cNvSpPr/>
      </dsp:nvSpPr>
      <dsp:spPr>
        <a:xfrm rot="19500000">
          <a:off x="3933982" y="2061454"/>
          <a:ext cx="1565435" cy="57192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34AA7-44C9-4F18-9A27-7819F67AE8B9}">
      <dsp:nvSpPr>
        <dsp:cNvPr id="0" name=""/>
        <dsp:cNvSpPr/>
      </dsp:nvSpPr>
      <dsp:spPr>
        <a:xfrm>
          <a:off x="4404664" y="1135906"/>
          <a:ext cx="1906401" cy="152512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Carga burocrática</a:t>
          </a:r>
          <a:endParaRPr lang="es-ES" sz="2000" b="1" kern="1200" dirty="0"/>
        </a:p>
      </dsp:txBody>
      <dsp:txXfrm>
        <a:off x="4449333" y="1180575"/>
        <a:ext cx="1817063" cy="1435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A7F268-CBD5-4C21-AC30-F2142304E855}" type="datetime1">
              <a:rPr lang="es-ES_tradnl"/>
              <a:pPr>
                <a:defRPr/>
              </a:pPr>
              <a:t>30/10/2013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A10DAC-2CE2-4427-AB30-FFB0EFF3B9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5093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</a:defRPr>
            </a:lvl1pPr>
          </a:lstStyle>
          <a:p>
            <a:pPr>
              <a:defRPr/>
            </a:pPr>
            <a:fld id="{90337060-9A99-4257-9726-51E2E9C59C6E}" type="datetime1">
              <a:rPr lang="en-US"/>
              <a:pPr>
                <a:defRPr/>
              </a:pPr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0" charset="0"/>
              </a:defRPr>
            </a:lvl1pPr>
          </a:lstStyle>
          <a:p>
            <a:pPr>
              <a:defRPr/>
            </a:pPr>
            <a:fld id="{BF9C5CAE-DC06-4D2C-90D5-345198F412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3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C5CAE-DC06-4D2C-90D5-345198F412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6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C5CAE-DC06-4D2C-90D5-345198F412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2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rgbClr val="FF0000"/>
                </a:solidFill>
              </a:rPr>
              <a:t>ANIMAR!!!!!!!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ABA827A9-4171-4482-BB1C-5ED17FB1B4DB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6488-95D5-4CB2-BCD1-D35710BD68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EDF0-67FB-40BE-A224-0F1EAB3A0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690A-4853-42DE-9BA7-AF18BA87B7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C226-1B9A-4F7D-B9F6-1446823513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5ED6-9F87-4B89-8AB8-E873D79B8C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D322-6BF4-4CE4-A534-D5840052A2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AD81-68D2-4DBA-BB4C-E713B2C1B3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 userDrawn="1"/>
        </p:nvSpPr>
        <p:spPr>
          <a:xfrm>
            <a:off x="304800" y="457200"/>
            <a:ext cx="8534400" cy="5791200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Alternate Process 7"/>
          <p:cNvSpPr/>
          <p:nvPr userDrawn="1"/>
        </p:nvSpPr>
        <p:spPr>
          <a:xfrm rot="5400000">
            <a:off x="4109849" y="-3652646"/>
            <a:ext cx="924301" cy="8534400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9" name="Flowchart: Alternate Process 8"/>
          <p:cNvSpPr/>
          <p:nvPr userDrawn="1"/>
        </p:nvSpPr>
        <p:spPr>
          <a:xfrm rot="5400000">
            <a:off x="4297385" y="2103413"/>
            <a:ext cx="549227" cy="8534401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64779D35-A9E6-47DA-B6EC-704A5DAE456F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5EA84208-7CDA-458D-AD66-77490C2D70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02A434C6-AC44-42D3-9388-DBB2CE3F30DC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DB699B78-63F0-43A6-AE7F-A5DA2EF5A6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0BD0ED05-8513-4D04-9D6F-87E5270CACE4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09EF2649-7BB3-44E3-BAC1-66A3ABFD0A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BEF02F13-B173-4395-9160-879203D6405C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9615862A-357C-4130-9167-6CB13A2CA5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400C9E4B-E33E-473E-B953-C0A7446BB26E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C6B01FAF-E3C1-4F55-82EB-171D4FEE84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DA3B02FB-1371-43A4-997D-99F7ACC633C7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03383909-582C-44CA-8BEF-819DAB94AB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F11A926F-F686-4F75-9FD7-D0F40DFED3E4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C9CF4BF7-3530-4ED1-92A5-4E3E0AB49E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987FF8EB-1A0F-461F-9E83-119A8A174585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043D17E8-97D1-45B5-AB98-DD47437AB0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78A08D68-ED92-42A9-B309-76F485144C67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7685462D-C780-43A1-8F07-FC444420B1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83F635CA-35F2-499D-B65F-1EFE4143A21A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5060D37F-78CB-430B-BB45-593EB5C549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DC2D09D1-A967-418E-B0D7-51DAE1F809A8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96ABB355-8CAB-49DA-9513-F492CC1C53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51554D-B477-422A-9086-F7DEF1993055}" type="datetime1">
              <a:rPr lang="es-CL"/>
              <a:pPr>
                <a:defRPr/>
              </a:pPr>
              <a:t>30-10-2013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31C675-1C0C-45D7-9114-AA1541B8F32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6548-44A7-4CEE-A862-39E5C0E8A2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C4A4-25D1-4902-B49F-DE1FE91B93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</a:defRPr>
            </a:lvl1pPr>
          </a:lstStyle>
          <a:p>
            <a:pPr>
              <a:defRPr/>
            </a:pPr>
            <a:fld id="{DB6AE06D-A9B8-4640-9E04-8AD09AAA212F}" type="datetime1">
              <a:rPr lang="es-CL"/>
              <a:pPr>
                <a:defRPr/>
              </a:pPr>
              <a:t>30-10-2013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3AAB-433A-42F7-B690-E47DC70813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3C53-3231-4AFA-A225-698C768336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file:///\\localhost\Users\CDEB\Pictures\1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file:///\\localhost\Users\CDEB\Desktop\logoMINSAL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103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</a:defRPr>
            </a:lvl1pPr>
          </a:lstStyle>
          <a:p>
            <a:pPr>
              <a:defRPr/>
            </a:pPr>
            <a:fld id="{5675CD0E-425B-4199-B55E-68224AA857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104" r:id="rId3"/>
    <p:sldLayoutId id="2147484096" r:id="rId4"/>
    <p:sldLayoutId id="2147484105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1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ctrTitle"/>
          </p:nvPr>
        </p:nvSpPr>
        <p:spPr bwMode="auto">
          <a:xfrm>
            <a:off x="1763688" y="2259037"/>
            <a:ext cx="6267483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b="1" dirty="0" smtClean="0">
                <a:ea typeface="ヒラギノ角ゴ Pro W3" pitchFamily="-60" charset="-128"/>
              </a:rPr>
              <a:t>COORDINADOR SIRH</a:t>
            </a:r>
            <a:endParaRPr lang="es-CL" b="1" dirty="0" smtClean="0">
              <a:ea typeface="ヒラギノ角ゴ Pro W3" pitchFamily="-60" charset="-128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94045" y="5041949"/>
            <a:ext cx="5148333" cy="13080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b="1" dirty="0" smtClean="0">
                <a:latin typeface="+mn-lt"/>
                <a:ea typeface="ヒラギノ角ゴ Pro W3" charset="-128"/>
                <a:cs typeface="ヒラギノ角ゴ Pro W3" charset="-128"/>
              </a:rPr>
              <a:t>Servicio de Salud Viña del Mar – </a:t>
            </a:r>
            <a:r>
              <a:rPr lang="es-ES_tradnl" b="1" dirty="0" err="1" smtClean="0">
                <a:latin typeface="+mn-lt"/>
                <a:ea typeface="ヒラギノ角ゴ Pro W3" charset="-128"/>
                <a:cs typeface="ヒラギノ角ゴ Pro W3" charset="-128"/>
              </a:rPr>
              <a:t>Quillota</a:t>
            </a:r>
            <a:endParaRPr lang="es-ES_tradnl" b="1" dirty="0" smtClean="0">
              <a:latin typeface="+mn-lt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Subdirección</a:t>
            </a:r>
            <a:r>
              <a:rPr kumimoji="0" lang="es-ES_tradnl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</a:rPr>
              <a:t> de </a:t>
            </a:r>
            <a:r>
              <a:rPr lang="es-ES_tradnl" b="1" dirty="0">
                <a:latin typeface="+mn-lt"/>
                <a:ea typeface="ヒラギノ角ゴ Pro W3" charset="-128"/>
                <a:cs typeface="ヒラギノ角ゴ Pro W3" charset="-128"/>
              </a:rPr>
              <a:t>R</a:t>
            </a:r>
            <a:r>
              <a:rPr lang="es-ES_tradnl" b="1" dirty="0" smtClean="0">
                <a:latin typeface="+mn-lt"/>
                <a:ea typeface="ヒラギノ角ゴ Pro W3" charset="-128"/>
                <a:cs typeface="ヒラギノ角ゴ Pro W3" charset="-128"/>
              </a:rPr>
              <a:t>ecursos Humanos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b="1" dirty="0" smtClean="0">
                <a:latin typeface="+mn-lt"/>
                <a:ea typeface="ヒラギノ角ゴ Pro W3" charset="-128"/>
                <a:cs typeface="ヒラギノ角ゴ Pro W3" charset="-128"/>
              </a:rPr>
              <a:t>Control de Gestión de Recursos Humanos-SIRH</a:t>
            </a:r>
            <a:endParaRPr kumimoji="0" lang="es-ES_tradnl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9852" y="296652"/>
            <a:ext cx="5218348" cy="2232248"/>
          </a:xfrm>
        </p:spPr>
        <p:txBody>
          <a:bodyPr/>
          <a:lstStyle/>
          <a:p>
            <a:r>
              <a:rPr lang="es-CL" dirty="0" smtClean="0"/>
              <a:t>SIRH EN SERVICIO DE SALUD VIÑA DEL MAR QUILLOTA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3888" y="3429000"/>
            <a:ext cx="5032648" cy="1752600"/>
          </a:xfrm>
        </p:spPr>
        <p:txBody>
          <a:bodyPr/>
          <a:lstStyle/>
          <a:p>
            <a:r>
              <a:rPr lang="es-CL" dirty="0" smtClean="0"/>
              <a:t>Quienes son hoy día los usuarios del SIRH??</a:t>
            </a:r>
            <a:endParaRPr lang="es-CL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638939" y="4797152"/>
            <a:ext cx="5032648" cy="1095536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 smtClean="0"/>
              <a:t>12 establecimientos incluida la dirección del servicio.</a:t>
            </a:r>
            <a:endParaRPr lang="es-CL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2" y="1477879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39952" y="333400"/>
            <a:ext cx="4352528" cy="5522168"/>
          </a:xfrm>
        </p:spPr>
        <p:txBody>
          <a:bodyPr/>
          <a:lstStyle/>
          <a:p>
            <a:pPr algn="l"/>
            <a:r>
              <a:rPr lang="es-CL" sz="1800" dirty="0" smtClean="0"/>
              <a:t>UNIDADES EN TODA LA RED: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Personal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Remuneraciones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Bienestar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err="1" smtClean="0"/>
              <a:t>Upr</a:t>
            </a:r>
            <a:endParaRPr lang="es-CL" sz="1800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Salud de los funcionarios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Capacitación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Formación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Reclutamiento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Finanzas y/o contabilidad de todos los establecimientos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Auditoría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EPH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Módulo Dental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Recaudación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Subdirección de Recursos Humanos Red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s-CL" sz="1800" dirty="0" smtClean="0"/>
              <a:t>Subdirectores Administrativos HMC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s-CL" sz="1800" dirty="0" smtClean="0"/>
          </a:p>
          <a:p>
            <a:pPr algn="l"/>
            <a:endParaRPr lang="es-CL" sz="1800" dirty="0" smtClean="0"/>
          </a:p>
          <a:p>
            <a:pPr algn="l"/>
            <a:endParaRPr lang="es-CL" sz="1800" dirty="0" smtClean="0"/>
          </a:p>
          <a:p>
            <a:pPr algn="l"/>
            <a:endParaRPr lang="es-CL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3" y="728700"/>
            <a:ext cx="3021978" cy="24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5272" y="116633"/>
            <a:ext cx="6686988" cy="1260140"/>
          </a:xfrm>
        </p:spPr>
        <p:txBody>
          <a:bodyPr/>
          <a:lstStyle/>
          <a:p>
            <a:pPr algn="ctr"/>
            <a:r>
              <a:rPr lang="es-CL" sz="3200" b="1" dirty="0" smtClean="0">
                <a:solidFill>
                  <a:schemeClr val="bg1"/>
                </a:solidFill>
                <a:latin typeface="+mn-lt"/>
              </a:rPr>
              <a:t>IMPORTANCIA DE LA GESTIÓN DE INFORMACIÓN</a:t>
            </a:r>
            <a:endParaRPr lang="es-CL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5272" y="1664803"/>
            <a:ext cx="6400800" cy="3564397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  <a:latin typeface="+mn-lt"/>
              </a:rPr>
              <a:t>Planificación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Conocimiento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  <a:latin typeface="+mn-lt"/>
              </a:rPr>
              <a:t>Interés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Empoderamiento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  <a:latin typeface="+mn-lt"/>
              </a:rPr>
              <a:t>Líder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Control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  <a:latin typeface="+mn-lt"/>
              </a:rPr>
              <a:t>Retroalimentación</a:t>
            </a:r>
          </a:p>
          <a:p>
            <a:pPr algn="just"/>
            <a:endParaRPr lang="es-CL" sz="2400" dirty="0" smtClean="0">
              <a:solidFill>
                <a:schemeClr val="bg2"/>
              </a:solidFill>
              <a:latin typeface="+mn-lt"/>
            </a:endParaRPr>
          </a:p>
          <a:p>
            <a:r>
              <a:rPr lang="es-CL" sz="2400" dirty="0" smtClean="0">
                <a:solidFill>
                  <a:schemeClr val="bg2"/>
                </a:solidFill>
                <a:latin typeface="+mn-lt"/>
              </a:rPr>
              <a:t>Mi Experiencia y vínculo con La Red</a:t>
            </a:r>
          </a:p>
        </p:txBody>
      </p:sp>
    </p:spTree>
    <p:extLst>
      <p:ext uri="{BB962C8B-B14F-4D97-AF65-F5344CB8AC3E}">
        <p14:creationId xmlns:p14="http://schemas.microsoft.com/office/powerpoint/2010/main" val="42618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718" y="548681"/>
            <a:ext cx="6480720" cy="648072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bg2"/>
                </a:solidFill>
              </a:rPr>
              <a:t>Mi Experiencia y vínculo con La Red</a:t>
            </a:r>
          </a:p>
          <a:p>
            <a:endParaRPr lang="es-CL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25272" y="1196753"/>
            <a:ext cx="6400800" cy="47885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dirty="0" smtClean="0">
                <a:solidFill>
                  <a:schemeClr val="bg2"/>
                </a:solidFill>
              </a:rPr>
              <a:t>Se realizó un diagnostico de:</a:t>
            </a:r>
          </a:p>
          <a:p>
            <a:pPr marL="0" indent="0">
              <a:buNone/>
            </a:pPr>
            <a:endParaRPr lang="es-CL" sz="2400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Comportamiento de los funcionarios operativos del sistema.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Conducta de la organización y las políticas.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Proceso y objetivos.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Alineación con el MINSAL.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Entorno, escenario y referentes.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A través de herramientas como CMI, FODA, MOSIG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L" sz="2400" dirty="0" smtClean="0">
                <a:solidFill>
                  <a:schemeClr val="bg2"/>
                </a:solidFill>
              </a:rPr>
              <a:t>OBTENIENDO QUE……………</a:t>
            </a:r>
            <a:endParaRPr lang="es-CL" sz="2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0"/>
            <a:ext cx="2879725" cy="287338"/>
          </a:xfrm>
        </p:spPr>
        <p:txBody>
          <a:bodyPr/>
          <a:lstStyle/>
          <a:p>
            <a:pPr eaLnBrk="1" hangingPunct="1">
              <a:defRPr/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</a:rPr>
              <a:t>ANÁLISIS FODA</a:t>
            </a:r>
            <a:endParaRPr lang="es-ES" sz="1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8489" name="WordArt 9"/>
          <p:cNvSpPr>
            <a:spLocks noChangeArrowheads="1" noChangeShapeType="1" noTextEdit="1"/>
          </p:cNvSpPr>
          <p:nvPr/>
        </p:nvSpPr>
        <p:spPr bwMode="auto">
          <a:xfrm rot="5400000">
            <a:off x="-420687" y="1617576"/>
            <a:ext cx="2438400" cy="228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CL" sz="1600" b="1" i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FORTALEZAS</a:t>
            </a:r>
            <a:endParaRPr lang="es-CL" sz="1600" b="1" i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48496" name="WordArt 16"/>
          <p:cNvSpPr>
            <a:spLocks noChangeArrowheads="1" noChangeShapeType="1" noTextEdit="1"/>
          </p:cNvSpPr>
          <p:nvPr/>
        </p:nvSpPr>
        <p:spPr bwMode="auto">
          <a:xfrm rot="5400000">
            <a:off x="-601662" y="4750879"/>
            <a:ext cx="2781300" cy="209550"/>
          </a:xfrm>
          <a:prstGeom prst="rect">
            <a:avLst/>
          </a:prstGeom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CL" sz="1600" b="1" i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DEBILIDADES</a:t>
            </a:r>
          </a:p>
        </p:txBody>
      </p:sp>
      <p:sp>
        <p:nvSpPr>
          <p:cNvPr id="148497" name="WordArt 17"/>
          <p:cNvSpPr>
            <a:spLocks noChangeArrowheads="1" noChangeShapeType="1" noTextEdit="1"/>
          </p:cNvSpPr>
          <p:nvPr/>
        </p:nvSpPr>
        <p:spPr bwMode="auto">
          <a:xfrm rot="5400000">
            <a:off x="3857626" y="1637197"/>
            <a:ext cx="2343150" cy="238125"/>
          </a:xfrm>
          <a:prstGeom prst="rect">
            <a:avLst/>
          </a:prstGeom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CL" sz="1600" b="1" i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OPORTUNIDADES</a:t>
            </a:r>
          </a:p>
        </p:txBody>
      </p:sp>
      <p:sp>
        <p:nvSpPr>
          <p:cNvPr id="148500" name="WordArt 20"/>
          <p:cNvSpPr>
            <a:spLocks noChangeArrowheads="1" noChangeShapeType="1" noTextEdit="1"/>
          </p:cNvSpPr>
          <p:nvPr/>
        </p:nvSpPr>
        <p:spPr bwMode="auto">
          <a:xfrm rot="5400000">
            <a:off x="3814763" y="4956175"/>
            <a:ext cx="2428875" cy="238125"/>
          </a:xfrm>
          <a:prstGeom prst="rect">
            <a:avLst/>
          </a:prstGeom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s-CL" sz="1600" b="1" i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+mn-lt"/>
              </a:rPr>
              <a:t>AMENAZAS</a:t>
            </a:r>
          </a:p>
        </p:txBody>
      </p:sp>
      <p:sp>
        <p:nvSpPr>
          <p:cNvPr id="15368" name="Rectangle 24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331913" y="647700"/>
            <a:ext cx="3311525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Subdirección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Recursos Humanos  comprometida.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Experiencia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y deseo de perfeccionar el uso del SIRH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Capital 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humano especializado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Apoyo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desde el área de Recursos Humanos.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Equipos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 insumos en toda la red.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Conexión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puntos de Red.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Servidor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 gran soporte</a:t>
            </a:r>
          </a:p>
        </p:txBody>
      </p:sp>
      <p:sp>
        <p:nvSpPr>
          <p:cNvPr id="148511" name="Text Box 31"/>
          <p:cNvSpPr txBox="1">
            <a:spLocks noChangeArrowheads="1"/>
          </p:cNvSpPr>
          <p:nvPr/>
        </p:nvSpPr>
        <p:spPr bwMode="auto">
          <a:xfrm>
            <a:off x="1331913" y="3179763"/>
            <a:ext cx="3384550" cy="3525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Falta </a:t>
            </a:r>
            <a:r>
              <a:rPr lang="es-ES" sz="1400" b="1" dirty="0">
                <a:solidFill>
                  <a:srgbClr val="990033"/>
                </a:solidFill>
                <a:latin typeface="+mn-lt"/>
              </a:rPr>
              <a:t>de Control en los procesos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Falta </a:t>
            </a:r>
            <a:r>
              <a:rPr lang="es-ES" sz="1400" b="1" dirty="0">
                <a:solidFill>
                  <a:srgbClr val="990033"/>
                </a:solidFill>
                <a:latin typeface="+mn-lt"/>
              </a:rPr>
              <a:t>seguridad en los funcionarios que utilizan el sistema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Falta </a:t>
            </a:r>
            <a:r>
              <a:rPr lang="es-ES" sz="1400" b="1" dirty="0">
                <a:solidFill>
                  <a:srgbClr val="990033"/>
                </a:solidFill>
                <a:latin typeface="+mn-lt"/>
              </a:rPr>
              <a:t>conocimiento de leyes vigentes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Alta </a:t>
            </a:r>
            <a:r>
              <a:rPr lang="es-ES" sz="1400" b="1" dirty="0">
                <a:solidFill>
                  <a:srgbClr val="990033"/>
                </a:solidFill>
                <a:latin typeface="+mn-lt"/>
              </a:rPr>
              <a:t>rotación de personal capacitado en la </a:t>
            </a: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materia</a:t>
            </a:r>
            <a:endParaRPr lang="es-ES" sz="1400" b="1" dirty="0">
              <a:solidFill>
                <a:srgbClr val="990033"/>
              </a:solidFill>
              <a:latin typeface="+mn-lt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Trabajo </a:t>
            </a:r>
            <a:r>
              <a:rPr lang="es-ES" sz="1400" b="1" dirty="0">
                <a:solidFill>
                  <a:srgbClr val="990033"/>
                </a:solidFill>
                <a:latin typeface="+mn-lt"/>
              </a:rPr>
              <a:t>mecanizado.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Ausencia </a:t>
            </a:r>
            <a:r>
              <a:rPr lang="es-ES" sz="1400" b="1" dirty="0">
                <a:solidFill>
                  <a:srgbClr val="990033"/>
                </a:solidFill>
                <a:latin typeface="+mn-lt"/>
              </a:rPr>
              <a:t>de incentivos monetarios a los jefes de personal y encargados del SIRH. (personas con alta carga de responsabilidad y son remunerados de la misma forma que cualquier otro administrativo).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s-ES" sz="1400" b="1" dirty="0" smtClean="0">
                <a:solidFill>
                  <a:srgbClr val="990033"/>
                </a:solidFill>
                <a:latin typeface="+mn-lt"/>
              </a:rPr>
              <a:t>No </a:t>
            </a:r>
            <a:r>
              <a:rPr lang="es-ES" sz="1400" b="1" dirty="0">
                <a:solidFill>
                  <a:srgbClr val="990033"/>
                </a:solidFill>
                <a:latin typeface="+mn-lt"/>
              </a:rPr>
              <a:t>se gestiona el talento, se necesita transferir las competencias a personal nuevo.</a:t>
            </a:r>
          </a:p>
        </p:txBody>
      </p:sp>
      <p:sp>
        <p:nvSpPr>
          <p:cNvPr id="148512" name="Text Box 32"/>
          <p:cNvSpPr txBox="1">
            <a:spLocks noChangeArrowheads="1"/>
          </p:cNvSpPr>
          <p:nvPr/>
        </p:nvSpPr>
        <p:spPr bwMode="auto">
          <a:xfrm>
            <a:off x="5437188" y="549275"/>
            <a:ext cx="3311525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just" eaLnBrk="1" hangingPunct="1">
              <a:defRPr sz="1400" b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+mn-lt"/>
              </a:rPr>
              <a:t>Apoyo </a:t>
            </a:r>
            <a:r>
              <a:rPr lang="es-ES" dirty="0">
                <a:latin typeface="+mn-lt"/>
              </a:rPr>
              <a:t>MINSAL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+mn-lt"/>
              </a:rPr>
              <a:t>Apoyo </a:t>
            </a:r>
            <a:r>
              <a:rPr lang="es-ES" dirty="0">
                <a:latin typeface="+mn-lt"/>
              </a:rPr>
              <a:t>INDRA con horas de capacitación y poder preparar al Personal para garantizar el trabajo con eficiencia y eficacia, logrando tener  fortalecido el sistema de información de los recursos humanos del Servicio de Salud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+mn-lt"/>
              </a:rPr>
              <a:t>Nuevo </a:t>
            </a:r>
            <a:r>
              <a:rPr lang="es-ES" dirty="0">
                <a:latin typeface="+mn-lt"/>
              </a:rPr>
              <a:t>modelo de gestión de Hospitales </a:t>
            </a:r>
            <a:r>
              <a:rPr lang="es-ES" dirty="0" err="1">
                <a:latin typeface="+mn-lt"/>
              </a:rPr>
              <a:t>Autogestionados</a:t>
            </a:r>
            <a:r>
              <a:rPr lang="es-ES" dirty="0">
                <a:latin typeface="+mn-lt"/>
              </a:rPr>
              <a:t> en Red.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latin typeface="+mn-lt"/>
              </a:rPr>
              <a:t>Nueva </a:t>
            </a:r>
            <a:r>
              <a:rPr lang="es-ES" dirty="0">
                <a:latin typeface="+mn-lt"/>
              </a:rPr>
              <a:t>Licitación, permitirá actualización de equipos.</a:t>
            </a:r>
          </a:p>
        </p:txBody>
      </p:sp>
      <p:sp>
        <p:nvSpPr>
          <p:cNvPr id="148514" name="Text Box 34"/>
          <p:cNvSpPr txBox="1">
            <a:spLocks noChangeArrowheads="1"/>
          </p:cNvSpPr>
          <p:nvPr/>
        </p:nvSpPr>
        <p:spPr bwMode="auto">
          <a:xfrm>
            <a:off x="5435600" y="3644900"/>
            <a:ext cx="3313113" cy="2952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defPPr>
              <a:defRPr lang="en-US"/>
            </a:defPPr>
            <a:lvl1pPr eaLnBrk="1" hangingPunct="1">
              <a:defRPr sz="1200" b="1">
                <a:solidFill>
                  <a:srgbClr val="990033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+mn-lt"/>
              </a:rPr>
              <a:t>Cambios </a:t>
            </a:r>
            <a:r>
              <a:rPr lang="es-ES" sz="1400" dirty="0">
                <a:latin typeface="+mn-lt"/>
              </a:rPr>
              <a:t>constantes en las leyes.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+mn-lt"/>
              </a:rPr>
              <a:t>SIRH </a:t>
            </a:r>
            <a:r>
              <a:rPr lang="es-ES" sz="1400" dirty="0">
                <a:latin typeface="+mn-lt"/>
              </a:rPr>
              <a:t>evolutivo.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latin typeface="+mn-lt"/>
              </a:rPr>
              <a:t>Generar </a:t>
            </a:r>
            <a:r>
              <a:rPr lang="es-ES" sz="1400" dirty="0">
                <a:latin typeface="+mn-lt"/>
              </a:rPr>
              <a:t>mecanismos para fomentar la capacitación permanente y enfrentar exitosamente los constantes cambios </a:t>
            </a:r>
          </a:p>
        </p:txBody>
      </p:sp>
    </p:spTree>
    <p:extLst>
      <p:ext uri="{BB962C8B-B14F-4D97-AF65-F5344CB8AC3E}">
        <p14:creationId xmlns:p14="http://schemas.microsoft.com/office/powerpoint/2010/main" val="8528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9" grpId="0"/>
      <p:bldP spid="148496" grpId="0"/>
      <p:bldP spid="148497" grpId="0" animBg="1"/>
      <p:bldP spid="148500" grpId="0" animBg="1"/>
      <p:bldP spid="148510" grpId="0" animBg="1"/>
      <p:bldP spid="148511" grpId="0" animBg="1"/>
      <p:bldP spid="148512" grpId="0" animBg="1"/>
      <p:bldP spid="1485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525713"/>
            <a:ext cx="5554960" cy="11430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+mn-lt"/>
              </a:rPr>
              <a:t>Con la finalidad de….</a:t>
            </a:r>
            <a:endParaRPr lang="es-C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06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 idx="4294967295"/>
          </p:nvPr>
        </p:nvSpPr>
        <p:spPr>
          <a:xfrm>
            <a:off x="457200" y="158750"/>
            <a:ext cx="8229600" cy="566738"/>
          </a:xfrm>
        </p:spPr>
        <p:txBody>
          <a:bodyPr anchor="ctr"/>
          <a:lstStyle/>
          <a:p>
            <a:pPr eaLnBrk="1" hangingPunct="1">
              <a:defRPr/>
            </a:pPr>
            <a:r>
              <a:rPr lang="es-MX" sz="32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VISION DE </a:t>
            </a:r>
            <a:r>
              <a:rPr lang="es-MX" sz="32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EJES para </a:t>
            </a:r>
            <a:r>
              <a:rPr lang="es-MX" sz="3200" dirty="0" smtClean="0">
                <a:solidFill>
                  <a:srgbClr val="000099"/>
                </a:solidFill>
                <a:latin typeface="Calibri" panose="020F0502020204030204" pitchFamily="34" charset="0"/>
              </a:rPr>
              <a:t>escenarios de cambio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2858" y="5418150"/>
            <a:ext cx="559770" cy="923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7771" y="3929066"/>
            <a:ext cx="6527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77771" y="2457444"/>
            <a:ext cx="625491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G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7770" y="1128698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</a:t>
            </a:r>
          </a:p>
        </p:txBody>
      </p:sp>
      <p:sp>
        <p:nvSpPr>
          <p:cNvPr id="18" name="17 Rectángulo redondeado"/>
          <p:cNvSpPr>
            <a:spLocks noChangeArrowheads="1"/>
          </p:cNvSpPr>
          <p:nvPr/>
        </p:nvSpPr>
        <p:spPr bwMode="auto">
          <a:xfrm>
            <a:off x="7202488" y="5661025"/>
            <a:ext cx="1789112" cy="9366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400" b="1" dirty="0">
                <a:latin typeface="Calibri" pitchFamily="34" charset="0"/>
                <a:cs typeface="Arial" charset="0"/>
              </a:rPr>
              <a:t>Aprender de los errores, funcionarios contextualizados</a:t>
            </a:r>
          </a:p>
        </p:txBody>
      </p:sp>
      <p:sp>
        <p:nvSpPr>
          <p:cNvPr id="19" name="18 Flecha izquierda y derecha"/>
          <p:cNvSpPr/>
          <p:nvPr/>
        </p:nvSpPr>
        <p:spPr>
          <a:xfrm>
            <a:off x="2662238" y="5229225"/>
            <a:ext cx="4500562" cy="1428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>
                <a:solidFill>
                  <a:srgbClr val="FFFFFF"/>
                </a:solidFill>
                <a:latin typeface="Calibri" pitchFamily="34" charset="0"/>
                <a:cs typeface="Arial" charset="0"/>
              </a:rPr>
              <a:t>Cambio en el sistema de creencias</a:t>
            </a:r>
          </a:p>
          <a:p>
            <a:pPr algn="ctr">
              <a:defRPr/>
            </a:pPr>
            <a:r>
              <a:rPr lang="es-MX">
                <a:solidFill>
                  <a:srgbClr val="FFFFFF"/>
                </a:solidFill>
                <a:latin typeface="Calibri" pitchFamily="34" charset="0"/>
                <a:cs typeface="Arial" charset="0"/>
              </a:rPr>
              <a:t>Seguridad-confianza</a:t>
            </a:r>
          </a:p>
        </p:txBody>
      </p:sp>
      <p:sp>
        <p:nvSpPr>
          <p:cNvPr id="26" name="25 Rectángulo redondeado"/>
          <p:cNvSpPr>
            <a:spLocks noChangeArrowheads="1"/>
          </p:cNvSpPr>
          <p:nvPr/>
        </p:nvSpPr>
        <p:spPr bwMode="auto">
          <a:xfrm>
            <a:off x="7262813" y="3644900"/>
            <a:ext cx="1728787" cy="1655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Trabajar a través de equipos integrados, en áreas comunes  mediante el compromiso</a:t>
            </a:r>
            <a:endParaRPr lang="es-MX" sz="1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Flecha izquierda y derecha"/>
          <p:cNvSpPr/>
          <p:nvPr/>
        </p:nvSpPr>
        <p:spPr>
          <a:xfrm>
            <a:off x="2627313" y="3789363"/>
            <a:ext cx="4500562" cy="1357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Cambio en la estructura organizacional</a:t>
            </a:r>
          </a:p>
          <a:p>
            <a:pPr algn="ctr">
              <a:defRPr/>
            </a:pPr>
            <a:r>
              <a:rPr lang="es-MX" sz="1600">
                <a:solidFill>
                  <a:srgbClr val="FFFFFF"/>
                </a:solidFill>
                <a:latin typeface="Calibri" pitchFamily="34" charset="0"/>
                <a:cs typeface="Arial" charset="0"/>
              </a:rPr>
              <a:t>Solidaridad-compromiso</a:t>
            </a:r>
          </a:p>
        </p:txBody>
      </p:sp>
      <p:sp>
        <p:nvSpPr>
          <p:cNvPr id="38" name="37 Rectángulo redondeado"/>
          <p:cNvSpPr>
            <a:spLocks noChangeArrowheads="1"/>
          </p:cNvSpPr>
          <p:nvPr/>
        </p:nvSpPr>
        <p:spPr bwMode="auto">
          <a:xfrm>
            <a:off x="7361238" y="2362200"/>
            <a:ext cx="1477962" cy="100012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Mirada en el efecto (buscar soluciones)</a:t>
            </a:r>
          </a:p>
        </p:txBody>
      </p:sp>
      <p:sp>
        <p:nvSpPr>
          <p:cNvPr id="39" name="38 Flecha izquierda y derecha"/>
          <p:cNvSpPr/>
          <p:nvPr/>
        </p:nvSpPr>
        <p:spPr>
          <a:xfrm>
            <a:off x="2743200" y="2219325"/>
            <a:ext cx="4357688" cy="12858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Cambio en el modelo de Gestión</a:t>
            </a:r>
          </a:p>
          <a:p>
            <a:pPr algn="ctr">
              <a:defRPr/>
            </a:pPr>
            <a:r>
              <a:rPr lang="es-MX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Claridad-transparencia</a:t>
            </a:r>
          </a:p>
        </p:txBody>
      </p:sp>
      <p:sp>
        <p:nvSpPr>
          <p:cNvPr id="48" name="47 Rectángulo redondeado"/>
          <p:cNvSpPr>
            <a:spLocks noChangeArrowheads="1"/>
          </p:cNvSpPr>
          <p:nvPr/>
        </p:nvSpPr>
        <p:spPr bwMode="auto">
          <a:xfrm>
            <a:off x="7502525" y="914400"/>
            <a:ext cx="1260475" cy="114300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Oficinas Proactivas</a:t>
            </a:r>
          </a:p>
        </p:txBody>
      </p:sp>
      <p:sp>
        <p:nvSpPr>
          <p:cNvPr id="49" name="48 Flecha izquierda y derecha"/>
          <p:cNvSpPr>
            <a:spLocks noChangeArrowheads="1"/>
          </p:cNvSpPr>
          <p:nvPr/>
        </p:nvSpPr>
        <p:spPr bwMode="auto">
          <a:xfrm>
            <a:off x="2627313" y="914400"/>
            <a:ext cx="4714875" cy="1066800"/>
          </a:xfrm>
          <a:prstGeom prst="leftRightArrow">
            <a:avLst>
              <a:gd name="adj1" fmla="val 62574"/>
              <a:gd name="adj2" fmla="val 67113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sz="1600">
                <a:solidFill>
                  <a:srgbClr val="FFFFFF"/>
                </a:solidFill>
                <a:latin typeface="Calibri" panose="020F0502020204030204" pitchFamily="34" charset="0"/>
              </a:rPr>
              <a:t>Cambio en el sistema de producción</a:t>
            </a:r>
          </a:p>
          <a:p>
            <a:pPr algn="ctr" eaLnBrk="1" hangingPunct="1"/>
            <a:r>
              <a:rPr lang="es-MX" sz="1600">
                <a:solidFill>
                  <a:srgbClr val="FFFFFF"/>
                </a:solidFill>
                <a:latin typeface="Calibri" panose="020F0502020204030204" pitchFamily="34" charset="0"/>
              </a:rPr>
              <a:t>Eficacia + Eficiencia = Efectividad</a:t>
            </a:r>
          </a:p>
        </p:txBody>
      </p:sp>
      <p:sp>
        <p:nvSpPr>
          <p:cNvPr id="2" name="17 Rectángulo redondeado"/>
          <p:cNvSpPr>
            <a:spLocks noChangeArrowheads="1"/>
          </p:cNvSpPr>
          <p:nvPr/>
        </p:nvSpPr>
        <p:spPr bwMode="auto">
          <a:xfrm>
            <a:off x="933450" y="5522913"/>
            <a:ext cx="1657350" cy="10747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400" b="1">
                <a:latin typeface="Calibri" pitchFamily="34" charset="0"/>
                <a:cs typeface="Arial" charset="0"/>
              </a:rPr>
              <a:t>Temor a equivocarse, funcionarios especializados</a:t>
            </a:r>
          </a:p>
        </p:txBody>
      </p:sp>
      <p:sp>
        <p:nvSpPr>
          <p:cNvPr id="3" name="17 Rectángulo redondeado"/>
          <p:cNvSpPr>
            <a:spLocks noChangeArrowheads="1"/>
          </p:cNvSpPr>
          <p:nvPr/>
        </p:nvSpPr>
        <p:spPr bwMode="auto">
          <a:xfrm>
            <a:off x="1042988" y="3644900"/>
            <a:ext cx="1512887" cy="1584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 existe integración organizada entre las unidades de trabajo</a:t>
            </a:r>
            <a:endParaRPr lang="es-MX" sz="14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17 Rectángulo redondeado"/>
          <p:cNvSpPr>
            <a:spLocks noChangeArrowheads="1"/>
          </p:cNvSpPr>
          <p:nvPr/>
        </p:nvSpPr>
        <p:spPr bwMode="auto">
          <a:xfrm>
            <a:off x="1042988" y="2209800"/>
            <a:ext cx="1657350" cy="1290638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Mirada en la causa (no se fija en los errores, solo buscan culpables)</a:t>
            </a:r>
          </a:p>
        </p:txBody>
      </p:sp>
      <p:sp>
        <p:nvSpPr>
          <p:cNvPr id="9" name="17 Rectángulo redondeado"/>
          <p:cNvSpPr>
            <a:spLocks noChangeArrowheads="1"/>
          </p:cNvSpPr>
          <p:nvPr/>
        </p:nvSpPr>
        <p:spPr bwMode="auto">
          <a:xfrm>
            <a:off x="1116013" y="1143000"/>
            <a:ext cx="1285875" cy="71437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MX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Oficinas Reactivas</a:t>
            </a:r>
          </a:p>
        </p:txBody>
      </p:sp>
    </p:spTree>
    <p:extLst>
      <p:ext uri="{BB962C8B-B14F-4D97-AF65-F5344CB8AC3E}">
        <p14:creationId xmlns:p14="http://schemas.microsoft.com/office/powerpoint/2010/main" val="2725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6" grpId="0" animBg="1"/>
      <p:bldP spid="32" grpId="0" animBg="1"/>
      <p:bldP spid="38" grpId="0" animBg="1"/>
      <p:bldP spid="39" grpId="0" animBg="1"/>
      <p:bldP spid="48" grpId="0" animBg="1"/>
      <p:bldP spid="49" grpId="0" animBg="1"/>
      <p:bldP spid="2" grpId="0" animBg="1"/>
      <p:bldP spid="3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+mn-lt"/>
              </a:rPr>
              <a:t>Y EN LOS PROCESOS……..</a:t>
            </a:r>
            <a:endParaRPr lang="es-C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2"/>
          <p:cNvSpPr/>
          <p:nvPr/>
        </p:nvSpPr>
        <p:spPr>
          <a:xfrm>
            <a:off x="428596" y="1142984"/>
            <a:ext cx="8215370" cy="478634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endParaRPr lang="es-ES" sz="2200" dirty="0" smtClean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006584" y="260648"/>
            <a:ext cx="7162800" cy="8286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Problemas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detectados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Controles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actuales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95535739"/>
              </p:ext>
            </p:extLst>
          </p:nvPr>
        </p:nvGraphicFramePr>
        <p:xfrm>
          <a:off x="1214414" y="1357298"/>
          <a:ext cx="685804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5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2"/>
          <p:cNvSpPr/>
          <p:nvPr/>
        </p:nvSpPr>
        <p:spPr>
          <a:xfrm>
            <a:off x="428596" y="1142984"/>
            <a:ext cx="8215370" cy="478634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endParaRPr lang="es-ES" sz="2200" dirty="0" smtClean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990600" y="224644"/>
            <a:ext cx="7162800" cy="8469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Problemas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detectados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Controles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actuales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357290" y="1285860"/>
          <a:ext cx="657229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5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757" y="1844824"/>
            <a:ext cx="7772400" cy="1470025"/>
          </a:xfrm>
        </p:spPr>
        <p:txBody>
          <a:bodyPr/>
          <a:lstStyle/>
          <a:p>
            <a:r>
              <a:rPr lang="es-CL" dirty="0" smtClean="0"/>
              <a:t>QUE SE ESPERA DEL COORDINADOR SIRH?</a:t>
            </a:r>
            <a:endParaRPr lang="es-CL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12160" y="3734653"/>
            <a:ext cx="2124236" cy="148618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s-CL" sz="9600" b="1" dirty="0" smtClean="0">
                <a:solidFill>
                  <a:srgbClr val="FF0000"/>
                </a:solidFill>
              </a:rPr>
              <a:t>?</a:t>
            </a:r>
            <a:r>
              <a:rPr lang="es-CL" sz="9600" b="1" dirty="0" smtClean="0">
                <a:solidFill>
                  <a:srgbClr val="FFFF00"/>
                </a:solidFill>
              </a:rPr>
              <a:t>?</a:t>
            </a:r>
            <a:r>
              <a:rPr lang="es-CL" sz="9600" b="1" dirty="0" smtClean="0"/>
              <a:t>?</a:t>
            </a:r>
            <a:endParaRPr lang="es-CL" sz="9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3437176"/>
            <a:ext cx="2511723" cy="26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2"/>
          <p:cNvSpPr/>
          <p:nvPr/>
        </p:nvSpPr>
        <p:spPr>
          <a:xfrm>
            <a:off x="428596" y="1142984"/>
            <a:ext cx="8215370" cy="478634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endParaRPr lang="es-ES" sz="2200" dirty="0" smtClean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990600" y="260648"/>
            <a:ext cx="7162800" cy="8108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Problemas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detectados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Controles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actuales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31281918"/>
              </p:ext>
            </p:extLst>
          </p:nvPr>
        </p:nvGraphicFramePr>
        <p:xfrm>
          <a:off x="1357290" y="1285860"/>
          <a:ext cx="650085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2"/>
          <p:cNvSpPr/>
          <p:nvPr/>
        </p:nvSpPr>
        <p:spPr>
          <a:xfrm>
            <a:off x="428596" y="1142984"/>
            <a:ext cx="8215370" cy="478634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endParaRPr lang="es-ES" sz="2200" dirty="0" smtClean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990600" y="224644"/>
            <a:ext cx="7162800" cy="84690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Problemas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detectados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y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Controles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Verdana" pitchFamily="34" charset="0"/>
                <a:ea typeface="+mj-ea"/>
                <a:cs typeface="Arial" pitchFamily="34" charset="0"/>
              </a:rPr>
              <a:t>actuales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Verdana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96431803"/>
              </p:ext>
            </p:extLst>
          </p:nvPr>
        </p:nvGraphicFramePr>
        <p:xfrm>
          <a:off x="1428728" y="1357298"/>
          <a:ext cx="635798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6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  <a:latin typeface="+mj-lt"/>
              </a:rPr>
              <a:t>RESULTANDO………….</a:t>
            </a:r>
            <a:endParaRPr lang="es-C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95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2" name="11 Grupo"/>
          <p:cNvGrpSpPr/>
          <p:nvPr/>
        </p:nvGrpSpPr>
        <p:grpSpPr>
          <a:xfrm>
            <a:off x="1944359" y="176199"/>
            <a:ext cx="1957717" cy="1323975"/>
            <a:chOff x="2159" y="-1425"/>
            <a:chExt cx="1300749" cy="594278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1" name="12 Rectángulo redondeado"/>
            <p:cNvSpPr/>
            <p:nvPr/>
          </p:nvSpPr>
          <p:spPr>
            <a:xfrm>
              <a:off x="2159" y="-1425"/>
              <a:ext cx="1300749" cy="59427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Satisfacer</a:t>
              </a:r>
              <a:r>
                <a:rPr lang="es-CL" sz="1400" b="1" baseline="0" dirty="0"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 las necesidades y demandas de salud de forma integral</a:t>
              </a:r>
              <a:endParaRPr lang="es-CL" sz="1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2" name="13 Rectángulo"/>
            <p:cNvSpPr/>
            <p:nvPr/>
          </p:nvSpPr>
          <p:spPr>
            <a:xfrm>
              <a:off x="17830" y="15676"/>
              <a:ext cx="1269406" cy="560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200"/>
            </a:p>
          </p:txBody>
        </p:sp>
      </p:grpSp>
      <p:cxnSp>
        <p:nvCxnSpPr>
          <p:cNvPr id="53" name="39 Conector recto de flecha"/>
          <p:cNvCxnSpPr/>
          <p:nvPr/>
        </p:nvCxnSpPr>
        <p:spPr bwMode="auto">
          <a:xfrm rot="10800000">
            <a:off x="3902076" y="857232"/>
            <a:ext cx="812800" cy="1588"/>
          </a:xfrm>
          <a:prstGeom prst="straightConnector1">
            <a:avLst/>
          </a:prstGeom>
          <a:ln w="47625">
            <a:solidFill>
              <a:schemeClr val="accent6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40 Conector recto de flecha"/>
          <p:cNvCxnSpPr/>
          <p:nvPr/>
        </p:nvCxnSpPr>
        <p:spPr bwMode="auto">
          <a:xfrm rot="10800000">
            <a:off x="6429388" y="857232"/>
            <a:ext cx="647700" cy="1588"/>
          </a:xfrm>
          <a:prstGeom prst="straightConnector1">
            <a:avLst/>
          </a:prstGeom>
          <a:ln w="47625">
            <a:solidFill>
              <a:schemeClr val="accent6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5" name="8 Grupo"/>
          <p:cNvGrpSpPr/>
          <p:nvPr/>
        </p:nvGrpSpPr>
        <p:grpSpPr>
          <a:xfrm>
            <a:off x="6954208" y="190477"/>
            <a:ext cx="2088216" cy="1323975"/>
            <a:chOff x="6326700" y="46200"/>
            <a:chExt cx="1300855" cy="594278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9" name="9 Rectángulo redondeado"/>
            <p:cNvSpPr/>
            <p:nvPr/>
          </p:nvSpPr>
          <p:spPr>
            <a:xfrm>
              <a:off x="6326700" y="46200"/>
              <a:ext cx="1300855" cy="594278"/>
            </a:xfrm>
            <a:prstGeom prst="roundRect">
              <a:avLst>
                <a:gd name="adj" fmla="val 10000"/>
              </a:avLst>
            </a:prstGeom>
            <a:gradFill flip="none" rotWithShape="1">
              <a:lin ang="16200000" scaled="1"/>
              <a:tileRect/>
            </a:gra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Garantizar transparencia, probidad y uso adecuado de recursos</a:t>
              </a:r>
            </a:p>
          </p:txBody>
        </p:sp>
        <p:sp>
          <p:nvSpPr>
            <p:cNvPr id="60" name="10 Rectángulo"/>
            <p:cNvSpPr/>
            <p:nvPr/>
          </p:nvSpPr>
          <p:spPr>
            <a:xfrm>
              <a:off x="6341944" y="63301"/>
              <a:ext cx="1270367" cy="560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grpSp>
        <p:nvGrpSpPr>
          <p:cNvPr id="56" name="5 Grupo"/>
          <p:cNvGrpSpPr/>
          <p:nvPr/>
        </p:nvGrpSpPr>
        <p:grpSpPr>
          <a:xfrm>
            <a:off x="4286248" y="214290"/>
            <a:ext cx="2096374" cy="1323975"/>
            <a:chOff x="3203981" y="17625"/>
            <a:chExt cx="1305937" cy="594278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6 Rectángulo redondeado"/>
            <p:cNvSpPr/>
            <p:nvPr/>
          </p:nvSpPr>
          <p:spPr>
            <a:xfrm>
              <a:off x="3203981" y="17625"/>
              <a:ext cx="1305937" cy="59427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Otorgar un servicio de alta calidad técnica</a:t>
              </a:r>
            </a:p>
          </p:txBody>
        </p:sp>
        <p:sp>
          <p:nvSpPr>
            <p:cNvPr id="58" name="7 Rectángulo"/>
            <p:cNvSpPr/>
            <p:nvPr/>
          </p:nvSpPr>
          <p:spPr>
            <a:xfrm>
              <a:off x="3219225" y="34726"/>
              <a:ext cx="1275448" cy="560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1400" b="1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cxnSp>
        <p:nvCxnSpPr>
          <p:cNvPr id="88" name="55 Conector recto de flecha"/>
          <p:cNvCxnSpPr>
            <a:cxnSpLocks noChangeShapeType="1"/>
          </p:cNvCxnSpPr>
          <p:nvPr/>
        </p:nvCxnSpPr>
        <p:spPr bwMode="auto">
          <a:xfrm rot="5400000" flipH="1" flipV="1">
            <a:off x="2366950" y="1981198"/>
            <a:ext cx="981075" cy="0"/>
          </a:xfrm>
          <a:prstGeom prst="straightConnector1">
            <a:avLst/>
          </a:prstGeom>
          <a:noFill/>
          <a:ln w="41275" algn="ctr">
            <a:solidFill>
              <a:srgbClr val="4F81BD"/>
            </a:solidFill>
            <a:round/>
            <a:headEnd/>
            <a:tailEnd type="arrow" w="med" len="med"/>
          </a:ln>
        </p:spPr>
      </p:cxnSp>
      <p:grpSp>
        <p:nvGrpSpPr>
          <p:cNvPr id="89" name="20 Grupo"/>
          <p:cNvGrpSpPr/>
          <p:nvPr/>
        </p:nvGrpSpPr>
        <p:grpSpPr>
          <a:xfrm>
            <a:off x="1885240" y="1857364"/>
            <a:ext cx="1972380" cy="1323975"/>
            <a:chOff x="-20899" y="0"/>
            <a:chExt cx="1308413" cy="594278"/>
          </a:xfrm>
          <a:solidFill>
            <a:schemeClr val="accent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0" name="21 Rectángulo redondeado"/>
            <p:cNvSpPr/>
            <p:nvPr/>
          </p:nvSpPr>
          <p:spPr>
            <a:xfrm>
              <a:off x="-20899" y="0"/>
              <a:ext cx="1304101" cy="5942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/>
                <a:t>Mejorar la gestión de la red asistencial</a:t>
              </a:r>
            </a:p>
          </p:txBody>
        </p:sp>
        <p:sp>
          <p:nvSpPr>
            <p:cNvPr id="101" name="22 Rectángulo"/>
            <p:cNvSpPr/>
            <p:nvPr/>
          </p:nvSpPr>
          <p:spPr>
            <a:xfrm>
              <a:off x="20409" y="17102"/>
              <a:ext cx="1267105" cy="5600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200"/>
            </a:p>
          </p:txBody>
        </p:sp>
      </p:grpSp>
      <p:cxnSp>
        <p:nvCxnSpPr>
          <p:cNvPr id="90" name="56 Conector recto de flecha"/>
          <p:cNvCxnSpPr>
            <a:cxnSpLocks noChangeShapeType="1"/>
          </p:cNvCxnSpPr>
          <p:nvPr/>
        </p:nvCxnSpPr>
        <p:spPr bwMode="auto">
          <a:xfrm rot="5400000" flipH="1" flipV="1">
            <a:off x="4653811" y="2005006"/>
            <a:ext cx="990600" cy="0"/>
          </a:xfrm>
          <a:prstGeom prst="straightConnector1">
            <a:avLst/>
          </a:prstGeom>
          <a:noFill/>
          <a:ln w="41275" algn="ctr">
            <a:solidFill>
              <a:srgbClr val="4F81BD"/>
            </a:solidFill>
            <a:round/>
            <a:headEnd/>
            <a:tailEnd type="arrow" w="med" len="med"/>
          </a:ln>
        </p:spPr>
      </p:cxnSp>
      <p:cxnSp>
        <p:nvCxnSpPr>
          <p:cNvPr id="91" name="57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296173" y="1990712"/>
            <a:ext cx="981075" cy="0"/>
          </a:xfrm>
          <a:prstGeom prst="straightConnector1">
            <a:avLst/>
          </a:prstGeom>
          <a:noFill/>
          <a:ln w="41275" algn="ctr">
            <a:solidFill>
              <a:srgbClr val="4F81BD"/>
            </a:solidFill>
            <a:round/>
            <a:headEnd/>
            <a:tailEnd type="arrow" w="med" len="med"/>
          </a:ln>
        </p:spPr>
      </p:cxnSp>
      <p:cxnSp>
        <p:nvCxnSpPr>
          <p:cNvPr id="92" name="58 Conector recto de flecha"/>
          <p:cNvCxnSpPr/>
          <p:nvPr/>
        </p:nvCxnSpPr>
        <p:spPr bwMode="auto">
          <a:xfrm rot="10800000">
            <a:off x="3857621" y="2546348"/>
            <a:ext cx="463550" cy="1588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59 Conector recto de flecha"/>
          <p:cNvCxnSpPr/>
          <p:nvPr/>
        </p:nvCxnSpPr>
        <p:spPr bwMode="auto">
          <a:xfrm rot="10800000" flipV="1">
            <a:off x="6364499" y="2357430"/>
            <a:ext cx="2208029" cy="142877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4" name="14 Grupo"/>
          <p:cNvGrpSpPr/>
          <p:nvPr/>
        </p:nvGrpSpPr>
        <p:grpSpPr>
          <a:xfrm>
            <a:off x="4291888" y="1814500"/>
            <a:ext cx="2056505" cy="1347788"/>
            <a:chOff x="3053105" y="28376"/>
            <a:chExt cx="1305771" cy="604967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8" name="15 Rectángulo redondeado"/>
            <p:cNvSpPr/>
            <p:nvPr/>
          </p:nvSpPr>
          <p:spPr>
            <a:xfrm>
              <a:off x="3053105" y="39065"/>
              <a:ext cx="1305771" cy="59427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/>
                <a:t>Desarrollar el control de gestión en base a planes estratégicos</a:t>
              </a:r>
            </a:p>
          </p:txBody>
        </p:sp>
        <p:sp>
          <p:nvSpPr>
            <p:cNvPr id="99" name="16 Rectángulo"/>
            <p:cNvSpPr/>
            <p:nvPr/>
          </p:nvSpPr>
          <p:spPr>
            <a:xfrm>
              <a:off x="3080459" y="28376"/>
              <a:ext cx="1270360" cy="5600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grpSp>
        <p:nvGrpSpPr>
          <p:cNvPr id="95" name="17 Grupo"/>
          <p:cNvGrpSpPr/>
          <p:nvPr/>
        </p:nvGrpSpPr>
        <p:grpSpPr>
          <a:xfrm>
            <a:off x="6643700" y="1785925"/>
            <a:ext cx="2500297" cy="1428761"/>
            <a:chOff x="5876594" y="4091"/>
            <a:chExt cx="1587555" cy="641312"/>
          </a:xfrm>
          <a:solidFill>
            <a:schemeClr val="accent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6" name="19 Rectángulo"/>
            <p:cNvSpPr/>
            <p:nvPr/>
          </p:nvSpPr>
          <p:spPr>
            <a:xfrm>
              <a:off x="6176084" y="72502"/>
              <a:ext cx="1270360" cy="555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  <p:sp>
          <p:nvSpPr>
            <p:cNvPr id="97" name="18 Rectángulo redondeado"/>
            <p:cNvSpPr/>
            <p:nvPr/>
          </p:nvSpPr>
          <p:spPr>
            <a:xfrm>
              <a:off x="5876594" y="4091"/>
              <a:ext cx="1587555" cy="64131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/>
                <a:t>Mejorar la eficiencia y transparencia en la asignación de recursos e implementar auditoría interna como herramienta de mejora continua</a:t>
              </a:r>
            </a:p>
          </p:txBody>
        </p:sp>
      </p:grpSp>
      <p:cxnSp>
        <p:nvCxnSpPr>
          <p:cNvPr id="102" name="60 Conector recto de flecha"/>
          <p:cNvCxnSpPr>
            <a:cxnSpLocks noChangeShapeType="1"/>
          </p:cNvCxnSpPr>
          <p:nvPr/>
        </p:nvCxnSpPr>
        <p:spPr bwMode="auto">
          <a:xfrm rot="10800000">
            <a:off x="2428902" y="3209137"/>
            <a:ext cx="1562100" cy="4572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grpSp>
        <p:nvGrpSpPr>
          <p:cNvPr id="103" name="26 Grupo"/>
          <p:cNvGrpSpPr/>
          <p:nvPr/>
        </p:nvGrpSpPr>
        <p:grpSpPr>
          <a:xfrm>
            <a:off x="2819427" y="3542512"/>
            <a:ext cx="2438399" cy="1028697"/>
            <a:chOff x="388689" y="342900"/>
            <a:chExt cx="1300855" cy="593172"/>
          </a:xfrm>
          <a:solidFill>
            <a:srgbClr val="C0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0" name="27 Rectángulo redondeado"/>
            <p:cNvSpPr/>
            <p:nvPr/>
          </p:nvSpPr>
          <p:spPr>
            <a:xfrm>
              <a:off x="388689" y="342900"/>
              <a:ext cx="1300855" cy="59317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 smtClean="0"/>
                <a:t>Desarrollar </a:t>
              </a:r>
              <a:r>
                <a:rPr lang="es-CL" sz="1600" b="1" dirty="0"/>
                <a:t>y fortalecer el capital humano</a:t>
              </a:r>
            </a:p>
          </p:txBody>
        </p:sp>
        <p:sp>
          <p:nvSpPr>
            <p:cNvPr id="111" name="28 Rectángulo"/>
            <p:cNvSpPr/>
            <p:nvPr/>
          </p:nvSpPr>
          <p:spPr>
            <a:xfrm>
              <a:off x="403933" y="360093"/>
              <a:ext cx="1270367" cy="5587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cxnSp>
        <p:nvCxnSpPr>
          <p:cNvPr id="104" name="61 Conector recto de flecha"/>
          <p:cNvCxnSpPr>
            <a:cxnSpLocks noChangeShapeType="1"/>
          </p:cNvCxnSpPr>
          <p:nvPr/>
        </p:nvCxnSpPr>
        <p:spPr bwMode="auto">
          <a:xfrm rot="5400000" flipH="1" flipV="1">
            <a:off x="7662890" y="2613824"/>
            <a:ext cx="323850" cy="1495425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05" name="67 Conector recto de flecha"/>
          <p:cNvCxnSpPr>
            <a:cxnSpLocks noChangeShapeType="1"/>
          </p:cNvCxnSpPr>
          <p:nvPr/>
        </p:nvCxnSpPr>
        <p:spPr bwMode="auto">
          <a:xfrm rot="10800000">
            <a:off x="5724552" y="3266287"/>
            <a:ext cx="1543050" cy="3810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106" name="23 Grupo"/>
          <p:cNvGrpSpPr/>
          <p:nvPr/>
        </p:nvGrpSpPr>
        <p:grpSpPr>
          <a:xfrm>
            <a:off x="5848376" y="3523462"/>
            <a:ext cx="2447925" cy="1028697"/>
            <a:chOff x="3420601" y="323850"/>
            <a:chExt cx="1305937" cy="593172"/>
          </a:xfrm>
          <a:solidFill>
            <a:srgbClr val="C0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8" name="24 Rectángulo redondeado"/>
            <p:cNvSpPr/>
            <p:nvPr/>
          </p:nvSpPr>
          <p:spPr>
            <a:xfrm>
              <a:off x="3420601" y="323850"/>
              <a:ext cx="1305937" cy="59317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/>
                <a:t>Desarrollar y fortalecer el capital </a:t>
              </a:r>
              <a:r>
                <a:rPr lang="es-CL" sz="1600" b="1" dirty="0" err="1"/>
                <a:t>TICs</a:t>
              </a:r>
              <a:endParaRPr lang="es-CL" sz="1600" b="1" dirty="0"/>
            </a:p>
          </p:txBody>
        </p:sp>
        <p:sp>
          <p:nvSpPr>
            <p:cNvPr id="109" name="25 Rectángulo"/>
            <p:cNvSpPr/>
            <p:nvPr/>
          </p:nvSpPr>
          <p:spPr>
            <a:xfrm>
              <a:off x="3435846" y="341043"/>
              <a:ext cx="1275448" cy="5587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cxnSp>
        <p:nvCxnSpPr>
          <p:cNvPr id="107" name="71 Conector recto de flecha"/>
          <p:cNvCxnSpPr>
            <a:cxnSpLocks noChangeShapeType="1"/>
          </p:cNvCxnSpPr>
          <p:nvPr/>
        </p:nvCxnSpPr>
        <p:spPr bwMode="auto">
          <a:xfrm>
            <a:off x="5134006" y="4209262"/>
            <a:ext cx="600075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12" name="43 Conector recto de flecha"/>
          <p:cNvCxnSpPr>
            <a:cxnSpLocks noChangeShapeType="1"/>
          </p:cNvCxnSpPr>
          <p:nvPr/>
        </p:nvCxnSpPr>
        <p:spPr bwMode="auto">
          <a:xfrm flipV="1">
            <a:off x="5591562" y="4641058"/>
            <a:ext cx="1628775" cy="39052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13" name="44 Conector recto de flecha"/>
          <p:cNvCxnSpPr>
            <a:cxnSpLocks noChangeShapeType="1"/>
          </p:cNvCxnSpPr>
          <p:nvPr/>
        </p:nvCxnSpPr>
        <p:spPr bwMode="auto">
          <a:xfrm rot="10800000">
            <a:off x="4134237" y="4641058"/>
            <a:ext cx="1809750" cy="4857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grpSp>
        <p:nvGrpSpPr>
          <p:cNvPr id="114" name="35 Grupo"/>
          <p:cNvGrpSpPr/>
          <p:nvPr/>
        </p:nvGrpSpPr>
        <p:grpSpPr>
          <a:xfrm>
            <a:off x="3786182" y="4983939"/>
            <a:ext cx="3742963" cy="671509"/>
            <a:chOff x="1621705" y="388775"/>
            <a:chExt cx="1300855" cy="590003"/>
          </a:xfrm>
          <a:solidFill>
            <a:srgbClr val="00B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3" name="36 Rectángulo redondeado"/>
            <p:cNvSpPr/>
            <p:nvPr/>
          </p:nvSpPr>
          <p:spPr>
            <a:xfrm>
              <a:off x="1621705" y="388775"/>
              <a:ext cx="1300855" cy="59000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Sustentabilidad</a:t>
              </a:r>
              <a:r>
                <a:rPr lang="es-CL" sz="1600" b="1" dirty="0">
                  <a:solidFill>
                    <a:schemeClr val="bg1"/>
                  </a:solidFill>
                </a:rPr>
                <a:t> financiera</a:t>
              </a:r>
            </a:p>
          </p:txBody>
        </p:sp>
        <p:sp>
          <p:nvSpPr>
            <p:cNvPr id="124" name="37 Rectángulo"/>
            <p:cNvSpPr/>
            <p:nvPr/>
          </p:nvSpPr>
          <p:spPr>
            <a:xfrm>
              <a:off x="1636949" y="405877"/>
              <a:ext cx="1270367" cy="555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cxnSp>
        <p:nvCxnSpPr>
          <p:cNvPr id="115" name="72 Conector recto de flecha"/>
          <p:cNvCxnSpPr>
            <a:cxnSpLocks noChangeShapeType="1"/>
          </p:cNvCxnSpPr>
          <p:nvPr/>
        </p:nvCxnSpPr>
        <p:spPr bwMode="auto">
          <a:xfrm flipV="1">
            <a:off x="4000887" y="5688803"/>
            <a:ext cx="1638300" cy="2190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16" name="75 Conector recto de flecha"/>
          <p:cNvCxnSpPr>
            <a:cxnSpLocks noChangeShapeType="1"/>
          </p:cNvCxnSpPr>
          <p:nvPr/>
        </p:nvCxnSpPr>
        <p:spPr bwMode="auto">
          <a:xfrm rot="10800000">
            <a:off x="5715387" y="5717378"/>
            <a:ext cx="1638300" cy="333375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grpSp>
        <p:nvGrpSpPr>
          <p:cNvPr id="117" name="29 Grupo"/>
          <p:cNvGrpSpPr/>
          <p:nvPr/>
        </p:nvGrpSpPr>
        <p:grpSpPr>
          <a:xfrm>
            <a:off x="6209930" y="5805504"/>
            <a:ext cx="2505474" cy="983470"/>
            <a:chOff x="3145350" y="2027075"/>
            <a:chExt cx="1300855" cy="590003"/>
          </a:xfrm>
          <a:solidFill>
            <a:srgbClr val="00B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1" name="30 Rectángulo redondeado"/>
            <p:cNvSpPr/>
            <p:nvPr/>
          </p:nvSpPr>
          <p:spPr>
            <a:xfrm>
              <a:off x="3145350" y="2027075"/>
              <a:ext cx="1300855" cy="59000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>
                  <a:solidFill>
                    <a:schemeClr val="bg1"/>
                  </a:solidFill>
                </a:rPr>
                <a:t>Contribuir a la eficiencia en el uso de los recursos</a:t>
              </a:r>
            </a:p>
          </p:txBody>
        </p:sp>
        <p:sp>
          <p:nvSpPr>
            <p:cNvPr id="122" name="31 Rectángulo"/>
            <p:cNvSpPr/>
            <p:nvPr/>
          </p:nvSpPr>
          <p:spPr>
            <a:xfrm>
              <a:off x="3160594" y="2044177"/>
              <a:ext cx="1270367" cy="5558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grpSp>
        <p:nvGrpSpPr>
          <p:cNvPr id="118" name="32 Grupo"/>
          <p:cNvGrpSpPr/>
          <p:nvPr/>
        </p:nvGrpSpPr>
        <p:grpSpPr>
          <a:xfrm>
            <a:off x="2780906" y="5786454"/>
            <a:ext cx="2505474" cy="990596"/>
            <a:chOff x="2100" y="2011525"/>
            <a:chExt cx="1300855" cy="594278"/>
          </a:xfrm>
          <a:solidFill>
            <a:srgbClr val="00B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9" name="33 Rectángulo redondeado"/>
            <p:cNvSpPr/>
            <p:nvPr/>
          </p:nvSpPr>
          <p:spPr>
            <a:xfrm>
              <a:off x="2100" y="2011525"/>
              <a:ext cx="1300855" cy="5942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>
                  <a:solidFill>
                    <a:schemeClr val="bg1"/>
                  </a:solidFill>
                </a:rPr>
                <a:t>Contribuir a la formulación </a:t>
              </a:r>
              <a:r>
                <a:rPr lang="es-CL" sz="1600" b="1" baseline="0" dirty="0">
                  <a:solidFill>
                    <a:schemeClr val="bg1"/>
                  </a:solidFill>
                </a:rPr>
                <a:t> presupuestaria anual</a:t>
              </a:r>
              <a:endParaRPr lang="es-CL" sz="1600" b="1" dirty="0"/>
            </a:p>
          </p:txBody>
        </p:sp>
        <p:sp>
          <p:nvSpPr>
            <p:cNvPr id="120" name="34 Rectángulo"/>
            <p:cNvSpPr/>
            <p:nvPr/>
          </p:nvSpPr>
          <p:spPr>
            <a:xfrm>
              <a:off x="17344" y="2028626"/>
              <a:ext cx="1270367" cy="5600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grpSp>
        <p:nvGrpSpPr>
          <p:cNvPr id="126" name="11 Grupo"/>
          <p:cNvGrpSpPr/>
          <p:nvPr/>
        </p:nvGrpSpPr>
        <p:grpSpPr>
          <a:xfrm>
            <a:off x="71406" y="154776"/>
            <a:ext cx="1643074" cy="1323975"/>
            <a:chOff x="2158" y="-1425"/>
            <a:chExt cx="1300749" cy="594278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7" name="12 Rectángulo redondeado"/>
            <p:cNvSpPr/>
            <p:nvPr/>
          </p:nvSpPr>
          <p:spPr>
            <a:xfrm>
              <a:off x="2158" y="-1425"/>
              <a:ext cx="1300749" cy="59427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 smtClean="0"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CLIENTE</a:t>
              </a:r>
              <a:endParaRPr lang="es-CL" sz="14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8" name="13 Rectángulo"/>
            <p:cNvSpPr/>
            <p:nvPr/>
          </p:nvSpPr>
          <p:spPr>
            <a:xfrm>
              <a:off x="17830" y="15676"/>
              <a:ext cx="1269406" cy="560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400"/>
            </a:p>
          </p:txBody>
        </p:sp>
      </p:grpSp>
      <p:grpSp>
        <p:nvGrpSpPr>
          <p:cNvPr id="129" name="20 Grupo"/>
          <p:cNvGrpSpPr/>
          <p:nvPr/>
        </p:nvGrpSpPr>
        <p:grpSpPr>
          <a:xfrm>
            <a:off x="71406" y="1907389"/>
            <a:ext cx="1591200" cy="1247775"/>
            <a:chOff x="20409" y="17102"/>
            <a:chExt cx="1267105" cy="560075"/>
          </a:xfrm>
          <a:solidFill>
            <a:schemeClr val="accent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0" name="21 Rectángulo redondeado"/>
            <p:cNvSpPr/>
            <p:nvPr/>
          </p:nvSpPr>
          <p:spPr>
            <a:xfrm>
              <a:off x="92876" y="58779"/>
              <a:ext cx="1137751" cy="47136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 smtClean="0"/>
                <a:t>PROCESOS INTERNOS</a:t>
              </a:r>
              <a:endParaRPr lang="es-CL" sz="1400" b="1" dirty="0"/>
            </a:p>
          </p:txBody>
        </p:sp>
        <p:sp>
          <p:nvSpPr>
            <p:cNvPr id="131" name="22 Rectángulo"/>
            <p:cNvSpPr/>
            <p:nvPr/>
          </p:nvSpPr>
          <p:spPr>
            <a:xfrm>
              <a:off x="20409" y="17102"/>
              <a:ext cx="1267105" cy="5600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200"/>
            </a:p>
          </p:txBody>
        </p:sp>
      </p:grpSp>
      <p:grpSp>
        <p:nvGrpSpPr>
          <p:cNvPr id="132" name="26 Grupo"/>
          <p:cNvGrpSpPr/>
          <p:nvPr/>
        </p:nvGrpSpPr>
        <p:grpSpPr>
          <a:xfrm>
            <a:off x="61899" y="3614749"/>
            <a:ext cx="1652581" cy="1028697"/>
            <a:chOff x="388689" y="342900"/>
            <a:chExt cx="1300855" cy="593172"/>
          </a:xfrm>
          <a:solidFill>
            <a:srgbClr val="C0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3" name="27 Rectángulo redondeado"/>
            <p:cNvSpPr/>
            <p:nvPr/>
          </p:nvSpPr>
          <p:spPr>
            <a:xfrm>
              <a:off x="388689" y="342900"/>
              <a:ext cx="1300855" cy="59317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 smtClean="0"/>
                <a:t>APRENDIZAJE Y CRECIMIENTO</a:t>
              </a:r>
              <a:endParaRPr lang="es-CL" sz="1400" b="1" dirty="0"/>
            </a:p>
          </p:txBody>
        </p:sp>
        <p:sp>
          <p:nvSpPr>
            <p:cNvPr id="134" name="28 Rectángulo"/>
            <p:cNvSpPr/>
            <p:nvPr/>
          </p:nvSpPr>
          <p:spPr>
            <a:xfrm>
              <a:off x="403933" y="360093"/>
              <a:ext cx="1270367" cy="5587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400"/>
            </a:p>
          </p:txBody>
        </p:sp>
      </p:grpSp>
      <p:grpSp>
        <p:nvGrpSpPr>
          <p:cNvPr id="135" name="32 Grupo"/>
          <p:cNvGrpSpPr/>
          <p:nvPr/>
        </p:nvGrpSpPr>
        <p:grpSpPr>
          <a:xfrm>
            <a:off x="71406" y="5286388"/>
            <a:ext cx="1643074" cy="1214446"/>
            <a:chOff x="2100" y="2011525"/>
            <a:chExt cx="1300855" cy="594278"/>
          </a:xfrm>
          <a:solidFill>
            <a:srgbClr val="00B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6" name="33 Rectángulo redondeado"/>
            <p:cNvSpPr/>
            <p:nvPr/>
          </p:nvSpPr>
          <p:spPr>
            <a:xfrm>
              <a:off x="2100" y="2011525"/>
              <a:ext cx="1300855" cy="5942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 smtClean="0">
                  <a:solidFill>
                    <a:schemeClr val="bg1"/>
                  </a:solidFill>
                </a:rPr>
                <a:t>FINANCIERA</a:t>
              </a:r>
              <a:endParaRPr lang="es-CL" sz="1600" b="1" dirty="0"/>
            </a:p>
          </p:txBody>
        </p:sp>
        <p:sp>
          <p:nvSpPr>
            <p:cNvPr id="137" name="34 Rectángulo"/>
            <p:cNvSpPr/>
            <p:nvPr/>
          </p:nvSpPr>
          <p:spPr>
            <a:xfrm>
              <a:off x="17344" y="2028626"/>
              <a:ext cx="1270367" cy="5600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sp>
        <p:nvSpPr>
          <p:cNvPr id="63" name="Rectangle 6"/>
          <p:cNvSpPr/>
          <p:nvPr/>
        </p:nvSpPr>
        <p:spPr>
          <a:xfrm>
            <a:off x="126875" y="6500834"/>
            <a:ext cx="2428901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Como </a:t>
            </a:r>
            <a:r>
              <a:rPr lang="en-US" sz="1200" dirty="0" err="1" smtClean="0">
                <a:solidFill>
                  <a:schemeClr val="tx1"/>
                </a:solidFill>
              </a:rPr>
              <a:t>contribuyo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perspectivas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0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2" y="1071546"/>
            <a:ext cx="9144000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32 Grupo"/>
          <p:cNvGrpSpPr/>
          <p:nvPr/>
        </p:nvGrpSpPr>
        <p:grpSpPr>
          <a:xfrm>
            <a:off x="285720" y="71414"/>
            <a:ext cx="8572560" cy="1062034"/>
            <a:chOff x="2100" y="2011525"/>
            <a:chExt cx="1300855" cy="594278"/>
          </a:xfrm>
          <a:solidFill>
            <a:srgbClr val="00B05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33 Rectángulo redondeado"/>
            <p:cNvSpPr/>
            <p:nvPr/>
          </p:nvSpPr>
          <p:spPr>
            <a:xfrm>
              <a:off x="2100" y="2011525"/>
              <a:ext cx="1300855" cy="5942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 smtClean="0">
                  <a:solidFill>
                    <a:schemeClr val="bg1"/>
                  </a:solidFill>
                </a:rPr>
                <a:t>FINANCIERA</a:t>
              </a:r>
              <a:endParaRPr lang="es-CL" sz="1600" b="1" dirty="0"/>
            </a:p>
          </p:txBody>
        </p:sp>
        <p:sp>
          <p:nvSpPr>
            <p:cNvPr id="12" name="34 Rectángulo"/>
            <p:cNvSpPr/>
            <p:nvPr/>
          </p:nvSpPr>
          <p:spPr>
            <a:xfrm>
              <a:off x="17344" y="2028626"/>
              <a:ext cx="1270367" cy="5600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  <p:sp>
        <p:nvSpPr>
          <p:cNvPr id="10" name="9 Rectángulo redondeado"/>
          <p:cNvSpPr/>
          <p:nvPr/>
        </p:nvSpPr>
        <p:spPr>
          <a:xfrm>
            <a:off x="500034" y="1142984"/>
            <a:ext cx="8072494" cy="5572164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0000">
                <a:alpha val="9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Foco en el equilibrio financiero, reducción de costos y maximización del bienestar social.</a:t>
            </a:r>
          </a:p>
          <a:p>
            <a:pPr algn="ctr"/>
            <a:endParaRPr lang="es-CL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Acciones</a:t>
            </a:r>
          </a:p>
          <a:p>
            <a:pPr algn="ctr"/>
            <a:endParaRPr lang="es-CL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Análisis, proyección y </a:t>
            </a:r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propuesta del gasto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en RRHH.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Informes de control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y 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Presupuestos asignados.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Control y monitoreo de la gestión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de Personal en la red.</a:t>
            </a:r>
          </a:p>
          <a:p>
            <a:pPr algn="ctr"/>
            <a:endParaRPr lang="es-CL" sz="2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900" y="6357958"/>
            <a:ext cx="1785918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Indicadores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8842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071522"/>
            <a:ext cx="9144000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4630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26 Grupo"/>
          <p:cNvGrpSpPr/>
          <p:nvPr/>
        </p:nvGrpSpPr>
        <p:grpSpPr>
          <a:xfrm>
            <a:off x="214282" y="142853"/>
            <a:ext cx="8643998" cy="928694"/>
            <a:chOff x="388689" y="342900"/>
            <a:chExt cx="1300855" cy="593172"/>
          </a:xfrm>
          <a:solidFill>
            <a:srgbClr val="C0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27 Rectángulo redondeado"/>
            <p:cNvSpPr/>
            <p:nvPr/>
          </p:nvSpPr>
          <p:spPr>
            <a:xfrm>
              <a:off x="388689" y="342900"/>
              <a:ext cx="1300855" cy="59317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 smtClean="0"/>
                <a:t>APRENDIZAJE Y CRECIMIENTO</a:t>
              </a:r>
              <a:endParaRPr lang="es-CL" sz="1400" b="1" dirty="0"/>
            </a:p>
          </p:txBody>
        </p:sp>
        <p:sp>
          <p:nvSpPr>
            <p:cNvPr id="8" name="28 Rectángulo"/>
            <p:cNvSpPr/>
            <p:nvPr/>
          </p:nvSpPr>
          <p:spPr>
            <a:xfrm>
              <a:off x="403933" y="360093"/>
              <a:ext cx="1270367" cy="5587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400"/>
            </a:p>
          </p:txBody>
        </p:sp>
      </p:grpSp>
      <p:sp>
        <p:nvSpPr>
          <p:cNvPr id="10" name="9 Rectángulo redondeado"/>
          <p:cNvSpPr/>
          <p:nvPr/>
        </p:nvSpPr>
        <p:spPr>
          <a:xfrm>
            <a:off x="500034" y="1142984"/>
            <a:ext cx="8072494" cy="5572164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0000">
                <a:alpha val="9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Foco en el fortalecimiento de competencias y habilidades; uso de tecnología como generador de valor e información estratégica.</a:t>
            </a:r>
          </a:p>
          <a:p>
            <a:pPr algn="ctr"/>
            <a:endParaRPr lang="es-CL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Acciones</a:t>
            </a:r>
          </a:p>
          <a:p>
            <a:pPr algn="ctr"/>
            <a:endParaRPr lang="es-CL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Transferencia 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conocimientos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y competencias</a:t>
            </a:r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técnicas y </a:t>
            </a:r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disminución de brecha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de conocimiento.</a:t>
            </a:r>
          </a:p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Uso y </a:t>
            </a:r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explotación de Sistemas de Información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integrados, </a:t>
            </a:r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Información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de procesos y personas </a:t>
            </a:r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oportuna y fiable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3571900" y="6357958"/>
            <a:ext cx="1785918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Indicadores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7472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071522"/>
            <a:ext cx="9144000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20 Grupo"/>
          <p:cNvGrpSpPr/>
          <p:nvPr/>
        </p:nvGrpSpPr>
        <p:grpSpPr>
          <a:xfrm>
            <a:off x="214282" y="142852"/>
            <a:ext cx="8643998" cy="928694"/>
            <a:chOff x="-20899" y="0"/>
            <a:chExt cx="1308413" cy="594278"/>
          </a:xfrm>
          <a:solidFill>
            <a:schemeClr val="accent1">
              <a:lumMod val="75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21 Rectángulo redondeado"/>
            <p:cNvSpPr/>
            <p:nvPr/>
          </p:nvSpPr>
          <p:spPr>
            <a:xfrm>
              <a:off x="-20899" y="0"/>
              <a:ext cx="1304101" cy="59427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400" b="1" dirty="0" smtClean="0"/>
                <a:t>PROCESOS INTERNOS</a:t>
              </a:r>
              <a:endParaRPr lang="es-CL" sz="1400" b="1" dirty="0"/>
            </a:p>
          </p:txBody>
        </p:sp>
        <p:sp>
          <p:nvSpPr>
            <p:cNvPr id="8" name="22 Rectángulo"/>
            <p:cNvSpPr/>
            <p:nvPr/>
          </p:nvSpPr>
          <p:spPr>
            <a:xfrm>
              <a:off x="20409" y="17102"/>
              <a:ext cx="1267105" cy="5600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200"/>
            </a:p>
          </p:txBody>
        </p:sp>
      </p:grpSp>
      <p:sp>
        <p:nvSpPr>
          <p:cNvPr id="11" name="10 Rectángulo redondeado"/>
          <p:cNvSpPr/>
          <p:nvPr/>
        </p:nvSpPr>
        <p:spPr>
          <a:xfrm>
            <a:off x="500034" y="1142984"/>
            <a:ext cx="8072494" cy="5572164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0000">
                <a:alpha val="9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Énfasis en modo de hacer y forma de medir el impacto de las actividades que son percibidas con un alto valor por el cliente.</a:t>
            </a:r>
          </a:p>
          <a:p>
            <a:pPr algn="ctr"/>
            <a:endParaRPr lang="es-CL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Acciones</a:t>
            </a:r>
          </a:p>
          <a:p>
            <a:pPr algn="ctr"/>
            <a:endParaRPr lang="es-CL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000" u="sng" dirty="0" smtClean="0">
                <a:solidFill>
                  <a:schemeClr val="accent5">
                    <a:lumMod val="75000"/>
                  </a:schemeClr>
                </a:solidFill>
              </a:rPr>
              <a:t>Fortalecimiento del trabajo en red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</a:rPr>
              <a:t> con áreas funcionales de DSS y Hospitales, para </a:t>
            </a:r>
            <a:r>
              <a:rPr lang="es-CL" sz="2000" u="sng" dirty="0" smtClean="0">
                <a:solidFill>
                  <a:schemeClr val="accent5">
                    <a:lumMod val="75000"/>
                  </a:schemeClr>
                </a:solidFill>
              </a:rPr>
              <a:t>cumplir y hacer cumplir los requerimientos legales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</a:rPr>
              <a:t>. A funcionarios e instituciones.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000" u="sng" dirty="0" smtClean="0">
                <a:solidFill>
                  <a:schemeClr val="accent5">
                    <a:lumMod val="75000"/>
                  </a:schemeClr>
                </a:solidFill>
              </a:rPr>
              <a:t>Generación de informes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</a:rPr>
              <a:t> a plana Directiva, DIPRES y MINSAL 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</a:rPr>
              <a:t>Información contributiva a ejecución presupuestaria y cumplimiento de legalidad.</a:t>
            </a:r>
          </a:p>
        </p:txBody>
      </p:sp>
      <p:sp>
        <p:nvSpPr>
          <p:cNvPr id="9" name="Rectangle 6"/>
          <p:cNvSpPr/>
          <p:nvPr/>
        </p:nvSpPr>
        <p:spPr>
          <a:xfrm>
            <a:off x="3571900" y="6357958"/>
            <a:ext cx="1785918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Indicadores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6132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071546"/>
            <a:ext cx="9144000" cy="578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11 Grupo"/>
          <p:cNvGrpSpPr/>
          <p:nvPr/>
        </p:nvGrpSpPr>
        <p:grpSpPr>
          <a:xfrm>
            <a:off x="285721" y="142877"/>
            <a:ext cx="8572559" cy="928669"/>
            <a:chOff x="2159" y="-1425"/>
            <a:chExt cx="1300749" cy="594278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12 Rectángulo redondeado"/>
            <p:cNvSpPr/>
            <p:nvPr/>
          </p:nvSpPr>
          <p:spPr>
            <a:xfrm>
              <a:off x="2159" y="-1425"/>
              <a:ext cx="1300749" cy="59427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L" sz="1600" b="1" dirty="0" smtClean="0">
                  <a:solidFill>
                    <a:schemeClr val="accent5">
                      <a:lumMod val="7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CLIENTE</a:t>
              </a:r>
              <a:endParaRPr lang="es-CL" sz="16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13 Rectángulo"/>
            <p:cNvSpPr/>
            <p:nvPr/>
          </p:nvSpPr>
          <p:spPr>
            <a:xfrm>
              <a:off x="17830" y="15676"/>
              <a:ext cx="1269406" cy="560075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9055" tIns="59055" rIns="59055" bIns="59055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sz="1400"/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500034" y="1142984"/>
            <a:ext cx="8072494" cy="5572164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0000">
                <a:alpha val="91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accent5">
                    <a:lumMod val="75000"/>
                  </a:schemeClr>
                </a:solidFill>
              </a:rPr>
              <a:t>Habilidad organizacional para proveer bienes y servicios de calidad, mediante acciones integrales de salud, resultando en una adecuada atención al usuario.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Acciones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Mejorar procesos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y procedimientos administrativos del CVL, dentro del marco legal.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u="sng" dirty="0" smtClean="0">
                <a:solidFill>
                  <a:schemeClr val="accent5">
                    <a:lumMod val="75000"/>
                  </a:schemeClr>
                </a:solidFill>
              </a:rPr>
              <a:t>Transferencia de conocimientos</a:t>
            </a:r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 a unidad personal Hospitales.</a:t>
            </a:r>
          </a:p>
          <a:p>
            <a:pPr algn="ctr"/>
            <a:endParaRPr lang="es-CL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CL" sz="2400" dirty="0" smtClean="0">
                <a:solidFill>
                  <a:schemeClr val="accent5">
                    <a:lumMod val="75000"/>
                  </a:schemeClr>
                </a:solidFill>
              </a:rPr>
              <a:t>Comunicar directrices (Transparencia), cumplimiento de normativa (Probidad), Controles normativos, administrativos y presupuestarios (Uso de recursos)</a:t>
            </a:r>
          </a:p>
        </p:txBody>
      </p:sp>
    </p:spTree>
    <p:extLst>
      <p:ext uri="{BB962C8B-B14F-4D97-AF65-F5344CB8AC3E}">
        <p14:creationId xmlns:p14="http://schemas.microsoft.com/office/powerpoint/2010/main" val="276878047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6477000" cy="2484276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+mn-lt"/>
              </a:rPr>
              <a:t>SUBDIRECCIÓN DE RECURSOS HUMANOS SSVQ</a:t>
            </a:r>
            <a:endParaRPr lang="es-C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99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83909-582C-44CA-8BEF-819DAB94AB6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58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563888" y="2240868"/>
            <a:ext cx="1728192" cy="142784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79512" y="4296522"/>
            <a:ext cx="478853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sz="3200" dirty="0" smtClean="0">
                <a:latin typeface="+mn-lt"/>
              </a:rPr>
              <a:t>Equipo de trabajo RRHH</a:t>
            </a:r>
            <a:endParaRPr lang="es-CL" sz="3200" dirty="0">
              <a:latin typeface="+mn-lt"/>
            </a:endParaRPr>
          </a:p>
        </p:txBody>
      </p:sp>
      <p:cxnSp>
        <p:nvCxnSpPr>
          <p:cNvPr id="13" name="Conector angular 12"/>
          <p:cNvCxnSpPr/>
          <p:nvPr/>
        </p:nvCxnSpPr>
        <p:spPr>
          <a:xfrm>
            <a:off x="4066230" y="1446350"/>
            <a:ext cx="1728192" cy="12700"/>
          </a:xfrm>
          <a:prstGeom prst="bentConnector3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4757152" y="1016732"/>
            <a:ext cx="1584176" cy="9001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2">
                    <a:lumMod val="75000"/>
                  </a:schemeClr>
                </a:solidFill>
              </a:rPr>
              <a:t>Equipo Técnico</a:t>
            </a:r>
            <a:endParaRPr lang="es-C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27884" y="5121188"/>
            <a:ext cx="4708612" cy="807184"/>
          </a:xfrm>
        </p:spPr>
        <p:txBody>
          <a:bodyPr/>
          <a:lstStyle/>
          <a:p>
            <a:r>
              <a:rPr lang="es-CL" b="1" dirty="0" smtClean="0">
                <a:solidFill>
                  <a:srgbClr val="FFFF00"/>
                </a:solidFill>
              </a:rPr>
              <a:t>ROL ÚNICO??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0246"/>
            <a:ext cx="3492388" cy="445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66675"/>
            <a:ext cx="8205716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9056" y="5214950"/>
            <a:ext cx="1243538" cy="151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0095706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16121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7362" y="5357826"/>
            <a:ext cx="1165232" cy="146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3531591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0"/>
            <a:ext cx="62103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0110" y="5500702"/>
            <a:ext cx="1122484" cy="124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00919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GRACIAS POR SU ATENCIÓN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34" y="3032946"/>
            <a:ext cx="2759174" cy="27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8" y="404664"/>
            <a:ext cx="4085524" cy="27723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7822"/>
            <a:ext cx="2454442" cy="34259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3320988"/>
            <a:ext cx="4010833" cy="34004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12" y="3629330"/>
            <a:ext cx="3903338" cy="28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131840" y="335846"/>
            <a:ext cx="54726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>
                <a:latin typeface="+mn-lt"/>
              </a:rPr>
              <a:t>“</a:t>
            </a:r>
            <a:r>
              <a:rPr lang="es-CL" sz="3200" dirty="0">
                <a:latin typeface="+mn-lt"/>
              </a:rPr>
              <a:t>El coordinador SIRH es responsable en </a:t>
            </a:r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Servicio de </a:t>
            </a:r>
            <a:r>
              <a:rPr lang="es-CL" sz="3200" dirty="0" smtClean="0">
                <a:latin typeface="+mn-lt"/>
              </a:rPr>
              <a:t>Salud, de apoyar </a:t>
            </a:r>
            <a:r>
              <a:rPr lang="es-CL" sz="3200" dirty="0">
                <a:latin typeface="+mn-lt"/>
              </a:rPr>
              <a:t>la correcta operación de la aplicación SIRH; </a:t>
            </a:r>
            <a:r>
              <a:rPr lang="es-CL" sz="3200" dirty="0" smtClean="0">
                <a:latin typeface="+mn-lt"/>
              </a:rPr>
              <a:t>Necesariamente, debe </a:t>
            </a:r>
            <a:r>
              <a:rPr lang="es-CL" sz="3200" dirty="0">
                <a:latin typeface="+mn-lt"/>
              </a:rPr>
              <a:t>conocer los procesos de RRHH </a:t>
            </a:r>
            <a:r>
              <a:rPr lang="es-CL" sz="3200" dirty="0" smtClean="0">
                <a:latin typeface="+mn-lt"/>
              </a:rPr>
              <a:t>y la </a:t>
            </a:r>
            <a:r>
              <a:rPr lang="es-CL" sz="3200" dirty="0">
                <a:latin typeface="+mn-lt"/>
              </a:rPr>
              <a:t>funcionalidad de SIRH, jugando un rol de facilitador entre </a:t>
            </a:r>
            <a:r>
              <a:rPr lang="es-CL" sz="3200" dirty="0" smtClean="0">
                <a:latin typeface="+mn-lt"/>
              </a:rPr>
              <a:t>el Servicio</a:t>
            </a:r>
            <a:r>
              <a:rPr lang="es-CL" sz="3200" dirty="0">
                <a:latin typeface="+mn-lt"/>
              </a:rPr>
              <a:t>, el </a:t>
            </a:r>
            <a:r>
              <a:rPr lang="es-CL" sz="3200" dirty="0" err="1" smtClean="0">
                <a:latin typeface="+mn-lt"/>
              </a:rPr>
              <a:t>Minsal</a:t>
            </a:r>
            <a:r>
              <a:rPr lang="es-CL" sz="3200" dirty="0" smtClean="0">
                <a:latin typeface="+mn-lt"/>
              </a:rPr>
              <a:t> y </a:t>
            </a:r>
            <a:r>
              <a:rPr lang="es-CL" sz="3200" dirty="0">
                <a:latin typeface="+mn-lt"/>
              </a:rPr>
              <a:t>la empresa </a:t>
            </a:r>
          </a:p>
          <a:p>
            <a:pPr algn="just"/>
            <a:r>
              <a:rPr lang="es-CL" sz="3200" dirty="0">
                <a:latin typeface="+mn-lt"/>
              </a:rPr>
              <a:t>responsable del mantenimiento de la aplicación”.</a:t>
            </a:r>
          </a:p>
        </p:txBody>
      </p:sp>
    </p:spTree>
    <p:extLst>
      <p:ext uri="{BB962C8B-B14F-4D97-AF65-F5344CB8AC3E}">
        <p14:creationId xmlns:p14="http://schemas.microsoft.com/office/powerpoint/2010/main" val="41643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74368" y="220570"/>
            <a:ext cx="52925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Conocer  a cabalidad los módulos del SIRH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Conocer las leyes que rigen al sistema.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sz="2000" dirty="0" smtClean="0">
                <a:latin typeface="+mn-lt"/>
              </a:rPr>
              <a:t>Ser líder </a:t>
            </a:r>
            <a:r>
              <a:rPr lang="es-MX" sz="2000" dirty="0">
                <a:latin typeface="+mn-lt"/>
              </a:rPr>
              <a:t>dentro del área de Recursos Humanos, </a:t>
            </a:r>
            <a:r>
              <a:rPr lang="es-MX" sz="2000" dirty="0" smtClean="0">
                <a:latin typeface="+mn-lt"/>
              </a:rPr>
              <a:t>(lo permite el conocimiento).  El saber, le permitirá organizar</a:t>
            </a:r>
            <a:r>
              <a:rPr lang="es-MX" sz="2000" dirty="0">
                <a:latin typeface="+mn-lt"/>
              </a:rPr>
              <a:t>, controlar y dirigir el proyecto y </a:t>
            </a:r>
            <a:r>
              <a:rPr lang="es-MX" sz="2000" dirty="0" smtClean="0">
                <a:latin typeface="+mn-lt"/>
              </a:rPr>
              <a:t>a los involucrados, para </a:t>
            </a:r>
            <a:r>
              <a:rPr lang="es-MX" sz="2000" dirty="0">
                <a:latin typeface="+mn-lt"/>
              </a:rPr>
              <a:t>la obtención del resultado final definido como la consolidación del SIRH como herramienta de gestión.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Administrar los módulos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Gestionar los perfiles y accesos a los usuarios del SIRH en la Red. </a:t>
            </a:r>
            <a:endParaRPr lang="es-CL" sz="20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Crear y formalizar a través de resolución a coordinadores locales en cada establecimiento de la Red y coordinadores locales por módulo.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Crear carta Gantt y derivar a coordinadores locales para cumplir los calendarios y procesos definidos en el SIRH</a:t>
            </a:r>
            <a:r>
              <a:rPr lang="es-CL" sz="2000" dirty="0">
                <a:latin typeface="+mn-lt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Detectar </a:t>
            </a:r>
            <a:r>
              <a:rPr lang="es-CL" sz="2000" dirty="0">
                <a:latin typeface="+mn-lt"/>
              </a:rPr>
              <a:t>y Canalizar actividades de apoyo que sean necesarias de implementar en </a:t>
            </a:r>
            <a:r>
              <a:rPr lang="es-CL" sz="2000" dirty="0" smtClean="0">
                <a:latin typeface="+mn-lt"/>
              </a:rPr>
              <a:t>equipos </a:t>
            </a:r>
            <a:r>
              <a:rPr lang="es-CL" sz="2000" dirty="0">
                <a:latin typeface="+mn-lt"/>
              </a:rPr>
              <a:t>de trabajo SIRH.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9552" y="1629640"/>
            <a:ext cx="237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FFFF00"/>
                </a:solidFill>
                <a:latin typeface="+mj-lt"/>
              </a:rPr>
              <a:t>QUE DEBE HACER?, DE QUÉ PREOCUPARSE, Y SOBRE TODO DE QUÉ OCUPARSE? .</a:t>
            </a:r>
            <a:endParaRPr lang="es-CL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4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394212" y="612844"/>
            <a:ext cx="52925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Socializar </a:t>
            </a:r>
            <a:r>
              <a:rPr lang="es-CL" sz="2000" dirty="0">
                <a:latin typeface="+mn-lt"/>
              </a:rPr>
              <a:t>e informar en relación a mejoras continuas del sistema SIRH.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Socializar </a:t>
            </a:r>
            <a:r>
              <a:rPr lang="es-CL" sz="2000" dirty="0">
                <a:latin typeface="+mn-lt"/>
              </a:rPr>
              <a:t>e informar en relación a cambios legales que afectan los procesos del SIRH. </a:t>
            </a:r>
            <a:endParaRPr lang="es-CL" sz="20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Capacitar constantemente a los usuarios SIRH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Gestionar incidencias con mesa de ayuda.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latin typeface="+mn-lt"/>
              </a:rPr>
              <a:t>Apoyar a equipo de desarrollo </a:t>
            </a:r>
            <a:r>
              <a:rPr lang="es-CL" sz="2000" dirty="0" err="1" smtClean="0">
                <a:latin typeface="+mn-lt"/>
              </a:rPr>
              <a:t>minsal</a:t>
            </a:r>
            <a:r>
              <a:rPr lang="es-CL" sz="2000" dirty="0" smtClean="0">
                <a:latin typeface="+mn-lt"/>
              </a:rPr>
              <a:t> en mejoras del sistema.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>
                <a:latin typeface="+mn-lt"/>
              </a:rPr>
              <a:t>Facilitar  las  tareas  de  los  distintos  </a:t>
            </a:r>
            <a:r>
              <a:rPr lang="es-CL" sz="2000" dirty="0" smtClean="0">
                <a:latin typeface="+mn-lt"/>
              </a:rPr>
              <a:t>procesos</a:t>
            </a:r>
            <a:r>
              <a:rPr lang="es-CL" sz="2000" dirty="0">
                <a:latin typeface="+mn-lt"/>
              </a:rPr>
              <a:t>  </a:t>
            </a:r>
            <a:r>
              <a:rPr lang="es-CL" sz="2000" dirty="0" smtClean="0">
                <a:latin typeface="+mn-lt"/>
              </a:rPr>
              <a:t>de RRHH permitiendo</a:t>
            </a:r>
            <a:r>
              <a:rPr lang="es-CL" sz="2000" dirty="0">
                <a:latin typeface="+mn-lt"/>
              </a:rPr>
              <a:t>  el  registro  y  procesamiento  de  información a </a:t>
            </a:r>
            <a:r>
              <a:rPr lang="es-CL" sz="2000" dirty="0" smtClean="0">
                <a:latin typeface="+mn-lt"/>
              </a:rPr>
              <a:t>fin de</a:t>
            </a:r>
            <a:r>
              <a:rPr lang="es-CL" sz="2000" dirty="0">
                <a:latin typeface="+mn-lt"/>
              </a:rPr>
              <a:t> apoyar la operación y gestión y proporcionar  a  los  organismos</a:t>
            </a:r>
            <a:r>
              <a:rPr lang="es-CL" sz="2000" dirty="0" smtClean="0">
                <a:latin typeface="+mn-lt"/>
              </a:rPr>
              <a:t>, tales como el MINSAL y</a:t>
            </a:r>
            <a:r>
              <a:rPr lang="es-CL" sz="2000" dirty="0">
                <a:latin typeface="+mn-lt"/>
              </a:rPr>
              <a:t>  otras  entidades,  información  de  los  procesos  de recursos </a:t>
            </a:r>
            <a:r>
              <a:rPr lang="es-CL" sz="2000" dirty="0" smtClean="0">
                <a:latin typeface="+mn-lt"/>
              </a:rPr>
              <a:t>      humanos</a:t>
            </a:r>
            <a:r>
              <a:rPr lang="es-CL" sz="2000" dirty="0">
                <a:latin typeface="+mn-lt"/>
              </a:rPr>
              <a:t>, a fin de </a:t>
            </a:r>
            <a:r>
              <a:rPr lang="es-CL" sz="2000" dirty="0" smtClean="0">
                <a:latin typeface="+mn-lt"/>
              </a:rPr>
              <a:t>apoyar  </a:t>
            </a:r>
            <a:r>
              <a:rPr lang="es-CL" sz="2000" dirty="0">
                <a:latin typeface="+mn-lt"/>
              </a:rPr>
              <a:t> los análisis y estudios</a:t>
            </a:r>
            <a:r>
              <a:rPr lang="es-CL" sz="2000" dirty="0" smtClean="0">
                <a:latin typeface="+mn-lt"/>
              </a:rPr>
              <a:t>.</a:t>
            </a:r>
            <a:endParaRPr lang="es-CL" sz="20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1629640"/>
            <a:ext cx="237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FFFF00"/>
                </a:solidFill>
                <a:latin typeface="+mj-lt"/>
              </a:rPr>
              <a:t>QUE DEBE HACER?, DE QUÉ PREOCUPARSE, Y SOBRE TODO DE QUÉ OCUPARSE? .</a:t>
            </a:r>
            <a:endParaRPr lang="es-CL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34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5660" y="332656"/>
            <a:ext cx="5334000" cy="6120680"/>
          </a:xfrm>
        </p:spPr>
        <p:txBody>
          <a:bodyPr/>
          <a:lstStyle/>
          <a:p>
            <a:pPr algn="just"/>
            <a:r>
              <a:rPr lang="es-CL" sz="2000" dirty="0" smtClean="0"/>
              <a:t>Mantener la coordinación con: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SDRRHH: (</a:t>
            </a:r>
            <a:r>
              <a:rPr lang="es-CL" sz="2000" dirty="0" err="1" smtClean="0"/>
              <a:t>comges</a:t>
            </a:r>
            <a:r>
              <a:rPr lang="es-CL" sz="2000" dirty="0" smtClean="0"/>
              <a:t>, honorarios, Gob. </a:t>
            </a:r>
            <a:r>
              <a:rPr lang="es-CL" sz="2000" dirty="0" err="1" smtClean="0"/>
              <a:t>Transp</a:t>
            </a:r>
            <a:r>
              <a:rPr lang="es-CL" sz="2000" dirty="0" smtClean="0"/>
              <a:t>, glosa 4 y otros)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Personal: (CC, Res, Cont., </a:t>
            </a:r>
            <a:r>
              <a:rPr lang="es-CL" sz="2000" dirty="0" err="1" smtClean="0"/>
              <a:t>Asig</a:t>
            </a:r>
            <a:r>
              <a:rPr lang="es-CL" sz="2000" dirty="0" smtClean="0"/>
              <a:t>., </a:t>
            </a:r>
            <a:r>
              <a:rPr lang="es-CL" sz="2000" dirty="0" err="1" smtClean="0"/>
              <a:t>etc</a:t>
            </a:r>
            <a:r>
              <a:rPr lang="es-CL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Remuneraciones: (Pago oportuno y eficiente)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Bienestar: (descuentos, afiliados)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Capacitación: (actividades)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err="1" smtClean="0"/>
              <a:t>Upr</a:t>
            </a:r>
            <a:r>
              <a:rPr lang="es-CL" sz="2000" dirty="0" smtClean="0"/>
              <a:t>: (trabajo pesado)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Salud de los funcionarios: (ausentismo)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Reclutamiento: (requisitos, cargos y $$)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Formación: EDF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Finanzas: presupuesto 21, </a:t>
            </a:r>
            <a:r>
              <a:rPr lang="es-CL" sz="2000" dirty="0" err="1" smtClean="0"/>
              <a:t>sigfe</a:t>
            </a:r>
            <a:r>
              <a:rPr lang="es-CL" sz="2000" dirty="0" smtClean="0"/>
              <a:t>, </a:t>
            </a:r>
            <a:r>
              <a:rPr lang="es-CL" sz="2000" dirty="0" err="1" smtClean="0"/>
              <a:t>winsig</a:t>
            </a:r>
            <a:r>
              <a:rPr lang="es-CL" sz="2000" dirty="0" smtClean="0"/>
              <a:t>, </a:t>
            </a:r>
            <a:r>
              <a:rPr lang="es-CL" sz="2000" dirty="0" err="1" smtClean="0"/>
              <a:t>previred</a:t>
            </a:r>
            <a:r>
              <a:rPr lang="es-CL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Control de Gestión: Auditorías y análisis.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L" sz="2000" dirty="0" smtClean="0"/>
              <a:t>Auditoría: informes auditores, capacitación de temas atingentes a RRHH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CL" sz="2000" dirty="0"/>
          </a:p>
        </p:txBody>
      </p:sp>
      <p:sp>
        <p:nvSpPr>
          <p:cNvPr id="6" name="Rectángulo 5"/>
          <p:cNvSpPr/>
          <p:nvPr/>
        </p:nvSpPr>
        <p:spPr>
          <a:xfrm>
            <a:off x="539552" y="1629640"/>
            <a:ext cx="237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>
                <a:solidFill>
                  <a:srgbClr val="FFFF00"/>
                </a:solidFill>
                <a:latin typeface="+mj-lt"/>
              </a:rPr>
              <a:t>QUE DEBE HACER?, DE QUÉ PREOCUPARSE, Y SOBRE TODO DE QUÉ OCUPARSE? .</a:t>
            </a:r>
            <a:endParaRPr lang="es-CL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0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71900" y="270595"/>
            <a:ext cx="5014900" cy="582270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L" sz="2800" dirty="0" smtClean="0"/>
              <a:t>Nosotros los coordinadores, debemos trabajar en equipo, coordinados y comunicados con las unidades que tienen acceso al sistema.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L" sz="2800" dirty="0" smtClean="0"/>
              <a:t>El rol del coordinador hoy ha cambiado.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L" sz="2800" dirty="0" smtClean="0"/>
              <a:t>El empoderamiento del SIRH es necesario para avanzar.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L" sz="2800" dirty="0" smtClean="0"/>
              <a:t>El conocimiento de las materias de RRHH es esencial en este proceso.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L" sz="2800" dirty="0" smtClean="0"/>
              <a:t>Somos el engranaje perfecto.</a:t>
            </a:r>
            <a:endParaRPr lang="es-CL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7" y="440668"/>
            <a:ext cx="2990992" cy="2448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3" y="3429000"/>
            <a:ext cx="3026300" cy="27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17185928</TotalTime>
  <Words>1399</Words>
  <Application>Microsoft Office PowerPoint</Application>
  <PresentationFormat>Presentación en pantalla (4:3)</PresentationFormat>
  <Paragraphs>224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Verdana</vt:lpstr>
      <vt:lpstr>Wingdings</vt:lpstr>
      <vt:lpstr>ヒラギノ角ゴ Pro W3</vt:lpstr>
      <vt:lpstr>Office Theme</vt:lpstr>
      <vt:lpstr>1_Office Theme</vt:lpstr>
      <vt:lpstr>2_Office Theme</vt:lpstr>
      <vt:lpstr>COORDINADOR SIRH</vt:lpstr>
      <vt:lpstr>QUE SE ESPERA DEL COORDINADOR SIRH?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SIRH EN SERVICIO DE SALUD VIÑA DEL MAR QUILLOTA</vt:lpstr>
      <vt:lpstr>Presentación de PowerPoint</vt:lpstr>
      <vt:lpstr>IMPORTANCIA DE LA GESTIÓN DE INFORMACIÓN</vt:lpstr>
      <vt:lpstr>Presentación de PowerPoint</vt:lpstr>
      <vt:lpstr>ANÁLISIS FODA</vt:lpstr>
      <vt:lpstr>Con la finalidad de….</vt:lpstr>
      <vt:lpstr>VISION DE EJES para escenarios de cambio</vt:lpstr>
      <vt:lpstr>Y EN LOS PROCESOS……..</vt:lpstr>
      <vt:lpstr>Presentación de PowerPoint</vt:lpstr>
      <vt:lpstr>Presentación de PowerPoint</vt:lpstr>
      <vt:lpstr>Presentación de PowerPoint</vt:lpstr>
      <vt:lpstr>Presentación de PowerPoint</vt:lpstr>
      <vt:lpstr>RESULTANDO………….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SUBDIRECCIÓN DE RECURSOS HUMANOS SSVQ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Manager/>
  <Company>Gabriel Badagnani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IMR Ley 20612</dc:title>
  <dc:subject>IMR Gbno</dc:subject>
  <dc:creator>Adolfo Martinez Terrell</dc:creator>
  <cp:keywords>Incentivo, 11 meses</cp:keywords>
  <dc:description/>
  <cp:lastModifiedBy>Veronica Concha</cp:lastModifiedBy>
  <cp:revision>255</cp:revision>
  <dcterms:created xsi:type="dcterms:W3CDTF">2010-12-28T17:53:50Z</dcterms:created>
  <dcterms:modified xsi:type="dcterms:W3CDTF">2013-10-30T18:48:27Z</dcterms:modified>
  <cp:category>Publico</cp:category>
  <cp:contentStatus/>
</cp:coreProperties>
</file>